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8288000" cy="10287000"/>
  <p:notesSz cx="6858000" cy="9144000"/>
  <p:embeddedFontLst>
    <p:embeddedFont>
      <p:font typeface="DM Sans" pitchFamily="2" charset="0"/>
      <p:regular r:id="rId44"/>
    </p:embeddedFont>
    <p:embeddedFont>
      <p:font typeface="DM Sans Bold" charset="0"/>
      <p:regular r:id="rId45"/>
    </p:embeddedFont>
    <p:embeddedFont>
      <p:font typeface="Open Sauce" panose="020B0604020202020204" charset="0"/>
      <p:regular r:id="rId46"/>
    </p:embeddedFont>
    <p:embeddedFont>
      <p:font typeface="Open Sauce Bold" panose="020B0604020202020204" charset="0"/>
      <p:regular r:id="rId47"/>
    </p:embeddedFont>
    <p:embeddedFont>
      <p:font typeface="Oswald" panose="00000500000000000000" pitchFamily="2" charset="0"/>
      <p:regular r:id="rId48"/>
    </p:embeddedFont>
    <p:embeddedFont>
      <p:font typeface="Oswald Bold" panose="00000800000000000000"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1" d="100"/>
          <a:sy n="31" d="100"/>
        </p:scale>
        <p:origin x="88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en.wikipedia.org/wiki/String-searching_algorith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J_Strother_Moore" TargetMode="External"/><Relationship Id="rId5" Type="http://schemas.openxmlformats.org/officeDocument/2006/relationships/hyperlink" Target="https://en.wikipedia.org/wiki/Robert_S._Boyer" TargetMode="Externa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695404"/>
            <a:ext cx="9815307" cy="2896192"/>
            <a:chOff x="0" y="0"/>
            <a:chExt cx="13087076" cy="3861589"/>
          </a:xfrm>
        </p:grpSpPr>
        <p:grpSp>
          <p:nvGrpSpPr>
            <p:cNvPr id="6" name="Group 6"/>
            <p:cNvGrpSpPr/>
            <p:nvPr/>
          </p:nvGrpSpPr>
          <p:grpSpPr>
            <a:xfrm>
              <a:off x="0" y="0"/>
              <a:ext cx="13087076" cy="3861589"/>
              <a:chOff x="0" y="0"/>
              <a:chExt cx="1895495" cy="559302"/>
            </a:xfrm>
          </p:grpSpPr>
          <p:sp>
            <p:nvSpPr>
              <p:cNvPr id="7" name="Freeform 7"/>
              <p:cNvSpPr/>
              <p:nvPr/>
            </p:nvSpPr>
            <p:spPr>
              <a:xfrm>
                <a:off x="0" y="0"/>
                <a:ext cx="1895495" cy="559302"/>
              </a:xfrm>
              <a:custGeom>
                <a:avLst/>
                <a:gdLst/>
                <a:ahLst/>
                <a:cxnLst/>
                <a:rect l="l" t="t" r="r" b="b"/>
                <a:pathLst>
                  <a:path w="1895495" h="559302">
                    <a:moveTo>
                      <a:pt x="0" y="0"/>
                    </a:moveTo>
                    <a:lnTo>
                      <a:pt x="1895495" y="0"/>
                    </a:lnTo>
                    <a:lnTo>
                      <a:pt x="1895495" y="559302"/>
                    </a:lnTo>
                    <a:lnTo>
                      <a:pt x="0" y="559302"/>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1895495" cy="578352"/>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0" y="2327119"/>
              <a:ext cx="13087076" cy="881380"/>
            </a:xfrm>
            <a:prstGeom prst="rect">
              <a:avLst/>
            </a:prstGeom>
          </p:spPr>
          <p:txBody>
            <a:bodyPr lIns="0" tIns="0" rIns="0" bIns="0" rtlCol="0" anchor="t">
              <a:spAutoFit/>
            </a:bodyPr>
            <a:lstStyle/>
            <a:p>
              <a:pPr algn="ctr">
                <a:lnSpc>
                  <a:spcPts val="5519"/>
                </a:lnSpc>
              </a:pPr>
              <a:r>
                <a:rPr lang="en-US" sz="3999" spc="391">
                  <a:solidFill>
                    <a:srgbClr val="231F20"/>
                  </a:solidFill>
                  <a:latin typeface="Oswald Bold"/>
                </a:rPr>
                <a:t>STRING MATCHING ALGORITHM</a:t>
              </a:r>
            </a:p>
          </p:txBody>
        </p:sp>
        <p:sp>
          <p:nvSpPr>
            <p:cNvPr id="10" name="TextBox 10"/>
            <p:cNvSpPr txBox="1"/>
            <p:nvPr/>
          </p:nvSpPr>
          <p:spPr>
            <a:xfrm>
              <a:off x="0" y="352578"/>
              <a:ext cx="13087076" cy="1544437"/>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BOYER MOORE</a:t>
              </a:r>
            </a:p>
          </p:txBody>
        </p:sp>
      </p:grpSp>
      <p:sp>
        <p:nvSpPr>
          <p:cNvPr id="11" name="Freeform 11"/>
          <p:cNvSpPr/>
          <p:nvPr/>
        </p:nvSpPr>
        <p:spPr>
          <a:xfrm>
            <a:off x="15202478" y="297286"/>
            <a:ext cx="2343328" cy="2343328"/>
          </a:xfrm>
          <a:custGeom>
            <a:avLst/>
            <a:gdLst/>
            <a:ahLst/>
            <a:cxnLst/>
            <a:rect l="l" t="t" r="r" b="b"/>
            <a:pathLst>
              <a:path w="2343328" h="2343328">
                <a:moveTo>
                  <a:pt x="0" y="0"/>
                </a:moveTo>
                <a:lnTo>
                  <a:pt x="2343329" y="0"/>
                </a:lnTo>
                <a:lnTo>
                  <a:pt x="2343329" y="2343328"/>
                </a:lnTo>
                <a:lnTo>
                  <a:pt x="0" y="2343328"/>
                </a:lnTo>
                <a:lnTo>
                  <a:pt x="0" y="0"/>
                </a:lnTo>
                <a:close/>
              </a:path>
            </a:pathLst>
          </a:custGeom>
          <a:blipFill>
            <a:blip r:embed="rId5"/>
            <a:stretch>
              <a:fillRect/>
            </a:stretch>
          </a:blipFill>
        </p:spPr>
      </p:sp>
      <p:sp>
        <p:nvSpPr>
          <p:cNvPr id="12" name="TextBox 12"/>
          <p:cNvSpPr txBox="1"/>
          <p:nvPr/>
        </p:nvSpPr>
        <p:spPr>
          <a:xfrm>
            <a:off x="7256469" y="7572671"/>
            <a:ext cx="9815307" cy="680085"/>
          </a:xfrm>
          <a:prstGeom prst="rect">
            <a:avLst/>
          </a:prstGeom>
        </p:spPr>
        <p:txBody>
          <a:bodyPr lIns="0" tIns="0" rIns="0" bIns="0" rtlCol="0" anchor="t">
            <a:spAutoFit/>
          </a:bodyPr>
          <a:lstStyle/>
          <a:p>
            <a:pPr algn="ctr">
              <a:lnSpc>
                <a:spcPts val="5519"/>
              </a:lnSpc>
            </a:pPr>
            <a:r>
              <a:rPr lang="en-US" sz="3999" spc="391">
                <a:solidFill>
                  <a:srgbClr val="231F20"/>
                </a:solidFill>
                <a:latin typeface="Oswald Bold"/>
              </a:rPr>
              <a:t>-CHAITANYA BHARDWAJ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grpSp>
        <p:nvGrpSpPr>
          <p:cNvPr id="9" name="Group 9"/>
          <p:cNvGrpSpPr/>
          <p:nvPr/>
        </p:nvGrpSpPr>
        <p:grpSpPr>
          <a:xfrm>
            <a:off x="1741438" y="3888189"/>
            <a:ext cx="15106947" cy="5806337"/>
            <a:chOff x="0" y="0"/>
            <a:chExt cx="2917397" cy="1121298"/>
          </a:xfrm>
        </p:grpSpPr>
        <p:sp>
          <p:nvSpPr>
            <p:cNvPr id="10" name="Freeform 10"/>
            <p:cNvSpPr/>
            <p:nvPr/>
          </p:nvSpPr>
          <p:spPr>
            <a:xfrm>
              <a:off x="0" y="0"/>
              <a:ext cx="2917397" cy="1121298"/>
            </a:xfrm>
            <a:custGeom>
              <a:avLst/>
              <a:gdLst/>
              <a:ahLst/>
              <a:cxnLst/>
              <a:rect l="l" t="t" r="r" b="b"/>
              <a:pathLst>
                <a:path w="2917397" h="1121298">
                  <a:moveTo>
                    <a:pt x="0" y="0"/>
                  </a:moveTo>
                  <a:lnTo>
                    <a:pt x="2917397" y="0"/>
                  </a:lnTo>
                  <a:lnTo>
                    <a:pt x="2917397" y="1121298"/>
                  </a:lnTo>
                  <a:lnTo>
                    <a:pt x="0" y="112129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917397" cy="114034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2342124" y="4246938"/>
            <a:ext cx="13905576" cy="4787311"/>
          </a:xfrm>
          <a:prstGeom prst="rect">
            <a:avLst/>
          </a:prstGeom>
        </p:spPr>
        <p:txBody>
          <a:bodyPr lIns="0" tIns="0" rIns="0" bIns="0" rtlCol="0" anchor="t">
            <a:spAutoFit/>
          </a:bodyPr>
          <a:lstStyle/>
          <a:p>
            <a:pPr marL="665253" lvl="1" indent="-332626">
              <a:lnSpc>
                <a:spcPts val="4252"/>
              </a:lnSpc>
              <a:buFont typeface="Arial"/>
              <a:buChar char="•"/>
            </a:pPr>
            <a:r>
              <a:rPr lang="en-US" sz="3081" spc="301">
                <a:solidFill>
                  <a:srgbClr val="231F20"/>
                </a:solidFill>
                <a:latin typeface="DM Sans"/>
              </a:rPr>
              <a:t>This algorithm was developed by </a:t>
            </a:r>
            <a:r>
              <a:rPr lang="en-US" sz="3081" spc="301">
                <a:solidFill>
                  <a:srgbClr val="231F20"/>
                </a:solidFill>
                <a:latin typeface="DM Sans"/>
                <a:hlinkClick r:id="rId5" tooltip="https://en.wikipedia.org/wiki/Robert_S._Boyer"/>
              </a:rPr>
              <a:t>Robert S. Boyer</a:t>
            </a:r>
            <a:r>
              <a:rPr lang="en-US" sz="3081" spc="301">
                <a:solidFill>
                  <a:srgbClr val="231F20"/>
                </a:solidFill>
                <a:latin typeface="DM Sans"/>
              </a:rPr>
              <a:t> and </a:t>
            </a:r>
            <a:r>
              <a:rPr lang="en-US" sz="3081" spc="301">
                <a:solidFill>
                  <a:srgbClr val="231F20"/>
                </a:solidFill>
                <a:latin typeface="DM Sans"/>
                <a:hlinkClick r:id="rId6" tooltip="https://en.wikipedia.org/wiki/J_Strother_Moore"/>
              </a:rPr>
              <a:t>J Strother Moore</a:t>
            </a:r>
            <a:r>
              <a:rPr lang="en-US" sz="3081" spc="301">
                <a:solidFill>
                  <a:srgbClr val="231F20"/>
                </a:solidFill>
                <a:latin typeface="DM Sans"/>
              </a:rPr>
              <a:t> in 1977.</a:t>
            </a:r>
          </a:p>
          <a:p>
            <a:pPr>
              <a:lnSpc>
                <a:spcPts val="4252"/>
              </a:lnSpc>
            </a:pPr>
            <a:endParaRPr lang="en-US" sz="3081" spc="301">
              <a:solidFill>
                <a:srgbClr val="231F20"/>
              </a:solidFill>
              <a:latin typeface="DM Sans"/>
            </a:endParaRPr>
          </a:p>
          <a:p>
            <a:pPr marL="665253" lvl="1" indent="-332626">
              <a:lnSpc>
                <a:spcPts val="4252"/>
              </a:lnSpc>
              <a:buFont typeface="Arial"/>
              <a:buChar char="•"/>
            </a:pPr>
            <a:r>
              <a:rPr lang="en-US" sz="3081" spc="301">
                <a:solidFill>
                  <a:srgbClr val="231F20"/>
                </a:solidFill>
                <a:latin typeface="DM Sans"/>
              </a:rPr>
              <a:t>It is a highly efficient </a:t>
            </a:r>
            <a:r>
              <a:rPr lang="en-US" sz="3081" spc="301">
                <a:solidFill>
                  <a:srgbClr val="231F20"/>
                </a:solidFill>
                <a:latin typeface="DM Sans"/>
                <a:hlinkClick r:id="rId7" tooltip="https://en.wikipedia.org/wiki/String-searching_algorithm"/>
              </a:rPr>
              <a:t>string-searching algorithm</a:t>
            </a:r>
            <a:r>
              <a:rPr lang="en-US" sz="3081" spc="301">
                <a:solidFill>
                  <a:srgbClr val="231F20"/>
                </a:solidFill>
                <a:latin typeface="DM Sans"/>
              </a:rPr>
              <a:t> that is the standard benchmark for practical string-search operations.</a:t>
            </a:r>
          </a:p>
          <a:p>
            <a:pPr>
              <a:lnSpc>
                <a:spcPts val="4252"/>
              </a:lnSpc>
            </a:pPr>
            <a:endParaRPr lang="en-US" sz="3081" spc="301">
              <a:solidFill>
                <a:srgbClr val="231F20"/>
              </a:solidFill>
              <a:latin typeface="DM Sans"/>
            </a:endParaRPr>
          </a:p>
          <a:p>
            <a:pPr marL="665253" lvl="1" indent="-332626">
              <a:lnSpc>
                <a:spcPts val="4252"/>
              </a:lnSpc>
              <a:buFont typeface="Arial"/>
              <a:buChar char="•"/>
            </a:pPr>
            <a:r>
              <a:rPr lang="en-US" sz="3081" spc="301">
                <a:solidFill>
                  <a:srgbClr val="231F20"/>
                </a:solidFill>
                <a:latin typeface="DM Sans"/>
              </a:rPr>
              <a:t> It is well-suited for applications in which the pattern is much shorter than the text or where it persists across multiple searches.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grpSp>
        <p:nvGrpSpPr>
          <p:cNvPr id="9" name="Group 9"/>
          <p:cNvGrpSpPr/>
          <p:nvPr/>
        </p:nvGrpSpPr>
        <p:grpSpPr>
          <a:xfrm>
            <a:off x="1741438" y="4866561"/>
            <a:ext cx="15106947" cy="4391739"/>
            <a:chOff x="0" y="0"/>
            <a:chExt cx="2917397" cy="848116"/>
          </a:xfrm>
        </p:grpSpPr>
        <p:sp>
          <p:nvSpPr>
            <p:cNvPr id="10" name="Freeform 10"/>
            <p:cNvSpPr/>
            <p:nvPr/>
          </p:nvSpPr>
          <p:spPr>
            <a:xfrm>
              <a:off x="0" y="0"/>
              <a:ext cx="2917397" cy="848116"/>
            </a:xfrm>
            <a:custGeom>
              <a:avLst/>
              <a:gdLst/>
              <a:ahLst/>
              <a:cxnLst/>
              <a:rect l="l" t="t" r="r" b="b"/>
              <a:pathLst>
                <a:path w="2917397" h="848116">
                  <a:moveTo>
                    <a:pt x="0" y="0"/>
                  </a:moveTo>
                  <a:lnTo>
                    <a:pt x="2917397" y="0"/>
                  </a:lnTo>
                  <a:lnTo>
                    <a:pt x="2917397" y="848116"/>
                  </a:lnTo>
                  <a:lnTo>
                    <a:pt x="0" y="848116"/>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917397" cy="867166"/>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0" y="3355651"/>
            <a:ext cx="10906040" cy="1117533"/>
          </a:xfrm>
          <a:prstGeom prst="rect">
            <a:avLst/>
          </a:prstGeom>
        </p:spPr>
        <p:txBody>
          <a:bodyPr lIns="0" tIns="0" rIns="0" bIns="0" rtlCol="0" anchor="t">
            <a:spAutoFit/>
          </a:bodyPr>
          <a:lstStyle/>
          <a:p>
            <a:pPr algn="ctr">
              <a:lnSpc>
                <a:spcPts val="9012"/>
              </a:lnSpc>
            </a:pPr>
            <a:r>
              <a:rPr lang="en-US" sz="6530" spc="640">
                <a:solidFill>
                  <a:srgbClr val="000000"/>
                </a:solidFill>
                <a:latin typeface="Oswald Bold"/>
              </a:rPr>
              <a:t>OBSERVATIONS:-</a:t>
            </a:r>
          </a:p>
        </p:txBody>
      </p:sp>
      <p:sp>
        <p:nvSpPr>
          <p:cNvPr id="13" name="TextBox 13"/>
          <p:cNvSpPr txBox="1"/>
          <p:nvPr/>
        </p:nvSpPr>
        <p:spPr>
          <a:xfrm>
            <a:off x="2354700" y="5225660"/>
            <a:ext cx="13880424" cy="3515533"/>
          </a:xfrm>
          <a:prstGeom prst="rect">
            <a:avLst/>
          </a:prstGeom>
        </p:spPr>
        <p:txBody>
          <a:bodyPr lIns="0" tIns="0" rIns="0" bIns="0" rtlCol="0" anchor="t">
            <a:spAutoFit/>
          </a:bodyPr>
          <a:lstStyle/>
          <a:p>
            <a:pPr marL="622074" lvl="1" indent="-311037">
              <a:lnSpc>
                <a:spcPts val="3976"/>
              </a:lnSpc>
              <a:buFont typeface="Arial"/>
              <a:buChar char="•"/>
            </a:pPr>
            <a:r>
              <a:rPr lang="en-US" sz="2881" spc="282">
                <a:solidFill>
                  <a:srgbClr val="231F20"/>
                </a:solidFill>
                <a:latin typeface="DM Sans"/>
              </a:rPr>
              <a:t>The brute force method had a lot of redundant comparisons which can be avoided.</a:t>
            </a:r>
          </a:p>
          <a:p>
            <a:pPr marL="622074" lvl="1" indent="-311037">
              <a:lnSpc>
                <a:spcPts val="3976"/>
              </a:lnSpc>
              <a:buFont typeface="Arial"/>
              <a:buChar char="•"/>
            </a:pPr>
            <a:r>
              <a:rPr lang="en-US" sz="2881" spc="282">
                <a:solidFill>
                  <a:srgbClr val="231F20"/>
                </a:solidFill>
                <a:latin typeface="DM Sans"/>
              </a:rPr>
              <a:t>Observe that if the last few characters match but then a mismatch is encountered, there is no benefit of comparing the strings all over again,</a:t>
            </a:r>
          </a:p>
          <a:p>
            <a:pPr marL="622074" lvl="1" indent="-311037">
              <a:lnSpc>
                <a:spcPts val="3976"/>
              </a:lnSpc>
              <a:buFont typeface="Arial"/>
              <a:buChar char="•"/>
            </a:pPr>
            <a:r>
              <a:rPr lang="en-US" sz="2881" spc="282">
                <a:solidFill>
                  <a:srgbClr val="231F20"/>
                </a:solidFill>
                <a:latin typeface="DM Sans"/>
              </a:rPr>
              <a:t>Let us try shifting the pattern with respect to the main string and observe.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grpSp>
        <p:nvGrpSpPr>
          <p:cNvPr id="9" name="Group 9"/>
          <p:cNvGrpSpPr/>
          <p:nvPr/>
        </p:nvGrpSpPr>
        <p:grpSpPr>
          <a:xfrm>
            <a:off x="1741438" y="5003346"/>
            <a:ext cx="15106947" cy="2519468"/>
            <a:chOff x="0" y="0"/>
            <a:chExt cx="2917397" cy="486550"/>
          </a:xfrm>
        </p:grpSpPr>
        <p:sp>
          <p:nvSpPr>
            <p:cNvPr id="10" name="Freeform 10"/>
            <p:cNvSpPr/>
            <p:nvPr/>
          </p:nvSpPr>
          <p:spPr>
            <a:xfrm>
              <a:off x="0" y="0"/>
              <a:ext cx="2917397" cy="486550"/>
            </a:xfrm>
            <a:custGeom>
              <a:avLst/>
              <a:gdLst/>
              <a:ahLst/>
              <a:cxnLst/>
              <a:rect l="l" t="t" r="r" b="b"/>
              <a:pathLst>
                <a:path w="2917397" h="486550">
                  <a:moveTo>
                    <a:pt x="0" y="0"/>
                  </a:moveTo>
                  <a:lnTo>
                    <a:pt x="2917397" y="0"/>
                  </a:lnTo>
                  <a:lnTo>
                    <a:pt x="2917397" y="486550"/>
                  </a:lnTo>
                  <a:lnTo>
                    <a:pt x="0" y="486550"/>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917397" cy="505600"/>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0" y="3530340"/>
            <a:ext cx="15760371"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CAN WE TRAVERSE THE PATTERN BACKWARDS?</a:t>
            </a:r>
          </a:p>
        </p:txBody>
      </p:sp>
      <p:sp>
        <p:nvSpPr>
          <p:cNvPr id="13" name="TextBox 13"/>
          <p:cNvSpPr txBox="1"/>
          <p:nvPr/>
        </p:nvSpPr>
        <p:spPr>
          <a:xfrm>
            <a:off x="2354700" y="5225660"/>
            <a:ext cx="13880424" cy="2001058"/>
          </a:xfrm>
          <a:prstGeom prst="rect">
            <a:avLst/>
          </a:prstGeom>
        </p:spPr>
        <p:txBody>
          <a:bodyPr lIns="0" tIns="0" rIns="0" bIns="0" rtlCol="0" anchor="t">
            <a:spAutoFit/>
          </a:bodyPr>
          <a:lstStyle/>
          <a:p>
            <a:pPr marL="622074" lvl="1" indent="-311037">
              <a:lnSpc>
                <a:spcPts val="3976"/>
              </a:lnSpc>
              <a:buFont typeface="Arial"/>
              <a:buChar char="•"/>
            </a:pPr>
            <a:r>
              <a:rPr lang="en-US" sz="2881" spc="282">
                <a:solidFill>
                  <a:srgbClr val="231F20"/>
                </a:solidFill>
                <a:latin typeface="DM Sans"/>
              </a:rPr>
              <a:t>If we traverse forwards, there is limited scope for shifting the pattern.</a:t>
            </a:r>
          </a:p>
          <a:p>
            <a:pPr marL="622074" lvl="1" indent="-311037">
              <a:lnSpc>
                <a:spcPts val="3976"/>
              </a:lnSpc>
              <a:buFont typeface="Arial"/>
              <a:buChar char="•"/>
            </a:pPr>
            <a:r>
              <a:rPr lang="en-US" sz="2881" spc="282">
                <a:solidFill>
                  <a:srgbClr val="231F20"/>
                </a:solidFill>
                <a:latin typeface="DM Sans"/>
              </a:rPr>
              <a:t>On traversing backwards, we can shift the pattern by a larger number of indices. </a:t>
            </a:r>
          </a:p>
        </p:txBody>
      </p:sp>
      <p:sp>
        <p:nvSpPr>
          <p:cNvPr id="14" name="TextBox 14"/>
          <p:cNvSpPr txBox="1"/>
          <p:nvPr/>
        </p:nvSpPr>
        <p:spPr>
          <a:xfrm>
            <a:off x="1385069" y="8141939"/>
            <a:ext cx="15819685" cy="576511"/>
          </a:xfrm>
          <a:prstGeom prst="rect">
            <a:avLst/>
          </a:prstGeom>
        </p:spPr>
        <p:txBody>
          <a:bodyPr lIns="0" tIns="0" rIns="0" bIns="0" rtlCol="0" anchor="t">
            <a:spAutoFit/>
          </a:bodyPr>
          <a:lstStyle/>
          <a:p>
            <a:pPr algn="ctr">
              <a:lnSpc>
                <a:spcPts val="4872"/>
              </a:lnSpc>
            </a:pPr>
            <a:r>
              <a:rPr lang="en-US" sz="3530" spc="346">
                <a:solidFill>
                  <a:srgbClr val="000000"/>
                </a:solidFill>
                <a:latin typeface="Oswald Bold"/>
              </a:rPr>
              <a:t>LET US TRAVERSE BACKWARDS AND ANALYSE THE BEHAVIOUR</a:t>
            </a:r>
          </a:p>
        </p:txBody>
      </p:sp>
      <p:grpSp>
        <p:nvGrpSpPr>
          <p:cNvPr id="15" name="Group 15"/>
          <p:cNvGrpSpPr/>
          <p:nvPr/>
        </p:nvGrpSpPr>
        <p:grpSpPr>
          <a:xfrm>
            <a:off x="1741438" y="7715222"/>
            <a:ext cx="15106947" cy="1739757"/>
            <a:chOff x="0" y="0"/>
            <a:chExt cx="2917397" cy="335975"/>
          </a:xfrm>
        </p:grpSpPr>
        <p:sp>
          <p:nvSpPr>
            <p:cNvPr id="16" name="Freeform 16"/>
            <p:cNvSpPr/>
            <p:nvPr/>
          </p:nvSpPr>
          <p:spPr>
            <a:xfrm>
              <a:off x="0" y="0"/>
              <a:ext cx="2917397" cy="335975"/>
            </a:xfrm>
            <a:custGeom>
              <a:avLst/>
              <a:gdLst/>
              <a:ahLst/>
              <a:cxnLst/>
              <a:rect l="l" t="t" r="r" b="b"/>
              <a:pathLst>
                <a:path w="2917397" h="335975">
                  <a:moveTo>
                    <a:pt x="0" y="0"/>
                  </a:moveTo>
                  <a:lnTo>
                    <a:pt x="2917397" y="0"/>
                  </a:lnTo>
                  <a:lnTo>
                    <a:pt x="2917397" y="335975"/>
                  </a:lnTo>
                  <a:lnTo>
                    <a:pt x="0" y="335975"/>
                  </a:lnTo>
                  <a:close/>
                </a:path>
              </a:pathLst>
            </a:custGeom>
            <a:solidFill>
              <a:srgbClr val="000000">
                <a:alpha val="0"/>
              </a:srgbClr>
            </a:solidFill>
            <a:ln w="38100" cap="sq">
              <a:solidFill>
                <a:srgbClr val="000000"/>
              </a:solidFill>
              <a:prstDash val="solid"/>
              <a:miter/>
            </a:ln>
          </p:spPr>
        </p:sp>
        <p:sp>
          <p:nvSpPr>
            <p:cNvPr id="17" name="TextBox 17"/>
            <p:cNvSpPr txBox="1"/>
            <p:nvPr/>
          </p:nvSpPr>
          <p:spPr>
            <a:xfrm>
              <a:off x="0" y="-19050"/>
              <a:ext cx="2917397" cy="355025"/>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OF THE ALGORITHM</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887170" y="4095688"/>
            <a:ext cx="11552977"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STRING: HELLOGEM</a:t>
            </a:r>
          </a:p>
        </p:txBody>
      </p:sp>
      <p:sp>
        <p:nvSpPr>
          <p:cNvPr id="8" name="TextBox 8"/>
          <p:cNvSpPr txBox="1"/>
          <p:nvPr/>
        </p:nvSpPr>
        <p:spPr>
          <a:xfrm>
            <a:off x="2021881" y="5038725"/>
            <a:ext cx="11552977"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PATTERN: GEM</a:t>
            </a:r>
          </a:p>
        </p:txBody>
      </p:sp>
      <p:sp>
        <p:nvSpPr>
          <p:cNvPr id="9" name="TextBox 9"/>
          <p:cNvSpPr txBox="1"/>
          <p:nvPr/>
        </p:nvSpPr>
        <p:spPr>
          <a:xfrm>
            <a:off x="2021881" y="6843390"/>
            <a:ext cx="14244238"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LET US SEE THE MATCHING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624337" y="5143500"/>
            <a:ext cx="15836179" cy="2982961"/>
            <a:chOff x="0" y="0"/>
            <a:chExt cx="3058224" cy="576058"/>
          </a:xfrm>
        </p:grpSpPr>
        <p:sp>
          <p:nvSpPr>
            <p:cNvPr id="5" name="Freeform 5"/>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6" name="TextBox 6"/>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rot="-4176364">
            <a:off x="-4016350" y="7140645"/>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AutoShape 8"/>
          <p:cNvSpPr/>
          <p:nvPr/>
        </p:nvSpPr>
        <p:spPr>
          <a:xfrm>
            <a:off x="6670782" y="2474736"/>
            <a:ext cx="0" cy="833046"/>
          </a:xfrm>
          <a:prstGeom prst="line">
            <a:avLst/>
          </a:prstGeom>
          <a:ln w="38100" cap="flat">
            <a:solidFill>
              <a:srgbClr val="000000"/>
            </a:solidFill>
            <a:prstDash val="solid"/>
            <a:headEnd type="none" w="sm" len="sm"/>
            <a:tailEnd type="triangle" w="lg" len="med"/>
          </a:ln>
        </p:spPr>
      </p:sp>
      <p:sp>
        <p:nvSpPr>
          <p:cNvPr id="9" name="AutoShape 9"/>
          <p:cNvSpPr/>
          <p:nvPr/>
        </p:nvSpPr>
        <p:spPr>
          <a:xfrm>
            <a:off x="7362279" y="2474736"/>
            <a:ext cx="0" cy="833046"/>
          </a:xfrm>
          <a:prstGeom prst="line">
            <a:avLst/>
          </a:prstGeom>
          <a:ln w="38100" cap="flat">
            <a:solidFill>
              <a:srgbClr val="000000"/>
            </a:solidFill>
            <a:prstDash val="solid"/>
            <a:headEnd type="none" w="sm" len="sm"/>
            <a:tailEnd type="triangle" w="lg" len="med"/>
          </a:ln>
        </p:spPr>
      </p:sp>
      <p:sp>
        <p:nvSpPr>
          <p:cNvPr id="10" name="AutoShape 10"/>
          <p:cNvSpPr/>
          <p:nvPr/>
        </p:nvSpPr>
        <p:spPr>
          <a:xfrm>
            <a:off x="8131085" y="2474736"/>
            <a:ext cx="0" cy="833046"/>
          </a:xfrm>
          <a:prstGeom prst="line">
            <a:avLst/>
          </a:prstGeom>
          <a:ln w="38100" cap="flat">
            <a:solidFill>
              <a:srgbClr val="000000"/>
            </a:solidFill>
            <a:prstDash val="solid"/>
            <a:headEnd type="none" w="sm" len="sm"/>
            <a:tailEnd type="triangle" w="lg" len="med"/>
          </a:ln>
        </p:spPr>
      </p:sp>
      <p:grpSp>
        <p:nvGrpSpPr>
          <p:cNvPr id="11" name="Group 11"/>
          <p:cNvGrpSpPr/>
          <p:nvPr/>
        </p:nvGrpSpPr>
        <p:grpSpPr>
          <a:xfrm>
            <a:off x="7610376" y="1522542"/>
            <a:ext cx="858863" cy="85886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3367511" y="1338723"/>
            <a:ext cx="11552977" cy="1064576"/>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H E L L O G E M</a:t>
            </a:r>
          </a:p>
        </p:txBody>
      </p:sp>
      <p:sp>
        <p:nvSpPr>
          <p:cNvPr id="15" name="TextBox 15"/>
          <p:cNvSpPr txBox="1"/>
          <p:nvPr/>
        </p:nvSpPr>
        <p:spPr>
          <a:xfrm>
            <a:off x="1624337" y="3260158"/>
            <a:ext cx="11552977" cy="1157921"/>
          </a:xfrm>
          <a:prstGeom prst="rect">
            <a:avLst/>
          </a:prstGeom>
        </p:spPr>
        <p:txBody>
          <a:bodyPr lIns="0" tIns="0" rIns="0" bIns="0" rtlCol="0" anchor="t">
            <a:spAutoFit/>
          </a:bodyPr>
          <a:lstStyle/>
          <a:p>
            <a:pPr algn="ctr">
              <a:lnSpc>
                <a:spcPts val="9449"/>
              </a:lnSpc>
            </a:pPr>
            <a:r>
              <a:rPr lang="en-US" sz="6847" spc="362">
                <a:solidFill>
                  <a:srgbClr val="231F20"/>
                </a:solidFill>
                <a:latin typeface="Oswald Bold"/>
              </a:rPr>
              <a:t>G E M</a:t>
            </a:r>
          </a:p>
        </p:txBody>
      </p:sp>
      <p:sp>
        <p:nvSpPr>
          <p:cNvPr id="16" name="TextBox 16"/>
          <p:cNvSpPr txBox="1"/>
          <p:nvPr/>
        </p:nvSpPr>
        <p:spPr>
          <a:xfrm>
            <a:off x="1776737" y="5332479"/>
            <a:ext cx="15482563" cy="24632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CLEAR MISMATCH BETWEEN L AND M</a:t>
            </a:r>
          </a:p>
          <a:p>
            <a:pPr algn="ctr">
              <a:lnSpc>
                <a:spcPts val="6551"/>
              </a:lnSpc>
            </a:pPr>
            <a:r>
              <a:rPr lang="en-US" sz="4747" spc="251">
                <a:solidFill>
                  <a:srgbClr val="231F20"/>
                </a:solidFill>
                <a:latin typeface="Oswald Bold"/>
              </a:rPr>
              <a:t>THE BEST OPTION BY ANALYSIS IS TO NOT COMPARE THIS L ANYMORE.</a:t>
            </a:r>
          </a:p>
        </p:txBody>
      </p:sp>
      <p:sp>
        <p:nvSpPr>
          <p:cNvPr id="17" name="Freeform 17"/>
          <p:cNvSpPr/>
          <p:nvPr/>
        </p:nvSpPr>
        <p:spPr>
          <a:xfrm>
            <a:off x="11848986" y="2645833"/>
            <a:ext cx="724309" cy="738149"/>
          </a:xfrm>
          <a:custGeom>
            <a:avLst/>
            <a:gdLst/>
            <a:ahLst/>
            <a:cxnLst/>
            <a:rect l="l" t="t" r="r" b="b"/>
            <a:pathLst>
              <a:path w="724309" h="738149">
                <a:moveTo>
                  <a:pt x="0" y="0"/>
                </a:moveTo>
                <a:lnTo>
                  <a:pt x="724309" y="0"/>
                </a:lnTo>
                <a:lnTo>
                  <a:pt x="724309" y="738150"/>
                </a:lnTo>
                <a:lnTo>
                  <a:pt x="0" y="738150"/>
                </a:lnTo>
                <a:lnTo>
                  <a:pt x="0" y="0"/>
                </a:lnTo>
                <a:close/>
              </a:path>
            </a:pathLst>
          </a:custGeom>
          <a:blipFill>
            <a:blip r:embed="rId5"/>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367511" y="1338723"/>
            <a:ext cx="11552977" cy="1064576"/>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H E L L O G E M</a:t>
            </a:r>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624337" y="5143500"/>
            <a:ext cx="15836179" cy="2982961"/>
            <a:chOff x="0" y="0"/>
            <a:chExt cx="3058224" cy="576058"/>
          </a:xfrm>
        </p:grpSpPr>
        <p:sp>
          <p:nvSpPr>
            <p:cNvPr id="6" name="Freeform 6"/>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4176364">
            <a:off x="-4016350" y="7140645"/>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8673567" y="2477118"/>
            <a:ext cx="1498403" cy="833046"/>
            <a:chOff x="0" y="0"/>
            <a:chExt cx="1997870" cy="1110728"/>
          </a:xfrm>
        </p:grpSpPr>
        <p:sp>
          <p:nvSpPr>
            <p:cNvPr id="10" name="AutoShape 10"/>
            <p:cNvSpPr/>
            <p:nvPr/>
          </p:nvSpPr>
          <p:spPr>
            <a:xfrm>
              <a:off x="25400" y="0"/>
              <a:ext cx="0" cy="1110728"/>
            </a:xfrm>
            <a:prstGeom prst="line">
              <a:avLst/>
            </a:prstGeom>
            <a:ln w="50800" cap="flat">
              <a:solidFill>
                <a:srgbClr val="000000"/>
              </a:solidFill>
              <a:prstDash val="solid"/>
              <a:headEnd type="none" w="sm" len="sm"/>
              <a:tailEnd type="triangle" w="lg" len="med"/>
            </a:ln>
          </p:spPr>
        </p:sp>
        <p:sp>
          <p:nvSpPr>
            <p:cNvPr id="11" name="AutoShape 11"/>
            <p:cNvSpPr/>
            <p:nvPr/>
          </p:nvSpPr>
          <p:spPr>
            <a:xfrm>
              <a:off x="947395" y="0"/>
              <a:ext cx="0" cy="1110728"/>
            </a:xfrm>
            <a:prstGeom prst="line">
              <a:avLst/>
            </a:prstGeom>
            <a:ln w="50800" cap="flat">
              <a:solidFill>
                <a:srgbClr val="000000"/>
              </a:solidFill>
              <a:prstDash val="solid"/>
              <a:headEnd type="none" w="sm" len="sm"/>
              <a:tailEnd type="triangle" w="lg" len="med"/>
            </a:ln>
          </p:spPr>
        </p:sp>
        <p:sp>
          <p:nvSpPr>
            <p:cNvPr id="12" name="AutoShape 12"/>
            <p:cNvSpPr/>
            <p:nvPr/>
          </p:nvSpPr>
          <p:spPr>
            <a:xfrm>
              <a:off x="1972470" y="0"/>
              <a:ext cx="0" cy="1110728"/>
            </a:xfrm>
            <a:prstGeom prst="line">
              <a:avLst/>
            </a:prstGeom>
            <a:ln w="50800" cap="flat">
              <a:solidFill>
                <a:srgbClr val="000000"/>
              </a:solidFill>
              <a:prstDash val="solid"/>
              <a:headEnd type="none" w="sm" len="sm"/>
              <a:tailEnd type="triangle" w="lg" len="med"/>
            </a:ln>
          </p:spPr>
        </p:sp>
      </p:grpSp>
      <p:grpSp>
        <p:nvGrpSpPr>
          <p:cNvPr id="13" name="Group 13"/>
          <p:cNvGrpSpPr/>
          <p:nvPr/>
        </p:nvGrpSpPr>
        <p:grpSpPr>
          <a:xfrm>
            <a:off x="9742538" y="1542055"/>
            <a:ext cx="858863" cy="85886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3636755" y="3279208"/>
            <a:ext cx="11552977" cy="1064514"/>
          </a:xfrm>
          <a:prstGeom prst="rect">
            <a:avLst/>
          </a:prstGeom>
        </p:spPr>
        <p:txBody>
          <a:bodyPr lIns="0" tIns="0" rIns="0" bIns="0" rtlCol="0" anchor="t">
            <a:spAutoFit/>
          </a:bodyPr>
          <a:lstStyle/>
          <a:p>
            <a:pPr algn="ctr">
              <a:lnSpc>
                <a:spcPts val="8763"/>
              </a:lnSpc>
            </a:pPr>
            <a:r>
              <a:rPr lang="en-US" sz="6350" spc="336">
                <a:solidFill>
                  <a:srgbClr val="231F20"/>
                </a:solidFill>
                <a:latin typeface="Oswald Bold"/>
              </a:rPr>
              <a:t>G E M</a:t>
            </a:r>
          </a:p>
        </p:txBody>
      </p:sp>
      <p:sp>
        <p:nvSpPr>
          <p:cNvPr id="17" name="TextBox 17"/>
          <p:cNvSpPr txBox="1"/>
          <p:nvPr/>
        </p:nvSpPr>
        <p:spPr>
          <a:xfrm>
            <a:off x="1776737" y="5332479"/>
            <a:ext cx="15482563" cy="24632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CLEAR MISMATCH BETWEEN G AND M</a:t>
            </a:r>
          </a:p>
          <a:p>
            <a:pPr algn="ctr">
              <a:lnSpc>
                <a:spcPts val="6551"/>
              </a:lnSpc>
            </a:pPr>
            <a:r>
              <a:rPr lang="en-US" sz="4747" spc="251">
                <a:solidFill>
                  <a:srgbClr val="231F20"/>
                </a:solidFill>
                <a:latin typeface="Oswald Bold"/>
              </a:rPr>
              <a:t>BUT THIS TIME THERE IS A G IN THE PATTERN LET US MOVE THE PATTERN TO MATCH G’S</a:t>
            </a:r>
          </a:p>
        </p:txBody>
      </p:sp>
      <p:grpSp>
        <p:nvGrpSpPr>
          <p:cNvPr id="18" name="Group 18"/>
          <p:cNvGrpSpPr/>
          <p:nvPr/>
        </p:nvGrpSpPr>
        <p:grpSpPr>
          <a:xfrm>
            <a:off x="8253661" y="3475334"/>
            <a:ext cx="858863" cy="858863"/>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Freeform 21"/>
          <p:cNvSpPr/>
          <p:nvPr/>
        </p:nvSpPr>
        <p:spPr>
          <a:xfrm>
            <a:off x="11963691" y="2612672"/>
            <a:ext cx="724309" cy="738149"/>
          </a:xfrm>
          <a:custGeom>
            <a:avLst/>
            <a:gdLst/>
            <a:ahLst/>
            <a:cxnLst/>
            <a:rect l="l" t="t" r="r" b="b"/>
            <a:pathLst>
              <a:path w="724309" h="738149">
                <a:moveTo>
                  <a:pt x="0" y="0"/>
                </a:moveTo>
                <a:lnTo>
                  <a:pt x="724309" y="0"/>
                </a:lnTo>
                <a:lnTo>
                  <a:pt x="724309" y="738150"/>
                </a:lnTo>
                <a:lnTo>
                  <a:pt x="0" y="738150"/>
                </a:lnTo>
                <a:lnTo>
                  <a:pt x="0" y="0"/>
                </a:lnTo>
                <a:close/>
              </a:path>
            </a:pathLst>
          </a:custGeom>
          <a:blipFill>
            <a:blip r:embed="rId5"/>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367511" y="1338723"/>
            <a:ext cx="11552977" cy="1064576"/>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H E L L O G E M</a:t>
            </a:r>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624337" y="5143500"/>
            <a:ext cx="15836179" cy="2982961"/>
            <a:chOff x="0" y="0"/>
            <a:chExt cx="3058224" cy="576058"/>
          </a:xfrm>
        </p:grpSpPr>
        <p:sp>
          <p:nvSpPr>
            <p:cNvPr id="6" name="Freeform 6"/>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rot="-4176364">
            <a:off x="-4016350" y="7140645"/>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10171970" y="2515218"/>
            <a:ext cx="1498403" cy="833046"/>
            <a:chOff x="0" y="0"/>
            <a:chExt cx="1997870" cy="1110728"/>
          </a:xfrm>
        </p:grpSpPr>
        <p:sp>
          <p:nvSpPr>
            <p:cNvPr id="10" name="AutoShape 10"/>
            <p:cNvSpPr/>
            <p:nvPr/>
          </p:nvSpPr>
          <p:spPr>
            <a:xfrm>
              <a:off x="25400" y="0"/>
              <a:ext cx="0" cy="1110728"/>
            </a:xfrm>
            <a:prstGeom prst="line">
              <a:avLst/>
            </a:prstGeom>
            <a:ln w="50800" cap="flat">
              <a:solidFill>
                <a:srgbClr val="000000"/>
              </a:solidFill>
              <a:prstDash val="solid"/>
              <a:headEnd type="none" w="sm" len="sm"/>
              <a:tailEnd type="triangle" w="lg" len="med"/>
            </a:ln>
          </p:spPr>
        </p:sp>
        <p:sp>
          <p:nvSpPr>
            <p:cNvPr id="11" name="AutoShape 11"/>
            <p:cNvSpPr/>
            <p:nvPr/>
          </p:nvSpPr>
          <p:spPr>
            <a:xfrm>
              <a:off x="947395" y="0"/>
              <a:ext cx="0" cy="1110728"/>
            </a:xfrm>
            <a:prstGeom prst="line">
              <a:avLst/>
            </a:prstGeom>
            <a:ln w="50800" cap="flat">
              <a:solidFill>
                <a:srgbClr val="000000"/>
              </a:solidFill>
              <a:prstDash val="solid"/>
              <a:headEnd type="none" w="sm" len="sm"/>
              <a:tailEnd type="triangle" w="lg" len="med"/>
            </a:ln>
          </p:spPr>
        </p:sp>
        <p:sp>
          <p:nvSpPr>
            <p:cNvPr id="12" name="AutoShape 12"/>
            <p:cNvSpPr/>
            <p:nvPr/>
          </p:nvSpPr>
          <p:spPr>
            <a:xfrm>
              <a:off x="1972470" y="0"/>
              <a:ext cx="0" cy="1110728"/>
            </a:xfrm>
            <a:prstGeom prst="line">
              <a:avLst/>
            </a:prstGeom>
            <a:ln w="50800" cap="flat">
              <a:solidFill>
                <a:srgbClr val="000000"/>
              </a:solidFill>
              <a:prstDash val="solid"/>
              <a:headEnd type="none" w="sm" len="sm"/>
              <a:tailEnd type="triangle" w="lg" len="med"/>
            </a:ln>
          </p:spPr>
        </p:sp>
      </p:grpSp>
      <p:sp>
        <p:nvSpPr>
          <p:cNvPr id="13" name="TextBox 13"/>
          <p:cNvSpPr txBox="1"/>
          <p:nvPr/>
        </p:nvSpPr>
        <p:spPr>
          <a:xfrm>
            <a:off x="5144682" y="3370559"/>
            <a:ext cx="11552977" cy="1064514"/>
          </a:xfrm>
          <a:prstGeom prst="rect">
            <a:avLst/>
          </a:prstGeom>
        </p:spPr>
        <p:txBody>
          <a:bodyPr lIns="0" tIns="0" rIns="0" bIns="0" rtlCol="0" anchor="t">
            <a:spAutoFit/>
          </a:bodyPr>
          <a:lstStyle/>
          <a:p>
            <a:pPr algn="ctr">
              <a:lnSpc>
                <a:spcPts val="8763"/>
              </a:lnSpc>
            </a:pPr>
            <a:r>
              <a:rPr lang="en-US" sz="6350" spc="336">
                <a:solidFill>
                  <a:srgbClr val="231F20"/>
                </a:solidFill>
                <a:latin typeface="Oswald Bold"/>
              </a:rPr>
              <a:t>G E M</a:t>
            </a:r>
          </a:p>
        </p:txBody>
      </p:sp>
      <p:sp>
        <p:nvSpPr>
          <p:cNvPr id="14" name="TextBox 14"/>
          <p:cNvSpPr txBox="1"/>
          <p:nvPr/>
        </p:nvSpPr>
        <p:spPr>
          <a:xfrm>
            <a:off x="1776737" y="5332479"/>
            <a:ext cx="15482563" cy="24632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THE PATTERNS MATCHED.</a:t>
            </a:r>
          </a:p>
          <a:p>
            <a:pPr algn="ctr">
              <a:lnSpc>
                <a:spcPts val="6551"/>
              </a:lnSpc>
            </a:pPr>
            <a:r>
              <a:rPr lang="en-US" sz="4747" spc="251">
                <a:solidFill>
                  <a:srgbClr val="231F20"/>
                </a:solidFill>
                <a:latin typeface="Oswald Bold"/>
              </a:rPr>
              <a:t>IT TOOK JUST 5 COMPARISONS COMPARED TO THE 8 COMPARISONS EARLIER!</a:t>
            </a:r>
          </a:p>
        </p:txBody>
      </p:sp>
      <p:sp>
        <p:nvSpPr>
          <p:cNvPr id="15" name="Freeform 15"/>
          <p:cNvSpPr/>
          <p:nvPr/>
        </p:nvSpPr>
        <p:spPr>
          <a:xfrm>
            <a:off x="12913308" y="2773149"/>
            <a:ext cx="770674" cy="575115"/>
          </a:xfrm>
          <a:custGeom>
            <a:avLst/>
            <a:gdLst/>
            <a:ahLst/>
            <a:cxnLst/>
            <a:rect l="l" t="t" r="r" b="b"/>
            <a:pathLst>
              <a:path w="770674" h="575115">
                <a:moveTo>
                  <a:pt x="0" y="0"/>
                </a:moveTo>
                <a:lnTo>
                  <a:pt x="770674" y="0"/>
                </a:lnTo>
                <a:lnTo>
                  <a:pt x="770674" y="575115"/>
                </a:lnTo>
                <a:lnTo>
                  <a:pt x="0" y="575115"/>
                </a:lnTo>
                <a:lnTo>
                  <a:pt x="0" y="0"/>
                </a:lnTo>
                <a:close/>
              </a:path>
            </a:pathLst>
          </a:custGeom>
          <a:blipFill>
            <a:blip r:embed="rId5"/>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grpSp>
        <p:nvGrpSpPr>
          <p:cNvPr id="9" name="Group 9"/>
          <p:cNvGrpSpPr/>
          <p:nvPr/>
        </p:nvGrpSpPr>
        <p:grpSpPr>
          <a:xfrm>
            <a:off x="1741438" y="5003346"/>
            <a:ext cx="15106947" cy="2519468"/>
            <a:chOff x="0" y="0"/>
            <a:chExt cx="2917397" cy="486550"/>
          </a:xfrm>
        </p:grpSpPr>
        <p:sp>
          <p:nvSpPr>
            <p:cNvPr id="10" name="Freeform 10"/>
            <p:cNvSpPr/>
            <p:nvPr/>
          </p:nvSpPr>
          <p:spPr>
            <a:xfrm>
              <a:off x="0" y="0"/>
              <a:ext cx="2917397" cy="486550"/>
            </a:xfrm>
            <a:custGeom>
              <a:avLst/>
              <a:gdLst/>
              <a:ahLst/>
              <a:cxnLst/>
              <a:rect l="l" t="t" r="r" b="b"/>
              <a:pathLst>
                <a:path w="2917397" h="486550">
                  <a:moveTo>
                    <a:pt x="0" y="0"/>
                  </a:moveTo>
                  <a:lnTo>
                    <a:pt x="2917397" y="0"/>
                  </a:lnTo>
                  <a:lnTo>
                    <a:pt x="2917397" y="486550"/>
                  </a:lnTo>
                  <a:lnTo>
                    <a:pt x="0" y="486550"/>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917397" cy="505600"/>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1028700" y="3598733"/>
            <a:ext cx="6705661"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KEY OBSERVATIONS:</a:t>
            </a:r>
          </a:p>
        </p:txBody>
      </p:sp>
      <p:sp>
        <p:nvSpPr>
          <p:cNvPr id="13" name="TextBox 13"/>
          <p:cNvSpPr txBox="1"/>
          <p:nvPr/>
        </p:nvSpPr>
        <p:spPr>
          <a:xfrm>
            <a:off x="2354700" y="5225660"/>
            <a:ext cx="13880424" cy="2001058"/>
          </a:xfrm>
          <a:prstGeom prst="rect">
            <a:avLst/>
          </a:prstGeom>
        </p:spPr>
        <p:txBody>
          <a:bodyPr lIns="0" tIns="0" rIns="0" bIns="0" rtlCol="0" anchor="t">
            <a:spAutoFit/>
          </a:bodyPr>
          <a:lstStyle/>
          <a:p>
            <a:pPr marL="622074" lvl="1" indent="-311037">
              <a:lnSpc>
                <a:spcPts val="3976"/>
              </a:lnSpc>
              <a:buFont typeface="Arial"/>
              <a:buChar char="•"/>
            </a:pPr>
            <a:r>
              <a:rPr lang="en-US" sz="2881" spc="282">
                <a:solidFill>
                  <a:srgbClr val="231F20"/>
                </a:solidFill>
                <a:latin typeface="DM Sans"/>
              </a:rPr>
              <a:t>Traversing backwards is beneficial to minimize comparisons.</a:t>
            </a:r>
          </a:p>
          <a:p>
            <a:pPr marL="622074" lvl="1" indent="-311037">
              <a:lnSpc>
                <a:spcPts val="3976"/>
              </a:lnSpc>
              <a:buFont typeface="Arial"/>
              <a:buChar char="•"/>
            </a:pPr>
            <a:r>
              <a:rPr lang="en-US" sz="2881" spc="282">
                <a:solidFill>
                  <a:srgbClr val="231F20"/>
                </a:solidFill>
                <a:latin typeface="DM Sans"/>
              </a:rPr>
              <a:t>For any mismatch move the pattern to the last occurence of the character in the string. If not do not compare that character in main string again.</a:t>
            </a:r>
          </a:p>
        </p:txBody>
      </p:sp>
      <p:grpSp>
        <p:nvGrpSpPr>
          <p:cNvPr id="14" name="Group 14"/>
          <p:cNvGrpSpPr/>
          <p:nvPr/>
        </p:nvGrpSpPr>
        <p:grpSpPr>
          <a:xfrm>
            <a:off x="1741438" y="7715222"/>
            <a:ext cx="15106947" cy="1739757"/>
            <a:chOff x="0" y="0"/>
            <a:chExt cx="2917397" cy="335975"/>
          </a:xfrm>
        </p:grpSpPr>
        <p:sp>
          <p:nvSpPr>
            <p:cNvPr id="15" name="Freeform 15"/>
            <p:cNvSpPr/>
            <p:nvPr/>
          </p:nvSpPr>
          <p:spPr>
            <a:xfrm>
              <a:off x="0" y="0"/>
              <a:ext cx="2917397" cy="335975"/>
            </a:xfrm>
            <a:custGeom>
              <a:avLst/>
              <a:gdLst/>
              <a:ahLst/>
              <a:cxnLst/>
              <a:rect l="l" t="t" r="r" b="b"/>
              <a:pathLst>
                <a:path w="2917397" h="335975">
                  <a:moveTo>
                    <a:pt x="0" y="0"/>
                  </a:moveTo>
                  <a:lnTo>
                    <a:pt x="2917397" y="0"/>
                  </a:lnTo>
                  <a:lnTo>
                    <a:pt x="2917397" y="335975"/>
                  </a:lnTo>
                  <a:lnTo>
                    <a:pt x="0" y="335975"/>
                  </a:lnTo>
                  <a:close/>
                </a:path>
              </a:pathLst>
            </a:custGeom>
            <a:solidFill>
              <a:srgbClr val="000000">
                <a:alpha val="0"/>
              </a:srgbClr>
            </a:solidFill>
            <a:ln w="38100" cap="sq">
              <a:solidFill>
                <a:srgbClr val="000000"/>
              </a:solidFill>
              <a:prstDash val="solid"/>
              <a:miter/>
            </a:ln>
          </p:spPr>
        </p:sp>
        <p:sp>
          <p:nvSpPr>
            <p:cNvPr id="16" name="TextBox 16"/>
            <p:cNvSpPr txBox="1"/>
            <p:nvPr/>
          </p:nvSpPr>
          <p:spPr>
            <a:xfrm>
              <a:off x="0" y="-19050"/>
              <a:ext cx="2917397" cy="355025"/>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1385069" y="8141939"/>
            <a:ext cx="15819685" cy="576511"/>
          </a:xfrm>
          <a:prstGeom prst="rect">
            <a:avLst/>
          </a:prstGeom>
        </p:spPr>
        <p:txBody>
          <a:bodyPr lIns="0" tIns="0" rIns="0" bIns="0" rtlCol="0" anchor="t">
            <a:spAutoFit/>
          </a:bodyPr>
          <a:lstStyle/>
          <a:p>
            <a:pPr algn="ctr">
              <a:lnSpc>
                <a:spcPts val="4872"/>
              </a:lnSpc>
            </a:pPr>
            <a:r>
              <a:rPr lang="en-US" sz="3530" spc="346">
                <a:solidFill>
                  <a:srgbClr val="000000"/>
                </a:solidFill>
                <a:latin typeface="Oswald Bold"/>
              </a:rPr>
              <a:t>LET US ANALYZE THE FLOW OF THE 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827484" y="3598733"/>
            <a:ext cx="1191211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STEPS REQUIRED IN THE ALGORITHM:</a:t>
            </a:r>
          </a:p>
        </p:txBody>
      </p:sp>
      <p:grpSp>
        <p:nvGrpSpPr>
          <p:cNvPr id="10" name="Group 10"/>
          <p:cNvGrpSpPr/>
          <p:nvPr/>
        </p:nvGrpSpPr>
        <p:grpSpPr>
          <a:xfrm>
            <a:off x="1464767" y="5003346"/>
            <a:ext cx="15794533" cy="4707690"/>
            <a:chOff x="0" y="0"/>
            <a:chExt cx="3050181" cy="909131"/>
          </a:xfrm>
        </p:grpSpPr>
        <p:sp>
          <p:nvSpPr>
            <p:cNvPr id="11" name="Freeform 11"/>
            <p:cNvSpPr/>
            <p:nvPr/>
          </p:nvSpPr>
          <p:spPr>
            <a:xfrm>
              <a:off x="0" y="0"/>
              <a:ext cx="3050181" cy="909132"/>
            </a:xfrm>
            <a:custGeom>
              <a:avLst/>
              <a:gdLst/>
              <a:ahLst/>
              <a:cxnLst/>
              <a:rect l="l" t="t" r="r" b="b"/>
              <a:pathLst>
                <a:path w="3050181" h="909132">
                  <a:moveTo>
                    <a:pt x="0" y="0"/>
                  </a:moveTo>
                  <a:lnTo>
                    <a:pt x="3050181" y="0"/>
                  </a:lnTo>
                  <a:lnTo>
                    <a:pt x="3050181" y="909132"/>
                  </a:lnTo>
                  <a:lnTo>
                    <a:pt x="0" y="909132"/>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050181" cy="928181"/>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2586780" y="5363063"/>
            <a:ext cx="13550506" cy="3988254"/>
            <a:chOff x="0" y="0"/>
            <a:chExt cx="18067341" cy="5317673"/>
          </a:xfrm>
        </p:grpSpPr>
        <p:grpSp>
          <p:nvGrpSpPr>
            <p:cNvPr id="14" name="Group 14"/>
            <p:cNvGrpSpPr/>
            <p:nvPr/>
          </p:nvGrpSpPr>
          <p:grpSpPr>
            <a:xfrm>
              <a:off x="0" y="0"/>
              <a:ext cx="2227841" cy="5317673"/>
              <a:chOff x="0" y="0"/>
              <a:chExt cx="440067" cy="1050404"/>
            </a:xfrm>
          </p:grpSpPr>
          <p:sp>
            <p:nvSpPr>
              <p:cNvPr id="15" name="Freeform 15"/>
              <p:cNvSpPr/>
              <p:nvPr/>
            </p:nvSpPr>
            <p:spPr>
              <a:xfrm>
                <a:off x="0" y="0"/>
                <a:ext cx="440067" cy="1050404"/>
              </a:xfrm>
              <a:custGeom>
                <a:avLst/>
                <a:gdLst/>
                <a:ahLst/>
                <a:cxnLst/>
                <a:rect l="l" t="t" r="r" b="b"/>
                <a:pathLst>
                  <a:path w="440067" h="1050404">
                    <a:moveTo>
                      <a:pt x="0" y="0"/>
                    </a:moveTo>
                    <a:lnTo>
                      <a:pt x="440067" y="0"/>
                    </a:lnTo>
                    <a:lnTo>
                      <a:pt x="440067" y="1050404"/>
                    </a:lnTo>
                    <a:lnTo>
                      <a:pt x="0" y="1050404"/>
                    </a:lnTo>
                    <a:close/>
                  </a:path>
                </a:pathLst>
              </a:custGeom>
              <a:solidFill>
                <a:srgbClr val="CCCCCC"/>
              </a:solidFill>
            </p:spPr>
          </p:sp>
          <p:sp>
            <p:nvSpPr>
              <p:cNvPr id="16" name="TextBox 16"/>
              <p:cNvSpPr txBox="1"/>
              <p:nvPr/>
            </p:nvSpPr>
            <p:spPr>
              <a:xfrm>
                <a:off x="0" y="-19050"/>
                <a:ext cx="440067" cy="1069454"/>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368474" y="329496"/>
              <a:ext cx="1490894" cy="8731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18" name="TextBox 18"/>
            <p:cNvSpPr txBox="1"/>
            <p:nvPr/>
          </p:nvSpPr>
          <p:spPr>
            <a:xfrm>
              <a:off x="368474" y="1510596"/>
              <a:ext cx="1490894" cy="8731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9" name="TextBox 19"/>
            <p:cNvSpPr txBox="1"/>
            <p:nvPr/>
          </p:nvSpPr>
          <p:spPr>
            <a:xfrm>
              <a:off x="368474" y="2691696"/>
              <a:ext cx="1490894" cy="8731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20" name="TextBox 20"/>
            <p:cNvSpPr txBox="1"/>
            <p:nvPr/>
          </p:nvSpPr>
          <p:spPr>
            <a:xfrm>
              <a:off x="368474" y="3872796"/>
              <a:ext cx="1490894" cy="8731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21" name="TextBox 21"/>
            <p:cNvSpPr txBox="1"/>
            <p:nvPr/>
          </p:nvSpPr>
          <p:spPr>
            <a:xfrm>
              <a:off x="2651864" y="186989"/>
              <a:ext cx="15415477" cy="1129564"/>
            </a:xfrm>
            <a:prstGeom prst="rect">
              <a:avLst/>
            </a:prstGeom>
          </p:spPr>
          <p:txBody>
            <a:bodyPr lIns="0" tIns="0" rIns="0" bIns="0" rtlCol="0" anchor="t">
              <a:spAutoFit/>
            </a:bodyPr>
            <a:lstStyle/>
            <a:p>
              <a:pPr>
                <a:lnSpc>
                  <a:spcPts val="3483"/>
                </a:lnSpc>
              </a:pPr>
              <a:r>
                <a:rPr lang="en-US" sz="2524" spc="247">
                  <a:solidFill>
                    <a:srgbClr val="231F20"/>
                  </a:solidFill>
                  <a:latin typeface="DM Sans"/>
                </a:rPr>
                <a:t>PRECOMPUTATION OF THE LAST INDICES OF EACH CHARACTER IN PATTERN.</a:t>
              </a:r>
            </a:p>
          </p:txBody>
        </p:sp>
        <p:sp>
          <p:nvSpPr>
            <p:cNvPr id="22" name="TextBox 22"/>
            <p:cNvSpPr txBox="1"/>
            <p:nvPr/>
          </p:nvSpPr>
          <p:spPr>
            <a:xfrm>
              <a:off x="2651864" y="1660189"/>
              <a:ext cx="9666482" cy="545364"/>
            </a:xfrm>
            <a:prstGeom prst="rect">
              <a:avLst/>
            </a:prstGeom>
          </p:spPr>
          <p:txBody>
            <a:bodyPr lIns="0" tIns="0" rIns="0" bIns="0" rtlCol="0" anchor="t">
              <a:spAutoFit/>
            </a:bodyPr>
            <a:lstStyle/>
            <a:p>
              <a:pPr>
                <a:lnSpc>
                  <a:spcPts val="3483"/>
                </a:lnSpc>
              </a:pPr>
              <a:r>
                <a:rPr lang="en-US" sz="2524" spc="247">
                  <a:solidFill>
                    <a:srgbClr val="231F20"/>
                  </a:solidFill>
                  <a:latin typeface="DM Sans"/>
                </a:rPr>
                <a:t>MATCH THE CHARACTERS. </a:t>
              </a:r>
            </a:p>
          </p:txBody>
        </p:sp>
        <p:sp>
          <p:nvSpPr>
            <p:cNvPr id="23" name="TextBox 23"/>
            <p:cNvSpPr txBox="1"/>
            <p:nvPr/>
          </p:nvSpPr>
          <p:spPr>
            <a:xfrm>
              <a:off x="2651864" y="2841289"/>
              <a:ext cx="15013045" cy="545364"/>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IF CHARACTERS MATCH, COMPARE THE REST.</a:t>
              </a:r>
            </a:p>
          </p:txBody>
        </p:sp>
        <p:sp>
          <p:nvSpPr>
            <p:cNvPr id="24" name="TextBox 24"/>
            <p:cNvSpPr txBox="1"/>
            <p:nvPr/>
          </p:nvSpPr>
          <p:spPr>
            <a:xfrm>
              <a:off x="2651864" y="4022389"/>
              <a:ext cx="13487080" cy="545364"/>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IF CHARACTERS MISMATCH, SHIFT THE PATTERN.</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0" y="3524135"/>
            <a:ext cx="14527924"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IMPORTANT TERMS USED IN THE ALGORITHM:</a:t>
            </a:r>
          </a:p>
        </p:txBody>
      </p:sp>
      <p:grpSp>
        <p:nvGrpSpPr>
          <p:cNvPr id="10" name="Group 10"/>
          <p:cNvGrpSpPr/>
          <p:nvPr/>
        </p:nvGrpSpPr>
        <p:grpSpPr>
          <a:xfrm>
            <a:off x="1028700" y="4854151"/>
            <a:ext cx="16230600" cy="4858602"/>
            <a:chOff x="0" y="0"/>
            <a:chExt cx="3134393" cy="938275"/>
          </a:xfrm>
        </p:grpSpPr>
        <p:sp>
          <p:nvSpPr>
            <p:cNvPr id="11" name="Freeform 11"/>
            <p:cNvSpPr/>
            <p:nvPr/>
          </p:nvSpPr>
          <p:spPr>
            <a:xfrm>
              <a:off x="0" y="0"/>
              <a:ext cx="3134393" cy="938275"/>
            </a:xfrm>
            <a:custGeom>
              <a:avLst/>
              <a:gdLst/>
              <a:ahLst/>
              <a:cxnLst/>
              <a:rect l="l" t="t" r="r" b="b"/>
              <a:pathLst>
                <a:path w="3134393" h="938275">
                  <a:moveTo>
                    <a:pt x="0" y="0"/>
                  </a:moveTo>
                  <a:lnTo>
                    <a:pt x="3134393" y="0"/>
                  </a:lnTo>
                  <a:lnTo>
                    <a:pt x="3134393" y="938275"/>
                  </a:lnTo>
                  <a:lnTo>
                    <a:pt x="0" y="938275"/>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957325"/>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627397" y="5086350"/>
            <a:ext cx="8516603" cy="1303079"/>
          </a:xfrm>
          <a:prstGeom prst="rect">
            <a:avLst/>
          </a:prstGeom>
        </p:spPr>
        <p:txBody>
          <a:bodyPr lIns="0" tIns="0" rIns="0" bIns="0" rtlCol="0" anchor="t">
            <a:spAutoFit/>
          </a:bodyPr>
          <a:lstStyle/>
          <a:p>
            <a:pPr algn="ctr">
              <a:lnSpc>
                <a:spcPts val="5286"/>
              </a:lnSpc>
            </a:pPr>
            <a:r>
              <a:rPr lang="en-US" sz="3830" spc="375">
                <a:solidFill>
                  <a:srgbClr val="000000"/>
                </a:solidFill>
                <a:latin typeface="Oswald Bold"/>
              </a:rPr>
              <a:t>BAD CHARACTER HEURISTIC:</a:t>
            </a:r>
          </a:p>
          <a:p>
            <a:pPr algn="ctr">
              <a:lnSpc>
                <a:spcPts val="5286"/>
              </a:lnSpc>
            </a:pPr>
            <a:endParaRPr lang="en-US" sz="3830" spc="375">
              <a:solidFill>
                <a:srgbClr val="000000"/>
              </a:solidFill>
              <a:latin typeface="Oswald Bold"/>
            </a:endParaRPr>
          </a:p>
        </p:txBody>
      </p:sp>
      <p:sp>
        <p:nvSpPr>
          <p:cNvPr id="14" name="TextBox 14"/>
          <p:cNvSpPr txBox="1"/>
          <p:nvPr/>
        </p:nvSpPr>
        <p:spPr>
          <a:xfrm>
            <a:off x="1402719" y="6037551"/>
            <a:ext cx="15482563" cy="1532823"/>
          </a:xfrm>
          <a:prstGeom prst="rect">
            <a:avLst/>
          </a:prstGeom>
        </p:spPr>
        <p:txBody>
          <a:bodyPr lIns="0" tIns="0" rIns="0" bIns="0" rtlCol="0" anchor="t">
            <a:spAutoFit/>
          </a:bodyPr>
          <a:lstStyle/>
          <a:p>
            <a:pPr>
              <a:lnSpc>
                <a:spcPts val="4067"/>
              </a:lnSpc>
            </a:pPr>
            <a:r>
              <a:rPr lang="en-US" sz="2947" spc="156">
                <a:solidFill>
                  <a:srgbClr val="231F20"/>
                </a:solidFill>
                <a:latin typeface="Open Sauce"/>
              </a:rPr>
              <a:t>The character of the string which does not match with the pattern is referred to as the </a:t>
            </a:r>
            <a:r>
              <a:rPr lang="en-US" sz="2947" spc="156">
                <a:solidFill>
                  <a:srgbClr val="231F20"/>
                </a:solidFill>
                <a:latin typeface="Open Sauce Bold"/>
              </a:rPr>
              <a:t>Bad Character</a:t>
            </a:r>
            <a:r>
              <a:rPr lang="en-US" sz="2947" spc="156">
                <a:solidFill>
                  <a:srgbClr val="231F20"/>
                </a:solidFill>
                <a:latin typeface="Open Sauce"/>
              </a:rPr>
              <a:t>. On getting a bad character, we perform the following:</a:t>
            </a:r>
          </a:p>
        </p:txBody>
      </p:sp>
      <p:sp>
        <p:nvSpPr>
          <p:cNvPr id="15" name="TextBox 15"/>
          <p:cNvSpPr txBox="1"/>
          <p:nvPr/>
        </p:nvSpPr>
        <p:spPr>
          <a:xfrm>
            <a:off x="1402719" y="7876389"/>
            <a:ext cx="15482563" cy="1532823"/>
          </a:xfrm>
          <a:prstGeom prst="rect">
            <a:avLst/>
          </a:prstGeom>
        </p:spPr>
        <p:txBody>
          <a:bodyPr lIns="0" tIns="0" rIns="0" bIns="0" rtlCol="0" anchor="t">
            <a:spAutoFit/>
          </a:bodyPr>
          <a:lstStyle/>
          <a:p>
            <a:pPr marL="636338" lvl="1" indent="-318169">
              <a:lnSpc>
                <a:spcPts val="4067"/>
              </a:lnSpc>
              <a:buFont typeface="Arial"/>
              <a:buChar char="•"/>
            </a:pPr>
            <a:r>
              <a:rPr lang="en-US" sz="2947" spc="156">
                <a:solidFill>
                  <a:srgbClr val="231F20"/>
                </a:solidFill>
                <a:latin typeface="Open Sauce Bold"/>
              </a:rPr>
              <a:t>Move the pattern until the mismatch becomes a match.</a:t>
            </a:r>
          </a:p>
          <a:p>
            <a:pPr marL="636338" lvl="1" indent="-318169">
              <a:lnSpc>
                <a:spcPts val="4067"/>
              </a:lnSpc>
              <a:buFont typeface="Arial"/>
              <a:buChar char="•"/>
            </a:pPr>
            <a:r>
              <a:rPr lang="en-US" sz="2947" spc="156">
                <a:solidFill>
                  <a:srgbClr val="231F20"/>
                </a:solidFill>
                <a:latin typeface="Open Sauce Bold"/>
              </a:rPr>
              <a:t>Move the pattern past the mismatched character.</a:t>
            </a:r>
          </a:p>
          <a:p>
            <a:pPr>
              <a:lnSpc>
                <a:spcPts val="4067"/>
              </a:lnSpc>
            </a:pPr>
            <a:r>
              <a:rPr lang="en-US" sz="2947" spc="156">
                <a:solidFill>
                  <a:srgbClr val="231F20"/>
                </a:solidFill>
                <a:latin typeface="Open Sauce Bold"/>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019320" y="2901697"/>
            <a:ext cx="1400485" cy="6895017"/>
            <a:chOff x="0" y="0"/>
            <a:chExt cx="368852" cy="1815971"/>
          </a:xfrm>
        </p:grpSpPr>
        <p:sp>
          <p:nvSpPr>
            <p:cNvPr id="5" name="Freeform 5"/>
            <p:cNvSpPr/>
            <p:nvPr/>
          </p:nvSpPr>
          <p:spPr>
            <a:xfrm>
              <a:off x="0" y="0"/>
              <a:ext cx="368852" cy="1815972"/>
            </a:xfrm>
            <a:custGeom>
              <a:avLst/>
              <a:gdLst/>
              <a:ahLst/>
              <a:cxnLst/>
              <a:rect l="l" t="t" r="r" b="b"/>
              <a:pathLst>
                <a:path w="368852" h="1815972">
                  <a:moveTo>
                    <a:pt x="0" y="0"/>
                  </a:moveTo>
                  <a:lnTo>
                    <a:pt x="368852" y="0"/>
                  </a:lnTo>
                  <a:lnTo>
                    <a:pt x="368852" y="1815972"/>
                  </a:lnTo>
                  <a:lnTo>
                    <a:pt x="0" y="1815972"/>
                  </a:lnTo>
                  <a:close/>
                </a:path>
              </a:pathLst>
            </a:custGeom>
            <a:solidFill>
              <a:srgbClr val="CCCCCC"/>
            </a:solidFill>
          </p:spPr>
        </p:sp>
        <p:sp>
          <p:nvSpPr>
            <p:cNvPr id="6" name="TextBox 6"/>
            <p:cNvSpPr txBox="1"/>
            <p:nvPr/>
          </p:nvSpPr>
          <p:spPr>
            <a:xfrm>
              <a:off x="0" y="-19050"/>
              <a:ext cx="368852" cy="1835021"/>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8224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6225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226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2227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0228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27806"/>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OBJECTIVES OF THE ALGORITHM</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BRUTE FORCE APPROACH</a:t>
            </a:r>
          </a:p>
        </p:txBody>
      </p:sp>
      <p:sp>
        <p:nvSpPr>
          <p:cNvPr id="17" name="TextBox 17"/>
          <p:cNvSpPr txBox="1"/>
          <p:nvPr/>
        </p:nvSpPr>
        <p:spPr>
          <a:xfrm>
            <a:off x="6607430" y="492745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DRAWBACKS OF BRUTE FORCE</a:t>
            </a:r>
          </a:p>
        </p:txBody>
      </p:sp>
      <p:sp>
        <p:nvSpPr>
          <p:cNvPr id="18" name="TextBox 18"/>
          <p:cNvSpPr txBox="1"/>
          <p:nvPr/>
        </p:nvSpPr>
        <p:spPr>
          <a:xfrm>
            <a:off x="6607430" y="572755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ALGORITHMS-RABIN KARP, KMP</a:t>
            </a:r>
          </a:p>
        </p:txBody>
      </p:sp>
      <p:sp>
        <p:nvSpPr>
          <p:cNvPr id="19" name="TextBox 19"/>
          <p:cNvSpPr txBox="1"/>
          <p:nvPr/>
        </p:nvSpPr>
        <p:spPr>
          <a:xfrm>
            <a:off x="6607430" y="652765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BOYER MOORE ALGORITHM</a:t>
            </a:r>
          </a:p>
        </p:txBody>
      </p:sp>
      <p:sp>
        <p:nvSpPr>
          <p:cNvPr id="20" name="TextBox 20"/>
          <p:cNvSpPr txBox="1"/>
          <p:nvPr/>
        </p:nvSpPr>
        <p:spPr>
          <a:xfrm>
            <a:off x="6607430" y="7327755"/>
            <a:ext cx="6433445"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ANALYSIS OF ALGORITHM</a:t>
            </a:r>
          </a:p>
        </p:txBody>
      </p:sp>
      <p:sp>
        <p:nvSpPr>
          <p:cNvPr id="21" name="TextBox 21"/>
          <p:cNvSpPr txBox="1"/>
          <p:nvPr/>
        </p:nvSpPr>
        <p:spPr>
          <a:xfrm>
            <a:off x="6607430" y="812785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IMPOROVEMENTS</a:t>
            </a:r>
          </a:p>
        </p:txBody>
      </p:sp>
      <p:sp>
        <p:nvSpPr>
          <p:cNvPr id="22" name="TextBox 22"/>
          <p:cNvSpPr txBox="1"/>
          <p:nvPr/>
        </p:nvSpPr>
        <p:spPr>
          <a:xfrm>
            <a:off x="5250954" y="88229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08</a:t>
            </a:r>
          </a:p>
        </p:txBody>
      </p:sp>
      <p:sp>
        <p:nvSpPr>
          <p:cNvPr id="23" name="TextBox 23"/>
          <p:cNvSpPr txBox="1"/>
          <p:nvPr/>
        </p:nvSpPr>
        <p:spPr>
          <a:xfrm>
            <a:off x="6607430" y="892740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0" y="3523059"/>
            <a:ext cx="14527924"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IMPORTANT TERMS USED IN THE ALGORITHM:</a:t>
            </a:r>
          </a:p>
        </p:txBody>
      </p:sp>
      <p:grpSp>
        <p:nvGrpSpPr>
          <p:cNvPr id="10" name="Group 10"/>
          <p:cNvGrpSpPr/>
          <p:nvPr/>
        </p:nvGrpSpPr>
        <p:grpSpPr>
          <a:xfrm>
            <a:off x="1028700" y="4851998"/>
            <a:ext cx="16230600" cy="4406302"/>
            <a:chOff x="0" y="0"/>
            <a:chExt cx="3134393" cy="850929"/>
          </a:xfrm>
        </p:grpSpPr>
        <p:sp>
          <p:nvSpPr>
            <p:cNvPr id="11" name="Freeform 11"/>
            <p:cNvSpPr/>
            <p:nvPr/>
          </p:nvSpPr>
          <p:spPr>
            <a:xfrm>
              <a:off x="0" y="0"/>
              <a:ext cx="3134393" cy="850929"/>
            </a:xfrm>
            <a:custGeom>
              <a:avLst/>
              <a:gdLst/>
              <a:ahLst/>
              <a:cxnLst/>
              <a:rect l="l" t="t" r="r" b="b"/>
              <a:pathLst>
                <a:path w="3134393" h="850929">
                  <a:moveTo>
                    <a:pt x="0" y="0"/>
                  </a:moveTo>
                  <a:lnTo>
                    <a:pt x="3134393" y="0"/>
                  </a:lnTo>
                  <a:lnTo>
                    <a:pt x="3134393" y="850929"/>
                  </a:lnTo>
                  <a:lnTo>
                    <a:pt x="0" y="850929"/>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869979"/>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277230" y="5196089"/>
            <a:ext cx="8516603" cy="1303079"/>
          </a:xfrm>
          <a:prstGeom prst="rect">
            <a:avLst/>
          </a:prstGeom>
        </p:spPr>
        <p:txBody>
          <a:bodyPr lIns="0" tIns="0" rIns="0" bIns="0" rtlCol="0" anchor="t">
            <a:spAutoFit/>
          </a:bodyPr>
          <a:lstStyle/>
          <a:p>
            <a:pPr algn="ctr">
              <a:lnSpc>
                <a:spcPts val="5286"/>
              </a:lnSpc>
            </a:pPr>
            <a:r>
              <a:rPr lang="en-US" sz="3830" spc="375">
                <a:solidFill>
                  <a:srgbClr val="000000"/>
                </a:solidFill>
                <a:latin typeface="Oswald Bold"/>
              </a:rPr>
              <a:t>GOOD SUFFIX HEURISTIC :</a:t>
            </a:r>
          </a:p>
          <a:p>
            <a:pPr algn="ctr">
              <a:lnSpc>
                <a:spcPts val="5286"/>
              </a:lnSpc>
            </a:pPr>
            <a:endParaRPr lang="en-US" sz="3830" spc="375">
              <a:solidFill>
                <a:srgbClr val="000000"/>
              </a:solidFill>
              <a:latin typeface="Oswald Bold"/>
            </a:endParaRPr>
          </a:p>
        </p:txBody>
      </p:sp>
      <p:sp>
        <p:nvSpPr>
          <p:cNvPr id="14" name="TextBox 14"/>
          <p:cNvSpPr txBox="1"/>
          <p:nvPr/>
        </p:nvSpPr>
        <p:spPr>
          <a:xfrm>
            <a:off x="1402719" y="6261637"/>
            <a:ext cx="15482563" cy="2047173"/>
          </a:xfrm>
          <a:prstGeom prst="rect">
            <a:avLst/>
          </a:prstGeom>
        </p:spPr>
        <p:txBody>
          <a:bodyPr lIns="0" tIns="0" rIns="0" bIns="0" rtlCol="0" anchor="t">
            <a:spAutoFit/>
          </a:bodyPr>
          <a:lstStyle/>
          <a:p>
            <a:pPr>
              <a:lnSpc>
                <a:spcPts val="4067"/>
              </a:lnSpc>
            </a:pPr>
            <a:r>
              <a:rPr lang="en-US" sz="2947" spc="156">
                <a:solidFill>
                  <a:srgbClr val="231F20"/>
                </a:solidFill>
                <a:latin typeface="Open Sauce"/>
              </a:rPr>
              <a:t>We consider only the matched part of the pattern ans look for another occurence of that substring in the pattern for shifting. The following operations are performed. Various cases arise in this approach which can be observed during the 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0" y="3524135"/>
            <a:ext cx="14527924"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IMPORTANT TERMS USED IN THE ALGORITHM:</a:t>
            </a:r>
          </a:p>
        </p:txBody>
      </p:sp>
      <p:grpSp>
        <p:nvGrpSpPr>
          <p:cNvPr id="10" name="Group 10"/>
          <p:cNvGrpSpPr/>
          <p:nvPr/>
        </p:nvGrpSpPr>
        <p:grpSpPr>
          <a:xfrm>
            <a:off x="1028700" y="5254316"/>
            <a:ext cx="16230600" cy="3550699"/>
            <a:chOff x="0" y="0"/>
            <a:chExt cx="3134393" cy="685698"/>
          </a:xfrm>
        </p:grpSpPr>
        <p:sp>
          <p:nvSpPr>
            <p:cNvPr id="11" name="Freeform 11"/>
            <p:cNvSpPr/>
            <p:nvPr/>
          </p:nvSpPr>
          <p:spPr>
            <a:xfrm>
              <a:off x="0" y="0"/>
              <a:ext cx="3134393" cy="685698"/>
            </a:xfrm>
            <a:custGeom>
              <a:avLst/>
              <a:gdLst/>
              <a:ahLst/>
              <a:cxnLst/>
              <a:rect l="l" t="t" r="r" b="b"/>
              <a:pathLst>
                <a:path w="3134393" h="685698">
                  <a:moveTo>
                    <a:pt x="0" y="0"/>
                  </a:moveTo>
                  <a:lnTo>
                    <a:pt x="3134393" y="0"/>
                  </a:lnTo>
                  <a:lnTo>
                    <a:pt x="3134393" y="685698"/>
                  </a:lnTo>
                  <a:lnTo>
                    <a:pt x="0" y="685698"/>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704748"/>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567322" y="5660529"/>
            <a:ext cx="8516603" cy="636329"/>
          </a:xfrm>
          <a:prstGeom prst="rect">
            <a:avLst/>
          </a:prstGeom>
        </p:spPr>
        <p:txBody>
          <a:bodyPr lIns="0" tIns="0" rIns="0" bIns="0" rtlCol="0" anchor="t">
            <a:spAutoFit/>
          </a:bodyPr>
          <a:lstStyle/>
          <a:p>
            <a:pPr algn="ctr">
              <a:lnSpc>
                <a:spcPts val="5286"/>
              </a:lnSpc>
            </a:pPr>
            <a:r>
              <a:rPr lang="en-US" sz="3830" spc="375">
                <a:solidFill>
                  <a:srgbClr val="000000"/>
                </a:solidFill>
                <a:latin typeface="Oswald Bold"/>
              </a:rPr>
              <a:t>GOOD MATCH RULE</a:t>
            </a:r>
          </a:p>
        </p:txBody>
      </p:sp>
      <p:sp>
        <p:nvSpPr>
          <p:cNvPr id="14" name="TextBox 14"/>
          <p:cNvSpPr txBox="1"/>
          <p:nvPr/>
        </p:nvSpPr>
        <p:spPr>
          <a:xfrm>
            <a:off x="1541054" y="6587519"/>
            <a:ext cx="15205891" cy="1532823"/>
          </a:xfrm>
          <a:prstGeom prst="rect">
            <a:avLst/>
          </a:prstGeom>
        </p:spPr>
        <p:txBody>
          <a:bodyPr lIns="0" tIns="0" rIns="0" bIns="0" rtlCol="0" anchor="t">
            <a:spAutoFit/>
          </a:bodyPr>
          <a:lstStyle/>
          <a:p>
            <a:pPr>
              <a:lnSpc>
                <a:spcPts val="4067"/>
              </a:lnSpc>
            </a:pPr>
            <a:r>
              <a:rPr lang="en-US" sz="2947" spc="156">
                <a:solidFill>
                  <a:srgbClr val="231F20"/>
                </a:solidFill>
                <a:latin typeface="Open Sauce Bold"/>
              </a:rPr>
              <a:t>Whenever a mismatch occurs, we use the character of the main string and look in the pattern. If found, the match is referred to as a good match.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176064" y="3724218"/>
            <a:ext cx="1789828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IMPLEMENTATION USING BAD CHARACTER HEUSTERICS:</a:t>
            </a:r>
          </a:p>
        </p:txBody>
      </p:sp>
      <p:grpSp>
        <p:nvGrpSpPr>
          <p:cNvPr id="10" name="Group 10"/>
          <p:cNvGrpSpPr/>
          <p:nvPr/>
        </p:nvGrpSpPr>
        <p:grpSpPr>
          <a:xfrm>
            <a:off x="1028700" y="5254316"/>
            <a:ext cx="16230600" cy="4003984"/>
            <a:chOff x="0" y="0"/>
            <a:chExt cx="3134393" cy="773235"/>
          </a:xfrm>
        </p:grpSpPr>
        <p:sp>
          <p:nvSpPr>
            <p:cNvPr id="11" name="Freeform 11"/>
            <p:cNvSpPr/>
            <p:nvPr/>
          </p:nvSpPr>
          <p:spPr>
            <a:xfrm>
              <a:off x="0" y="0"/>
              <a:ext cx="3134393" cy="773234"/>
            </a:xfrm>
            <a:custGeom>
              <a:avLst/>
              <a:gdLst/>
              <a:ahLst/>
              <a:cxnLst/>
              <a:rect l="l" t="t" r="r" b="b"/>
              <a:pathLst>
                <a:path w="3134393" h="773234">
                  <a:moveTo>
                    <a:pt x="0" y="0"/>
                  </a:moveTo>
                  <a:lnTo>
                    <a:pt x="3134393" y="0"/>
                  </a:lnTo>
                  <a:lnTo>
                    <a:pt x="3134393" y="773234"/>
                  </a:lnTo>
                  <a:lnTo>
                    <a:pt x="0" y="773234"/>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792285"/>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182777" y="5597273"/>
            <a:ext cx="11023994" cy="1303079"/>
          </a:xfrm>
          <a:prstGeom prst="rect">
            <a:avLst/>
          </a:prstGeom>
        </p:spPr>
        <p:txBody>
          <a:bodyPr lIns="0" tIns="0" rIns="0" bIns="0" rtlCol="0" anchor="t">
            <a:spAutoFit/>
          </a:bodyPr>
          <a:lstStyle/>
          <a:p>
            <a:pPr algn="ctr">
              <a:lnSpc>
                <a:spcPts val="5286"/>
              </a:lnSpc>
            </a:pPr>
            <a:r>
              <a:rPr lang="en-US" sz="3830" spc="375">
                <a:solidFill>
                  <a:srgbClr val="000000"/>
                </a:solidFill>
                <a:latin typeface="Oswald Bold"/>
              </a:rPr>
              <a:t>CASE-1: MISMATCH BECOME MATCH </a:t>
            </a:r>
          </a:p>
          <a:p>
            <a:pPr algn="ctr">
              <a:lnSpc>
                <a:spcPts val="5286"/>
              </a:lnSpc>
            </a:pPr>
            <a:endParaRPr lang="en-US" sz="3830" spc="375">
              <a:solidFill>
                <a:srgbClr val="000000"/>
              </a:solidFill>
              <a:latin typeface="Oswald Bold"/>
            </a:endParaRPr>
          </a:p>
        </p:txBody>
      </p:sp>
      <p:sp>
        <p:nvSpPr>
          <p:cNvPr id="14" name="TextBox 14"/>
          <p:cNvSpPr txBox="1"/>
          <p:nvPr/>
        </p:nvSpPr>
        <p:spPr>
          <a:xfrm>
            <a:off x="1541054" y="6587519"/>
            <a:ext cx="15205891" cy="1532823"/>
          </a:xfrm>
          <a:prstGeom prst="rect">
            <a:avLst/>
          </a:prstGeom>
        </p:spPr>
        <p:txBody>
          <a:bodyPr lIns="0" tIns="0" rIns="0" bIns="0" rtlCol="0" anchor="t">
            <a:spAutoFit/>
          </a:bodyPr>
          <a:lstStyle/>
          <a:p>
            <a:pPr>
              <a:lnSpc>
                <a:spcPts val="4067"/>
              </a:lnSpc>
            </a:pPr>
            <a:r>
              <a:rPr lang="en-US" sz="2947" spc="156">
                <a:solidFill>
                  <a:srgbClr val="231F20"/>
                </a:solidFill>
                <a:latin typeface="Open Sauce Bold"/>
              </a:rPr>
              <a:t>Look for the last occurence of a character in the main string and if it exists in the string, shift the pattern to align it with the mismatched character.</a:t>
            </a:r>
          </a:p>
        </p:txBody>
      </p:sp>
      <p:sp>
        <p:nvSpPr>
          <p:cNvPr id="15" name="TextBox 15"/>
          <p:cNvSpPr txBox="1"/>
          <p:nvPr/>
        </p:nvSpPr>
        <p:spPr>
          <a:xfrm>
            <a:off x="1541054" y="8247142"/>
            <a:ext cx="11023994" cy="636329"/>
          </a:xfrm>
          <a:prstGeom prst="rect">
            <a:avLst/>
          </a:prstGeom>
        </p:spPr>
        <p:txBody>
          <a:bodyPr lIns="0" tIns="0" rIns="0" bIns="0" rtlCol="0" anchor="t">
            <a:spAutoFit/>
          </a:bodyPr>
          <a:lstStyle/>
          <a:p>
            <a:pPr>
              <a:lnSpc>
                <a:spcPts val="5286"/>
              </a:lnSpc>
            </a:pPr>
            <a:r>
              <a:rPr lang="en-US" sz="3830" spc="375">
                <a:solidFill>
                  <a:srgbClr val="000000"/>
                </a:solidFill>
                <a:latin typeface="Oswald"/>
              </a:rPr>
              <a:t>LET US LOOK AT AN EXAMPLE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1411353"/>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CASE-1:</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726435" y="3406870"/>
            <a:ext cx="11552977"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STRING: GCAATGCCTAT</a:t>
            </a:r>
          </a:p>
        </p:txBody>
      </p:sp>
      <p:sp>
        <p:nvSpPr>
          <p:cNvPr id="8" name="TextBox 8"/>
          <p:cNvSpPr txBox="1"/>
          <p:nvPr/>
        </p:nvSpPr>
        <p:spPr>
          <a:xfrm>
            <a:off x="1780778" y="4458859"/>
            <a:ext cx="11552977"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PATTERN: TATGTG</a:t>
            </a:r>
          </a:p>
        </p:txBody>
      </p:sp>
      <p:sp>
        <p:nvSpPr>
          <p:cNvPr id="9" name="TextBox 9"/>
          <p:cNvSpPr txBox="1"/>
          <p:nvPr/>
        </p:nvSpPr>
        <p:spPr>
          <a:xfrm>
            <a:off x="1780778" y="6387973"/>
            <a:ext cx="14244238"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LET US SEE THE MATCHING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43139" y="743532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19587" y="6117078"/>
            <a:ext cx="15836179" cy="2982961"/>
            <a:chOff x="0" y="0"/>
            <a:chExt cx="21114905" cy="3977282"/>
          </a:xfrm>
        </p:grpSpPr>
        <p:grpSp>
          <p:nvGrpSpPr>
            <p:cNvPr id="6" name="Group 6"/>
            <p:cNvGrpSpPr/>
            <p:nvPr/>
          </p:nvGrpSpPr>
          <p:grpSpPr>
            <a:xfrm>
              <a:off x="0" y="0"/>
              <a:ext cx="21114905" cy="3977282"/>
              <a:chOff x="0" y="0"/>
              <a:chExt cx="3058224" cy="576058"/>
            </a:xfrm>
          </p:grpSpPr>
          <p:sp>
            <p:nvSpPr>
              <p:cNvPr id="7" name="Freeform 7"/>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03200" y="280547"/>
              <a:ext cx="20643417" cy="32557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CONSIDERING THE MISMATCH BETWEEN ‘A’ AND ‘G’, WE LOOK FOR THE OCCURENCE OF ‘A’ IN THE PATTERN AND SHIFT THE PATTERN TO ALIGN WITH ‘A’.</a:t>
              </a:r>
            </a:p>
          </p:txBody>
        </p:sp>
      </p:grpSp>
      <p:grpSp>
        <p:nvGrpSpPr>
          <p:cNvPr id="10" name="Group 10"/>
          <p:cNvGrpSpPr/>
          <p:nvPr/>
        </p:nvGrpSpPr>
        <p:grpSpPr>
          <a:xfrm>
            <a:off x="1719587" y="2120787"/>
            <a:ext cx="13200902" cy="3509502"/>
            <a:chOff x="0" y="0"/>
            <a:chExt cx="17601202" cy="4679336"/>
          </a:xfrm>
        </p:grpSpPr>
        <p:sp>
          <p:nvSpPr>
            <p:cNvPr id="11" name="TextBox 11"/>
            <p:cNvSpPr txBox="1"/>
            <p:nvPr/>
          </p:nvSpPr>
          <p:spPr>
            <a:xfrm>
              <a:off x="2197232" y="-104775"/>
              <a:ext cx="15403970" cy="1384510"/>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G C A </a:t>
              </a:r>
              <a:r>
                <a:rPr lang="en-US" sz="6347" spc="336">
                  <a:solidFill>
                    <a:srgbClr val="CF2323"/>
                  </a:solidFill>
                  <a:latin typeface="Oswald Bold"/>
                </a:rPr>
                <a:t>A</a:t>
              </a:r>
              <a:r>
                <a:rPr lang="en-US" sz="6347" spc="336">
                  <a:solidFill>
                    <a:srgbClr val="231F20"/>
                  </a:solidFill>
                  <a:latin typeface="Oswald Bold"/>
                </a:rPr>
                <a:t> </a:t>
              </a:r>
              <a:r>
                <a:rPr lang="en-US" sz="6347" spc="336">
                  <a:solidFill>
                    <a:srgbClr val="5DAD07"/>
                  </a:solidFill>
                  <a:latin typeface="Oswald Bold"/>
                </a:rPr>
                <a:t>T G</a:t>
              </a:r>
              <a:r>
                <a:rPr lang="en-US" sz="6347" spc="336">
                  <a:solidFill>
                    <a:srgbClr val="231F20"/>
                  </a:solidFill>
                  <a:latin typeface="Oswald Bold"/>
                </a:rPr>
                <a:t> C C T A T</a:t>
              </a:r>
            </a:p>
          </p:txBody>
        </p:sp>
        <p:sp>
          <p:nvSpPr>
            <p:cNvPr id="12" name="AutoShape 12"/>
            <p:cNvSpPr/>
            <p:nvPr/>
          </p:nvSpPr>
          <p:spPr>
            <a:xfrm>
              <a:off x="8171885" y="1425785"/>
              <a:ext cx="0" cy="1110728"/>
            </a:xfrm>
            <a:prstGeom prst="line">
              <a:avLst/>
            </a:prstGeom>
            <a:ln w="50800" cap="flat">
              <a:solidFill>
                <a:srgbClr val="000000"/>
              </a:solidFill>
              <a:prstDash val="solid"/>
              <a:headEnd type="none" w="sm" len="sm"/>
              <a:tailEnd type="triangle" w="lg" len="med"/>
            </a:ln>
          </p:spPr>
        </p:sp>
        <p:sp>
          <p:nvSpPr>
            <p:cNvPr id="13" name="AutoShape 13"/>
            <p:cNvSpPr/>
            <p:nvPr/>
          </p:nvSpPr>
          <p:spPr>
            <a:xfrm>
              <a:off x="9063035" y="1425785"/>
              <a:ext cx="0" cy="1110728"/>
            </a:xfrm>
            <a:prstGeom prst="line">
              <a:avLst/>
            </a:prstGeom>
            <a:ln w="50800" cap="flat">
              <a:solidFill>
                <a:srgbClr val="000000"/>
              </a:solidFill>
              <a:prstDash val="solid"/>
              <a:headEnd type="none" w="sm" len="sm"/>
              <a:tailEnd type="triangle" w="lg" len="med"/>
            </a:ln>
          </p:spPr>
        </p:sp>
        <p:sp>
          <p:nvSpPr>
            <p:cNvPr id="14" name="AutoShape 14"/>
            <p:cNvSpPr/>
            <p:nvPr/>
          </p:nvSpPr>
          <p:spPr>
            <a:xfrm>
              <a:off x="10000817" y="1425785"/>
              <a:ext cx="0" cy="1110728"/>
            </a:xfrm>
            <a:prstGeom prst="line">
              <a:avLst/>
            </a:prstGeom>
            <a:ln w="50800" cap="flat">
              <a:solidFill>
                <a:srgbClr val="000000"/>
              </a:solidFill>
              <a:prstDash val="solid"/>
              <a:headEnd type="none" w="sm" len="sm"/>
              <a:tailEnd type="triangle" w="lg" len="med"/>
            </a:ln>
          </p:spPr>
        </p:sp>
        <p:sp>
          <p:nvSpPr>
            <p:cNvPr id="15" name="TextBox 15"/>
            <p:cNvSpPr txBox="1"/>
            <p:nvPr/>
          </p:nvSpPr>
          <p:spPr>
            <a:xfrm>
              <a:off x="0" y="2482538"/>
              <a:ext cx="15403970" cy="1384427"/>
            </a:xfrm>
            <a:prstGeom prst="rect">
              <a:avLst/>
            </a:prstGeom>
          </p:spPr>
          <p:txBody>
            <a:bodyPr lIns="0" tIns="0" rIns="0" bIns="0" rtlCol="0" anchor="t">
              <a:spAutoFit/>
            </a:bodyPr>
            <a:lstStyle/>
            <a:p>
              <a:pPr algn="ctr">
                <a:lnSpc>
                  <a:spcPts val="8763"/>
                </a:lnSpc>
              </a:pPr>
              <a:r>
                <a:rPr lang="en-US" sz="6350" spc="336">
                  <a:solidFill>
                    <a:srgbClr val="231F20"/>
                  </a:solidFill>
                  <a:latin typeface="Oswald Bold"/>
                </a:rPr>
                <a:t>T A T </a:t>
              </a:r>
              <a:r>
                <a:rPr lang="en-US" sz="6350" spc="336">
                  <a:solidFill>
                    <a:srgbClr val="CF2323"/>
                  </a:solidFill>
                  <a:latin typeface="Oswald Bold"/>
                </a:rPr>
                <a:t>G</a:t>
              </a:r>
              <a:r>
                <a:rPr lang="en-US" sz="6350" spc="336">
                  <a:solidFill>
                    <a:srgbClr val="231F20"/>
                  </a:solidFill>
                  <a:latin typeface="Oswald Bold"/>
                </a:rPr>
                <a:t> </a:t>
              </a:r>
              <a:r>
                <a:rPr lang="en-US" sz="6350" spc="336">
                  <a:solidFill>
                    <a:srgbClr val="5DAD07"/>
                  </a:solidFill>
                  <a:latin typeface="Oswald Bold"/>
                </a:rPr>
                <a:t>T G</a:t>
              </a:r>
            </a:p>
          </p:txBody>
        </p:sp>
        <p:sp>
          <p:nvSpPr>
            <p:cNvPr id="16" name="AutoShape 16"/>
            <p:cNvSpPr/>
            <p:nvPr/>
          </p:nvSpPr>
          <p:spPr>
            <a:xfrm flipH="1">
              <a:off x="6273742" y="3867547"/>
              <a:ext cx="0" cy="786165"/>
            </a:xfrm>
            <a:prstGeom prst="line">
              <a:avLst/>
            </a:prstGeom>
            <a:ln w="50800" cap="flat">
              <a:solidFill>
                <a:srgbClr val="000000"/>
              </a:solidFill>
              <a:prstDash val="solid"/>
              <a:headEnd type="none" w="sm" len="sm"/>
              <a:tailEnd type="none" w="sm" len="sm"/>
            </a:ln>
          </p:spPr>
        </p:sp>
        <p:sp>
          <p:nvSpPr>
            <p:cNvPr id="17" name="AutoShape 17"/>
            <p:cNvSpPr/>
            <p:nvPr/>
          </p:nvSpPr>
          <p:spPr>
            <a:xfrm>
              <a:off x="6251908" y="4653936"/>
              <a:ext cx="1916036" cy="0"/>
            </a:xfrm>
            <a:prstGeom prst="line">
              <a:avLst/>
            </a:prstGeom>
            <a:ln w="50800" cap="flat">
              <a:solidFill>
                <a:srgbClr val="000000"/>
              </a:solidFill>
              <a:prstDash val="solid"/>
              <a:headEnd type="none" w="sm" len="sm"/>
              <a:tailEnd type="none" w="sm" len="sm"/>
            </a:ln>
          </p:spPr>
        </p:sp>
        <p:sp>
          <p:nvSpPr>
            <p:cNvPr id="18" name="AutoShape 18"/>
            <p:cNvSpPr/>
            <p:nvPr/>
          </p:nvSpPr>
          <p:spPr>
            <a:xfrm flipH="1">
              <a:off x="8142544" y="3866965"/>
              <a:ext cx="0" cy="786165"/>
            </a:xfrm>
            <a:prstGeom prst="line">
              <a:avLst/>
            </a:prstGeom>
            <a:ln w="50800" cap="flat">
              <a:solidFill>
                <a:srgbClr val="000000"/>
              </a:solidFill>
              <a:prstDash val="solid"/>
              <a:headEnd type="arrow" w="med" len="sm"/>
              <a:tailEnd type="none" w="sm" len="sm"/>
            </a:ln>
          </p:spPr>
        </p:sp>
      </p:grpSp>
      <p:sp>
        <p:nvSpPr>
          <p:cNvPr id="19" name="TextBox 19"/>
          <p:cNvSpPr txBox="1"/>
          <p:nvPr/>
        </p:nvSpPr>
        <p:spPr>
          <a:xfrm>
            <a:off x="0" y="467215"/>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43139" y="743532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19587" y="6117078"/>
            <a:ext cx="15836179" cy="2982961"/>
            <a:chOff x="0" y="0"/>
            <a:chExt cx="3058224" cy="576058"/>
          </a:xfrm>
        </p:grpSpPr>
        <p:sp>
          <p:nvSpPr>
            <p:cNvPr id="6" name="Freeform 6"/>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1871987" y="6306057"/>
            <a:ext cx="15482563" cy="24632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WE MOVED THE PATTERN TO MATCH THE UNMATCHED CHARACTER- ‘A’ WITH THE ‘A’ IN THE PATTERN BUT STILL MISMATCH. LET US CONSIDER CASE-2.</a:t>
            </a:r>
          </a:p>
        </p:txBody>
      </p:sp>
      <p:sp>
        <p:nvSpPr>
          <p:cNvPr id="9" name="TextBox 9"/>
          <p:cNvSpPr txBox="1"/>
          <p:nvPr/>
        </p:nvSpPr>
        <p:spPr>
          <a:xfrm>
            <a:off x="3287144" y="2339701"/>
            <a:ext cx="11552977" cy="1064576"/>
          </a:xfrm>
          <a:prstGeom prst="rect">
            <a:avLst/>
          </a:prstGeom>
        </p:spPr>
        <p:txBody>
          <a:bodyPr lIns="0" tIns="0" rIns="0" bIns="0" rtlCol="0" anchor="t">
            <a:spAutoFit/>
          </a:bodyPr>
          <a:lstStyle/>
          <a:p>
            <a:pPr algn="ctr">
              <a:lnSpc>
                <a:spcPts val="8759"/>
              </a:lnSpc>
            </a:pPr>
            <a:r>
              <a:rPr lang="en-US" sz="6347" spc="336">
                <a:solidFill>
                  <a:srgbClr val="000000"/>
                </a:solidFill>
                <a:latin typeface="Oswald Bold"/>
              </a:rPr>
              <a:t>G C A </a:t>
            </a:r>
            <a:r>
              <a:rPr lang="en-US" sz="6347" spc="336">
                <a:solidFill>
                  <a:srgbClr val="5DAD07"/>
                </a:solidFill>
                <a:latin typeface="Oswald Bold"/>
              </a:rPr>
              <a:t>A</a:t>
            </a:r>
            <a:r>
              <a:rPr lang="en-US" sz="6347" spc="336">
                <a:solidFill>
                  <a:srgbClr val="000000"/>
                </a:solidFill>
                <a:latin typeface="Oswald Bold"/>
              </a:rPr>
              <a:t> T G C </a:t>
            </a:r>
            <a:r>
              <a:rPr lang="en-US" sz="6347" spc="336">
                <a:solidFill>
                  <a:srgbClr val="CF2323"/>
                </a:solidFill>
                <a:latin typeface="Oswald Bold"/>
              </a:rPr>
              <a:t>C</a:t>
            </a:r>
            <a:r>
              <a:rPr lang="en-US" sz="6347" spc="336">
                <a:solidFill>
                  <a:srgbClr val="000000"/>
                </a:solidFill>
                <a:latin typeface="Oswald Bold"/>
              </a:rPr>
              <a:t> T A T</a:t>
            </a:r>
          </a:p>
        </p:txBody>
      </p:sp>
      <p:sp>
        <p:nvSpPr>
          <p:cNvPr id="10" name="AutoShape 10"/>
          <p:cNvSpPr/>
          <p:nvPr/>
        </p:nvSpPr>
        <p:spPr>
          <a:xfrm>
            <a:off x="10576421" y="3513815"/>
            <a:ext cx="0" cy="833046"/>
          </a:xfrm>
          <a:prstGeom prst="line">
            <a:avLst/>
          </a:prstGeom>
          <a:ln w="38100" cap="flat">
            <a:solidFill>
              <a:srgbClr val="000000"/>
            </a:solidFill>
            <a:prstDash val="solid"/>
            <a:headEnd type="none" w="sm" len="sm"/>
            <a:tailEnd type="triangle" w="lg" len="med"/>
          </a:ln>
        </p:spPr>
      </p:sp>
      <p:sp>
        <p:nvSpPr>
          <p:cNvPr id="11" name="TextBox 11"/>
          <p:cNvSpPr txBox="1"/>
          <p:nvPr/>
        </p:nvSpPr>
        <p:spPr>
          <a:xfrm>
            <a:off x="3059048" y="4242086"/>
            <a:ext cx="11552977" cy="1064514"/>
          </a:xfrm>
          <a:prstGeom prst="rect">
            <a:avLst/>
          </a:prstGeom>
        </p:spPr>
        <p:txBody>
          <a:bodyPr lIns="0" tIns="0" rIns="0" bIns="0" rtlCol="0" anchor="t">
            <a:spAutoFit/>
          </a:bodyPr>
          <a:lstStyle/>
          <a:p>
            <a:pPr algn="ctr">
              <a:lnSpc>
                <a:spcPts val="8763"/>
              </a:lnSpc>
            </a:pPr>
            <a:r>
              <a:rPr lang="en-US" sz="6350" spc="336">
                <a:solidFill>
                  <a:srgbClr val="000000"/>
                </a:solidFill>
                <a:latin typeface="Oswald Bold"/>
              </a:rPr>
              <a:t>T </a:t>
            </a:r>
            <a:r>
              <a:rPr lang="en-US" sz="6350" spc="336">
                <a:solidFill>
                  <a:srgbClr val="5DAD07"/>
                </a:solidFill>
                <a:latin typeface="Oswald Bold"/>
              </a:rPr>
              <a:t>A</a:t>
            </a:r>
            <a:r>
              <a:rPr lang="en-US" sz="6350" spc="336">
                <a:solidFill>
                  <a:srgbClr val="000000"/>
                </a:solidFill>
                <a:latin typeface="Oswald Bold"/>
              </a:rPr>
              <a:t> T G T </a:t>
            </a:r>
            <a:r>
              <a:rPr lang="en-US" sz="6350" spc="336">
                <a:solidFill>
                  <a:srgbClr val="CF2323"/>
                </a:solidFill>
                <a:latin typeface="Oswald Bold"/>
              </a:rPr>
              <a:t>G</a:t>
            </a:r>
          </a:p>
        </p:txBody>
      </p:sp>
      <p:sp>
        <p:nvSpPr>
          <p:cNvPr id="12" name="TextBox 12"/>
          <p:cNvSpPr txBox="1"/>
          <p:nvPr/>
        </p:nvSpPr>
        <p:spPr>
          <a:xfrm>
            <a:off x="0" y="467215"/>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CASE-1:</a:t>
            </a:r>
          </a:p>
        </p:txBody>
      </p:sp>
      <p:sp>
        <p:nvSpPr>
          <p:cNvPr id="13" name="AutoShape 13"/>
          <p:cNvSpPr/>
          <p:nvPr/>
        </p:nvSpPr>
        <p:spPr>
          <a:xfrm>
            <a:off x="7755217" y="3513815"/>
            <a:ext cx="0" cy="833046"/>
          </a:xfrm>
          <a:prstGeom prst="line">
            <a:avLst/>
          </a:prstGeom>
          <a:ln w="38100" cap="flat">
            <a:solidFill>
              <a:srgbClr val="000000"/>
            </a:solidFill>
            <a:prstDash val="solid"/>
            <a:headEnd type="none" w="sm" len="sm"/>
            <a:tailEnd type="triangle" w="lg" len="me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176064" y="3724218"/>
            <a:ext cx="1789828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IMPLEMENTATION USING BAD CHARACTER HEUSTERICS:</a:t>
            </a:r>
          </a:p>
        </p:txBody>
      </p:sp>
      <p:grpSp>
        <p:nvGrpSpPr>
          <p:cNvPr id="10" name="Group 10"/>
          <p:cNvGrpSpPr/>
          <p:nvPr/>
        </p:nvGrpSpPr>
        <p:grpSpPr>
          <a:xfrm>
            <a:off x="1028700" y="5254316"/>
            <a:ext cx="16230600" cy="4003984"/>
            <a:chOff x="0" y="0"/>
            <a:chExt cx="3134393" cy="773235"/>
          </a:xfrm>
        </p:grpSpPr>
        <p:sp>
          <p:nvSpPr>
            <p:cNvPr id="11" name="Freeform 11"/>
            <p:cNvSpPr/>
            <p:nvPr/>
          </p:nvSpPr>
          <p:spPr>
            <a:xfrm>
              <a:off x="0" y="0"/>
              <a:ext cx="3134393" cy="773234"/>
            </a:xfrm>
            <a:custGeom>
              <a:avLst/>
              <a:gdLst/>
              <a:ahLst/>
              <a:cxnLst/>
              <a:rect l="l" t="t" r="r" b="b"/>
              <a:pathLst>
                <a:path w="3134393" h="773234">
                  <a:moveTo>
                    <a:pt x="0" y="0"/>
                  </a:moveTo>
                  <a:lnTo>
                    <a:pt x="3134393" y="0"/>
                  </a:lnTo>
                  <a:lnTo>
                    <a:pt x="3134393" y="773234"/>
                  </a:lnTo>
                  <a:lnTo>
                    <a:pt x="0" y="773234"/>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792285"/>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866775" y="5597273"/>
            <a:ext cx="15095956" cy="1969829"/>
          </a:xfrm>
          <a:prstGeom prst="rect">
            <a:avLst/>
          </a:prstGeom>
        </p:spPr>
        <p:txBody>
          <a:bodyPr lIns="0" tIns="0" rIns="0" bIns="0" rtlCol="0" anchor="t">
            <a:spAutoFit/>
          </a:bodyPr>
          <a:lstStyle/>
          <a:p>
            <a:pPr algn="ctr">
              <a:lnSpc>
                <a:spcPts val="5286"/>
              </a:lnSpc>
            </a:pPr>
            <a:r>
              <a:rPr lang="en-US" sz="3830" spc="375">
                <a:solidFill>
                  <a:srgbClr val="000000"/>
                </a:solidFill>
                <a:latin typeface="Oswald Bold"/>
              </a:rPr>
              <a:t>CASE-2: PATTERN MOVE PAST THE MISMATCH CHARACTER </a:t>
            </a:r>
          </a:p>
          <a:p>
            <a:pPr algn="ctr">
              <a:lnSpc>
                <a:spcPts val="5286"/>
              </a:lnSpc>
            </a:pPr>
            <a:r>
              <a:rPr lang="en-US" sz="3830" spc="375">
                <a:solidFill>
                  <a:srgbClr val="000000"/>
                </a:solidFill>
                <a:latin typeface="Oswald Bold"/>
              </a:rPr>
              <a:t> </a:t>
            </a:r>
          </a:p>
          <a:p>
            <a:pPr algn="ctr">
              <a:lnSpc>
                <a:spcPts val="5286"/>
              </a:lnSpc>
            </a:pPr>
            <a:endParaRPr lang="en-US" sz="3830" spc="375">
              <a:solidFill>
                <a:srgbClr val="000000"/>
              </a:solidFill>
              <a:latin typeface="Oswald Bold"/>
            </a:endParaRPr>
          </a:p>
        </p:txBody>
      </p:sp>
      <p:sp>
        <p:nvSpPr>
          <p:cNvPr id="14" name="TextBox 14"/>
          <p:cNvSpPr txBox="1"/>
          <p:nvPr/>
        </p:nvSpPr>
        <p:spPr>
          <a:xfrm>
            <a:off x="1541054" y="6587519"/>
            <a:ext cx="15205891" cy="1018473"/>
          </a:xfrm>
          <a:prstGeom prst="rect">
            <a:avLst/>
          </a:prstGeom>
        </p:spPr>
        <p:txBody>
          <a:bodyPr lIns="0" tIns="0" rIns="0" bIns="0" rtlCol="0" anchor="t">
            <a:spAutoFit/>
          </a:bodyPr>
          <a:lstStyle/>
          <a:p>
            <a:pPr>
              <a:lnSpc>
                <a:spcPts val="4067"/>
              </a:lnSpc>
            </a:pPr>
            <a:r>
              <a:rPr lang="en-US" sz="2947" spc="156">
                <a:solidFill>
                  <a:srgbClr val="231F20"/>
                </a:solidFill>
                <a:latin typeface="Open Sauce Bold"/>
              </a:rPr>
              <a:t>Look for the last occurence of a character in the main string and if it does not exist in the pattern, shift the pattern past the mismatched character. </a:t>
            </a:r>
          </a:p>
        </p:txBody>
      </p:sp>
      <p:sp>
        <p:nvSpPr>
          <p:cNvPr id="15" name="TextBox 15"/>
          <p:cNvSpPr txBox="1"/>
          <p:nvPr/>
        </p:nvSpPr>
        <p:spPr>
          <a:xfrm>
            <a:off x="1541054" y="7920317"/>
            <a:ext cx="11023994" cy="636329"/>
          </a:xfrm>
          <a:prstGeom prst="rect">
            <a:avLst/>
          </a:prstGeom>
        </p:spPr>
        <p:txBody>
          <a:bodyPr lIns="0" tIns="0" rIns="0" bIns="0" rtlCol="0" anchor="t">
            <a:spAutoFit/>
          </a:bodyPr>
          <a:lstStyle/>
          <a:p>
            <a:pPr>
              <a:lnSpc>
                <a:spcPts val="5286"/>
              </a:lnSpc>
            </a:pPr>
            <a:r>
              <a:rPr lang="en-US" sz="3830" spc="375">
                <a:solidFill>
                  <a:srgbClr val="000000"/>
                </a:solidFill>
                <a:latin typeface="Oswald"/>
              </a:rPr>
              <a:t>LET US CONTINUE THE LAST EXAMPLE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3989561" y="7059637"/>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288385" y="7373221"/>
            <a:ext cx="11552977" cy="1064514"/>
          </a:xfrm>
          <a:prstGeom prst="rect">
            <a:avLst/>
          </a:prstGeom>
        </p:spPr>
        <p:txBody>
          <a:bodyPr lIns="0" tIns="0" rIns="0" bIns="0" rtlCol="0" anchor="t">
            <a:spAutoFit/>
          </a:bodyPr>
          <a:lstStyle/>
          <a:p>
            <a:pPr algn="ctr">
              <a:lnSpc>
                <a:spcPts val="8763"/>
              </a:lnSpc>
            </a:pPr>
            <a:r>
              <a:rPr lang="en-US" sz="6350" spc="336">
                <a:solidFill>
                  <a:srgbClr val="5DAD07"/>
                </a:solidFill>
                <a:latin typeface="Oswald Bold"/>
              </a:rPr>
              <a:t>T A T G T G</a:t>
            </a:r>
          </a:p>
        </p:txBody>
      </p:sp>
      <p:grpSp>
        <p:nvGrpSpPr>
          <p:cNvPr id="6" name="Group 6"/>
          <p:cNvGrpSpPr/>
          <p:nvPr/>
        </p:nvGrpSpPr>
        <p:grpSpPr>
          <a:xfrm>
            <a:off x="1527483" y="1937959"/>
            <a:ext cx="15836179" cy="2982961"/>
            <a:chOff x="0" y="0"/>
            <a:chExt cx="3058224" cy="576058"/>
          </a:xfrm>
        </p:grpSpPr>
        <p:sp>
          <p:nvSpPr>
            <p:cNvPr id="7" name="Freeform 7"/>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9" name="AutoShape 9"/>
          <p:cNvSpPr/>
          <p:nvPr/>
        </p:nvSpPr>
        <p:spPr>
          <a:xfrm>
            <a:off x="13787556" y="6644950"/>
            <a:ext cx="0" cy="833046"/>
          </a:xfrm>
          <a:prstGeom prst="line">
            <a:avLst/>
          </a:prstGeom>
          <a:ln w="38100" cap="flat">
            <a:solidFill>
              <a:srgbClr val="000000"/>
            </a:solidFill>
            <a:prstDash val="solid"/>
            <a:headEnd type="none" w="sm" len="sm"/>
            <a:tailEnd type="triangle" w="lg" len="med"/>
          </a:ln>
        </p:spPr>
      </p:sp>
      <p:sp>
        <p:nvSpPr>
          <p:cNvPr id="10" name="AutoShape 10"/>
          <p:cNvSpPr/>
          <p:nvPr/>
        </p:nvSpPr>
        <p:spPr>
          <a:xfrm>
            <a:off x="13095798" y="6644950"/>
            <a:ext cx="0" cy="833046"/>
          </a:xfrm>
          <a:prstGeom prst="line">
            <a:avLst/>
          </a:prstGeom>
          <a:ln w="38100" cap="flat">
            <a:solidFill>
              <a:srgbClr val="000000"/>
            </a:solidFill>
            <a:prstDash val="solid"/>
            <a:headEnd type="none" w="sm" len="sm"/>
            <a:tailEnd type="triangle" w="lg" len="med"/>
          </a:ln>
        </p:spPr>
      </p:sp>
      <p:sp>
        <p:nvSpPr>
          <p:cNvPr id="11" name="AutoShape 11"/>
          <p:cNvSpPr/>
          <p:nvPr/>
        </p:nvSpPr>
        <p:spPr>
          <a:xfrm>
            <a:off x="12394514" y="6644950"/>
            <a:ext cx="0" cy="833046"/>
          </a:xfrm>
          <a:prstGeom prst="line">
            <a:avLst/>
          </a:prstGeom>
          <a:ln w="38100" cap="flat">
            <a:solidFill>
              <a:srgbClr val="000000"/>
            </a:solidFill>
            <a:prstDash val="solid"/>
            <a:headEnd type="none" w="sm" len="sm"/>
            <a:tailEnd type="triangle" w="lg" len="med"/>
          </a:ln>
        </p:spPr>
      </p:sp>
      <p:sp>
        <p:nvSpPr>
          <p:cNvPr id="12" name="AutoShape 12"/>
          <p:cNvSpPr/>
          <p:nvPr/>
        </p:nvSpPr>
        <p:spPr>
          <a:xfrm>
            <a:off x="11693230" y="6644950"/>
            <a:ext cx="0" cy="833046"/>
          </a:xfrm>
          <a:prstGeom prst="line">
            <a:avLst/>
          </a:prstGeom>
          <a:ln w="38100" cap="flat">
            <a:solidFill>
              <a:srgbClr val="000000"/>
            </a:solidFill>
            <a:prstDash val="solid"/>
            <a:headEnd type="none" w="sm" len="sm"/>
            <a:tailEnd type="triangle" w="lg" len="med"/>
          </a:ln>
        </p:spPr>
      </p:sp>
      <p:sp>
        <p:nvSpPr>
          <p:cNvPr id="13" name="AutoShape 13"/>
          <p:cNvSpPr/>
          <p:nvPr/>
        </p:nvSpPr>
        <p:spPr>
          <a:xfrm>
            <a:off x="10991947" y="6644950"/>
            <a:ext cx="0" cy="833046"/>
          </a:xfrm>
          <a:prstGeom prst="line">
            <a:avLst/>
          </a:prstGeom>
          <a:ln w="38100" cap="flat">
            <a:solidFill>
              <a:srgbClr val="000000"/>
            </a:solidFill>
            <a:prstDash val="solid"/>
            <a:headEnd type="none" w="sm" len="sm"/>
            <a:tailEnd type="triangle" w="lg" len="med"/>
          </a:ln>
        </p:spPr>
      </p:sp>
      <p:sp>
        <p:nvSpPr>
          <p:cNvPr id="14" name="AutoShape 14"/>
          <p:cNvSpPr/>
          <p:nvPr/>
        </p:nvSpPr>
        <p:spPr>
          <a:xfrm>
            <a:off x="10289135" y="6644950"/>
            <a:ext cx="0" cy="833046"/>
          </a:xfrm>
          <a:prstGeom prst="line">
            <a:avLst/>
          </a:prstGeom>
          <a:ln w="38100" cap="flat">
            <a:solidFill>
              <a:srgbClr val="000000"/>
            </a:solidFill>
            <a:prstDash val="solid"/>
            <a:headEnd type="none" w="sm" len="sm"/>
            <a:tailEnd type="triangle" w="lg" len="med"/>
          </a:ln>
        </p:spPr>
      </p:sp>
      <p:sp>
        <p:nvSpPr>
          <p:cNvPr id="15" name="AutoShape 15"/>
          <p:cNvSpPr/>
          <p:nvPr/>
        </p:nvSpPr>
        <p:spPr>
          <a:xfrm>
            <a:off x="9602735" y="6644950"/>
            <a:ext cx="0" cy="1797056"/>
          </a:xfrm>
          <a:prstGeom prst="line">
            <a:avLst/>
          </a:prstGeom>
          <a:ln w="38100" cap="flat">
            <a:solidFill>
              <a:srgbClr val="000000"/>
            </a:solidFill>
            <a:prstDash val="solid"/>
            <a:headEnd type="none" w="sm" len="sm"/>
            <a:tailEnd type="triangle" w="lg" len="med"/>
          </a:ln>
        </p:spPr>
      </p:sp>
      <p:sp>
        <p:nvSpPr>
          <p:cNvPr id="16" name="Freeform 16"/>
          <p:cNvSpPr/>
          <p:nvPr/>
        </p:nvSpPr>
        <p:spPr>
          <a:xfrm>
            <a:off x="16020858" y="7154146"/>
            <a:ext cx="770674" cy="575115"/>
          </a:xfrm>
          <a:custGeom>
            <a:avLst/>
            <a:gdLst/>
            <a:ahLst/>
            <a:cxnLst/>
            <a:rect l="l" t="t" r="r" b="b"/>
            <a:pathLst>
              <a:path w="770674" h="575115">
                <a:moveTo>
                  <a:pt x="0" y="0"/>
                </a:moveTo>
                <a:lnTo>
                  <a:pt x="770674" y="0"/>
                </a:lnTo>
                <a:lnTo>
                  <a:pt x="770674" y="575116"/>
                </a:lnTo>
                <a:lnTo>
                  <a:pt x="0" y="575116"/>
                </a:lnTo>
                <a:lnTo>
                  <a:pt x="0" y="0"/>
                </a:lnTo>
                <a:close/>
              </a:path>
            </a:pathLst>
          </a:custGeom>
          <a:blipFill>
            <a:blip r:embed="rId5"/>
            <a:stretch>
              <a:fillRect/>
            </a:stretch>
          </a:blipFill>
        </p:spPr>
      </p:sp>
      <p:sp>
        <p:nvSpPr>
          <p:cNvPr id="17" name="TextBox 17"/>
          <p:cNvSpPr txBox="1"/>
          <p:nvPr/>
        </p:nvSpPr>
        <p:spPr>
          <a:xfrm>
            <a:off x="3669084" y="5451395"/>
            <a:ext cx="13106752" cy="1064576"/>
          </a:xfrm>
          <a:prstGeom prst="rect">
            <a:avLst/>
          </a:prstGeom>
        </p:spPr>
        <p:txBody>
          <a:bodyPr lIns="0" tIns="0" rIns="0" bIns="0" rtlCol="0" anchor="t">
            <a:spAutoFit/>
          </a:bodyPr>
          <a:lstStyle/>
          <a:p>
            <a:pPr algn="ctr">
              <a:lnSpc>
                <a:spcPts val="8759"/>
              </a:lnSpc>
            </a:pPr>
            <a:r>
              <a:rPr lang="en-US" sz="6347" spc="336">
                <a:solidFill>
                  <a:srgbClr val="000000"/>
                </a:solidFill>
                <a:latin typeface="Oswald Bold"/>
              </a:rPr>
              <a:t>G C A A T G C </a:t>
            </a:r>
            <a:r>
              <a:rPr lang="en-US" sz="6347" spc="336">
                <a:solidFill>
                  <a:srgbClr val="CF2323"/>
                </a:solidFill>
                <a:latin typeface="Oswald Bold"/>
              </a:rPr>
              <a:t>C</a:t>
            </a:r>
            <a:r>
              <a:rPr lang="en-US" sz="6347" spc="336">
                <a:solidFill>
                  <a:srgbClr val="000000"/>
                </a:solidFill>
                <a:latin typeface="Oswald Bold"/>
              </a:rPr>
              <a:t> </a:t>
            </a:r>
            <a:r>
              <a:rPr lang="en-US" sz="6347" spc="336">
                <a:solidFill>
                  <a:srgbClr val="5DAD07"/>
                </a:solidFill>
                <a:latin typeface="Oswald Bold"/>
              </a:rPr>
              <a:t>T A T G T G</a:t>
            </a:r>
            <a:r>
              <a:rPr lang="en-US" sz="6347" spc="336">
                <a:solidFill>
                  <a:srgbClr val="000000"/>
                </a:solidFill>
                <a:latin typeface="Oswald Bold"/>
              </a:rPr>
              <a:t> A C C</a:t>
            </a:r>
          </a:p>
        </p:txBody>
      </p:sp>
      <p:sp>
        <p:nvSpPr>
          <p:cNvPr id="18" name="TextBox 18"/>
          <p:cNvSpPr txBox="1"/>
          <p:nvPr/>
        </p:nvSpPr>
        <p:spPr>
          <a:xfrm>
            <a:off x="0" y="467215"/>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CASE-2:</a:t>
            </a:r>
          </a:p>
        </p:txBody>
      </p:sp>
      <p:sp>
        <p:nvSpPr>
          <p:cNvPr id="19" name="TextBox 19"/>
          <p:cNvSpPr txBox="1"/>
          <p:nvPr/>
        </p:nvSpPr>
        <p:spPr>
          <a:xfrm>
            <a:off x="1679883" y="2126938"/>
            <a:ext cx="15482563" cy="24632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WE LOOK FOR THE PRESENCE OF ‘C’ SINCE IT IS THE UNMATCHED CHARACTER WHICH IS NOT FOUND, MOVE PATTERN PAST ‘C’.</a:t>
            </a:r>
          </a:p>
        </p:txBody>
      </p:sp>
      <p:sp>
        <p:nvSpPr>
          <p:cNvPr id="20" name="TextBox 20"/>
          <p:cNvSpPr txBox="1"/>
          <p:nvPr/>
        </p:nvSpPr>
        <p:spPr>
          <a:xfrm>
            <a:off x="4996864" y="8513935"/>
            <a:ext cx="11023994" cy="1303079"/>
          </a:xfrm>
          <a:prstGeom prst="rect">
            <a:avLst/>
          </a:prstGeom>
        </p:spPr>
        <p:txBody>
          <a:bodyPr lIns="0" tIns="0" rIns="0" bIns="0" rtlCol="0" anchor="t">
            <a:spAutoFit/>
          </a:bodyPr>
          <a:lstStyle/>
          <a:p>
            <a:pPr algn="ctr">
              <a:lnSpc>
                <a:spcPts val="5286"/>
              </a:lnSpc>
            </a:pPr>
            <a:r>
              <a:rPr lang="en-US" sz="3830" spc="375">
                <a:solidFill>
                  <a:srgbClr val="000000"/>
                </a:solidFill>
                <a:latin typeface="Oswald"/>
              </a:rPr>
              <a:t>MOVED PAST THE MISMATCHED CHARACTER SINCE THERE IS NO OTHER ‘C’ IN PATTERN.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3989561" y="7059637"/>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61030"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PRECOMPUTATION:</a:t>
            </a:r>
          </a:p>
        </p:txBody>
      </p:sp>
      <p:grpSp>
        <p:nvGrpSpPr>
          <p:cNvPr id="6" name="Group 6"/>
          <p:cNvGrpSpPr/>
          <p:nvPr/>
        </p:nvGrpSpPr>
        <p:grpSpPr>
          <a:xfrm>
            <a:off x="3938513" y="1884381"/>
            <a:ext cx="8589397" cy="7922048"/>
            <a:chOff x="0" y="0"/>
            <a:chExt cx="11452529" cy="10562731"/>
          </a:xfrm>
        </p:grpSpPr>
        <p:grpSp>
          <p:nvGrpSpPr>
            <p:cNvPr id="7" name="Group 7"/>
            <p:cNvGrpSpPr/>
            <p:nvPr/>
          </p:nvGrpSpPr>
          <p:grpSpPr>
            <a:xfrm>
              <a:off x="0" y="0"/>
              <a:ext cx="11452529" cy="10562731"/>
              <a:chOff x="0" y="0"/>
              <a:chExt cx="1658752" cy="1529876"/>
            </a:xfrm>
          </p:grpSpPr>
          <p:sp>
            <p:nvSpPr>
              <p:cNvPr id="8" name="Freeform 8"/>
              <p:cNvSpPr/>
              <p:nvPr/>
            </p:nvSpPr>
            <p:spPr>
              <a:xfrm>
                <a:off x="0" y="0"/>
                <a:ext cx="1658752" cy="1529876"/>
              </a:xfrm>
              <a:custGeom>
                <a:avLst/>
                <a:gdLst/>
                <a:ahLst/>
                <a:cxnLst/>
                <a:rect l="l" t="t" r="r" b="b"/>
                <a:pathLst>
                  <a:path w="1658752" h="1529876">
                    <a:moveTo>
                      <a:pt x="0" y="0"/>
                    </a:moveTo>
                    <a:lnTo>
                      <a:pt x="1658752" y="0"/>
                    </a:lnTo>
                    <a:lnTo>
                      <a:pt x="1658752" y="1529876"/>
                    </a:lnTo>
                    <a:lnTo>
                      <a:pt x="0" y="1529876"/>
                    </a:lnTo>
                    <a:close/>
                  </a:path>
                </a:pathLst>
              </a:custGeom>
              <a:solidFill>
                <a:srgbClr val="000000">
                  <a:alpha val="0"/>
                </a:srgbClr>
              </a:solidFill>
              <a:ln w="38100" cap="sq">
                <a:solidFill>
                  <a:srgbClr val="000000"/>
                </a:solidFill>
                <a:prstDash val="solid"/>
                <a:miter/>
              </a:ln>
            </p:spPr>
          </p:sp>
          <p:sp>
            <p:nvSpPr>
              <p:cNvPr id="9" name="TextBox 9"/>
              <p:cNvSpPr txBox="1"/>
              <p:nvPr/>
            </p:nvSpPr>
            <p:spPr>
              <a:xfrm>
                <a:off x="0" y="-19050"/>
                <a:ext cx="1658752" cy="1548926"/>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738984" y="317942"/>
              <a:ext cx="10713545" cy="10244789"/>
            </a:xfrm>
            <a:prstGeom prst="rect">
              <a:avLst/>
            </a:prstGeom>
          </p:spPr>
          <p:txBody>
            <a:bodyPr lIns="0" tIns="0" rIns="0" bIns="0" rtlCol="0" anchor="t">
              <a:spAutoFit/>
            </a:bodyPr>
            <a:lstStyle/>
            <a:p>
              <a:pPr>
                <a:lnSpc>
                  <a:spcPts val="4067"/>
                </a:lnSpc>
              </a:pPr>
              <a:r>
                <a:rPr lang="en-US" sz="2947" spc="156">
                  <a:solidFill>
                    <a:srgbClr val="231F20"/>
                  </a:solidFill>
                  <a:latin typeface="Oswald Bold"/>
                </a:rPr>
                <a:t>void badCharHeuristic(string str, int size,</a:t>
              </a:r>
            </a:p>
            <a:p>
              <a:pPr>
                <a:lnSpc>
                  <a:spcPts val="4067"/>
                </a:lnSpc>
              </a:pPr>
              <a:r>
                <a:rPr lang="en-US" sz="2947" spc="156">
                  <a:solidFill>
                    <a:srgbClr val="231F20"/>
                  </a:solidFill>
                  <a:latin typeface="Oswald Bold"/>
                </a:rPr>
                <a:t>                      int badchar[NO_OF_CHARS])</a:t>
              </a:r>
            </a:p>
            <a:p>
              <a:pPr>
                <a:lnSpc>
                  <a:spcPts val="4067"/>
                </a:lnSpc>
              </a:pPr>
              <a:r>
                <a:rPr lang="en-US" sz="2947" spc="156">
                  <a:solidFill>
                    <a:srgbClr val="231F20"/>
                  </a:solidFill>
                  <a:latin typeface="Oswald Bold"/>
                </a:rPr>
                <a:t>{</a:t>
              </a:r>
            </a:p>
            <a:p>
              <a:pPr>
                <a:lnSpc>
                  <a:spcPts val="4067"/>
                </a:lnSpc>
              </a:pPr>
              <a:r>
                <a:rPr lang="en-US" sz="2947" spc="156">
                  <a:solidFill>
                    <a:srgbClr val="231F20"/>
                  </a:solidFill>
                  <a:latin typeface="Oswald Bold"/>
                </a:rPr>
                <a:t>    int i;</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 Initialize all occurrences as -1</a:t>
              </a:r>
            </a:p>
            <a:p>
              <a:pPr>
                <a:lnSpc>
                  <a:spcPts val="4067"/>
                </a:lnSpc>
              </a:pPr>
              <a:r>
                <a:rPr lang="en-US" sz="2947" spc="156">
                  <a:solidFill>
                    <a:srgbClr val="231F20"/>
                  </a:solidFill>
                  <a:latin typeface="Oswald Bold"/>
                </a:rPr>
                <a:t>    for (i = 0; i &lt; NO_OF_CHARS; i++)</a:t>
              </a:r>
            </a:p>
            <a:p>
              <a:pPr>
                <a:lnSpc>
                  <a:spcPts val="4067"/>
                </a:lnSpc>
              </a:pPr>
              <a:r>
                <a:rPr lang="en-US" sz="2947" spc="156">
                  <a:solidFill>
                    <a:srgbClr val="231F20"/>
                  </a:solidFill>
                  <a:latin typeface="Oswald Bold"/>
                </a:rPr>
                <a:t>        badchar[i] = -1;</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 Fill the actual value of last occurrence</a:t>
              </a:r>
            </a:p>
            <a:p>
              <a:pPr>
                <a:lnSpc>
                  <a:spcPts val="4067"/>
                </a:lnSpc>
              </a:pPr>
              <a:r>
                <a:rPr lang="en-US" sz="2947" spc="156">
                  <a:solidFill>
                    <a:srgbClr val="231F20"/>
                  </a:solidFill>
                  <a:latin typeface="Oswald Bold"/>
                </a:rPr>
                <a:t>    // of a character</a:t>
              </a:r>
            </a:p>
            <a:p>
              <a:pPr>
                <a:lnSpc>
                  <a:spcPts val="4067"/>
                </a:lnSpc>
              </a:pPr>
              <a:r>
                <a:rPr lang="en-US" sz="2947" spc="156">
                  <a:solidFill>
                    <a:srgbClr val="231F20"/>
                  </a:solidFill>
                  <a:latin typeface="Oswald Bold"/>
                </a:rPr>
                <a:t>    for (i = 0; i &lt; size; i++)</a:t>
              </a:r>
            </a:p>
            <a:p>
              <a:pPr>
                <a:lnSpc>
                  <a:spcPts val="4067"/>
                </a:lnSpc>
              </a:pPr>
              <a:r>
                <a:rPr lang="en-US" sz="2947" spc="156">
                  <a:solidFill>
                    <a:srgbClr val="231F20"/>
                  </a:solidFill>
                  <a:latin typeface="Oswald Bold"/>
                </a:rPr>
                <a:t>        badchar[(int)str[i]] = i;</a:t>
              </a:r>
            </a:p>
            <a:p>
              <a:pPr>
                <a:lnSpc>
                  <a:spcPts val="4067"/>
                </a:lnSpc>
              </a:pPr>
              <a:r>
                <a:rPr lang="en-US" sz="2947" spc="156">
                  <a:solidFill>
                    <a:srgbClr val="231F20"/>
                  </a:solidFill>
                  <a:latin typeface="Oswald Bold"/>
                </a:rPr>
                <a:t>}</a:t>
              </a:r>
            </a:p>
            <a:p>
              <a:pPr>
                <a:lnSpc>
                  <a:spcPts val="4067"/>
                </a:lnSpc>
              </a:pPr>
              <a:endParaRPr lang="en-US" sz="2947" spc="156">
                <a:solidFill>
                  <a:srgbClr val="231F20"/>
                </a:solidFill>
                <a:latin typeface="Oswald Bol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6087075" y="-4512279"/>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83689"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STRING MATCHING</a:t>
            </a:r>
          </a:p>
        </p:txBody>
      </p:sp>
      <p:grpSp>
        <p:nvGrpSpPr>
          <p:cNvPr id="5" name="Group 5"/>
          <p:cNvGrpSpPr/>
          <p:nvPr/>
        </p:nvGrpSpPr>
        <p:grpSpPr>
          <a:xfrm>
            <a:off x="442774" y="1903201"/>
            <a:ext cx="8500052" cy="7922048"/>
            <a:chOff x="0" y="0"/>
            <a:chExt cx="11333402" cy="10562731"/>
          </a:xfrm>
        </p:grpSpPr>
        <p:grpSp>
          <p:nvGrpSpPr>
            <p:cNvPr id="6" name="Group 6"/>
            <p:cNvGrpSpPr/>
            <p:nvPr/>
          </p:nvGrpSpPr>
          <p:grpSpPr>
            <a:xfrm>
              <a:off x="0" y="0"/>
              <a:ext cx="11333402" cy="10562731"/>
              <a:chOff x="0" y="0"/>
              <a:chExt cx="1641498" cy="1529876"/>
            </a:xfrm>
          </p:grpSpPr>
          <p:sp>
            <p:nvSpPr>
              <p:cNvPr id="7" name="Freeform 7"/>
              <p:cNvSpPr/>
              <p:nvPr/>
            </p:nvSpPr>
            <p:spPr>
              <a:xfrm>
                <a:off x="0" y="0"/>
                <a:ext cx="1641498" cy="1529876"/>
              </a:xfrm>
              <a:custGeom>
                <a:avLst/>
                <a:gdLst/>
                <a:ahLst/>
                <a:cxnLst/>
                <a:rect l="l" t="t" r="r" b="b"/>
                <a:pathLst>
                  <a:path w="1641498" h="1529876">
                    <a:moveTo>
                      <a:pt x="0" y="0"/>
                    </a:moveTo>
                    <a:lnTo>
                      <a:pt x="1641498" y="0"/>
                    </a:lnTo>
                    <a:lnTo>
                      <a:pt x="1641498" y="1529876"/>
                    </a:lnTo>
                    <a:lnTo>
                      <a:pt x="0" y="1529876"/>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1641498" cy="1548926"/>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731298" y="317942"/>
              <a:ext cx="10602105" cy="10244789"/>
            </a:xfrm>
            <a:prstGeom prst="rect">
              <a:avLst/>
            </a:prstGeom>
          </p:spPr>
          <p:txBody>
            <a:bodyPr lIns="0" tIns="0" rIns="0" bIns="0" rtlCol="0" anchor="t">
              <a:spAutoFit/>
            </a:bodyPr>
            <a:lstStyle/>
            <a:p>
              <a:pPr>
                <a:lnSpc>
                  <a:spcPts val="4067"/>
                </a:lnSpc>
              </a:pPr>
              <a:r>
                <a:rPr lang="en-US" sz="2947" spc="156">
                  <a:solidFill>
                    <a:srgbClr val="231F20"/>
                  </a:solidFill>
                  <a:latin typeface="Oswald Bold"/>
                </a:rPr>
                <a:t>void search(string txt, string pat)</a:t>
              </a:r>
            </a:p>
            <a:p>
              <a:pPr>
                <a:lnSpc>
                  <a:spcPts val="4067"/>
                </a:lnSpc>
              </a:pPr>
              <a:r>
                <a:rPr lang="en-US" sz="2947" spc="156">
                  <a:solidFill>
                    <a:srgbClr val="231F20"/>
                  </a:solidFill>
                  <a:latin typeface="Oswald Bold"/>
                </a:rPr>
                <a:t>{</a:t>
              </a:r>
            </a:p>
            <a:p>
              <a:pPr>
                <a:lnSpc>
                  <a:spcPts val="4067"/>
                </a:lnSpc>
              </a:pPr>
              <a:r>
                <a:rPr lang="en-US" sz="2947" spc="156">
                  <a:solidFill>
                    <a:srgbClr val="231F20"/>
                  </a:solidFill>
                  <a:latin typeface="Oswald Bold"/>
                </a:rPr>
                <a:t>    int m = pat.size();</a:t>
              </a:r>
            </a:p>
            <a:p>
              <a:pPr>
                <a:lnSpc>
                  <a:spcPts val="4067"/>
                </a:lnSpc>
              </a:pPr>
              <a:r>
                <a:rPr lang="en-US" sz="2947" spc="156">
                  <a:solidFill>
                    <a:srgbClr val="231F20"/>
                  </a:solidFill>
                  <a:latin typeface="Oswald Bold"/>
                </a:rPr>
                <a:t>    int n = txt.size();</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int badchar[NO_OF_CHARS];</a:t>
              </a:r>
            </a:p>
            <a:p>
              <a:pPr>
                <a:lnSpc>
                  <a:spcPts val="4067"/>
                </a:lnSpc>
              </a:pPr>
              <a:endParaRPr lang="en-US" sz="2947" spc="156">
                <a:solidFill>
                  <a:srgbClr val="231F20"/>
                </a:solidFill>
                <a:latin typeface="Oswald Bold"/>
              </a:endParaRPr>
            </a:p>
            <a:p>
              <a:pPr>
                <a:lnSpc>
                  <a:spcPts val="4067"/>
                </a:lnSpc>
              </a:pPr>
              <a:r>
                <a:rPr lang="en-US" sz="2947" spc="156">
                  <a:solidFill>
                    <a:srgbClr val="231F20"/>
                  </a:solidFill>
                  <a:latin typeface="Oswald Bold"/>
                </a:rPr>
                <a:t>    badCharHeuristic(pat, m, badchar);</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int s = 0; // s is shift of the pattern with</a:t>
              </a:r>
            </a:p>
            <a:p>
              <a:pPr>
                <a:lnSpc>
                  <a:spcPts val="4067"/>
                </a:lnSpc>
              </a:pPr>
              <a:r>
                <a:rPr lang="en-US" sz="2947" spc="156">
                  <a:solidFill>
                    <a:srgbClr val="231F20"/>
                  </a:solidFill>
                  <a:latin typeface="Oswald Bold"/>
                </a:rPr>
                <a:t>               // respect to text</a:t>
              </a:r>
            </a:p>
            <a:p>
              <a:pPr>
                <a:lnSpc>
                  <a:spcPts val="4067"/>
                </a:lnSpc>
              </a:pPr>
              <a:r>
                <a:rPr lang="en-US" sz="2947" spc="156">
                  <a:solidFill>
                    <a:srgbClr val="231F20"/>
                  </a:solidFill>
                  <a:latin typeface="Oswald Bold"/>
                </a:rPr>
                <a:t>    while (s &lt;= (n - m)) {</a:t>
              </a:r>
            </a:p>
            <a:p>
              <a:pPr>
                <a:lnSpc>
                  <a:spcPts val="4067"/>
                </a:lnSpc>
              </a:pPr>
              <a:r>
                <a:rPr lang="en-US" sz="2947" spc="156">
                  <a:solidFill>
                    <a:srgbClr val="231F20"/>
                  </a:solidFill>
                  <a:latin typeface="Oswald Bold"/>
                </a:rPr>
                <a:t>        int j = m - 1;</a:t>
              </a:r>
            </a:p>
            <a:p>
              <a:pPr>
                <a:lnSpc>
                  <a:spcPts val="4067"/>
                </a:lnSpc>
              </a:pPr>
              <a:endParaRPr lang="en-US" sz="2947" spc="156">
                <a:solidFill>
                  <a:srgbClr val="231F20"/>
                </a:solidFill>
                <a:latin typeface="Oswald Bold"/>
              </a:endParaRPr>
            </a:p>
            <a:p>
              <a:pPr>
                <a:lnSpc>
                  <a:spcPts val="4067"/>
                </a:lnSpc>
              </a:pPr>
              <a:r>
                <a:rPr lang="en-US" sz="2947" spc="156">
                  <a:solidFill>
                    <a:srgbClr val="231F20"/>
                  </a:solidFill>
                  <a:latin typeface="Oswald Bold"/>
                </a:rPr>
                <a:t>        </a:t>
              </a:r>
            </a:p>
          </p:txBody>
        </p:sp>
      </p:grpSp>
      <p:grpSp>
        <p:nvGrpSpPr>
          <p:cNvPr id="10" name="Group 10"/>
          <p:cNvGrpSpPr/>
          <p:nvPr/>
        </p:nvGrpSpPr>
        <p:grpSpPr>
          <a:xfrm>
            <a:off x="9130860" y="1903201"/>
            <a:ext cx="8714366" cy="7922048"/>
            <a:chOff x="0" y="0"/>
            <a:chExt cx="11619154" cy="10562731"/>
          </a:xfrm>
        </p:grpSpPr>
        <p:grpSp>
          <p:nvGrpSpPr>
            <p:cNvPr id="11" name="Group 11"/>
            <p:cNvGrpSpPr/>
            <p:nvPr/>
          </p:nvGrpSpPr>
          <p:grpSpPr>
            <a:xfrm>
              <a:off x="0" y="0"/>
              <a:ext cx="11619154" cy="10562731"/>
              <a:chOff x="0" y="0"/>
              <a:chExt cx="1682886" cy="1529876"/>
            </a:xfrm>
          </p:grpSpPr>
          <p:sp>
            <p:nvSpPr>
              <p:cNvPr id="12" name="Freeform 12"/>
              <p:cNvSpPr/>
              <p:nvPr/>
            </p:nvSpPr>
            <p:spPr>
              <a:xfrm>
                <a:off x="0" y="0"/>
                <a:ext cx="1682886" cy="1529876"/>
              </a:xfrm>
              <a:custGeom>
                <a:avLst/>
                <a:gdLst/>
                <a:ahLst/>
                <a:cxnLst/>
                <a:rect l="l" t="t" r="r" b="b"/>
                <a:pathLst>
                  <a:path w="1682886" h="1529876">
                    <a:moveTo>
                      <a:pt x="0" y="0"/>
                    </a:moveTo>
                    <a:lnTo>
                      <a:pt x="1682886" y="0"/>
                    </a:lnTo>
                    <a:lnTo>
                      <a:pt x="1682886" y="1529876"/>
                    </a:lnTo>
                    <a:lnTo>
                      <a:pt x="0" y="1529876"/>
                    </a:lnTo>
                    <a:close/>
                  </a:path>
                </a:pathLst>
              </a:custGeom>
              <a:solidFill>
                <a:srgbClr val="000000">
                  <a:alpha val="0"/>
                </a:srgbClr>
              </a:solidFill>
              <a:ln w="38100" cap="sq">
                <a:solidFill>
                  <a:srgbClr val="000000"/>
                </a:solidFill>
                <a:prstDash val="solid"/>
                <a:miter/>
              </a:ln>
            </p:spPr>
          </p:sp>
          <p:sp>
            <p:nvSpPr>
              <p:cNvPr id="13" name="TextBox 13"/>
              <p:cNvSpPr txBox="1"/>
              <p:nvPr/>
            </p:nvSpPr>
            <p:spPr>
              <a:xfrm>
                <a:off x="0" y="-19050"/>
                <a:ext cx="1682886" cy="1548926"/>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749736" y="317942"/>
              <a:ext cx="10869418" cy="10244789"/>
            </a:xfrm>
            <a:prstGeom prst="rect">
              <a:avLst/>
            </a:prstGeom>
          </p:spPr>
          <p:txBody>
            <a:bodyPr lIns="0" tIns="0" rIns="0" bIns="0" rtlCol="0" anchor="t">
              <a:spAutoFit/>
            </a:bodyPr>
            <a:lstStyle/>
            <a:p>
              <a:pPr>
                <a:lnSpc>
                  <a:spcPts val="4067"/>
                </a:lnSpc>
              </a:pPr>
              <a:r>
                <a:rPr lang="en-US" sz="2947" spc="156">
                  <a:solidFill>
                    <a:srgbClr val="231F20"/>
                  </a:solidFill>
                  <a:latin typeface="Oswald Bold"/>
                </a:rPr>
                <a:t>while (j &gt;= 0 &amp;&amp; pat[j] == txt[s + j])</a:t>
              </a:r>
            </a:p>
            <a:p>
              <a:pPr>
                <a:lnSpc>
                  <a:spcPts val="4067"/>
                </a:lnSpc>
              </a:pPr>
              <a:r>
                <a:rPr lang="en-US" sz="2947" spc="156">
                  <a:solidFill>
                    <a:srgbClr val="231F20"/>
                  </a:solidFill>
                  <a:latin typeface="Oswald Bold"/>
                </a:rPr>
                <a:t> j--;</a:t>
              </a:r>
            </a:p>
            <a:p>
              <a:pPr>
                <a:lnSpc>
                  <a:spcPts val="4067"/>
                </a:lnSpc>
              </a:pPr>
              <a:endParaRPr lang="en-US" sz="2947" spc="156">
                <a:solidFill>
                  <a:srgbClr val="231F20"/>
                </a:solidFill>
                <a:latin typeface="Oswald Bold"/>
              </a:endParaRPr>
            </a:p>
            <a:p>
              <a:pPr>
                <a:lnSpc>
                  <a:spcPts val="4067"/>
                </a:lnSpc>
              </a:pPr>
              <a:r>
                <a:rPr lang="en-US" sz="2947" spc="156">
                  <a:solidFill>
                    <a:srgbClr val="231F20"/>
                  </a:solidFill>
                  <a:latin typeface="Oswald Bold"/>
                </a:rPr>
                <a:t> if (j &lt; 0) {</a:t>
              </a:r>
            </a:p>
            <a:p>
              <a:pPr>
                <a:lnSpc>
                  <a:spcPts val="4067"/>
                </a:lnSpc>
              </a:pPr>
              <a:r>
                <a:rPr lang="en-US" sz="2947" spc="156">
                  <a:solidFill>
                    <a:srgbClr val="231F20"/>
                  </a:solidFill>
                  <a:latin typeface="Oswald Bold"/>
                </a:rPr>
                <a:t> cout &lt;&lt; "pattern occurs at shift = " &lt;&lt; s</a:t>
              </a:r>
            </a:p>
            <a:p>
              <a:pPr>
                <a:lnSpc>
                  <a:spcPts val="4067"/>
                </a:lnSpc>
              </a:pPr>
              <a:r>
                <a:rPr lang="en-US" sz="2947" spc="156">
                  <a:solidFill>
                    <a:srgbClr val="231F20"/>
                  </a:solidFill>
                  <a:latin typeface="Oswald Bold"/>
                </a:rPr>
                <a:t> &lt;&lt; endl;</a:t>
              </a:r>
            </a:p>
            <a:p>
              <a:pPr>
                <a:lnSpc>
                  <a:spcPts val="4067"/>
                </a:lnSpc>
              </a:pPr>
              <a:endParaRPr lang="en-US" sz="2947" spc="156">
                <a:solidFill>
                  <a:srgbClr val="231F20"/>
                </a:solidFill>
                <a:latin typeface="Oswald Bold"/>
              </a:endParaRPr>
            </a:p>
            <a:p>
              <a:pPr>
                <a:lnSpc>
                  <a:spcPts val="4067"/>
                </a:lnSpc>
              </a:pPr>
              <a:r>
                <a:rPr lang="en-US" sz="2947" spc="156">
                  <a:solidFill>
                    <a:srgbClr val="231F20"/>
                  </a:solidFill>
                  <a:latin typeface="Oswald Bold"/>
                </a:rPr>
                <a:t> s += (s + m &lt; n) ? m - badchar[txt[s + m]] : 1;</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else</a:t>
              </a:r>
            </a:p>
            <a:p>
              <a:pPr>
                <a:lnSpc>
                  <a:spcPts val="4067"/>
                </a:lnSpc>
              </a:pPr>
              <a:r>
                <a:rPr lang="en-US" sz="2947" spc="156">
                  <a:solidFill>
                    <a:srgbClr val="231F20"/>
                  </a:solidFill>
                  <a:latin typeface="Oswald Bold"/>
                </a:rPr>
                <a:t> s += max(1, j - badchar[txt[s + j]]);</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a:t>
              </a:r>
            </a:p>
            <a:p>
              <a:pPr>
                <a:lnSpc>
                  <a:spcPts val="4067"/>
                </a:lnSpc>
              </a:pPr>
              <a:endParaRPr lang="en-US" sz="2947" spc="156">
                <a:solidFill>
                  <a:srgbClr val="231F20"/>
                </a:solidFill>
                <a:latin typeface="Oswald 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2142191" y="3396305"/>
            <a:ext cx="14699996" cy="1948998"/>
            <a:chOff x="0" y="0"/>
            <a:chExt cx="5632205" cy="746746"/>
          </a:xfrm>
        </p:grpSpPr>
        <p:sp>
          <p:nvSpPr>
            <p:cNvPr id="5" name="Freeform 5"/>
            <p:cNvSpPr/>
            <p:nvPr/>
          </p:nvSpPr>
          <p:spPr>
            <a:xfrm>
              <a:off x="0" y="0"/>
              <a:ext cx="5632205" cy="746746"/>
            </a:xfrm>
            <a:custGeom>
              <a:avLst/>
              <a:gdLst/>
              <a:ahLst/>
              <a:cxnLst/>
              <a:rect l="l" t="t" r="r" b="b"/>
              <a:pathLst>
                <a:path w="5632205" h="746746">
                  <a:moveTo>
                    <a:pt x="0" y="0"/>
                  </a:moveTo>
                  <a:lnTo>
                    <a:pt x="5632205" y="0"/>
                  </a:lnTo>
                  <a:lnTo>
                    <a:pt x="5632205" y="746746"/>
                  </a:lnTo>
                  <a:lnTo>
                    <a:pt x="0" y="746746"/>
                  </a:lnTo>
                  <a:close/>
                </a:path>
              </a:pathLst>
            </a:custGeom>
            <a:solidFill>
              <a:srgbClr val="EFEFEF"/>
            </a:solidFill>
          </p:spPr>
        </p:sp>
        <p:sp>
          <p:nvSpPr>
            <p:cNvPr id="6" name="TextBox 6"/>
            <p:cNvSpPr txBox="1"/>
            <p:nvPr/>
          </p:nvSpPr>
          <p:spPr>
            <a:xfrm>
              <a:off x="0" y="-19050"/>
              <a:ext cx="5632205"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9" name="Group 9"/>
          <p:cNvGrpSpPr/>
          <p:nvPr/>
        </p:nvGrpSpPr>
        <p:grpSpPr>
          <a:xfrm>
            <a:off x="2142191" y="5777447"/>
            <a:ext cx="14699996" cy="1948998"/>
            <a:chOff x="0" y="0"/>
            <a:chExt cx="5632205" cy="746746"/>
          </a:xfrm>
        </p:grpSpPr>
        <p:sp>
          <p:nvSpPr>
            <p:cNvPr id="10" name="Freeform 10"/>
            <p:cNvSpPr/>
            <p:nvPr/>
          </p:nvSpPr>
          <p:spPr>
            <a:xfrm>
              <a:off x="0" y="0"/>
              <a:ext cx="5632205" cy="746746"/>
            </a:xfrm>
            <a:custGeom>
              <a:avLst/>
              <a:gdLst/>
              <a:ahLst/>
              <a:cxnLst/>
              <a:rect l="l" t="t" r="r" b="b"/>
              <a:pathLst>
                <a:path w="5632205" h="746746">
                  <a:moveTo>
                    <a:pt x="0" y="0"/>
                  </a:moveTo>
                  <a:lnTo>
                    <a:pt x="5632205" y="0"/>
                  </a:lnTo>
                  <a:lnTo>
                    <a:pt x="5632205" y="746746"/>
                  </a:lnTo>
                  <a:lnTo>
                    <a:pt x="0" y="746746"/>
                  </a:lnTo>
                  <a:close/>
                </a:path>
              </a:pathLst>
            </a:custGeom>
            <a:solidFill>
              <a:srgbClr val="EFEFEF"/>
            </a:solidFill>
          </p:spPr>
        </p:sp>
        <p:sp>
          <p:nvSpPr>
            <p:cNvPr id="11" name="TextBox 11"/>
            <p:cNvSpPr txBox="1"/>
            <p:nvPr/>
          </p:nvSpPr>
          <p:spPr>
            <a:xfrm>
              <a:off x="0" y="-19050"/>
              <a:ext cx="5632205" cy="765796"/>
            </a:xfrm>
            <a:prstGeom prst="rect">
              <a:avLst/>
            </a:prstGeom>
          </p:spPr>
          <p:txBody>
            <a:bodyPr lIns="50800" tIns="50800" rIns="50800" bIns="50800" rtlCol="0" anchor="ctr"/>
            <a:lstStyle/>
            <a:p>
              <a:pPr algn="ctr">
                <a:lnSpc>
                  <a:spcPts val="2859"/>
                </a:lnSpc>
              </a:pPr>
              <a:endParaRPr/>
            </a:p>
          </p:txBody>
        </p:sp>
      </p:grpSp>
      <p:sp>
        <p:nvSpPr>
          <p:cNvPr id="12" name="Freeform 12"/>
          <p:cNvSpPr/>
          <p:nvPr/>
        </p:nvSpPr>
        <p:spPr>
          <a:xfrm>
            <a:off x="2371799" y="6162574"/>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3908899" y="6005886"/>
            <a:ext cx="12329291" cy="1359551"/>
          </a:xfrm>
          <a:prstGeom prst="rect">
            <a:avLst/>
          </a:prstGeom>
        </p:spPr>
        <p:txBody>
          <a:bodyPr lIns="0" tIns="0" rIns="0" bIns="0" rtlCol="0" anchor="t">
            <a:spAutoFit/>
          </a:bodyPr>
          <a:lstStyle/>
          <a:p>
            <a:pPr marL="0" lvl="0" indent="0" algn="l">
              <a:lnSpc>
                <a:spcPts val="3602"/>
              </a:lnSpc>
              <a:spcBef>
                <a:spcPct val="0"/>
              </a:spcBef>
            </a:pPr>
            <a:r>
              <a:rPr lang="en-US" sz="2610" spc="255">
                <a:solidFill>
                  <a:srgbClr val="231F20"/>
                </a:solidFill>
                <a:latin typeface="DM Sans"/>
              </a:rPr>
              <a:t>It tries to find the occurence of a given word or piece of text in another string  and give user feedback in case there is no occurence in the string.</a:t>
            </a:r>
          </a:p>
        </p:txBody>
      </p:sp>
      <p:sp>
        <p:nvSpPr>
          <p:cNvPr id="14" name="Freeform 1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TextBox 15"/>
          <p:cNvSpPr txBox="1"/>
          <p:nvPr/>
        </p:nvSpPr>
        <p:spPr>
          <a:xfrm>
            <a:off x="1287617" y="1238321"/>
            <a:ext cx="11890742" cy="948309"/>
          </a:xfrm>
          <a:prstGeom prst="rect">
            <a:avLst/>
          </a:prstGeom>
        </p:spPr>
        <p:txBody>
          <a:bodyPr lIns="0" tIns="0" rIns="0" bIns="0" rtlCol="0" anchor="t">
            <a:spAutoFit/>
          </a:bodyPr>
          <a:lstStyle/>
          <a:p>
            <a:pPr>
              <a:lnSpc>
                <a:spcPts val="7727"/>
              </a:lnSpc>
            </a:pPr>
            <a:r>
              <a:rPr lang="en-US" sz="5599" spc="548">
                <a:solidFill>
                  <a:srgbClr val="231F20"/>
                </a:solidFill>
                <a:latin typeface="Oswald Bold"/>
              </a:rPr>
              <a:t>OBJECTIVES OF THE ALGORITHM:</a:t>
            </a:r>
          </a:p>
        </p:txBody>
      </p:sp>
      <p:sp>
        <p:nvSpPr>
          <p:cNvPr id="16" name="TextBox 16"/>
          <p:cNvSpPr txBox="1"/>
          <p:nvPr/>
        </p:nvSpPr>
        <p:spPr>
          <a:xfrm>
            <a:off x="3908899" y="3624745"/>
            <a:ext cx="12329291" cy="1440704"/>
          </a:xfrm>
          <a:prstGeom prst="rect">
            <a:avLst/>
          </a:prstGeom>
        </p:spPr>
        <p:txBody>
          <a:bodyPr lIns="0" tIns="0" rIns="0" bIns="0" rtlCol="0" anchor="t">
            <a:spAutoFit/>
          </a:bodyPr>
          <a:lstStyle/>
          <a:p>
            <a:pPr>
              <a:lnSpc>
                <a:spcPts val="3878"/>
              </a:lnSpc>
            </a:pPr>
            <a:r>
              <a:rPr lang="en-US" sz="2810" spc="275">
                <a:solidFill>
                  <a:srgbClr val="231F20"/>
                </a:solidFill>
                <a:latin typeface="DM Sans"/>
              </a:rPr>
              <a:t>As the name suggests, it is used for matching a given string or piece of text in another string.</a:t>
            </a:r>
          </a:p>
          <a:p>
            <a:pPr marL="0" lvl="0" indent="0" algn="l">
              <a:lnSpc>
                <a:spcPts val="3878"/>
              </a:lnSpc>
              <a:spcBef>
                <a:spcPct val="0"/>
              </a:spcBef>
            </a:pPr>
            <a:endParaRPr lang="en-US" sz="2810" spc="275">
              <a:solidFill>
                <a:srgbClr val="231F20"/>
              </a:solidFill>
              <a:latin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1381579" y="3521925"/>
            <a:ext cx="1789828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IMPLEMENTATION USING GOOD SUFFIX RULE:</a:t>
            </a:r>
          </a:p>
        </p:txBody>
      </p:sp>
      <p:grpSp>
        <p:nvGrpSpPr>
          <p:cNvPr id="10" name="Group 10"/>
          <p:cNvGrpSpPr/>
          <p:nvPr/>
        </p:nvGrpSpPr>
        <p:grpSpPr>
          <a:xfrm>
            <a:off x="1028700" y="4852055"/>
            <a:ext cx="16230600" cy="4406245"/>
            <a:chOff x="0" y="0"/>
            <a:chExt cx="3134393" cy="850918"/>
          </a:xfrm>
        </p:grpSpPr>
        <p:sp>
          <p:nvSpPr>
            <p:cNvPr id="11" name="Freeform 11"/>
            <p:cNvSpPr/>
            <p:nvPr/>
          </p:nvSpPr>
          <p:spPr>
            <a:xfrm>
              <a:off x="0" y="0"/>
              <a:ext cx="3134393" cy="850918"/>
            </a:xfrm>
            <a:custGeom>
              <a:avLst/>
              <a:gdLst/>
              <a:ahLst/>
              <a:cxnLst/>
              <a:rect l="l" t="t" r="r" b="b"/>
              <a:pathLst>
                <a:path w="3134393" h="850918">
                  <a:moveTo>
                    <a:pt x="0" y="0"/>
                  </a:moveTo>
                  <a:lnTo>
                    <a:pt x="3134393" y="0"/>
                  </a:lnTo>
                  <a:lnTo>
                    <a:pt x="3134393" y="850918"/>
                  </a:lnTo>
                  <a:lnTo>
                    <a:pt x="0" y="850918"/>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869968"/>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1541054" y="5133132"/>
            <a:ext cx="15205891" cy="1432999"/>
          </a:xfrm>
          <a:prstGeom prst="rect">
            <a:avLst/>
          </a:prstGeom>
        </p:spPr>
        <p:txBody>
          <a:bodyPr lIns="0" tIns="0" rIns="0" bIns="0" rtlCol="0" anchor="t">
            <a:spAutoFit/>
          </a:bodyPr>
          <a:lstStyle/>
          <a:p>
            <a:pPr algn="ctr">
              <a:lnSpc>
                <a:spcPts val="3906"/>
              </a:lnSpc>
            </a:pPr>
            <a:r>
              <a:rPr lang="en-US" sz="2830" spc="277">
                <a:solidFill>
                  <a:srgbClr val="000000"/>
                </a:solidFill>
                <a:latin typeface="Oswald Bold"/>
              </a:rPr>
              <a:t>CASE-1: THERE EXISTS A SUBSTRING U OF P AND U IS NOT PRECEDED BY THE            CHARACTER WHICH PRECEDES T.</a:t>
            </a:r>
          </a:p>
          <a:p>
            <a:pPr>
              <a:lnSpc>
                <a:spcPts val="3630"/>
              </a:lnSpc>
            </a:pPr>
            <a:endParaRPr lang="en-US" sz="2830" spc="277">
              <a:solidFill>
                <a:srgbClr val="000000"/>
              </a:solidFill>
              <a:latin typeface="Oswald Bold"/>
            </a:endParaRPr>
          </a:p>
        </p:txBody>
      </p:sp>
      <p:sp>
        <p:nvSpPr>
          <p:cNvPr id="14" name="TextBox 14"/>
          <p:cNvSpPr txBox="1"/>
          <p:nvPr/>
        </p:nvSpPr>
        <p:spPr>
          <a:xfrm>
            <a:off x="1541054" y="6587519"/>
            <a:ext cx="15205891" cy="1018473"/>
          </a:xfrm>
          <a:prstGeom prst="rect">
            <a:avLst/>
          </a:prstGeom>
        </p:spPr>
        <p:txBody>
          <a:bodyPr lIns="0" tIns="0" rIns="0" bIns="0" rtlCol="0" anchor="t">
            <a:spAutoFit/>
          </a:bodyPr>
          <a:lstStyle/>
          <a:p>
            <a:pPr>
              <a:lnSpc>
                <a:spcPts val="4067"/>
              </a:lnSpc>
            </a:pPr>
            <a:r>
              <a:rPr lang="en-US" sz="2947" spc="156">
                <a:solidFill>
                  <a:srgbClr val="231F20"/>
                </a:solidFill>
                <a:latin typeface="Open Sauce Bold"/>
              </a:rPr>
              <a:t>For the matched substring t of the pattern there exists another occurence of t and the preceding characters of both are difference</a:t>
            </a:r>
          </a:p>
        </p:txBody>
      </p:sp>
      <p:sp>
        <p:nvSpPr>
          <p:cNvPr id="15" name="TextBox 15"/>
          <p:cNvSpPr txBox="1"/>
          <p:nvPr/>
        </p:nvSpPr>
        <p:spPr>
          <a:xfrm>
            <a:off x="1541054" y="8247142"/>
            <a:ext cx="11023994" cy="636329"/>
          </a:xfrm>
          <a:prstGeom prst="rect">
            <a:avLst/>
          </a:prstGeom>
        </p:spPr>
        <p:txBody>
          <a:bodyPr lIns="0" tIns="0" rIns="0" bIns="0" rtlCol="0" anchor="t">
            <a:spAutoFit/>
          </a:bodyPr>
          <a:lstStyle/>
          <a:p>
            <a:pPr>
              <a:lnSpc>
                <a:spcPts val="5286"/>
              </a:lnSpc>
            </a:pPr>
            <a:r>
              <a:rPr lang="en-US" sz="3830" spc="375">
                <a:solidFill>
                  <a:srgbClr val="000000"/>
                </a:solidFill>
                <a:latin typeface="Oswald"/>
              </a:rPr>
              <a:t>LET US LOOK AT AN EXAMPLE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43139" y="743532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907112" y="5893598"/>
            <a:ext cx="15836179" cy="2154286"/>
            <a:chOff x="0" y="0"/>
            <a:chExt cx="21114905" cy="2872382"/>
          </a:xfrm>
        </p:grpSpPr>
        <p:grpSp>
          <p:nvGrpSpPr>
            <p:cNvPr id="6" name="Group 6"/>
            <p:cNvGrpSpPr/>
            <p:nvPr/>
          </p:nvGrpSpPr>
          <p:grpSpPr>
            <a:xfrm>
              <a:off x="0" y="0"/>
              <a:ext cx="21114905" cy="2872382"/>
              <a:chOff x="0" y="0"/>
              <a:chExt cx="3058224" cy="416028"/>
            </a:xfrm>
          </p:grpSpPr>
          <p:sp>
            <p:nvSpPr>
              <p:cNvPr id="7" name="Freeform 7"/>
              <p:cNvSpPr/>
              <p:nvPr/>
            </p:nvSpPr>
            <p:spPr>
              <a:xfrm>
                <a:off x="0" y="0"/>
                <a:ext cx="3058224" cy="416028"/>
              </a:xfrm>
              <a:custGeom>
                <a:avLst/>
                <a:gdLst/>
                <a:ahLst/>
                <a:cxnLst/>
                <a:rect l="l" t="t" r="r" b="b"/>
                <a:pathLst>
                  <a:path w="3058224" h="416028">
                    <a:moveTo>
                      <a:pt x="0" y="0"/>
                    </a:moveTo>
                    <a:lnTo>
                      <a:pt x="3058224" y="0"/>
                    </a:lnTo>
                    <a:lnTo>
                      <a:pt x="3058224" y="416028"/>
                    </a:lnTo>
                    <a:lnTo>
                      <a:pt x="0" y="416028"/>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3058224" cy="435078"/>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03200" y="280547"/>
              <a:ext cx="20643417" cy="21508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THE SUFFIX ‘BA’ HAS ANOTHER OCCURENCE WHERE THE PRECEDING CHARACTER IS NOT ‘A’ BUT ‘C’.</a:t>
              </a:r>
            </a:p>
          </p:txBody>
        </p:sp>
      </p:grpSp>
      <p:sp>
        <p:nvSpPr>
          <p:cNvPr id="10" name="TextBox 10"/>
          <p:cNvSpPr txBox="1"/>
          <p:nvPr/>
        </p:nvSpPr>
        <p:spPr>
          <a:xfrm>
            <a:off x="0" y="467215"/>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CASE-1:</a:t>
            </a:r>
          </a:p>
        </p:txBody>
      </p:sp>
      <p:grpSp>
        <p:nvGrpSpPr>
          <p:cNvPr id="11" name="Group 11"/>
          <p:cNvGrpSpPr/>
          <p:nvPr/>
        </p:nvGrpSpPr>
        <p:grpSpPr>
          <a:xfrm>
            <a:off x="2635654" y="2652702"/>
            <a:ext cx="13016692" cy="2222192"/>
            <a:chOff x="0" y="0"/>
            <a:chExt cx="17355590" cy="2962923"/>
          </a:xfrm>
        </p:grpSpPr>
        <p:sp>
          <p:nvSpPr>
            <p:cNvPr id="12" name="TextBox 12"/>
            <p:cNvSpPr txBox="1"/>
            <p:nvPr/>
          </p:nvSpPr>
          <p:spPr>
            <a:xfrm>
              <a:off x="0" y="1514913"/>
              <a:ext cx="15403970" cy="1384510"/>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C B A C A B A</a:t>
              </a:r>
            </a:p>
          </p:txBody>
        </p:sp>
        <p:grpSp>
          <p:nvGrpSpPr>
            <p:cNvPr id="13" name="Group 13"/>
            <p:cNvGrpSpPr/>
            <p:nvPr/>
          </p:nvGrpSpPr>
          <p:grpSpPr>
            <a:xfrm>
              <a:off x="9170443" y="1683188"/>
              <a:ext cx="2043100" cy="1279735"/>
              <a:chOff x="0" y="0"/>
              <a:chExt cx="403575" cy="252787"/>
            </a:xfrm>
          </p:grpSpPr>
          <p:sp>
            <p:nvSpPr>
              <p:cNvPr id="14" name="Freeform 14"/>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5199287" y="1683188"/>
              <a:ext cx="2043100" cy="1279735"/>
              <a:chOff x="0" y="0"/>
              <a:chExt cx="403575" cy="252787"/>
            </a:xfrm>
          </p:grpSpPr>
          <p:sp>
            <p:nvSpPr>
              <p:cNvPr id="17" name="Freeform 17"/>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18" name="TextBox 18"/>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1951620" y="-104775"/>
              <a:ext cx="15403970" cy="1384510"/>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A B B C C B A C A B A</a:t>
              </a:r>
            </a:p>
          </p:txBody>
        </p:sp>
        <p:grpSp>
          <p:nvGrpSpPr>
            <p:cNvPr id="20" name="Group 20"/>
            <p:cNvGrpSpPr/>
            <p:nvPr/>
          </p:nvGrpSpPr>
          <p:grpSpPr>
            <a:xfrm>
              <a:off x="9170443" y="31750"/>
              <a:ext cx="2043100" cy="1279735"/>
              <a:chOff x="0" y="0"/>
              <a:chExt cx="403575" cy="252787"/>
            </a:xfrm>
          </p:grpSpPr>
          <p:sp>
            <p:nvSpPr>
              <p:cNvPr id="21" name="Freeform 21"/>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22" name="TextBox 22"/>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1381579" y="3521925"/>
            <a:ext cx="1789828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IMPLEMENTATION USING GOOD SUFFIX RULE:</a:t>
            </a:r>
          </a:p>
        </p:txBody>
      </p:sp>
      <p:grpSp>
        <p:nvGrpSpPr>
          <p:cNvPr id="10" name="Group 10"/>
          <p:cNvGrpSpPr/>
          <p:nvPr/>
        </p:nvGrpSpPr>
        <p:grpSpPr>
          <a:xfrm>
            <a:off x="1028700" y="4852055"/>
            <a:ext cx="16230600" cy="4406245"/>
            <a:chOff x="0" y="0"/>
            <a:chExt cx="3134393" cy="850918"/>
          </a:xfrm>
        </p:grpSpPr>
        <p:sp>
          <p:nvSpPr>
            <p:cNvPr id="11" name="Freeform 11"/>
            <p:cNvSpPr/>
            <p:nvPr/>
          </p:nvSpPr>
          <p:spPr>
            <a:xfrm>
              <a:off x="0" y="0"/>
              <a:ext cx="3134393" cy="850918"/>
            </a:xfrm>
            <a:custGeom>
              <a:avLst/>
              <a:gdLst/>
              <a:ahLst/>
              <a:cxnLst/>
              <a:rect l="l" t="t" r="r" b="b"/>
              <a:pathLst>
                <a:path w="3134393" h="850918">
                  <a:moveTo>
                    <a:pt x="0" y="0"/>
                  </a:moveTo>
                  <a:lnTo>
                    <a:pt x="3134393" y="0"/>
                  </a:lnTo>
                  <a:lnTo>
                    <a:pt x="3134393" y="850918"/>
                  </a:lnTo>
                  <a:lnTo>
                    <a:pt x="0" y="850918"/>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869968"/>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1541054" y="5133132"/>
            <a:ext cx="15205891" cy="1432999"/>
          </a:xfrm>
          <a:prstGeom prst="rect">
            <a:avLst/>
          </a:prstGeom>
        </p:spPr>
        <p:txBody>
          <a:bodyPr lIns="0" tIns="0" rIns="0" bIns="0" rtlCol="0" anchor="t">
            <a:spAutoFit/>
          </a:bodyPr>
          <a:lstStyle/>
          <a:p>
            <a:pPr algn="ctr">
              <a:lnSpc>
                <a:spcPts val="3906"/>
              </a:lnSpc>
            </a:pPr>
            <a:r>
              <a:rPr lang="en-US" sz="2830" spc="277">
                <a:solidFill>
                  <a:srgbClr val="000000"/>
                </a:solidFill>
                <a:latin typeface="Oswald Bold"/>
              </a:rPr>
              <a:t>CASE-2: THERE IS NO SUBSTRING U OF P SUCH THAT U IS PRECEDED BY THE CHARACTER OTHER THAN THE ONE THAT PRECEDES T.</a:t>
            </a:r>
          </a:p>
          <a:p>
            <a:pPr>
              <a:lnSpc>
                <a:spcPts val="3630"/>
              </a:lnSpc>
            </a:pPr>
            <a:endParaRPr lang="en-US" sz="2830" spc="277">
              <a:solidFill>
                <a:srgbClr val="000000"/>
              </a:solidFill>
              <a:latin typeface="Oswald Bold"/>
            </a:endParaRPr>
          </a:p>
        </p:txBody>
      </p:sp>
      <p:sp>
        <p:nvSpPr>
          <p:cNvPr id="14" name="TextBox 14"/>
          <p:cNvSpPr txBox="1"/>
          <p:nvPr/>
        </p:nvSpPr>
        <p:spPr>
          <a:xfrm>
            <a:off x="1541054" y="6587519"/>
            <a:ext cx="15205891" cy="1018473"/>
          </a:xfrm>
          <a:prstGeom prst="rect">
            <a:avLst/>
          </a:prstGeom>
        </p:spPr>
        <p:txBody>
          <a:bodyPr lIns="0" tIns="0" rIns="0" bIns="0" rtlCol="0" anchor="t">
            <a:spAutoFit/>
          </a:bodyPr>
          <a:lstStyle/>
          <a:p>
            <a:pPr>
              <a:lnSpc>
                <a:spcPts val="4067"/>
              </a:lnSpc>
            </a:pPr>
            <a:r>
              <a:rPr lang="en-US" sz="2947" spc="156">
                <a:solidFill>
                  <a:srgbClr val="231F20"/>
                </a:solidFill>
                <a:latin typeface="Open Sauce Bold"/>
              </a:rPr>
              <a:t>For the matched substring t of the pattern there exists another occurence of t and the preceding characters of both are same</a:t>
            </a:r>
          </a:p>
        </p:txBody>
      </p:sp>
      <p:sp>
        <p:nvSpPr>
          <p:cNvPr id="15" name="TextBox 15"/>
          <p:cNvSpPr txBox="1"/>
          <p:nvPr/>
        </p:nvSpPr>
        <p:spPr>
          <a:xfrm>
            <a:off x="1541054" y="8247142"/>
            <a:ext cx="11023994" cy="636329"/>
          </a:xfrm>
          <a:prstGeom prst="rect">
            <a:avLst/>
          </a:prstGeom>
        </p:spPr>
        <p:txBody>
          <a:bodyPr lIns="0" tIns="0" rIns="0" bIns="0" rtlCol="0" anchor="t">
            <a:spAutoFit/>
          </a:bodyPr>
          <a:lstStyle/>
          <a:p>
            <a:pPr>
              <a:lnSpc>
                <a:spcPts val="5286"/>
              </a:lnSpc>
            </a:pPr>
            <a:r>
              <a:rPr lang="en-US" sz="3830" spc="375">
                <a:solidFill>
                  <a:srgbClr val="000000"/>
                </a:solidFill>
                <a:latin typeface="Oswald"/>
              </a:rPr>
              <a:t>LET US LOOK AT AN EXAMPLE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43139" y="743532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907112" y="5893598"/>
            <a:ext cx="15836179" cy="2982961"/>
            <a:chOff x="0" y="0"/>
            <a:chExt cx="3058224" cy="576058"/>
          </a:xfrm>
        </p:grpSpPr>
        <p:sp>
          <p:nvSpPr>
            <p:cNvPr id="6" name="Freeform 6"/>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059512" y="6082577"/>
            <a:ext cx="15482563" cy="24632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THE SUFFIX ‘BA’ HAS ANOTHER OCCURENCE WHERE THE PRECEDING CHARACTER OF BOTH ARE SAME. HENCE, MATCHING CANNOT OCCUR WITH EITHER OF THEM.</a:t>
            </a:r>
          </a:p>
        </p:txBody>
      </p:sp>
      <p:sp>
        <p:nvSpPr>
          <p:cNvPr id="9" name="TextBox 9"/>
          <p:cNvSpPr txBox="1"/>
          <p:nvPr/>
        </p:nvSpPr>
        <p:spPr>
          <a:xfrm>
            <a:off x="0" y="467215"/>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CASE-2:</a:t>
            </a:r>
          </a:p>
        </p:txBody>
      </p:sp>
      <p:grpSp>
        <p:nvGrpSpPr>
          <p:cNvPr id="10" name="Group 10"/>
          <p:cNvGrpSpPr/>
          <p:nvPr/>
        </p:nvGrpSpPr>
        <p:grpSpPr>
          <a:xfrm>
            <a:off x="2635654" y="2652702"/>
            <a:ext cx="13016692" cy="2222192"/>
            <a:chOff x="0" y="0"/>
            <a:chExt cx="17355590" cy="2962923"/>
          </a:xfrm>
        </p:grpSpPr>
        <p:sp>
          <p:nvSpPr>
            <p:cNvPr id="11" name="TextBox 11"/>
            <p:cNvSpPr txBox="1"/>
            <p:nvPr/>
          </p:nvSpPr>
          <p:spPr>
            <a:xfrm>
              <a:off x="0" y="1514913"/>
              <a:ext cx="15403970" cy="1384510"/>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A B A C A B A</a:t>
              </a:r>
            </a:p>
          </p:txBody>
        </p:sp>
        <p:grpSp>
          <p:nvGrpSpPr>
            <p:cNvPr id="12" name="Group 12"/>
            <p:cNvGrpSpPr/>
            <p:nvPr/>
          </p:nvGrpSpPr>
          <p:grpSpPr>
            <a:xfrm>
              <a:off x="9170443" y="1683188"/>
              <a:ext cx="2043100" cy="1279735"/>
              <a:chOff x="0" y="0"/>
              <a:chExt cx="403575" cy="252787"/>
            </a:xfrm>
          </p:grpSpPr>
          <p:sp>
            <p:nvSpPr>
              <p:cNvPr id="13" name="Freeform 13"/>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5199287" y="1683188"/>
              <a:ext cx="2043100" cy="1279735"/>
              <a:chOff x="0" y="0"/>
              <a:chExt cx="403575" cy="252787"/>
            </a:xfrm>
          </p:grpSpPr>
          <p:sp>
            <p:nvSpPr>
              <p:cNvPr id="16" name="Freeform 16"/>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17" name="TextBox 17"/>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sp>
          <p:nvSpPr>
            <p:cNvPr id="18" name="TextBox 18"/>
            <p:cNvSpPr txBox="1"/>
            <p:nvPr/>
          </p:nvSpPr>
          <p:spPr>
            <a:xfrm>
              <a:off x="1951620" y="-104775"/>
              <a:ext cx="15403970" cy="1384510"/>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A B B C C B A C A B A</a:t>
              </a:r>
            </a:p>
          </p:txBody>
        </p:sp>
        <p:grpSp>
          <p:nvGrpSpPr>
            <p:cNvPr id="19" name="Group 19"/>
            <p:cNvGrpSpPr/>
            <p:nvPr/>
          </p:nvGrpSpPr>
          <p:grpSpPr>
            <a:xfrm>
              <a:off x="9170443" y="31750"/>
              <a:ext cx="2043100" cy="1279735"/>
              <a:chOff x="0" y="0"/>
              <a:chExt cx="403575" cy="252787"/>
            </a:xfrm>
          </p:grpSpPr>
          <p:sp>
            <p:nvSpPr>
              <p:cNvPr id="20" name="Freeform 20"/>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21" name="TextBox 21"/>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1381579" y="3521925"/>
            <a:ext cx="1789828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IMPLEMENTATION USING GOOD SUFFIX RULE:</a:t>
            </a:r>
          </a:p>
        </p:txBody>
      </p:sp>
      <p:grpSp>
        <p:nvGrpSpPr>
          <p:cNvPr id="10" name="Group 10"/>
          <p:cNvGrpSpPr/>
          <p:nvPr/>
        </p:nvGrpSpPr>
        <p:grpSpPr>
          <a:xfrm>
            <a:off x="1028700" y="4852055"/>
            <a:ext cx="16230600" cy="4406245"/>
            <a:chOff x="0" y="0"/>
            <a:chExt cx="3134393" cy="850918"/>
          </a:xfrm>
        </p:grpSpPr>
        <p:sp>
          <p:nvSpPr>
            <p:cNvPr id="11" name="Freeform 11"/>
            <p:cNvSpPr/>
            <p:nvPr/>
          </p:nvSpPr>
          <p:spPr>
            <a:xfrm>
              <a:off x="0" y="0"/>
              <a:ext cx="3134393" cy="850918"/>
            </a:xfrm>
            <a:custGeom>
              <a:avLst/>
              <a:gdLst/>
              <a:ahLst/>
              <a:cxnLst/>
              <a:rect l="l" t="t" r="r" b="b"/>
              <a:pathLst>
                <a:path w="3134393" h="850918">
                  <a:moveTo>
                    <a:pt x="0" y="0"/>
                  </a:moveTo>
                  <a:lnTo>
                    <a:pt x="3134393" y="0"/>
                  </a:lnTo>
                  <a:lnTo>
                    <a:pt x="3134393" y="850918"/>
                  </a:lnTo>
                  <a:lnTo>
                    <a:pt x="0" y="850918"/>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869968"/>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1310819" y="5204480"/>
            <a:ext cx="15205891" cy="937699"/>
          </a:xfrm>
          <a:prstGeom prst="rect">
            <a:avLst/>
          </a:prstGeom>
        </p:spPr>
        <p:txBody>
          <a:bodyPr lIns="0" tIns="0" rIns="0" bIns="0" rtlCol="0" anchor="t">
            <a:spAutoFit/>
          </a:bodyPr>
          <a:lstStyle/>
          <a:p>
            <a:pPr algn="ctr">
              <a:lnSpc>
                <a:spcPts val="3906"/>
              </a:lnSpc>
            </a:pPr>
            <a:r>
              <a:rPr lang="en-US" sz="2830" spc="277">
                <a:solidFill>
                  <a:srgbClr val="000000"/>
                </a:solidFill>
                <a:latin typeface="Oswald Bold"/>
              </a:rPr>
              <a:t>CASE-3: THERE IS NO SUBSTRING U OF P SUCH THAT U = T .</a:t>
            </a:r>
          </a:p>
          <a:p>
            <a:pPr>
              <a:lnSpc>
                <a:spcPts val="3630"/>
              </a:lnSpc>
            </a:pPr>
            <a:endParaRPr lang="en-US" sz="2830" spc="277">
              <a:solidFill>
                <a:srgbClr val="000000"/>
              </a:solidFill>
              <a:latin typeface="Oswald Bold"/>
            </a:endParaRPr>
          </a:p>
        </p:txBody>
      </p:sp>
      <p:sp>
        <p:nvSpPr>
          <p:cNvPr id="14" name="TextBox 14"/>
          <p:cNvSpPr txBox="1"/>
          <p:nvPr/>
        </p:nvSpPr>
        <p:spPr>
          <a:xfrm>
            <a:off x="1541054" y="6587519"/>
            <a:ext cx="15205891" cy="1018473"/>
          </a:xfrm>
          <a:prstGeom prst="rect">
            <a:avLst/>
          </a:prstGeom>
        </p:spPr>
        <p:txBody>
          <a:bodyPr lIns="0" tIns="0" rIns="0" bIns="0" rtlCol="0" anchor="t">
            <a:spAutoFit/>
          </a:bodyPr>
          <a:lstStyle/>
          <a:p>
            <a:pPr>
              <a:lnSpc>
                <a:spcPts val="4067"/>
              </a:lnSpc>
            </a:pPr>
            <a:r>
              <a:rPr lang="en-US" sz="2947" spc="156">
                <a:solidFill>
                  <a:srgbClr val="231F20"/>
                </a:solidFill>
                <a:latin typeface="Open Sauce Bold"/>
              </a:rPr>
              <a:t>For the matched substring t of the pattern there does not exist another identical substring.</a:t>
            </a:r>
          </a:p>
        </p:txBody>
      </p:sp>
      <p:sp>
        <p:nvSpPr>
          <p:cNvPr id="15" name="TextBox 15"/>
          <p:cNvSpPr txBox="1"/>
          <p:nvPr/>
        </p:nvSpPr>
        <p:spPr>
          <a:xfrm>
            <a:off x="1541054" y="8247142"/>
            <a:ext cx="11023994" cy="636329"/>
          </a:xfrm>
          <a:prstGeom prst="rect">
            <a:avLst/>
          </a:prstGeom>
        </p:spPr>
        <p:txBody>
          <a:bodyPr lIns="0" tIns="0" rIns="0" bIns="0" rtlCol="0" anchor="t">
            <a:spAutoFit/>
          </a:bodyPr>
          <a:lstStyle/>
          <a:p>
            <a:pPr>
              <a:lnSpc>
                <a:spcPts val="5286"/>
              </a:lnSpc>
            </a:pPr>
            <a:r>
              <a:rPr lang="en-US" sz="3830" spc="375">
                <a:solidFill>
                  <a:srgbClr val="000000"/>
                </a:solidFill>
                <a:latin typeface="Oswald"/>
              </a:rPr>
              <a:t>LET US LOOK AT AN EXAMPLE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43139" y="743532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907112" y="5893598"/>
            <a:ext cx="15836179" cy="2982961"/>
            <a:chOff x="0" y="0"/>
            <a:chExt cx="21114905" cy="3977282"/>
          </a:xfrm>
        </p:grpSpPr>
        <p:grpSp>
          <p:nvGrpSpPr>
            <p:cNvPr id="6" name="Group 6"/>
            <p:cNvGrpSpPr/>
            <p:nvPr/>
          </p:nvGrpSpPr>
          <p:grpSpPr>
            <a:xfrm>
              <a:off x="0" y="0"/>
              <a:ext cx="21114905" cy="3977282"/>
              <a:chOff x="0" y="0"/>
              <a:chExt cx="3058224" cy="576058"/>
            </a:xfrm>
          </p:grpSpPr>
          <p:sp>
            <p:nvSpPr>
              <p:cNvPr id="7" name="Freeform 7"/>
              <p:cNvSpPr/>
              <p:nvPr/>
            </p:nvSpPr>
            <p:spPr>
              <a:xfrm>
                <a:off x="0" y="0"/>
                <a:ext cx="3058224" cy="576058"/>
              </a:xfrm>
              <a:custGeom>
                <a:avLst/>
                <a:gdLst/>
                <a:ahLst/>
                <a:cxnLst/>
                <a:rect l="l" t="t" r="r" b="b"/>
                <a:pathLst>
                  <a:path w="3058224" h="576058">
                    <a:moveTo>
                      <a:pt x="0" y="0"/>
                    </a:moveTo>
                    <a:lnTo>
                      <a:pt x="3058224" y="0"/>
                    </a:lnTo>
                    <a:lnTo>
                      <a:pt x="3058224" y="576058"/>
                    </a:lnTo>
                    <a:lnTo>
                      <a:pt x="0" y="576058"/>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3058224" cy="595108"/>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03200" y="280547"/>
              <a:ext cx="20643417" cy="3255726"/>
            </a:xfrm>
            <a:prstGeom prst="rect">
              <a:avLst/>
            </a:prstGeom>
          </p:spPr>
          <p:txBody>
            <a:bodyPr lIns="0" tIns="0" rIns="0" bIns="0" rtlCol="0" anchor="t">
              <a:spAutoFit/>
            </a:bodyPr>
            <a:lstStyle/>
            <a:p>
              <a:pPr algn="ctr">
                <a:lnSpc>
                  <a:spcPts val="6551"/>
                </a:lnSpc>
              </a:pPr>
              <a:r>
                <a:rPr lang="en-US" sz="4747" spc="251">
                  <a:solidFill>
                    <a:srgbClr val="231F20"/>
                  </a:solidFill>
                  <a:latin typeface="Oswald Bold"/>
                </a:rPr>
                <a:t>THE SUFFIX ‘BA’ DOES NOT HAVE ANY OTHER OCCURENCE IN THE PATTERN. PATTERN WILL SHIFT BEYOND ‘BA’ IN MAIN STRING.</a:t>
              </a:r>
            </a:p>
          </p:txBody>
        </p:sp>
      </p:grpSp>
      <p:sp>
        <p:nvSpPr>
          <p:cNvPr id="10" name="TextBox 10"/>
          <p:cNvSpPr txBox="1"/>
          <p:nvPr/>
        </p:nvSpPr>
        <p:spPr>
          <a:xfrm>
            <a:off x="0" y="467215"/>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FOR CASE-2:</a:t>
            </a:r>
          </a:p>
        </p:txBody>
      </p:sp>
      <p:sp>
        <p:nvSpPr>
          <p:cNvPr id="11" name="TextBox 11"/>
          <p:cNvSpPr txBox="1"/>
          <p:nvPr/>
        </p:nvSpPr>
        <p:spPr>
          <a:xfrm>
            <a:off x="798508" y="3622794"/>
            <a:ext cx="11552977" cy="1064576"/>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A C A C A B A</a:t>
            </a:r>
          </a:p>
        </p:txBody>
      </p:sp>
      <p:grpSp>
        <p:nvGrpSpPr>
          <p:cNvPr id="12" name="Group 12"/>
          <p:cNvGrpSpPr/>
          <p:nvPr/>
        </p:nvGrpSpPr>
        <p:grpSpPr>
          <a:xfrm>
            <a:off x="7668825" y="3756144"/>
            <a:ext cx="1532325" cy="959801"/>
            <a:chOff x="0" y="0"/>
            <a:chExt cx="403575" cy="252787"/>
          </a:xfrm>
        </p:grpSpPr>
        <p:sp>
          <p:nvSpPr>
            <p:cNvPr id="13" name="Freeform 13"/>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3367511" y="2397072"/>
            <a:ext cx="11552977" cy="1064576"/>
          </a:xfrm>
          <a:prstGeom prst="rect">
            <a:avLst/>
          </a:prstGeom>
        </p:spPr>
        <p:txBody>
          <a:bodyPr lIns="0" tIns="0" rIns="0" bIns="0" rtlCol="0" anchor="t">
            <a:spAutoFit/>
          </a:bodyPr>
          <a:lstStyle/>
          <a:p>
            <a:pPr algn="ctr">
              <a:lnSpc>
                <a:spcPts val="8759"/>
              </a:lnSpc>
            </a:pPr>
            <a:r>
              <a:rPr lang="en-US" sz="6347" spc="336">
                <a:solidFill>
                  <a:srgbClr val="231F20"/>
                </a:solidFill>
                <a:latin typeface="Oswald Bold"/>
              </a:rPr>
              <a:t>A B B C C B A A C A C A B A</a:t>
            </a:r>
          </a:p>
        </p:txBody>
      </p:sp>
      <p:grpSp>
        <p:nvGrpSpPr>
          <p:cNvPr id="16" name="Group 16"/>
          <p:cNvGrpSpPr/>
          <p:nvPr/>
        </p:nvGrpSpPr>
        <p:grpSpPr>
          <a:xfrm>
            <a:off x="7668825" y="2530422"/>
            <a:ext cx="1532325" cy="959801"/>
            <a:chOff x="0" y="0"/>
            <a:chExt cx="403575" cy="252787"/>
          </a:xfrm>
        </p:grpSpPr>
        <p:sp>
          <p:nvSpPr>
            <p:cNvPr id="17" name="Freeform 17"/>
            <p:cNvSpPr/>
            <p:nvPr/>
          </p:nvSpPr>
          <p:spPr>
            <a:xfrm>
              <a:off x="0" y="0"/>
              <a:ext cx="403575" cy="252787"/>
            </a:xfrm>
            <a:custGeom>
              <a:avLst/>
              <a:gdLst/>
              <a:ahLst/>
              <a:cxnLst/>
              <a:rect l="l" t="t" r="r" b="b"/>
              <a:pathLst>
                <a:path w="403575" h="252787">
                  <a:moveTo>
                    <a:pt x="0" y="0"/>
                  </a:moveTo>
                  <a:lnTo>
                    <a:pt x="403575" y="0"/>
                  </a:lnTo>
                  <a:lnTo>
                    <a:pt x="403575" y="252787"/>
                  </a:lnTo>
                  <a:lnTo>
                    <a:pt x="0" y="252787"/>
                  </a:lnTo>
                  <a:close/>
                </a:path>
              </a:pathLst>
            </a:custGeom>
            <a:solidFill>
              <a:srgbClr val="000000">
                <a:alpha val="0"/>
              </a:srgbClr>
            </a:solidFill>
            <a:ln w="38100" cap="sq">
              <a:solidFill>
                <a:srgbClr val="000000"/>
              </a:solidFill>
              <a:prstDash val="solid"/>
              <a:miter/>
            </a:ln>
          </p:spPr>
        </p:sp>
        <p:sp>
          <p:nvSpPr>
            <p:cNvPr id="18" name="TextBox 18"/>
            <p:cNvSpPr txBox="1"/>
            <p:nvPr/>
          </p:nvSpPr>
          <p:spPr>
            <a:xfrm>
              <a:off x="0" y="-19050"/>
              <a:ext cx="403575" cy="271837"/>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203031" y="-531595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927187"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PRECOMPUTATION:</a:t>
            </a:r>
          </a:p>
        </p:txBody>
      </p:sp>
      <p:grpSp>
        <p:nvGrpSpPr>
          <p:cNvPr id="5" name="Group 5"/>
          <p:cNvGrpSpPr/>
          <p:nvPr/>
        </p:nvGrpSpPr>
        <p:grpSpPr>
          <a:xfrm>
            <a:off x="268304" y="1995505"/>
            <a:ext cx="8589397" cy="8291495"/>
            <a:chOff x="0" y="0"/>
            <a:chExt cx="11452529" cy="11055326"/>
          </a:xfrm>
        </p:grpSpPr>
        <p:grpSp>
          <p:nvGrpSpPr>
            <p:cNvPr id="6" name="Group 6"/>
            <p:cNvGrpSpPr/>
            <p:nvPr/>
          </p:nvGrpSpPr>
          <p:grpSpPr>
            <a:xfrm>
              <a:off x="0" y="0"/>
              <a:ext cx="11452529" cy="10713513"/>
              <a:chOff x="0" y="0"/>
              <a:chExt cx="1658752" cy="1551715"/>
            </a:xfrm>
          </p:grpSpPr>
          <p:sp>
            <p:nvSpPr>
              <p:cNvPr id="7" name="Freeform 7"/>
              <p:cNvSpPr/>
              <p:nvPr/>
            </p:nvSpPr>
            <p:spPr>
              <a:xfrm>
                <a:off x="0" y="0"/>
                <a:ext cx="1658752" cy="1551715"/>
              </a:xfrm>
              <a:custGeom>
                <a:avLst/>
                <a:gdLst/>
                <a:ahLst/>
                <a:cxnLst/>
                <a:rect l="l" t="t" r="r" b="b"/>
                <a:pathLst>
                  <a:path w="1658752" h="1551715">
                    <a:moveTo>
                      <a:pt x="0" y="0"/>
                    </a:moveTo>
                    <a:lnTo>
                      <a:pt x="1658752" y="0"/>
                    </a:lnTo>
                    <a:lnTo>
                      <a:pt x="1658752" y="1551715"/>
                    </a:lnTo>
                    <a:lnTo>
                      <a:pt x="0" y="1551715"/>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19050"/>
                <a:ext cx="1658752" cy="1570765"/>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510384" y="115593"/>
              <a:ext cx="10499231" cy="10939733"/>
            </a:xfrm>
            <a:prstGeom prst="rect">
              <a:avLst/>
            </a:prstGeom>
          </p:spPr>
          <p:txBody>
            <a:bodyPr lIns="0" tIns="0" rIns="0" bIns="0" rtlCol="0" anchor="t">
              <a:spAutoFit/>
            </a:bodyPr>
            <a:lstStyle/>
            <a:p>
              <a:pPr>
                <a:lnSpc>
                  <a:spcPts val="3653"/>
                </a:lnSpc>
              </a:pPr>
              <a:r>
                <a:rPr lang="en-US" sz="2647" spc="140">
                  <a:solidFill>
                    <a:srgbClr val="231F20"/>
                  </a:solidFill>
                  <a:latin typeface="Oswald Bold"/>
                </a:rPr>
                <a:t>void preprocess_strong_suffix(int *shift, int *bpos,</a:t>
              </a:r>
            </a:p>
            <a:p>
              <a:pPr>
                <a:lnSpc>
                  <a:spcPts val="3653"/>
                </a:lnSpc>
              </a:pPr>
              <a:r>
                <a:rPr lang="en-US" sz="2647" spc="140">
                  <a:solidFill>
                    <a:srgbClr val="231F20"/>
                  </a:solidFill>
                  <a:latin typeface="Oswald Bold"/>
                </a:rPr>
                <a:t>                  char *pat, int m)</a:t>
              </a:r>
            </a:p>
            <a:p>
              <a:pPr>
                <a:lnSpc>
                  <a:spcPts val="3653"/>
                </a:lnSpc>
              </a:pPr>
              <a:r>
                <a:rPr lang="en-US" sz="2647" spc="140">
                  <a:solidFill>
                    <a:srgbClr val="231F20"/>
                  </a:solidFill>
                  <a:latin typeface="Oswald Bold"/>
                </a:rPr>
                <a:t>{</a:t>
              </a:r>
            </a:p>
            <a:p>
              <a:pPr>
                <a:lnSpc>
                  <a:spcPts val="3653"/>
                </a:lnSpc>
              </a:pPr>
              <a:r>
                <a:rPr lang="en-US" sz="2647" spc="140">
                  <a:solidFill>
                    <a:srgbClr val="231F20"/>
                  </a:solidFill>
                  <a:latin typeface="Oswald Bold"/>
                </a:rPr>
                <a:t>    int i = m, j = m+1;</a:t>
              </a:r>
            </a:p>
            <a:p>
              <a:pPr>
                <a:lnSpc>
                  <a:spcPts val="3653"/>
                </a:lnSpc>
              </a:pPr>
              <a:r>
                <a:rPr lang="en-US" sz="2647" spc="140">
                  <a:solidFill>
                    <a:srgbClr val="231F20"/>
                  </a:solidFill>
                  <a:latin typeface="Oswald Bold"/>
                </a:rPr>
                <a:t>    bpos[i] = j;</a:t>
              </a:r>
            </a:p>
            <a:p>
              <a:pPr>
                <a:lnSpc>
                  <a:spcPts val="3653"/>
                </a:lnSpc>
              </a:pPr>
              <a:r>
                <a:rPr lang="en-US" sz="2647" spc="140">
                  <a:solidFill>
                    <a:srgbClr val="231F20"/>
                  </a:solidFill>
                  <a:latin typeface="Oswald Bold"/>
                </a:rPr>
                <a:t>    while(i &gt; 0)</a:t>
              </a:r>
            </a:p>
            <a:p>
              <a:pPr>
                <a:lnSpc>
                  <a:spcPts val="3653"/>
                </a:lnSpc>
              </a:pPr>
              <a:r>
                <a:rPr lang="en-US" sz="2647" spc="140">
                  <a:solidFill>
                    <a:srgbClr val="231F20"/>
                  </a:solidFill>
                  <a:latin typeface="Oswald Bold"/>
                </a:rPr>
                <a:t>    {</a:t>
              </a:r>
            </a:p>
            <a:p>
              <a:pPr>
                <a:lnSpc>
                  <a:spcPts val="3653"/>
                </a:lnSpc>
              </a:pPr>
              <a:r>
                <a:rPr lang="en-US" sz="2647" spc="140">
                  <a:solidFill>
                    <a:srgbClr val="231F20"/>
                  </a:solidFill>
                  <a:latin typeface="Oswald Bold"/>
                </a:rPr>
                <a:t>        while(j &lt;= m &amp;&amp; pat[i-1] != pat[j-1])</a:t>
              </a:r>
            </a:p>
            <a:p>
              <a:pPr>
                <a:lnSpc>
                  <a:spcPts val="3653"/>
                </a:lnSpc>
              </a:pPr>
              <a:r>
                <a:rPr lang="en-US" sz="2647" spc="140">
                  <a:solidFill>
                    <a:srgbClr val="231F20"/>
                  </a:solidFill>
                  <a:latin typeface="Oswald Bold"/>
                </a:rPr>
                <a:t>        {</a:t>
              </a:r>
            </a:p>
            <a:p>
              <a:pPr>
                <a:lnSpc>
                  <a:spcPts val="3653"/>
                </a:lnSpc>
              </a:pPr>
              <a:r>
                <a:rPr lang="en-US" sz="2647" spc="140">
                  <a:solidFill>
                    <a:srgbClr val="231F20"/>
                  </a:solidFill>
                  <a:latin typeface="Oswald Bold"/>
                </a:rPr>
                <a:t>            if (shift[j] == 0)</a:t>
              </a:r>
            </a:p>
            <a:p>
              <a:pPr>
                <a:lnSpc>
                  <a:spcPts val="3653"/>
                </a:lnSpc>
              </a:pPr>
              <a:r>
                <a:rPr lang="en-US" sz="2647" spc="140">
                  <a:solidFill>
                    <a:srgbClr val="231F20"/>
                  </a:solidFill>
                  <a:latin typeface="Oswald Bold"/>
                </a:rPr>
                <a:t>                shift[j] = j-i;</a:t>
              </a:r>
            </a:p>
            <a:p>
              <a:pPr>
                <a:lnSpc>
                  <a:spcPts val="3653"/>
                </a:lnSpc>
              </a:pPr>
              <a:r>
                <a:rPr lang="en-US" sz="2647" spc="140">
                  <a:solidFill>
                    <a:srgbClr val="231F20"/>
                  </a:solidFill>
                  <a:latin typeface="Oswald Bold"/>
                </a:rPr>
                <a:t>            j = bpos[j];</a:t>
              </a:r>
            </a:p>
            <a:p>
              <a:pPr>
                <a:lnSpc>
                  <a:spcPts val="3653"/>
                </a:lnSpc>
              </a:pPr>
              <a:r>
                <a:rPr lang="en-US" sz="2647" spc="140">
                  <a:solidFill>
                    <a:srgbClr val="231F20"/>
                  </a:solidFill>
                  <a:latin typeface="Oswald Bold"/>
                </a:rPr>
                <a:t>        }</a:t>
              </a:r>
            </a:p>
            <a:p>
              <a:pPr>
                <a:lnSpc>
                  <a:spcPts val="3653"/>
                </a:lnSpc>
              </a:pPr>
              <a:r>
                <a:rPr lang="en-US" sz="2647" spc="140">
                  <a:solidFill>
                    <a:srgbClr val="231F20"/>
                  </a:solidFill>
                  <a:latin typeface="Oswald Bold"/>
                </a:rPr>
                <a:t>        i--; j--;</a:t>
              </a:r>
            </a:p>
            <a:p>
              <a:pPr>
                <a:lnSpc>
                  <a:spcPts val="3653"/>
                </a:lnSpc>
              </a:pPr>
              <a:r>
                <a:rPr lang="en-US" sz="2647" spc="140">
                  <a:solidFill>
                    <a:srgbClr val="231F20"/>
                  </a:solidFill>
                  <a:latin typeface="Oswald Bold"/>
                </a:rPr>
                <a:t>        bpos[i] = j; </a:t>
              </a:r>
            </a:p>
            <a:p>
              <a:pPr>
                <a:lnSpc>
                  <a:spcPts val="3653"/>
                </a:lnSpc>
              </a:pPr>
              <a:r>
                <a:rPr lang="en-US" sz="2647" spc="140">
                  <a:solidFill>
                    <a:srgbClr val="231F20"/>
                  </a:solidFill>
                  <a:latin typeface="Oswald Bold"/>
                </a:rPr>
                <a:t>    }</a:t>
              </a:r>
            </a:p>
            <a:p>
              <a:pPr>
                <a:lnSpc>
                  <a:spcPts val="3653"/>
                </a:lnSpc>
              </a:pPr>
              <a:r>
                <a:rPr lang="en-US" sz="2647" spc="140">
                  <a:solidFill>
                    <a:srgbClr val="231F20"/>
                  </a:solidFill>
                  <a:latin typeface="Oswald Bold"/>
                </a:rPr>
                <a:t>}</a:t>
              </a:r>
            </a:p>
            <a:p>
              <a:pPr>
                <a:lnSpc>
                  <a:spcPts val="3653"/>
                </a:lnSpc>
              </a:pPr>
              <a:endParaRPr lang="en-US" sz="2647" spc="140">
                <a:solidFill>
                  <a:srgbClr val="231F20"/>
                </a:solidFill>
                <a:latin typeface="Oswald Bold"/>
              </a:endParaRPr>
            </a:p>
          </p:txBody>
        </p:sp>
      </p:grpSp>
      <p:grpSp>
        <p:nvGrpSpPr>
          <p:cNvPr id="10" name="Group 10"/>
          <p:cNvGrpSpPr/>
          <p:nvPr/>
        </p:nvGrpSpPr>
        <p:grpSpPr>
          <a:xfrm>
            <a:off x="9144000" y="1995505"/>
            <a:ext cx="8589397" cy="7952984"/>
            <a:chOff x="0" y="0"/>
            <a:chExt cx="1658752" cy="1535851"/>
          </a:xfrm>
        </p:grpSpPr>
        <p:sp>
          <p:nvSpPr>
            <p:cNvPr id="11" name="Freeform 11"/>
            <p:cNvSpPr/>
            <p:nvPr/>
          </p:nvSpPr>
          <p:spPr>
            <a:xfrm>
              <a:off x="0" y="0"/>
              <a:ext cx="1658752" cy="1535851"/>
            </a:xfrm>
            <a:custGeom>
              <a:avLst/>
              <a:gdLst/>
              <a:ahLst/>
              <a:cxnLst/>
              <a:rect l="l" t="t" r="r" b="b"/>
              <a:pathLst>
                <a:path w="1658752" h="1535851">
                  <a:moveTo>
                    <a:pt x="0" y="0"/>
                  </a:moveTo>
                  <a:lnTo>
                    <a:pt x="1658752" y="0"/>
                  </a:lnTo>
                  <a:lnTo>
                    <a:pt x="1658752" y="1535851"/>
                  </a:lnTo>
                  <a:lnTo>
                    <a:pt x="0" y="1535851"/>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1658752" cy="1554901"/>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9526788" y="2070294"/>
            <a:ext cx="7732512" cy="6387906"/>
          </a:xfrm>
          <a:prstGeom prst="rect">
            <a:avLst/>
          </a:prstGeom>
        </p:spPr>
        <p:txBody>
          <a:bodyPr lIns="0" tIns="0" rIns="0" bIns="0" rtlCol="0" anchor="t">
            <a:spAutoFit/>
          </a:bodyPr>
          <a:lstStyle/>
          <a:p>
            <a:pPr>
              <a:lnSpc>
                <a:spcPts val="3653"/>
              </a:lnSpc>
            </a:pPr>
            <a:r>
              <a:rPr lang="en-US" sz="2647" spc="140">
                <a:solidFill>
                  <a:srgbClr val="231F20"/>
                </a:solidFill>
                <a:latin typeface="Oswald Bold"/>
              </a:rPr>
              <a:t>void preprocess_case2(int *shift, int *bpos,</a:t>
            </a:r>
          </a:p>
          <a:p>
            <a:pPr>
              <a:lnSpc>
                <a:spcPts val="3653"/>
              </a:lnSpc>
            </a:pPr>
            <a:r>
              <a:rPr lang="en-US" sz="2647" spc="140">
                <a:solidFill>
                  <a:srgbClr val="231F20"/>
                </a:solidFill>
                <a:latin typeface="Oswald Bold"/>
              </a:rPr>
              <a:t>                      char *pat, int m)</a:t>
            </a:r>
          </a:p>
          <a:p>
            <a:pPr>
              <a:lnSpc>
                <a:spcPts val="3653"/>
              </a:lnSpc>
            </a:pPr>
            <a:r>
              <a:rPr lang="en-US" sz="2647" spc="140">
                <a:solidFill>
                  <a:srgbClr val="231F20"/>
                </a:solidFill>
                <a:latin typeface="Oswald Bold"/>
              </a:rPr>
              <a:t>{</a:t>
            </a:r>
          </a:p>
          <a:p>
            <a:pPr>
              <a:lnSpc>
                <a:spcPts val="3653"/>
              </a:lnSpc>
            </a:pPr>
            <a:r>
              <a:rPr lang="en-US" sz="2647" spc="140">
                <a:solidFill>
                  <a:srgbClr val="231F20"/>
                </a:solidFill>
                <a:latin typeface="Oswald Bold"/>
              </a:rPr>
              <a:t>    int i, j;</a:t>
            </a:r>
          </a:p>
          <a:p>
            <a:pPr>
              <a:lnSpc>
                <a:spcPts val="3653"/>
              </a:lnSpc>
            </a:pPr>
            <a:r>
              <a:rPr lang="en-US" sz="2647" spc="140">
                <a:solidFill>
                  <a:srgbClr val="231F20"/>
                </a:solidFill>
                <a:latin typeface="Oswald Bold"/>
              </a:rPr>
              <a:t>    j = bpos[0];</a:t>
            </a:r>
          </a:p>
          <a:p>
            <a:pPr>
              <a:lnSpc>
                <a:spcPts val="3653"/>
              </a:lnSpc>
            </a:pPr>
            <a:r>
              <a:rPr lang="en-US" sz="2647" spc="140">
                <a:solidFill>
                  <a:srgbClr val="231F20"/>
                </a:solidFill>
                <a:latin typeface="Oswald Bold"/>
              </a:rPr>
              <a:t>    for(i=0; i&lt;=m; i++)</a:t>
            </a:r>
          </a:p>
          <a:p>
            <a:pPr>
              <a:lnSpc>
                <a:spcPts val="3653"/>
              </a:lnSpc>
            </a:pPr>
            <a:r>
              <a:rPr lang="en-US" sz="2647" spc="140">
                <a:solidFill>
                  <a:srgbClr val="231F20"/>
                </a:solidFill>
                <a:latin typeface="Oswald Bold"/>
              </a:rPr>
              <a:t>    {</a:t>
            </a:r>
          </a:p>
          <a:p>
            <a:pPr>
              <a:lnSpc>
                <a:spcPts val="3653"/>
              </a:lnSpc>
            </a:pPr>
            <a:r>
              <a:rPr lang="en-US" sz="2647" spc="140">
                <a:solidFill>
                  <a:srgbClr val="231F20"/>
                </a:solidFill>
                <a:latin typeface="Oswald Bold"/>
              </a:rPr>
              <a:t>        if(shift[i]==0)</a:t>
            </a:r>
          </a:p>
          <a:p>
            <a:pPr>
              <a:lnSpc>
                <a:spcPts val="3653"/>
              </a:lnSpc>
            </a:pPr>
            <a:r>
              <a:rPr lang="en-US" sz="2647" spc="140">
                <a:solidFill>
                  <a:srgbClr val="231F20"/>
                </a:solidFill>
                <a:latin typeface="Oswald Bold"/>
              </a:rPr>
              <a:t>            shift[i] = j;</a:t>
            </a:r>
          </a:p>
          <a:p>
            <a:pPr>
              <a:lnSpc>
                <a:spcPts val="3653"/>
              </a:lnSpc>
            </a:pPr>
            <a:r>
              <a:rPr lang="en-US" sz="2647" spc="140">
                <a:solidFill>
                  <a:srgbClr val="231F20"/>
                </a:solidFill>
                <a:latin typeface="Oswald Bold"/>
              </a:rPr>
              <a:t>        if (i==j)</a:t>
            </a:r>
          </a:p>
          <a:p>
            <a:pPr>
              <a:lnSpc>
                <a:spcPts val="3653"/>
              </a:lnSpc>
            </a:pPr>
            <a:r>
              <a:rPr lang="en-US" sz="2647" spc="140">
                <a:solidFill>
                  <a:srgbClr val="231F20"/>
                </a:solidFill>
                <a:latin typeface="Oswald Bold"/>
              </a:rPr>
              <a:t>            j = bpos[j];</a:t>
            </a:r>
          </a:p>
          <a:p>
            <a:pPr>
              <a:lnSpc>
                <a:spcPts val="3653"/>
              </a:lnSpc>
            </a:pPr>
            <a:r>
              <a:rPr lang="en-US" sz="2647" spc="140">
                <a:solidFill>
                  <a:srgbClr val="231F20"/>
                </a:solidFill>
                <a:latin typeface="Oswald Bold"/>
              </a:rPr>
              <a:t>    }</a:t>
            </a:r>
          </a:p>
          <a:p>
            <a:pPr>
              <a:lnSpc>
                <a:spcPts val="3653"/>
              </a:lnSpc>
            </a:pPr>
            <a:r>
              <a:rPr lang="en-US" sz="2647" spc="140">
                <a:solidFill>
                  <a:srgbClr val="231F20"/>
                </a:solidFill>
                <a:latin typeface="Oswald Bold"/>
              </a:rPr>
              <a:t>}</a:t>
            </a:r>
          </a:p>
          <a:p>
            <a:pPr>
              <a:lnSpc>
                <a:spcPts val="3653"/>
              </a:lnSpc>
            </a:pPr>
            <a:endParaRPr lang="en-US" sz="2647" spc="140">
              <a:solidFill>
                <a:srgbClr val="231F20"/>
              </a:solidFill>
              <a:latin typeface="Oswald 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658448" y="-4765003"/>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646262"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STRING MATCHING</a:t>
            </a:r>
          </a:p>
        </p:txBody>
      </p:sp>
      <p:grpSp>
        <p:nvGrpSpPr>
          <p:cNvPr id="5" name="Group 5"/>
          <p:cNvGrpSpPr/>
          <p:nvPr/>
        </p:nvGrpSpPr>
        <p:grpSpPr>
          <a:xfrm>
            <a:off x="442774" y="1903201"/>
            <a:ext cx="8500052" cy="8222084"/>
            <a:chOff x="0" y="0"/>
            <a:chExt cx="1641498" cy="1587818"/>
          </a:xfrm>
        </p:grpSpPr>
        <p:sp>
          <p:nvSpPr>
            <p:cNvPr id="6" name="Freeform 6"/>
            <p:cNvSpPr/>
            <p:nvPr/>
          </p:nvSpPr>
          <p:spPr>
            <a:xfrm>
              <a:off x="0" y="0"/>
              <a:ext cx="1641498" cy="1587818"/>
            </a:xfrm>
            <a:custGeom>
              <a:avLst/>
              <a:gdLst/>
              <a:ahLst/>
              <a:cxnLst/>
              <a:rect l="l" t="t" r="r" b="b"/>
              <a:pathLst>
                <a:path w="1641498" h="1587818">
                  <a:moveTo>
                    <a:pt x="0" y="0"/>
                  </a:moveTo>
                  <a:lnTo>
                    <a:pt x="1641498" y="0"/>
                  </a:lnTo>
                  <a:lnTo>
                    <a:pt x="1641498" y="1587818"/>
                  </a:lnTo>
                  <a:lnTo>
                    <a:pt x="0" y="1587818"/>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641498" cy="1606868"/>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991248" y="2129751"/>
            <a:ext cx="7951578" cy="8209848"/>
          </a:xfrm>
          <a:prstGeom prst="rect">
            <a:avLst/>
          </a:prstGeom>
        </p:spPr>
        <p:txBody>
          <a:bodyPr lIns="0" tIns="0" rIns="0" bIns="0" rtlCol="0" anchor="t">
            <a:spAutoFit/>
          </a:bodyPr>
          <a:lstStyle/>
          <a:p>
            <a:pPr>
              <a:lnSpc>
                <a:spcPts val="4067"/>
              </a:lnSpc>
            </a:pPr>
            <a:r>
              <a:rPr lang="en-US" sz="2947" spc="156">
                <a:solidFill>
                  <a:srgbClr val="231F20"/>
                </a:solidFill>
                <a:latin typeface="Oswald Bold"/>
              </a:rPr>
              <a:t>void search(char *text, char *pat)</a:t>
            </a:r>
          </a:p>
          <a:p>
            <a:pPr>
              <a:lnSpc>
                <a:spcPts val="4067"/>
              </a:lnSpc>
            </a:pPr>
            <a:r>
              <a:rPr lang="en-US" sz="2947" spc="156">
                <a:solidFill>
                  <a:srgbClr val="231F20"/>
                </a:solidFill>
                <a:latin typeface="Oswald Bold"/>
              </a:rPr>
              <a:t>{</a:t>
            </a:r>
          </a:p>
          <a:p>
            <a:pPr>
              <a:lnSpc>
                <a:spcPts val="4067"/>
              </a:lnSpc>
            </a:pPr>
            <a:r>
              <a:rPr lang="en-US" sz="2947" spc="156">
                <a:solidFill>
                  <a:srgbClr val="231F20"/>
                </a:solidFill>
                <a:latin typeface="Oswald Bold"/>
              </a:rPr>
              <a:t>    int s=0, j;</a:t>
            </a:r>
          </a:p>
          <a:p>
            <a:pPr>
              <a:lnSpc>
                <a:spcPts val="4067"/>
              </a:lnSpc>
            </a:pPr>
            <a:r>
              <a:rPr lang="en-US" sz="2947" spc="156">
                <a:solidFill>
                  <a:srgbClr val="231F20"/>
                </a:solidFill>
                <a:latin typeface="Oswald Bold"/>
              </a:rPr>
              <a:t>    int m = strlen(pat);</a:t>
            </a:r>
          </a:p>
          <a:p>
            <a:pPr>
              <a:lnSpc>
                <a:spcPts val="4067"/>
              </a:lnSpc>
            </a:pPr>
            <a:r>
              <a:rPr lang="en-US" sz="2947" spc="156">
                <a:solidFill>
                  <a:srgbClr val="231F20"/>
                </a:solidFill>
                <a:latin typeface="Oswald Bold"/>
              </a:rPr>
              <a:t>    int n = strlen(text);</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int bpos[m+1], shift[m+1];</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for(int i=0;i&lt;m+1;i++) shift[i]=0;</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preprocess_strong_suffix(shift, bpos, pat, m);</a:t>
            </a:r>
          </a:p>
          <a:p>
            <a:pPr>
              <a:lnSpc>
                <a:spcPts val="4067"/>
              </a:lnSpc>
            </a:pPr>
            <a:r>
              <a:rPr lang="en-US" sz="2947" spc="156">
                <a:solidFill>
                  <a:srgbClr val="231F20"/>
                </a:solidFill>
                <a:latin typeface="Oswald Bold"/>
              </a:rPr>
              <a:t>    preprocess_case2(shift, bpos, pat, m);</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a:t>
            </a:r>
          </a:p>
          <a:p>
            <a:pPr>
              <a:lnSpc>
                <a:spcPts val="4067"/>
              </a:lnSpc>
            </a:pPr>
            <a:endParaRPr lang="en-US" sz="2947" spc="156">
              <a:solidFill>
                <a:srgbClr val="231F20"/>
              </a:solidFill>
              <a:latin typeface="Oswald Bold"/>
            </a:endParaRPr>
          </a:p>
        </p:txBody>
      </p:sp>
      <p:grpSp>
        <p:nvGrpSpPr>
          <p:cNvPr id="9" name="Group 9"/>
          <p:cNvGrpSpPr/>
          <p:nvPr/>
        </p:nvGrpSpPr>
        <p:grpSpPr>
          <a:xfrm>
            <a:off x="9130860" y="1903201"/>
            <a:ext cx="8714366" cy="8222084"/>
            <a:chOff x="0" y="0"/>
            <a:chExt cx="1682886" cy="1587818"/>
          </a:xfrm>
        </p:grpSpPr>
        <p:sp>
          <p:nvSpPr>
            <p:cNvPr id="10" name="Freeform 10"/>
            <p:cNvSpPr/>
            <p:nvPr/>
          </p:nvSpPr>
          <p:spPr>
            <a:xfrm>
              <a:off x="0" y="0"/>
              <a:ext cx="1682886" cy="1587818"/>
            </a:xfrm>
            <a:custGeom>
              <a:avLst/>
              <a:gdLst/>
              <a:ahLst/>
              <a:cxnLst/>
              <a:rect l="l" t="t" r="r" b="b"/>
              <a:pathLst>
                <a:path w="1682886" h="1587818">
                  <a:moveTo>
                    <a:pt x="0" y="0"/>
                  </a:moveTo>
                  <a:lnTo>
                    <a:pt x="1682886" y="0"/>
                  </a:lnTo>
                  <a:lnTo>
                    <a:pt x="1682886" y="1587818"/>
                  </a:lnTo>
                  <a:lnTo>
                    <a:pt x="0" y="158781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1682886" cy="160686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9693162" y="2129751"/>
            <a:ext cx="8152063" cy="8209848"/>
          </a:xfrm>
          <a:prstGeom prst="rect">
            <a:avLst/>
          </a:prstGeom>
        </p:spPr>
        <p:txBody>
          <a:bodyPr lIns="0" tIns="0" rIns="0" bIns="0" rtlCol="0" anchor="t">
            <a:spAutoFit/>
          </a:bodyPr>
          <a:lstStyle/>
          <a:p>
            <a:pPr>
              <a:lnSpc>
                <a:spcPts val="4067"/>
              </a:lnSpc>
            </a:pPr>
            <a:r>
              <a:rPr lang="en-US" sz="2947" spc="156">
                <a:solidFill>
                  <a:srgbClr val="231F20"/>
                </a:solidFill>
                <a:latin typeface="Oswald Bold"/>
              </a:rPr>
              <a:t>while(s &lt;= n-m)</a:t>
            </a:r>
          </a:p>
          <a:p>
            <a:pPr>
              <a:lnSpc>
                <a:spcPts val="4067"/>
              </a:lnSpc>
            </a:pPr>
            <a:r>
              <a:rPr lang="en-US" sz="2947" spc="156">
                <a:solidFill>
                  <a:srgbClr val="231F20"/>
                </a:solidFill>
                <a:latin typeface="Oswald Bold"/>
              </a:rPr>
              <a:t> {</a:t>
            </a:r>
          </a:p>
          <a:p>
            <a:pPr>
              <a:lnSpc>
                <a:spcPts val="4067"/>
              </a:lnSpc>
            </a:pPr>
            <a:r>
              <a:rPr lang="en-US" sz="2947" spc="156">
                <a:solidFill>
                  <a:srgbClr val="231F20"/>
                </a:solidFill>
                <a:latin typeface="Oswald Bold"/>
              </a:rPr>
              <a:t>     j = m-1;</a:t>
            </a:r>
          </a:p>
          <a:p>
            <a:pPr>
              <a:lnSpc>
                <a:spcPts val="4067"/>
              </a:lnSpc>
            </a:pPr>
            <a:r>
              <a:rPr lang="en-US" sz="2947" spc="156">
                <a:solidFill>
                  <a:srgbClr val="231F20"/>
                </a:solidFill>
                <a:latin typeface="Oswald"/>
              </a:rPr>
              <a:t>    </a:t>
            </a:r>
            <a:r>
              <a:rPr lang="en-US" sz="2947" spc="156">
                <a:solidFill>
                  <a:srgbClr val="231F20"/>
                </a:solidFill>
                <a:latin typeface="Oswald Bold"/>
              </a:rPr>
              <a:t> while(j &gt;= 0 &amp;&amp; pat[j] == text[s+j])</a:t>
            </a:r>
          </a:p>
          <a:p>
            <a:pPr>
              <a:lnSpc>
                <a:spcPts val="4067"/>
              </a:lnSpc>
            </a:pPr>
            <a:r>
              <a:rPr lang="en-US" sz="2947" spc="156">
                <a:solidFill>
                  <a:srgbClr val="231F20"/>
                </a:solidFill>
                <a:latin typeface="Oswald"/>
              </a:rPr>
              <a:t>        </a:t>
            </a:r>
            <a:r>
              <a:rPr lang="en-US" sz="2947" spc="156">
                <a:solidFill>
                  <a:srgbClr val="231F20"/>
                </a:solidFill>
                <a:latin typeface="Oswald Bold"/>
              </a:rPr>
              <a:t> j--;</a:t>
            </a:r>
          </a:p>
          <a:p>
            <a:pPr>
              <a:lnSpc>
                <a:spcPts val="4067"/>
              </a:lnSpc>
            </a:pPr>
            <a:r>
              <a:rPr lang="en-US" sz="2947" spc="156">
                <a:solidFill>
                  <a:srgbClr val="231F20"/>
                </a:solidFill>
                <a:latin typeface="Oswald"/>
              </a:rPr>
              <a:t>        </a:t>
            </a:r>
            <a:r>
              <a:rPr lang="en-US" sz="2947" spc="156">
                <a:solidFill>
                  <a:srgbClr val="231F20"/>
                </a:solidFill>
                <a:latin typeface="Oswald Bold"/>
              </a:rPr>
              <a:t> if (j&lt;0)</a:t>
            </a:r>
          </a:p>
          <a:p>
            <a:pPr>
              <a:lnSpc>
                <a:spcPts val="4067"/>
              </a:lnSpc>
            </a:pPr>
            <a:r>
              <a:rPr lang="en-US" sz="2947" spc="156">
                <a:solidFill>
                  <a:srgbClr val="231F20"/>
                </a:solidFill>
                <a:latin typeface="Oswald"/>
              </a:rPr>
              <a:t>        </a:t>
            </a:r>
            <a:r>
              <a:rPr lang="en-US" sz="2947" spc="156">
                <a:solidFill>
                  <a:srgbClr val="231F20"/>
                </a:solidFill>
                <a:latin typeface="Oswald Bold"/>
              </a:rPr>
              <a:t> {</a:t>
            </a:r>
          </a:p>
          <a:p>
            <a:pPr>
              <a:lnSpc>
                <a:spcPts val="4067"/>
              </a:lnSpc>
            </a:pPr>
            <a:r>
              <a:rPr lang="en-US" sz="2947" spc="156">
                <a:solidFill>
                  <a:srgbClr val="231F20"/>
                </a:solidFill>
                <a:latin typeface="Oswald"/>
              </a:rPr>
              <a:t>            </a:t>
            </a:r>
            <a:r>
              <a:rPr lang="en-US" sz="2947" spc="156">
                <a:solidFill>
                  <a:srgbClr val="231F20"/>
                </a:solidFill>
                <a:latin typeface="Oswald Bold"/>
              </a:rPr>
              <a:t> printf("pattern occurs at shift =       %d\n", s);</a:t>
            </a:r>
          </a:p>
          <a:p>
            <a:pPr>
              <a:lnSpc>
                <a:spcPts val="4067"/>
              </a:lnSpc>
            </a:pPr>
            <a:r>
              <a:rPr lang="en-US" sz="2947" spc="156">
                <a:solidFill>
                  <a:srgbClr val="231F20"/>
                </a:solidFill>
                <a:latin typeface="Oswald"/>
              </a:rPr>
              <a:t>            </a:t>
            </a:r>
            <a:r>
              <a:rPr lang="en-US" sz="2947" spc="156">
                <a:solidFill>
                  <a:srgbClr val="231F20"/>
                </a:solidFill>
                <a:latin typeface="Oswald Bold"/>
              </a:rPr>
              <a:t> s += shift[0];</a:t>
            </a:r>
          </a:p>
          <a:p>
            <a:pPr>
              <a:lnSpc>
                <a:spcPts val="4067"/>
              </a:lnSpc>
            </a:pPr>
            <a:r>
              <a:rPr lang="en-US" sz="2947" spc="156">
                <a:solidFill>
                  <a:srgbClr val="231F20"/>
                </a:solidFill>
                <a:latin typeface="Oswald"/>
              </a:rPr>
              <a:t>        </a:t>
            </a:r>
            <a:r>
              <a:rPr lang="en-US" sz="2947" spc="156">
                <a:solidFill>
                  <a:srgbClr val="231F20"/>
                </a:solidFill>
                <a:latin typeface="Oswald Bold"/>
              </a:rPr>
              <a:t> }</a:t>
            </a:r>
          </a:p>
          <a:p>
            <a:pPr>
              <a:lnSpc>
                <a:spcPts val="4067"/>
              </a:lnSpc>
            </a:pPr>
            <a:r>
              <a:rPr lang="en-US" sz="2947" spc="156">
                <a:solidFill>
                  <a:srgbClr val="231F20"/>
                </a:solidFill>
                <a:latin typeface="Oswald"/>
              </a:rPr>
              <a:t>        </a:t>
            </a:r>
            <a:r>
              <a:rPr lang="en-US" sz="2947" spc="156">
                <a:solidFill>
                  <a:srgbClr val="231F20"/>
                </a:solidFill>
                <a:latin typeface="Oswald Bold"/>
              </a:rPr>
              <a:t> else</a:t>
            </a:r>
          </a:p>
          <a:p>
            <a:pPr>
              <a:lnSpc>
                <a:spcPts val="4067"/>
              </a:lnSpc>
            </a:pPr>
            <a:r>
              <a:rPr lang="en-US" sz="2947" spc="156">
                <a:solidFill>
                  <a:srgbClr val="231F20"/>
                </a:solidFill>
                <a:latin typeface="Oswald"/>
              </a:rPr>
              <a:t>            </a:t>
            </a:r>
            <a:r>
              <a:rPr lang="en-US" sz="2947" spc="156">
                <a:solidFill>
                  <a:srgbClr val="231F20"/>
                </a:solidFill>
                <a:latin typeface="Oswald Bold"/>
              </a:rPr>
              <a:t> s += shift[j+1];</a:t>
            </a:r>
          </a:p>
          <a:p>
            <a:pPr>
              <a:lnSpc>
                <a:spcPts val="4067"/>
              </a:lnSpc>
            </a:pPr>
            <a:r>
              <a:rPr lang="en-US" sz="2947" spc="156">
                <a:solidFill>
                  <a:srgbClr val="231F20"/>
                </a:solidFill>
                <a:latin typeface="Oswald"/>
              </a:rPr>
              <a:t>    </a:t>
            </a:r>
            <a:r>
              <a:rPr lang="en-US" sz="2947" spc="156">
                <a:solidFill>
                  <a:srgbClr val="231F20"/>
                </a:solidFill>
                <a:latin typeface="Oswald Bold"/>
              </a:rPr>
              <a:t> }</a:t>
            </a:r>
          </a:p>
          <a:p>
            <a:pPr>
              <a:lnSpc>
                <a:spcPts val="4067"/>
              </a:lnSpc>
            </a:pPr>
            <a:r>
              <a:rPr lang="en-US" sz="2947" spc="156">
                <a:solidFill>
                  <a:srgbClr val="231F20"/>
                </a:solidFill>
                <a:latin typeface="Oswald"/>
              </a:rPr>
              <a:t> </a:t>
            </a:r>
            <a:r>
              <a:rPr lang="en-US" sz="2947" spc="156">
                <a:solidFill>
                  <a:srgbClr val="231F20"/>
                </a:solidFill>
                <a:latin typeface="Oswald Bold"/>
              </a:rPr>
              <a:t>}</a:t>
            </a:r>
          </a:p>
          <a:p>
            <a:pPr>
              <a:lnSpc>
                <a:spcPts val="4067"/>
              </a:lnSpc>
            </a:pPr>
            <a:endParaRPr lang="en-US" sz="2947" spc="156">
              <a:solidFill>
                <a:srgbClr val="231F20"/>
              </a:solidFill>
              <a:latin typeface="Oswald 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320349" y="-49242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60013" y="8503920"/>
            <a:ext cx="12754497" cy="754380"/>
          </a:xfrm>
          <a:prstGeom prst="rect">
            <a:avLst/>
          </a:prstGeom>
        </p:spPr>
        <p:txBody>
          <a:bodyPr lIns="0" tIns="0" rIns="0" bIns="0" rtlCol="0" anchor="t">
            <a:spAutoFit/>
          </a:bodyPr>
          <a:lstStyle/>
          <a:p>
            <a:pPr algn="ctr">
              <a:lnSpc>
                <a:spcPts val="6210"/>
              </a:lnSpc>
            </a:pPr>
            <a:r>
              <a:rPr lang="en-US" sz="4500" spc="441">
                <a:solidFill>
                  <a:srgbClr val="000000"/>
                </a:solidFill>
                <a:latin typeface="Oswald Bold"/>
              </a:rPr>
              <a:t>TIME COMPLEXITY(BEST CASE)-    (N/M)</a:t>
            </a:r>
          </a:p>
        </p:txBody>
      </p:sp>
      <p:sp>
        <p:nvSpPr>
          <p:cNvPr id="9" name="Freeform 9"/>
          <p:cNvSpPr/>
          <p:nvPr/>
        </p:nvSpPr>
        <p:spPr>
          <a:xfrm>
            <a:off x="11075859" y="8715329"/>
            <a:ext cx="696525" cy="504871"/>
          </a:xfrm>
          <a:custGeom>
            <a:avLst/>
            <a:gdLst/>
            <a:ahLst/>
            <a:cxnLst/>
            <a:rect l="l" t="t" r="r" b="b"/>
            <a:pathLst>
              <a:path w="696525" h="504871">
                <a:moveTo>
                  <a:pt x="0" y="0"/>
                </a:moveTo>
                <a:lnTo>
                  <a:pt x="696525" y="0"/>
                </a:lnTo>
                <a:lnTo>
                  <a:pt x="696525" y="504871"/>
                </a:lnTo>
                <a:lnTo>
                  <a:pt x="0" y="5048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762040" y="3318771"/>
            <a:ext cx="10906040" cy="1117533"/>
          </a:xfrm>
          <a:prstGeom prst="rect">
            <a:avLst/>
          </a:prstGeom>
        </p:spPr>
        <p:txBody>
          <a:bodyPr lIns="0" tIns="0" rIns="0" bIns="0" rtlCol="0" anchor="t">
            <a:spAutoFit/>
          </a:bodyPr>
          <a:lstStyle/>
          <a:p>
            <a:pPr algn="ctr">
              <a:lnSpc>
                <a:spcPts val="9012"/>
              </a:lnSpc>
            </a:pPr>
            <a:r>
              <a:rPr lang="en-US" sz="6530" spc="640">
                <a:solidFill>
                  <a:srgbClr val="000000"/>
                </a:solidFill>
                <a:latin typeface="Oswald Bold"/>
              </a:rPr>
              <a:t>ANALYSIS:-</a:t>
            </a:r>
          </a:p>
        </p:txBody>
      </p:sp>
      <p:sp>
        <p:nvSpPr>
          <p:cNvPr id="11" name="TextBox 11"/>
          <p:cNvSpPr txBox="1"/>
          <p:nvPr/>
        </p:nvSpPr>
        <p:spPr>
          <a:xfrm>
            <a:off x="1479094" y="4931604"/>
            <a:ext cx="15357940" cy="1036320"/>
          </a:xfrm>
          <a:prstGeom prst="rect">
            <a:avLst/>
          </a:prstGeom>
        </p:spPr>
        <p:txBody>
          <a:bodyPr lIns="0" tIns="0" rIns="0" bIns="0" rtlCol="0" anchor="t">
            <a:spAutoFit/>
          </a:bodyPr>
          <a:lstStyle/>
          <a:p>
            <a:pPr marL="647700" lvl="1" indent="-323850">
              <a:lnSpc>
                <a:spcPts val="4140"/>
              </a:lnSpc>
              <a:buFont typeface="Arial"/>
              <a:buChar char="•"/>
            </a:pPr>
            <a:r>
              <a:rPr lang="en-US" sz="3000" spc="294">
                <a:solidFill>
                  <a:srgbClr val="000000"/>
                </a:solidFill>
                <a:latin typeface="DM Sans Bold"/>
              </a:rPr>
              <a:t>LET US IMAGINE THE WORST CASE WHERE ALL THE CHARACTERS OF THE MAIN STRING AND THE PATTERN ARE THE SAME.</a:t>
            </a:r>
          </a:p>
        </p:txBody>
      </p:sp>
      <p:sp>
        <p:nvSpPr>
          <p:cNvPr id="12" name="TextBox 12"/>
          <p:cNvSpPr txBox="1"/>
          <p:nvPr/>
        </p:nvSpPr>
        <p:spPr>
          <a:xfrm>
            <a:off x="1639830" y="7281189"/>
            <a:ext cx="15357940" cy="1036320"/>
          </a:xfrm>
          <a:prstGeom prst="rect">
            <a:avLst/>
          </a:prstGeom>
        </p:spPr>
        <p:txBody>
          <a:bodyPr lIns="0" tIns="0" rIns="0" bIns="0" rtlCol="0" anchor="t">
            <a:spAutoFit/>
          </a:bodyPr>
          <a:lstStyle/>
          <a:p>
            <a:pPr marL="647700" lvl="1" indent="-323850">
              <a:lnSpc>
                <a:spcPts val="4140"/>
              </a:lnSpc>
              <a:buFont typeface="Arial"/>
              <a:buChar char="•"/>
            </a:pPr>
            <a:r>
              <a:rPr lang="en-US" sz="3000" spc="294">
                <a:solidFill>
                  <a:srgbClr val="000000"/>
                </a:solidFill>
                <a:latin typeface="DM Sans Bold"/>
              </a:rPr>
              <a:t>THE BEST CASE WILL OCCUR WHEN ARE THE CHARACTERS OF THE MAIN STRING AND THE PATTERN ARE DIFFERENT.</a:t>
            </a:r>
          </a:p>
        </p:txBody>
      </p:sp>
      <p:sp>
        <p:nvSpPr>
          <p:cNvPr id="13" name="TextBox 13"/>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14" name="TextBox 14"/>
          <p:cNvSpPr txBox="1"/>
          <p:nvPr/>
        </p:nvSpPr>
        <p:spPr>
          <a:xfrm>
            <a:off x="321471" y="6085442"/>
            <a:ext cx="15031581" cy="754380"/>
          </a:xfrm>
          <a:prstGeom prst="rect">
            <a:avLst/>
          </a:prstGeom>
        </p:spPr>
        <p:txBody>
          <a:bodyPr lIns="0" tIns="0" rIns="0" bIns="0" rtlCol="0" anchor="t">
            <a:spAutoFit/>
          </a:bodyPr>
          <a:lstStyle/>
          <a:p>
            <a:pPr algn="ctr">
              <a:lnSpc>
                <a:spcPts val="6210"/>
              </a:lnSpc>
            </a:pPr>
            <a:r>
              <a:rPr lang="en-US" sz="4500" spc="441">
                <a:solidFill>
                  <a:srgbClr val="000000"/>
                </a:solidFill>
                <a:latin typeface="Oswald Bold"/>
              </a:rPr>
              <a:t>TIME COMPLEXITY(WORST CASE)-O(NXM)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277230" y="3523059"/>
            <a:ext cx="14527924"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APPLICATIONS OF BOYER MOORE ALGORITHM</a:t>
            </a:r>
          </a:p>
        </p:txBody>
      </p:sp>
      <p:grpSp>
        <p:nvGrpSpPr>
          <p:cNvPr id="10" name="Group 10"/>
          <p:cNvGrpSpPr/>
          <p:nvPr/>
        </p:nvGrpSpPr>
        <p:grpSpPr>
          <a:xfrm>
            <a:off x="1028700" y="4851998"/>
            <a:ext cx="16230600" cy="4647405"/>
            <a:chOff x="0" y="0"/>
            <a:chExt cx="3134393" cy="897490"/>
          </a:xfrm>
        </p:grpSpPr>
        <p:sp>
          <p:nvSpPr>
            <p:cNvPr id="11" name="Freeform 11"/>
            <p:cNvSpPr/>
            <p:nvPr/>
          </p:nvSpPr>
          <p:spPr>
            <a:xfrm>
              <a:off x="0" y="0"/>
              <a:ext cx="3134393" cy="897490"/>
            </a:xfrm>
            <a:custGeom>
              <a:avLst/>
              <a:gdLst/>
              <a:ahLst/>
              <a:cxnLst/>
              <a:rect l="l" t="t" r="r" b="b"/>
              <a:pathLst>
                <a:path w="3134393" h="897490">
                  <a:moveTo>
                    <a:pt x="0" y="0"/>
                  </a:moveTo>
                  <a:lnTo>
                    <a:pt x="3134393" y="0"/>
                  </a:lnTo>
                  <a:lnTo>
                    <a:pt x="3134393" y="897490"/>
                  </a:lnTo>
                  <a:lnTo>
                    <a:pt x="0" y="897490"/>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916540"/>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1402719" y="5086350"/>
            <a:ext cx="15482563" cy="4047804"/>
          </a:xfrm>
          <a:prstGeom prst="rect">
            <a:avLst/>
          </a:prstGeom>
        </p:spPr>
        <p:txBody>
          <a:bodyPr lIns="0" tIns="0" rIns="0" bIns="0" rtlCol="0" anchor="t">
            <a:spAutoFit/>
          </a:bodyPr>
          <a:lstStyle/>
          <a:p>
            <a:pPr marL="722696" lvl="1" indent="-361348">
              <a:lnSpc>
                <a:spcPts val="4619"/>
              </a:lnSpc>
              <a:buFont typeface="Arial"/>
              <a:buChar char="•"/>
            </a:pPr>
            <a:r>
              <a:rPr lang="en-US" sz="3347" spc="177">
                <a:solidFill>
                  <a:srgbClr val="231F20"/>
                </a:solidFill>
                <a:latin typeface="DM Sans"/>
              </a:rPr>
              <a:t>Due to its extremely fast performance, it is used for string searching in web-based dictionaries.</a:t>
            </a:r>
          </a:p>
          <a:p>
            <a:pPr marL="722696" lvl="1" indent="-361348">
              <a:lnSpc>
                <a:spcPts val="4619"/>
              </a:lnSpc>
              <a:buFont typeface="Arial"/>
              <a:buChar char="•"/>
            </a:pPr>
            <a:r>
              <a:rPr lang="en-US" sz="3347" spc="177">
                <a:solidFill>
                  <a:srgbClr val="231F20"/>
                </a:solidFill>
                <a:latin typeface="DM Sans"/>
              </a:rPr>
              <a:t>It is used for pattern searching in large text files such as DNA sequences. It has tremendous use in bioinformatics.</a:t>
            </a:r>
          </a:p>
          <a:p>
            <a:pPr marL="722696" lvl="1" indent="-361348">
              <a:lnSpc>
                <a:spcPts val="4619"/>
              </a:lnSpc>
              <a:buFont typeface="Arial"/>
              <a:buChar char="•"/>
            </a:pPr>
            <a:r>
              <a:rPr lang="en-US" sz="3347" spc="177">
                <a:solidFill>
                  <a:srgbClr val="231F20"/>
                </a:solidFill>
                <a:latin typeface="DM Sans"/>
              </a:rPr>
              <a:t>It is used in text editors for find and replace commands.</a:t>
            </a:r>
          </a:p>
          <a:p>
            <a:pPr marL="722696" lvl="1" indent="-361348">
              <a:lnSpc>
                <a:spcPts val="4619"/>
              </a:lnSpc>
              <a:buFont typeface="Arial"/>
              <a:buChar char="•"/>
            </a:pPr>
            <a:r>
              <a:rPr lang="en-US" sz="3347" spc="177">
                <a:solidFill>
                  <a:srgbClr val="231F20"/>
                </a:solidFill>
                <a:latin typeface="DM Sans"/>
              </a:rPr>
              <a:t>Google uses an algorithm inspired by Boyer-Moore algorithm for its find (Ctrl+F)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 OF THE ALGORITHM</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7" name="Group 7"/>
          <p:cNvGrpSpPr/>
          <p:nvPr/>
        </p:nvGrpSpPr>
        <p:grpSpPr>
          <a:xfrm>
            <a:off x="1780483" y="3753140"/>
            <a:ext cx="12659664" cy="1886074"/>
            <a:chOff x="0" y="0"/>
            <a:chExt cx="16879552" cy="2514765"/>
          </a:xfrm>
        </p:grpSpPr>
        <p:sp>
          <p:nvSpPr>
            <p:cNvPr id="8" name="TextBox 8"/>
            <p:cNvSpPr txBox="1"/>
            <p:nvPr/>
          </p:nvSpPr>
          <p:spPr>
            <a:xfrm>
              <a:off x="1475582" y="-104775"/>
              <a:ext cx="15403970" cy="1362158"/>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STRING-1: APPLEPIE</a:t>
              </a:r>
            </a:p>
          </p:txBody>
        </p:sp>
        <p:sp>
          <p:nvSpPr>
            <p:cNvPr id="9" name="TextBox 9"/>
            <p:cNvSpPr txBox="1"/>
            <p:nvPr/>
          </p:nvSpPr>
          <p:spPr>
            <a:xfrm>
              <a:off x="0" y="1152608"/>
              <a:ext cx="15403970" cy="1362158"/>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STRING-2: PIE</a:t>
              </a:r>
            </a:p>
          </p:txBody>
        </p:sp>
      </p:grpSp>
      <p:sp>
        <p:nvSpPr>
          <p:cNvPr id="10" name="TextBox 10"/>
          <p:cNvSpPr txBox="1"/>
          <p:nvPr/>
        </p:nvSpPr>
        <p:spPr>
          <a:xfrm>
            <a:off x="2021881" y="6843390"/>
            <a:ext cx="14244238" cy="1047812"/>
          </a:xfrm>
          <a:prstGeom prst="rect">
            <a:avLst/>
          </a:prstGeom>
        </p:spPr>
        <p:txBody>
          <a:bodyPr lIns="0" tIns="0" rIns="0" bIns="0" rtlCol="0" anchor="t">
            <a:spAutoFit/>
          </a:bodyPr>
          <a:lstStyle/>
          <a:p>
            <a:pPr algn="ctr">
              <a:lnSpc>
                <a:spcPts val="8621"/>
              </a:lnSpc>
            </a:pPr>
            <a:r>
              <a:rPr lang="en-US" sz="6247" spc="331">
                <a:solidFill>
                  <a:srgbClr val="231F20"/>
                </a:solidFill>
                <a:latin typeface="Oswald Bold"/>
              </a:rPr>
              <a:t>LET US SEE THE DESIRED RESULT!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645390"/>
            <a:ext cx="10906040" cy="2036124"/>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BOYER-MOORE STRING MATCHING ALGORITHM</a:t>
            </a:r>
          </a:p>
        </p:txBody>
      </p:sp>
      <p:sp>
        <p:nvSpPr>
          <p:cNvPr id="9" name="TextBox 9"/>
          <p:cNvSpPr txBox="1"/>
          <p:nvPr/>
        </p:nvSpPr>
        <p:spPr>
          <a:xfrm>
            <a:off x="503597" y="3523059"/>
            <a:ext cx="10911379" cy="806255"/>
          </a:xfrm>
          <a:prstGeom prst="rect">
            <a:avLst/>
          </a:prstGeom>
        </p:spPr>
        <p:txBody>
          <a:bodyPr lIns="0" tIns="0" rIns="0" bIns="0" rtlCol="0" anchor="t">
            <a:spAutoFit/>
          </a:bodyPr>
          <a:lstStyle/>
          <a:p>
            <a:pPr algn="ctr">
              <a:lnSpc>
                <a:spcPts val="6528"/>
              </a:lnSpc>
            </a:pPr>
            <a:r>
              <a:rPr lang="en-US" sz="4730" spc="463">
                <a:solidFill>
                  <a:srgbClr val="000000"/>
                </a:solidFill>
                <a:latin typeface="Oswald Bold"/>
              </a:rPr>
              <a:t>IMPROVEMENTS IN THE ALGORITHM:</a:t>
            </a:r>
          </a:p>
        </p:txBody>
      </p:sp>
      <p:grpSp>
        <p:nvGrpSpPr>
          <p:cNvPr id="10" name="Group 10"/>
          <p:cNvGrpSpPr/>
          <p:nvPr/>
        </p:nvGrpSpPr>
        <p:grpSpPr>
          <a:xfrm>
            <a:off x="1028700" y="4851998"/>
            <a:ext cx="16230600" cy="4647405"/>
            <a:chOff x="0" y="0"/>
            <a:chExt cx="3134393" cy="897490"/>
          </a:xfrm>
        </p:grpSpPr>
        <p:sp>
          <p:nvSpPr>
            <p:cNvPr id="11" name="Freeform 11"/>
            <p:cNvSpPr/>
            <p:nvPr/>
          </p:nvSpPr>
          <p:spPr>
            <a:xfrm>
              <a:off x="0" y="0"/>
              <a:ext cx="3134393" cy="897490"/>
            </a:xfrm>
            <a:custGeom>
              <a:avLst/>
              <a:gdLst/>
              <a:ahLst/>
              <a:cxnLst/>
              <a:rect l="l" t="t" r="r" b="b"/>
              <a:pathLst>
                <a:path w="3134393" h="897490">
                  <a:moveTo>
                    <a:pt x="0" y="0"/>
                  </a:moveTo>
                  <a:lnTo>
                    <a:pt x="3134393" y="0"/>
                  </a:lnTo>
                  <a:lnTo>
                    <a:pt x="3134393" y="897490"/>
                  </a:lnTo>
                  <a:lnTo>
                    <a:pt x="0" y="897490"/>
                  </a:lnTo>
                  <a:close/>
                </a:path>
              </a:pathLst>
            </a:custGeom>
            <a:solidFill>
              <a:srgbClr val="000000">
                <a:alpha val="0"/>
              </a:srgbClr>
            </a:solidFill>
            <a:ln w="38100" cap="sq">
              <a:solidFill>
                <a:srgbClr val="000000"/>
              </a:solidFill>
              <a:prstDash val="solid"/>
              <a:miter/>
            </a:ln>
          </p:spPr>
        </p:sp>
        <p:sp>
          <p:nvSpPr>
            <p:cNvPr id="12" name="TextBox 12"/>
            <p:cNvSpPr txBox="1"/>
            <p:nvPr/>
          </p:nvSpPr>
          <p:spPr>
            <a:xfrm>
              <a:off x="0" y="-19050"/>
              <a:ext cx="3134393" cy="916540"/>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1402719" y="5086350"/>
            <a:ext cx="15482563" cy="4047804"/>
          </a:xfrm>
          <a:prstGeom prst="rect">
            <a:avLst/>
          </a:prstGeom>
        </p:spPr>
        <p:txBody>
          <a:bodyPr lIns="0" tIns="0" rIns="0" bIns="0" rtlCol="0" anchor="t">
            <a:spAutoFit/>
          </a:bodyPr>
          <a:lstStyle/>
          <a:p>
            <a:pPr marL="722696" lvl="1" indent="-361348">
              <a:lnSpc>
                <a:spcPts val="4619"/>
              </a:lnSpc>
              <a:buFont typeface="Arial"/>
              <a:buChar char="•"/>
            </a:pPr>
            <a:r>
              <a:rPr lang="en-US" sz="3347" spc="177">
                <a:solidFill>
                  <a:srgbClr val="231F20"/>
                </a:solidFill>
                <a:latin typeface="DM Sans Bold"/>
              </a:rPr>
              <a:t>Improved BMHS</a:t>
            </a:r>
            <a:r>
              <a:rPr lang="en-US" sz="3347" spc="177">
                <a:solidFill>
                  <a:srgbClr val="231F20"/>
                </a:solidFill>
                <a:latin typeface="DM Sans"/>
              </a:rPr>
              <a:t>-Performs better when no. of comparisons decreases.</a:t>
            </a:r>
          </a:p>
          <a:p>
            <a:pPr marL="722696" lvl="1" indent="-361348">
              <a:lnSpc>
                <a:spcPts val="4619"/>
              </a:lnSpc>
              <a:buFont typeface="Arial"/>
              <a:buChar char="•"/>
            </a:pPr>
            <a:r>
              <a:rPr lang="en-US" sz="3347" spc="177">
                <a:solidFill>
                  <a:srgbClr val="231F20"/>
                </a:solidFill>
                <a:latin typeface="DM Sans Bold"/>
              </a:rPr>
              <a:t>BMI and BMHS2</a:t>
            </a:r>
            <a:r>
              <a:rPr lang="en-US" sz="3347" spc="177">
                <a:solidFill>
                  <a:srgbClr val="231F20"/>
                </a:solidFill>
                <a:latin typeface="DM Sans"/>
              </a:rPr>
              <a:t>-Performs better than improved BMHS when no. of comparisons decreases.</a:t>
            </a:r>
          </a:p>
          <a:p>
            <a:pPr marL="722696" lvl="1" indent="-361348">
              <a:lnSpc>
                <a:spcPts val="4619"/>
              </a:lnSpc>
              <a:buFont typeface="Arial"/>
              <a:buChar char="•"/>
            </a:pPr>
            <a:r>
              <a:rPr lang="en-US" sz="3347" spc="177">
                <a:solidFill>
                  <a:srgbClr val="231F20"/>
                </a:solidFill>
                <a:latin typeface="DM Sans Bold"/>
              </a:rPr>
              <a:t>Bidirectional searching mechanism</a:t>
            </a:r>
            <a:r>
              <a:rPr lang="en-US" sz="3347" spc="177">
                <a:solidFill>
                  <a:srgbClr val="231F20"/>
                </a:solidFill>
                <a:latin typeface="DM Sans"/>
              </a:rPr>
              <a:t>-Uses 6 threads to divide single file into 2 files. 2 threads calculate good suffix, 2 calculate bad character and main thread checks the main string.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933450"/>
            <a:ext cx="10906040" cy="997899"/>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SOURCES</a:t>
            </a:r>
          </a:p>
        </p:txBody>
      </p:sp>
      <p:grpSp>
        <p:nvGrpSpPr>
          <p:cNvPr id="9" name="Group 9"/>
          <p:cNvGrpSpPr/>
          <p:nvPr/>
        </p:nvGrpSpPr>
        <p:grpSpPr>
          <a:xfrm>
            <a:off x="1028700" y="3619693"/>
            <a:ext cx="16230600" cy="5879710"/>
            <a:chOff x="0" y="0"/>
            <a:chExt cx="3134393" cy="1135468"/>
          </a:xfrm>
        </p:grpSpPr>
        <p:sp>
          <p:nvSpPr>
            <p:cNvPr id="10" name="Freeform 10"/>
            <p:cNvSpPr/>
            <p:nvPr/>
          </p:nvSpPr>
          <p:spPr>
            <a:xfrm>
              <a:off x="0" y="0"/>
              <a:ext cx="3134393" cy="1135468"/>
            </a:xfrm>
            <a:custGeom>
              <a:avLst/>
              <a:gdLst/>
              <a:ahLst/>
              <a:cxnLst/>
              <a:rect l="l" t="t" r="r" b="b"/>
              <a:pathLst>
                <a:path w="3134393" h="1135468">
                  <a:moveTo>
                    <a:pt x="0" y="0"/>
                  </a:moveTo>
                  <a:lnTo>
                    <a:pt x="3134393" y="0"/>
                  </a:lnTo>
                  <a:lnTo>
                    <a:pt x="3134393" y="1135468"/>
                  </a:lnTo>
                  <a:lnTo>
                    <a:pt x="0" y="113546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3134393" cy="115451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1402719" y="3934413"/>
            <a:ext cx="15482563" cy="5209854"/>
          </a:xfrm>
          <a:prstGeom prst="rect">
            <a:avLst/>
          </a:prstGeom>
        </p:spPr>
        <p:txBody>
          <a:bodyPr lIns="0" tIns="0" rIns="0" bIns="0" rtlCol="0" anchor="t">
            <a:spAutoFit/>
          </a:bodyPr>
          <a:lstStyle/>
          <a:p>
            <a:pPr marL="722696" lvl="1" indent="-361348">
              <a:lnSpc>
                <a:spcPts val="4619"/>
              </a:lnSpc>
              <a:buFont typeface="Arial"/>
              <a:buChar char="•"/>
            </a:pPr>
            <a:r>
              <a:rPr lang="en-US" sz="3347" spc="177">
                <a:solidFill>
                  <a:srgbClr val="231F20"/>
                </a:solidFill>
                <a:latin typeface="DM Sans"/>
              </a:rPr>
              <a:t>GeeksforGeeks-https://www.geeksforgeeks.org/boyer-moore-algorithm-for-pattern-searching/</a:t>
            </a:r>
          </a:p>
          <a:p>
            <a:pPr marL="722696" lvl="1" indent="-361348">
              <a:lnSpc>
                <a:spcPts val="4619"/>
              </a:lnSpc>
              <a:buFont typeface="Arial"/>
              <a:buChar char="•"/>
            </a:pPr>
            <a:r>
              <a:rPr lang="en-US" sz="3347" spc="177">
                <a:solidFill>
                  <a:srgbClr val="231F20"/>
                </a:solidFill>
                <a:latin typeface="DM Sans"/>
              </a:rPr>
              <a:t>GeeksforGeeks-https://www.geeksforgeeks.org/boyer-moore-algorithm-good-suffix-heuristic/</a:t>
            </a:r>
          </a:p>
          <a:p>
            <a:pPr marL="722696" lvl="1" indent="-361348">
              <a:lnSpc>
                <a:spcPts val="4619"/>
              </a:lnSpc>
              <a:buFont typeface="Arial"/>
              <a:buChar char="•"/>
            </a:pPr>
            <a:r>
              <a:rPr lang="en-US" sz="3347" spc="177">
                <a:solidFill>
                  <a:srgbClr val="231F20"/>
                </a:solidFill>
                <a:latin typeface="DM Sans"/>
              </a:rPr>
              <a:t>Medium-https://medium.com/@neethamadhu.ma/good-suffix-rule-in-boyer-moore-algorithm-explained-simply-9d9b6d20a773</a:t>
            </a:r>
          </a:p>
          <a:p>
            <a:pPr marL="722696" lvl="1" indent="-361348">
              <a:lnSpc>
                <a:spcPts val="4619"/>
              </a:lnSpc>
              <a:buFont typeface="Arial"/>
              <a:buChar char="•"/>
            </a:pPr>
            <a:r>
              <a:rPr lang="en-US" sz="3347" spc="177">
                <a:solidFill>
                  <a:srgbClr val="231F20"/>
                </a:solidFill>
                <a:latin typeface="DM Sans"/>
              </a:rPr>
              <a:t>TutorialsPoint-https://www.tutorialspoint.com/data_structures_algorithms/boyer_moore_algorithm.htm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764604" y="-486149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933450"/>
            <a:ext cx="10906040" cy="997899"/>
          </a:xfrm>
          <a:prstGeom prst="rect">
            <a:avLst/>
          </a:prstGeom>
        </p:spPr>
        <p:txBody>
          <a:bodyPr lIns="0" tIns="0" rIns="0" bIns="0" rtlCol="0" anchor="t">
            <a:spAutoFit/>
          </a:bodyPr>
          <a:lstStyle/>
          <a:p>
            <a:pPr algn="ctr">
              <a:lnSpc>
                <a:spcPts val="8184"/>
              </a:lnSpc>
            </a:pPr>
            <a:r>
              <a:rPr lang="en-US" sz="5930" spc="581">
                <a:solidFill>
                  <a:srgbClr val="FFFFFF"/>
                </a:solidFill>
                <a:latin typeface="Oswald Bold"/>
              </a:rPr>
              <a:t>SOURCES</a:t>
            </a:r>
          </a:p>
        </p:txBody>
      </p:sp>
      <p:grpSp>
        <p:nvGrpSpPr>
          <p:cNvPr id="9" name="Group 9"/>
          <p:cNvGrpSpPr/>
          <p:nvPr/>
        </p:nvGrpSpPr>
        <p:grpSpPr>
          <a:xfrm>
            <a:off x="1028700" y="3619693"/>
            <a:ext cx="16230600" cy="5879710"/>
            <a:chOff x="0" y="0"/>
            <a:chExt cx="3134393" cy="1135468"/>
          </a:xfrm>
        </p:grpSpPr>
        <p:sp>
          <p:nvSpPr>
            <p:cNvPr id="10" name="Freeform 10"/>
            <p:cNvSpPr/>
            <p:nvPr/>
          </p:nvSpPr>
          <p:spPr>
            <a:xfrm>
              <a:off x="0" y="0"/>
              <a:ext cx="3134393" cy="1135468"/>
            </a:xfrm>
            <a:custGeom>
              <a:avLst/>
              <a:gdLst/>
              <a:ahLst/>
              <a:cxnLst/>
              <a:rect l="l" t="t" r="r" b="b"/>
              <a:pathLst>
                <a:path w="3134393" h="1135468">
                  <a:moveTo>
                    <a:pt x="0" y="0"/>
                  </a:moveTo>
                  <a:lnTo>
                    <a:pt x="3134393" y="0"/>
                  </a:lnTo>
                  <a:lnTo>
                    <a:pt x="3134393" y="1135468"/>
                  </a:lnTo>
                  <a:lnTo>
                    <a:pt x="0" y="113546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3134393" cy="115451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1402719" y="3934413"/>
            <a:ext cx="15482563" cy="4628829"/>
          </a:xfrm>
          <a:prstGeom prst="rect">
            <a:avLst/>
          </a:prstGeom>
        </p:spPr>
        <p:txBody>
          <a:bodyPr lIns="0" tIns="0" rIns="0" bIns="0" rtlCol="0" anchor="t">
            <a:spAutoFit/>
          </a:bodyPr>
          <a:lstStyle/>
          <a:p>
            <a:pPr marL="722696" lvl="1" indent="-361348">
              <a:lnSpc>
                <a:spcPts val="4619"/>
              </a:lnSpc>
              <a:buFont typeface="Arial"/>
              <a:buChar char="•"/>
            </a:pPr>
            <a:r>
              <a:rPr lang="en-US" sz="3347" spc="177">
                <a:solidFill>
                  <a:srgbClr val="231F20"/>
                </a:solidFill>
                <a:latin typeface="DM Sans"/>
              </a:rPr>
              <a:t>Youtube-https://www.youtube.com/watch?v=4Xyhb72LCX4&amp;ab_channel=BenLangmead</a:t>
            </a:r>
          </a:p>
          <a:p>
            <a:pPr marL="722696" lvl="1" indent="-361348">
              <a:lnSpc>
                <a:spcPts val="4619"/>
              </a:lnSpc>
              <a:buFont typeface="Arial"/>
              <a:buChar char="•"/>
            </a:pPr>
            <a:r>
              <a:rPr lang="en-US" sz="3347" spc="177">
                <a:solidFill>
                  <a:srgbClr val="231F20"/>
                </a:solidFill>
                <a:latin typeface="DM Sans"/>
              </a:rPr>
              <a:t>https://www.youtube.com/watch?v=4Oj_ESzSNCk&amp;ab_channel=BharathiRamesh</a:t>
            </a:r>
          </a:p>
          <a:p>
            <a:pPr marL="722696" lvl="1" indent="-361348">
              <a:lnSpc>
                <a:spcPts val="4619"/>
              </a:lnSpc>
              <a:buFont typeface="Arial"/>
              <a:buChar char="•"/>
            </a:pPr>
            <a:r>
              <a:rPr lang="en-US" sz="3347" spc="177">
                <a:solidFill>
                  <a:srgbClr val="231F20"/>
                </a:solidFill>
                <a:latin typeface="DM Sans"/>
              </a:rPr>
              <a:t>https://www.youtube.com/watch?v=VyAv3Ah7lnE&amp;ab_channel=ErSahilkaGyan</a:t>
            </a:r>
          </a:p>
          <a:p>
            <a:pPr marL="722696" lvl="1" indent="-361348">
              <a:lnSpc>
                <a:spcPts val="4619"/>
              </a:lnSpc>
              <a:buFont typeface="Arial"/>
              <a:buChar char="•"/>
            </a:pPr>
            <a:r>
              <a:rPr lang="en-US" sz="3347" spc="177">
                <a:solidFill>
                  <a:srgbClr val="231F20"/>
                </a:solidFill>
                <a:latin typeface="DM Sans"/>
              </a:rPr>
              <a:t>https://www.youtube.com/watch?v=V5-7GzOfADQ&amp;t=915s&amp;ab_channel=AbdulBari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8955843" y="7570987"/>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3796084" y="6637605"/>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AutoShape 6"/>
          <p:cNvSpPr/>
          <p:nvPr/>
        </p:nvSpPr>
        <p:spPr>
          <a:xfrm>
            <a:off x="5648333" y="2227188"/>
            <a:ext cx="0" cy="833046"/>
          </a:xfrm>
          <a:prstGeom prst="line">
            <a:avLst/>
          </a:prstGeom>
          <a:ln w="38100" cap="flat">
            <a:solidFill>
              <a:srgbClr val="000000"/>
            </a:solidFill>
            <a:prstDash val="solid"/>
            <a:headEnd type="none" w="sm" len="sm"/>
            <a:tailEnd type="triangle" w="lg" len="med"/>
          </a:ln>
        </p:spPr>
      </p:sp>
      <p:sp>
        <p:nvSpPr>
          <p:cNvPr id="7" name="AutoShape 7"/>
          <p:cNvSpPr/>
          <p:nvPr/>
        </p:nvSpPr>
        <p:spPr>
          <a:xfrm>
            <a:off x="6339829" y="2227188"/>
            <a:ext cx="0" cy="833046"/>
          </a:xfrm>
          <a:prstGeom prst="line">
            <a:avLst/>
          </a:prstGeom>
          <a:ln w="38100" cap="flat">
            <a:solidFill>
              <a:srgbClr val="000000"/>
            </a:solidFill>
            <a:prstDash val="solid"/>
            <a:headEnd type="none" w="sm" len="sm"/>
            <a:tailEnd type="triangle" w="lg" len="med"/>
          </a:ln>
        </p:spPr>
      </p:sp>
      <p:sp>
        <p:nvSpPr>
          <p:cNvPr id="8" name="AutoShape 8"/>
          <p:cNvSpPr/>
          <p:nvPr/>
        </p:nvSpPr>
        <p:spPr>
          <a:xfrm>
            <a:off x="7108635" y="2227188"/>
            <a:ext cx="0" cy="833046"/>
          </a:xfrm>
          <a:prstGeom prst="line">
            <a:avLst/>
          </a:prstGeom>
          <a:ln w="38100" cap="flat">
            <a:solidFill>
              <a:srgbClr val="000000"/>
            </a:solidFill>
            <a:prstDash val="solid"/>
            <a:headEnd type="none" w="sm" len="sm"/>
            <a:tailEnd type="triangle" w="lg" len="med"/>
          </a:ln>
        </p:spPr>
      </p:sp>
      <p:sp>
        <p:nvSpPr>
          <p:cNvPr id="9" name="AutoShape 9"/>
          <p:cNvSpPr/>
          <p:nvPr/>
        </p:nvSpPr>
        <p:spPr>
          <a:xfrm>
            <a:off x="9370824" y="5703844"/>
            <a:ext cx="0" cy="833046"/>
          </a:xfrm>
          <a:prstGeom prst="line">
            <a:avLst/>
          </a:prstGeom>
          <a:ln w="38100" cap="flat">
            <a:solidFill>
              <a:srgbClr val="000000"/>
            </a:solidFill>
            <a:prstDash val="solid"/>
            <a:headEnd type="none" w="sm" len="sm"/>
            <a:tailEnd type="triangle" w="lg" len="med"/>
          </a:ln>
        </p:spPr>
      </p:sp>
      <p:sp>
        <p:nvSpPr>
          <p:cNvPr id="10" name="AutoShape 10"/>
          <p:cNvSpPr/>
          <p:nvPr/>
        </p:nvSpPr>
        <p:spPr>
          <a:xfrm>
            <a:off x="10062321" y="5703844"/>
            <a:ext cx="0" cy="833046"/>
          </a:xfrm>
          <a:prstGeom prst="line">
            <a:avLst/>
          </a:prstGeom>
          <a:ln w="38100" cap="flat">
            <a:solidFill>
              <a:srgbClr val="000000"/>
            </a:solidFill>
            <a:prstDash val="solid"/>
            <a:headEnd type="none" w="sm" len="sm"/>
            <a:tailEnd type="triangle" w="lg" len="med"/>
          </a:ln>
        </p:spPr>
      </p:sp>
      <p:sp>
        <p:nvSpPr>
          <p:cNvPr id="11" name="AutoShape 11"/>
          <p:cNvSpPr/>
          <p:nvPr/>
        </p:nvSpPr>
        <p:spPr>
          <a:xfrm>
            <a:off x="10744055" y="5703844"/>
            <a:ext cx="0" cy="833046"/>
          </a:xfrm>
          <a:prstGeom prst="line">
            <a:avLst/>
          </a:prstGeom>
          <a:ln w="38100" cap="flat">
            <a:solidFill>
              <a:srgbClr val="000000"/>
            </a:solidFill>
            <a:prstDash val="solid"/>
            <a:headEnd type="none" w="sm" len="sm"/>
            <a:tailEnd type="triangle" w="lg" len="med"/>
          </a:ln>
        </p:spPr>
      </p:sp>
      <p:sp>
        <p:nvSpPr>
          <p:cNvPr id="12" name="TextBox 12"/>
          <p:cNvSpPr txBox="1"/>
          <p:nvPr/>
        </p:nvSpPr>
        <p:spPr>
          <a:xfrm>
            <a:off x="4209632" y="6413065"/>
            <a:ext cx="11552977" cy="1157921"/>
          </a:xfrm>
          <a:prstGeom prst="rect">
            <a:avLst/>
          </a:prstGeom>
        </p:spPr>
        <p:txBody>
          <a:bodyPr lIns="0" tIns="0" rIns="0" bIns="0" rtlCol="0" anchor="t">
            <a:spAutoFit/>
          </a:bodyPr>
          <a:lstStyle/>
          <a:p>
            <a:pPr algn="ctr">
              <a:lnSpc>
                <a:spcPts val="9449"/>
              </a:lnSpc>
            </a:pPr>
            <a:r>
              <a:rPr lang="en-US" sz="6847" spc="362">
                <a:solidFill>
                  <a:srgbClr val="231F20"/>
                </a:solidFill>
                <a:latin typeface="Oswald Bold"/>
              </a:rPr>
              <a:t>P I E</a:t>
            </a:r>
          </a:p>
        </p:txBody>
      </p:sp>
      <p:sp>
        <p:nvSpPr>
          <p:cNvPr id="13" name="Freeform 13"/>
          <p:cNvSpPr/>
          <p:nvPr/>
        </p:nvSpPr>
        <p:spPr>
          <a:xfrm>
            <a:off x="12040118" y="5961775"/>
            <a:ext cx="770674" cy="575115"/>
          </a:xfrm>
          <a:custGeom>
            <a:avLst/>
            <a:gdLst/>
            <a:ahLst/>
            <a:cxnLst/>
            <a:rect l="l" t="t" r="r" b="b"/>
            <a:pathLst>
              <a:path w="770674" h="575115">
                <a:moveTo>
                  <a:pt x="0" y="0"/>
                </a:moveTo>
                <a:lnTo>
                  <a:pt x="770673" y="0"/>
                </a:lnTo>
                <a:lnTo>
                  <a:pt x="770673" y="575115"/>
                </a:lnTo>
                <a:lnTo>
                  <a:pt x="0" y="575115"/>
                </a:lnTo>
                <a:lnTo>
                  <a:pt x="0" y="0"/>
                </a:lnTo>
                <a:close/>
              </a:path>
            </a:pathLst>
          </a:custGeom>
          <a:blipFill>
            <a:blip r:embed="rId7"/>
            <a:stretch>
              <a:fillRect/>
            </a:stretch>
          </a:blipFill>
        </p:spPr>
      </p:sp>
      <p:sp>
        <p:nvSpPr>
          <p:cNvPr id="14" name="Freeform 14"/>
          <p:cNvSpPr/>
          <p:nvPr/>
        </p:nvSpPr>
        <p:spPr>
          <a:xfrm>
            <a:off x="12072825" y="2331398"/>
            <a:ext cx="724309" cy="738149"/>
          </a:xfrm>
          <a:custGeom>
            <a:avLst/>
            <a:gdLst/>
            <a:ahLst/>
            <a:cxnLst/>
            <a:rect l="l" t="t" r="r" b="b"/>
            <a:pathLst>
              <a:path w="724309" h="738149">
                <a:moveTo>
                  <a:pt x="0" y="0"/>
                </a:moveTo>
                <a:lnTo>
                  <a:pt x="724309" y="0"/>
                </a:lnTo>
                <a:lnTo>
                  <a:pt x="724309" y="738150"/>
                </a:lnTo>
                <a:lnTo>
                  <a:pt x="0" y="738150"/>
                </a:lnTo>
                <a:lnTo>
                  <a:pt x="0" y="0"/>
                </a:lnTo>
                <a:close/>
              </a:path>
            </a:pathLst>
          </a:custGeom>
          <a:blipFill>
            <a:blip r:embed="rId8"/>
            <a:stretch>
              <a:fillRect/>
            </a:stretch>
          </a:blipFill>
        </p:spPr>
      </p:sp>
      <p:sp>
        <p:nvSpPr>
          <p:cNvPr id="15" name="TextBox 15"/>
          <p:cNvSpPr txBox="1"/>
          <p:nvPr/>
        </p:nvSpPr>
        <p:spPr>
          <a:xfrm>
            <a:off x="2384131" y="1069267"/>
            <a:ext cx="11552977" cy="1157921"/>
          </a:xfrm>
          <a:prstGeom prst="rect">
            <a:avLst/>
          </a:prstGeom>
        </p:spPr>
        <p:txBody>
          <a:bodyPr lIns="0" tIns="0" rIns="0" bIns="0" rtlCol="0" anchor="t">
            <a:spAutoFit/>
          </a:bodyPr>
          <a:lstStyle/>
          <a:p>
            <a:pPr algn="ctr">
              <a:lnSpc>
                <a:spcPts val="9449"/>
              </a:lnSpc>
            </a:pPr>
            <a:r>
              <a:rPr lang="en-US" sz="6847" spc="362">
                <a:solidFill>
                  <a:srgbClr val="231F20"/>
                </a:solidFill>
                <a:latin typeface="Oswald Bold"/>
              </a:rPr>
              <a:t>A P P L E P I E</a:t>
            </a:r>
          </a:p>
        </p:txBody>
      </p:sp>
      <p:sp>
        <p:nvSpPr>
          <p:cNvPr id="16" name="TextBox 16"/>
          <p:cNvSpPr txBox="1"/>
          <p:nvPr/>
        </p:nvSpPr>
        <p:spPr>
          <a:xfrm>
            <a:off x="487140" y="2936409"/>
            <a:ext cx="11552977" cy="1157921"/>
          </a:xfrm>
          <a:prstGeom prst="rect">
            <a:avLst/>
          </a:prstGeom>
        </p:spPr>
        <p:txBody>
          <a:bodyPr lIns="0" tIns="0" rIns="0" bIns="0" rtlCol="0" anchor="t">
            <a:spAutoFit/>
          </a:bodyPr>
          <a:lstStyle/>
          <a:p>
            <a:pPr algn="ctr">
              <a:lnSpc>
                <a:spcPts val="9449"/>
              </a:lnSpc>
            </a:pPr>
            <a:r>
              <a:rPr lang="en-US" sz="6847" spc="362">
                <a:solidFill>
                  <a:srgbClr val="231F20"/>
                </a:solidFill>
                <a:latin typeface="Oswald Bold"/>
              </a:rPr>
              <a:t>P I E</a:t>
            </a:r>
          </a:p>
        </p:txBody>
      </p:sp>
      <p:sp>
        <p:nvSpPr>
          <p:cNvPr id="17" name="TextBox 17"/>
          <p:cNvSpPr txBox="1"/>
          <p:nvPr/>
        </p:nvSpPr>
        <p:spPr>
          <a:xfrm>
            <a:off x="2384131" y="4545923"/>
            <a:ext cx="11552977" cy="1157921"/>
          </a:xfrm>
          <a:prstGeom prst="rect">
            <a:avLst/>
          </a:prstGeom>
        </p:spPr>
        <p:txBody>
          <a:bodyPr lIns="0" tIns="0" rIns="0" bIns="0" rtlCol="0" anchor="t">
            <a:spAutoFit/>
          </a:bodyPr>
          <a:lstStyle/>
          <a:p>
            <a:pPr algn="ctr">
              <a:lnSpc>
                <a:spcPts val="9449"/>
              </a:lnSpc>
            </a:pPr>
            <a:r>
              <a:rPr lang="en-US" sz="6847" spc="362">
                <a:solidFill>
                  <a:srgbClr val="231F20"/>
                </a:solidFill>
                <a:latin typeface="Oswald Bold"/>
              </a:rPr>
              <a:t>A P P L E P I E</a:t>
            </a:r>
          </a:p>
        </p:txBody>
      </p:sp>
      <p:sp>
        <p:nvSpPr>
          <p:cNvPr id="18" name="TextBox 18"/>
          <p:cNvSpPr txBox="1"/>
          <p:nvPr/>
        </p:nvSpPr>
        <p:spPr>
          <a:xfrm>
            <a:off x="2473618" y="8056207"/>
            <a:ext cx="15501837" cy="1375410"/>
          </a:xfrm>
          <a:prstGeom prst="rect">
            <a:avLst/>
          </a:prstGeom>
        </p:spPr>
        <p:txBody>
          <a:bodyPr lIns="0" tIns="0" rIns="0" bIns="0" rtlCol="0" anchor="t">
            <a:spAutoFit/>
          </a:bodyPr>
          <a:lstStyle/>
          <a:p>
            <a:pPr algn="ctr">
              <a:lnSpc>
                <a:spcPts val="5519"/>
              </a:lnSpc>
            </a:pPr>
            <a:r>
              <a:rPr lang="en-US" sz="3999" spc="211">
                <a:solidFill>
                  <a:srgbClr val="231F20"/>
                </a:solidFill>
                <a:latin typeface="Oswald Bold"/>
              </a:rPr>
              <a:t>THE FINAL OBJECTIVE AND THE RESULTS REQUIRED FROM THE ALGORITHM CAN BE OBSERVED.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320349" y="-49242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419225"/>
            <a:ext cx="10906040" cy="1117533"/>
          </a:xfrm>
          <a:prstGeom prst="rect">
            <a:avLst/>
          </a:prstGeom>
        </p:spPr>
        <p:txBody>
          <a:bodyPr lIns="0" tIns="0" rIns="0" bIns="0" rtlCol="0" anchor="t">
            <a:spAutoFit/>
          </a:bodyPr>
          <a:lstStyle/>
          <a:p>
            <a:pPr algn="ctr">
              <a:lnSpc>
                <a:spcPts val="9012"/>
              </a:lnSpc>
            </a:pPr>
            <a:r>
              <a:rPr lang="en-US" sz="6530" spc="640">
                <a:solidFill>
                  <a:srgbClr val="FFFFFF"/>
                </a:solidFill>
                <a:latin typeface="Oswald Bold"/>
              </a:rPr>
              <a:t>BRUTE FORCE APPROACH</a:t>
            </a:r>
          </a:p>
        </p:txBody>
      </p:sp>
      <p:grpSp>
        <p:nvGrpSpPr>
          <p:cNvPr id="9" name="Group 9"/>
          <p:cNvGrpSpPr/>
          <p:nvPr/>
        </p:nvGrpSpPr>
        <p:grpSpPr>
          <a:xfrm>
            <a:off x="2269630" y="4535148"/>
            <a:ext cx="13748741" cy="2053544"/>
            <a:chOff x="0" y="0"/>
            <a:chExt cx="2655105" cy="396573"/>
          </a:xfrm>
        </p:grpSpPr>
        <p:sp>
          <p:nvSpPr>
            <p:cNvPr id="10" name="Freeform 10"/>
            <p:cNvSpPr/>
            <p:nvPr/>
          </p:nvSpPr>
          <p:spPr>
            <a:xfrm>
              <a:off x="0" y="0"/>
              <a:ext cx="2655105" cy="396573"/>
            </a:xfrm>
            <a:custGeom>
              <a:avLst/>
              <a:gdLst/>
              <a:ahLst/>
              <a:cxnLst/>
              <a:rect l="l" t="t" r="r" b="b"/>
              <a:pathLst>
                <a:path w="2655105" h="396573">
                  <a:moveTo>
                    <a:pt x="0" y="0"/>
                  </a:moveTo>
                  <a:lnTo>
                    <a:pt x="2655105" y="0"/>
                  </a:lnTo>
                  <a:lnTo>
                    <a:pt x="2655105" y="396573"/>
                  </a:lnTo>
                  <a:lnTo>
                    <a:pt x="0" y="396573"/>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655105" cy="415623"/>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2480460" y="4817423"/>
            <a:ext cx="13327081" cy="1441369"/>
          </a:xfrm>
          <a:prstGeom prst="rect">
            <a:avLst/>
          </a:prstGeom>
        </p:spPr>
        <p:txBody>
          <a:bodyPr lIns="0" tIns="0" rIns="0" bIns="0" rtlCol="0" anchor="t">
            <a:spAutoFit/>
          </a:bodyPr>
          <a:lstStyle/>
          <a:p>
            <a:pPr marL="600484" lvl="1" indent="-300242">
              <a:lnSpc>
                <a:spcPts val="3838"/>
              </a:lnSpc>
              <a:buFont typeface="Arial"/>
              <a:buChar char="•"/>
            </a:pPr>
            <a:r>
              <a:rPr lang="en-US" sz="2781" spc="272">
                <a:solidFill>
                  <a:srgbClr val="231F20"/>
                </a:solidFill>
                <a:latin typeface="DM Sans"/>
              </a:rPr>
              <a:t>We can observe that the occurence has to be contiguous.</a:t>
            </a:r>
          </a:p>
          <a:p>
            <a:pPr marL="600484" lvl="1" indent="-300242">
              <a:lnSpc>
                <a:spcPts val="3838"/>
              </a:lnSpc>
              <a:buFont typeface="Arial"/>
              <a:buChar char="•"/>
            </a:pPr>
            <a:r>
              <a:rPr lang="en-US" sz="2781" spc="272">
                <a:solidFill>
                  <a:srgbClr val="231F20"/>
                </a:solidFill>
                <a:latin typeface="DM Sans"/>
              </a:rPr>
              <a:t>The occurence may or may not exist.</a:t>
            </a:r>
          </a:p>
          <a:p>
            <a:pPr marL="600484" lvl="1" indent="-300242">
              <a:lnSpc>
                <a:spcPts val="3838"/>
              </a:lnSpc>
              <a:buFont typeface="Arial"/>
              <a:buChar char="•"/>
            </a:pPr>
            <a:r>
              <a:rPr lang="en-US" sz="2781" spc="272">
                <a:solidFill>
                  <a:srgbClr val="231F20"/>
                </a:solidFill>
                <a:latin typeface="DM Sans"/>
              </a:rPr>
              <a:t>There may be more than one occurence.</a:t>
            </a:r>
          </a:p>
        </p:txBody>
      </p:sp>
      <p:sp>
        <p:nvSpPr>
          <p:cNvPr id="13" name="TextBox 13"/>
          <p:cNvSpPr txBox="1"/>
          <p:nvPr/>
        </p:nvSpPr>
        <p:spPr>
          <a:xfrm>
            <a:off x="401029" y="3337821"/>
            <a:ext cx="8742971" cy="1014663"/>
          </a:xfrm>
          <a:prstGeom prst="rect">
            <a:avLst/>
          </a:prstGeom>
        </p:spPr>
        <p:txBody>
          <a:bodyPr lIns="0" tIns="0" rIns="0" bIns="0" rtlCol="0" anchor="t">
            <a:spAutoFit/>
          </a:bodyPr>
          <a:lstStyle/>
          <a:p>
            <a:pPr algn="ctr">
              <a:lnSpc>
                <a:spcPts val="8322"/>
              </a:lnSpc>
            </a:pPr>
            <a:r>
              <a:rPr lang="en-US" sz="6030" spc="591">
                <a:solidFill>
                  <a:srgbClr val="000000"/>
                </a:solidFill>
                <a:latin typeface="Oswald Bold"/>
              </a:rPr>
              <a:t>OBSERVATIONS:-</a:t>
            </a:r>
          </a:p>
        </p:txBody>
      </p:sp>
      <p:sp>
        <p:nvSpPr>
          <p:cNvPr id="14" name="TextBox 14"/>
          <p:cNvSpPr txBox="1"/>
          <p:nvPr/>
        </p:nvSpPr>
        <p:spPr>
          <a:xfrm>
            <a:off x="0" y="6674417"/>
            <a:ext cx="8063868" cy="997899"/>
          </a:xfrm>
          <a:prstGeom prst="rect">
            <a:avLst/>
          </a:prstGeom>
        </p:spPr>
        <p:txBody>
          <a:bodyPr lIns="0" tIns="0" rIns="0" bIns="0" rtlCol="0" anchor="t">
            <a:spAutoFit/>
          </a:bodyPr>
          <a:lstStyle/>
          <a:p>
            <a:pPr algn="ctr">
              <a:lnSpc>
                <a:spcPts val="8184"/>
              </a:lnSpc>
            </a:pPr>
            <a:r>
              <a:rPr lang="en-US" sz="5930" spc="581">
                <a:solidFill>
                  <a:srgbClr val="000000"/>
                </a:solidFill>
                <a:latin typeface="Oswald Bold"/>
              </a:rPr>
              <a:t>APPROACH:-</a:t>
            </a:r>
          </a:p>
        </p:txBody>
      </p:sp>
      <p:grpSp>
        <p:nvGrpSpPr>
          <p:cNvPr id="15" name="Group 15"/>
          <p:cNvGrpSpPr/>
          <p:nvPr/>
        </p:nvGrpSpPr>
        <p:grpSpPr>
          <a:xfrm>
            <a:off x="2269630" y="7842197"/>
            <a:ext cx="13748741" cy="2053544"/>
            <a:chOff x="0" y="0"/>
            <a:chExt cx="2655105" cy="396573"/>
          </a:xfrm>
        </p:grpSpPr>
        <p:sp>
          <p:nvSpPr>
            <p:cNvPr id="16" name="Freeform 16"/>
            <p:cNvSpPr/>
            <p:nvPr/>
          </p:nvSpPr>
          <p:spPr>
            <a:xfrm>
              <a:off x="0" y="0"/>
              <a:ext cx="2655105" cy="396573"/>
            </a:xfrm>
            <a:custGeom>
              <a:avLst/>
              <a:gdLst/>
              <a:ahLst/>
              <a:cxnLst/>
              <a:rect l="l" t="t" r="r" b="b"/>
              <a:pathLst>
                <a:path w="2655105" h="396573">
                  <a:moveTo>
                    <a:pt x="0" y="0"/>
                  </a:moveTo>
                  <a:lnTo>
                    <a:pt x="2655105" y="0"/>
                  </a:lnTo>
                  <a:lnTo>
                    <a:pt x="2655105" y="396573"/>
                  </a:lnTo>
                  <a:lnTo>
                    <a:pt x="0" y="396573"/>
                  </a:lnTo>
                  <a:close/>
                </a:path>
              </a:pathLst>
            </a:custGeom>
            <a:solidFill>
              <a:srgbClr val="000000">
                <a:alpha val="0"/>
              </a:srgbClr>
            </a:solidFill>
            <a:ln w="38100" cap="sq">
              <a:solidFill>
                <a:srgbClr val="000000"/>
              </a:solidFill>
              <a:prstDash val="solid"/>
              <a:miter/>
            </a:ln>
          </p:spPr>
        </p:sp>
        <p:sp>
          <p:nvSpPr>
            <p:cNvPr id="17" name="TextBox 17"/>
            <p:cNvSpPr txBox="1"/>
            <p:nvPr/>
          </p:nvSpPr>
          <p:spPr>
            <a:xfrm>
              <a:off x="0" y="-19050"/>
              <a:ext cx="2655105" cy="415623"/>
            </a:xfrm>
            <a:prstGeom prst="rect">
              <a:avLst/>
            </a:prstGeom>
          </p:spPr>
          <p:txBody>
            <a:bodyPr lIns="50800" tIns="50800" rIns="50800" bIns="50800" rtlCol="0" anchor="ctr"/>
            <a:lstStyle/>
            <a:p>
              <a:pPr algn="ctr">
                <a:lnSpc>
                  <a:spcPts val="2859"/>
                </a:lnSpc>
              </a:pPr>
              <a:endParaRPr/>
            </a:p>
          </p:txBody>
        </p:sp>
      </p:grpSp>
      <p:sp>
        <p:nvSpPr>
          <p:cNvPr id="18" name="TextBox 18"/>
          <p:cNvSpPr txBox="1"/>
          <p:nvPr/>
        </p:nvSpPr>
        <p:spPr>
          <a:xfrm>
            <a:off x="2480460" y="8124472"/>
            <a:ext cx="13327081" cy="1441369"/>
          </a:xfrm>
          <a:prstGeom prst="rect">
            <a:avLst/>
          </a:prstGeom>
        </p:spPr>
        <p:txBody>
          <a:bodyPr lIns="0" tIns="0" rIns="0" bIns="0" rtlCol="0" anchor="t">
            <a:spAutoFit/>
          </a:bodyPr>
          <a:lstStyle/>
          <a:p>
            <a:pPr marL="600484" lvl="1" indent="-300242">
              <a:lnSpc>
                <a:spcPts val="3838"/>
              </a:lnSpc>
              <a:buFont typeface="Arial"/>
              <a:buChar char="•"/>
            </a:pPr>
            <a:r>
              <a:rPr lang="en-US" sz="2781" spc="272">
                <a:solidFill>
                  <a:srgbClr val="231F20"/>
                </a:solidFill>
                <a:latin typeface="DM Sans"/>
              </a:rPr>
              <a:t>Let us run an iteration in our initial string.</a:t>
            </a:r>
          </a:p>
          <a:p>
            <a:pPr marL="600484" lvl="1" indent="-300242">
              <a:lnSpc>
                <a:spcPts val="3838"/>
              </a:lnSpc>
              <a:buFont typeface="Arial"/>
              <a:buChar char="•"/>
            </a:pPr>
            <a:r>
              <a:rPr lang="en-US" sz="2781" spc="272">
                <a:solidFill>
                  <a:srgbClr val="231F20"/>
                </a:solidFill>
                <a:latin typeface="DM Sans"/>
              </a:rPr>
              <a:t>Check is there is a match of first character.</a:t>
            </a:r>
          </a:p>
          <a:p>
            <a:pPr marL="600484" lvl="1" indent="-300242">
              <a:lnSpc>
                <a:spcPts val="3838"/>
              </a:lnSpc>
              <a:buFont typeface="Arial"/>
              <a:buChar char="•"/>
            </a:pPr>
            <a:r>
              <a:rPr lang="en-US" sz="2781" spc="272">
                <a:solidFill>
                  <a:srgbClr val="231F20"/>
                </a:solidFill>
                <a:latin typeface="DM Sans"/>
              </a:rPr>
              <a:t>If yes, compare the rest of the string to check for a match.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320349" y="-49242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419225"/>
            <a:ext cx="10906040" cy="1117533"/>
          </a:xfrm>
          <a:prstGeom prst="rect">
            <a:avLst/>
          </a:prstGeom>
        </p:spPr>
        <p:txBody>
          <a:bodyPr lIns="0" tIns="0" rIns="0" bIns="0" rtlCol="0" anchor="t">
            <a:spAutoFit/>
          </a:bodyPr>
          <a:lstStyle/>
          <a:p>
            <a:pPr algn="ctr">
              <a:lnSpc>
                <a:spcPts val="9012"/>
              </a:lnSpc>
            </a:pPr>
            <a:r>
              <a:rPr lang="en-US" sz="6530" spc="640">
                <a:solidFill>
                  <a:srgbClr val="FFFFFF"/>
                </a:solidFill>
                <a:latin typeface="Oswald Bold"/>
              </a:rPr>
              <a:t>BRUTE FORCE APPROACH</a:t>
            </a:r>
          </a:p>
        </p:txBody>
      </p:sp>
      <p:sp>
        <p:nvSpPr>
          <p:cNvPr id="9" name="TextBox 9"/>
          <p:cNvSpPr txBox="1"/>
          <p:nvPr/>
        </p:nvSpPr>
        <p:spPr>
          <a:xfrm>
            <a:off x="-2083511" y="3318771"/>
            <a:ext cx="10906040" cy="1117533"/>
          </a:xfrm>
          <a:prstGeom prst="rect">
            <a:avLst/>
          </a:prstGeom>
        </p:spPr>
        <p:txBody>
          <a:bodyPr lIns="0" tIns="0" rIns="0" bIns="0" rtlCol="0" anchor="t">
            <a:spAutoFit/>
          </a:bodyPr>
          <a:lstStyle/>
          <a:p>
            <a:pPr algn="ctr">
              <a:lnSpc>
                <a:spcPts val="9012"/>
              </a:lnSpc>
            </a:pPr>
            <a:r>
              <a:rPr lang="en-US" sz="6530" spc="640">
                <a:solidFill>
                  <a:srgbClr val="000000"/>
                </a:solidFill>
                <a:latin typeface="Oswald Bold"/>
              </a:rPr>
              <a:t>ANALYSIS:-</a:t>
            </a:r>
          </a:p>
        </p:txBody>
      </p:sp>
      <p:sp>
        <p:nvSpPr>
          <p:cNvPr id="10" name="TextBox 10"/>
          <p:cNvSpPr txBox="1"/>
          <p:nvPr/>
        </p:nvSpPr>
        <p:spPr>
          <a:xfrm>
            <a:off x="1479094" y="4931604"/>
            <a:ext cx="15357940" cy="1036320"/>
          </a:xfrm>
          <a:prstGeom prst="rect">
            <a:avLst/>
          </a:prstGeom>
        </p:spPr>
        <p:txBody>
          <a:bodyPr lIns="0" tIns="0" rIns="0" bIns="0" rtlCol="0" anchor="t">
            <a:spAutoFit/>
          </a:bodyPr>
          <a:lstStyle/>
          <a:p>
            <a:pPr marL="647700" lvl="1" indent="-323850">
              <a:lnSpc>
                <a:spcPts val="4140"/>
              </a:lnSpc>
              <a:buFont typeface="Arial"/>
              <a:buChar char="•"/>
            </a:pPr>
            <a:r>
              <a:rPr lang="en-US" sz="3000" spc="294">
                <a:solidFill>
                  <a:srgbClr val="000000"/>
                </a:solidFill>
                <a:latin typeface="DM Sans Bold"/>
              </a:rPr>
              <a:t>LET US IMAGINE THE WORST CASE WHERE THE PATTERN DOES NOT EXIST IN THE MAIN STRING BUT THE FIRST N-1 CHARACTERS REPEAT.</a:t>
            </a:r>
          </a:p>
        </p:txBody>
      </p:sp>
      <p:sp>
        <p:nvSpPr>
          <p:cNvPr id="11" name="TextBox 11"/>
          <p:cNvSpPr txBox="1"/>
          <p:nvPr/>
        </p:nvSpPr>
        <p:spPr>
          <a:xfrm>
            <a:off x="1479094" y="6263199"/>
            <a:ext cx="15357940" cy="1036320"/>
          </a:xfrm>
          <a:prstGeom prst="rect">
            <a:avLst/>
          </a:prstGeom>
        </p:spPr>
        <p:txBody>
          <a:bodyPr lIns="0" tIns="0" rIns="0" bIns="0" rtlCol="0" anchor="t">
            <a:spAutoFit/>
          </a:bodyPr>
          <a:lstStyle/>
          <a:p>
            <a:pPr marL="647700" lvl="1" indent="-323850">
              <a:lnSpc>
                <a:spcPts val="4140"/>
              </a:lnSpc>
              <a:buFont typeface="Arial"/>
              <a:buChar char="•"/>
            </a:pPr>
            <a:r>
              <a:rPr lang="en-US" sz="3000" spc="294">
                <a:solidFill>
                  <a:srgbClr val="000000"/>
                </a:solidFill>
                <a:latin typeface="DM Sans Bold"/>
              </a:rPr>
              <a:t>THE ALGORITHM WILL INITIATE THE WHILE LOOP EACH TIME AND RUN FOR (M-1) TIMES.</a:t>
            </a:r>
          </a:p>
        </p:txBody>
      </p:sp>
      <p:sp>
        <p:nvSpPr>
          <p:cNvPr id="12" name="TextBox 12"/>
          <p:cNvSpPr txBox="1"/>
          <p:nvPr/>
        </p:nvSpPr>
        <p:spPr>
          <a:xfrm>
            <a:off x="0" y="8128194"/>
            <a:ext cx="10906040" cy="754380"/>
          </a:xfrm>
          <a:prstGeom prst="rect">
            <a:avLst/>
          </a:prstGeom>
        </p:spPr>
        <p:txBody>
          <a:bodyPr lIns="0" tIns="0" rIns="0" bIns="0" rtlCol="0" anchor="t">
            <a:spAutoFit/>
          </a:bodyPr>
          <a:lstStyle/>
          <a:p>
            <a:pPr algn="ctr">
              <a:lnSpc>
                <a:spcPts val="6210"/>
              </a:lnSpc>
            </a:pPr>
            <a:r>
              <a:rPr lang="en-US" sz="4500" spc="441">
                <a:solidFill>
                  <a:srgbClr val="000000"/>
                </a:solidFill>
                <a:latin typeface="Oswald Bold"/>
              </a:rPr>
              <a:t>TIME COMPLEXITY-O(NXM)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320349" y="-49242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419225"/>
            <a:ext cx="10906040" cy="1117533"/>
          </a:xfrm>
          <a:prstGeom prst="rect">
            <a:avLst/>
          </a:prstGeom>
        </p:spPr>
        <p:txBody>
          <a:bodyPr lIns="0" tIns="0" rIns="0" bIns="0" rtlCol="0" anchor="t">
            <a:spAutoFit/>
          </a:bodyPr>
          <a:lstStyle/>
          <a:p>
            <a:pPr algn="ctr">
              <a:lnSpc>
                <a:spcPts val="9012"/>
              </a:lnSpc>
            </a:pPr>
            <a:r>
              <a:rPr lang="en-US" sz="6530" spc="640">
                <a:solidFill>
                  <a:srgbClr val="FFFFFF"/>
                </a:solidFill>
                <a:latin typeface="Oswald Bold"/>
              </a:rPr>
              <a:t>BRUTE FORCE APPROACH</a:t>
            </a:r>
          </a:p>
        </p:txBody>
      </p:sp>
      <p:sp>
        <p:nvSpPr>
          <p:cNvPr id="9" name="TextBox 9"/>
          <p:cNvSpPr txBox="1"/>
          <p:nvPr/>
        </p:nvSpPr>
        <p:spPr>
          <a:xfrm>
            <a:off x="-1284153" y="3620691"/>
            <a:ext cx="10906040" cy="1117533"/>
          </a:xfrm>
          <a:prstGeom prst="rect">
            <a:avLst/>
          </a:prstGeom>
        </p:spPr>
        <p:txBody>
          <a:bodyPr lIns="0" tIns="0" rIns="0" bIns="0" rtlCol="0" anchor="t">
            <a:spAutoFit/>
          </a:bodyPr>
          <a:lstStyle/>
          <a:p>
            <a:pPr algn="ctr">
              <a:lnSpc>
                <a:spcPts val="9012"/>
              </a:lnSpc>
            </a:pPr>
            <a:r>
              <a:rPr lang="en-US" sz="6530" spc="640">
                <a:solidFill>
                  <a:srgbClr val="000000"/>
                </a:solidFill>
                <a:latin typeface="Oswald Bold"/>
              </a:rPr>
              <a:t>DRAWBACKS:-</a:t>
            </a:r>
          </a:p>
        </p:txBody>
      </p:sp>
      <p:grpSp>
        <p:nvGrpSpPr>
          <p:cNvPr id="10" name="Group 10"/>
          <p:cNvGrpSpPr/>
          <p:nvPr/>
        </p:nvGrpSpPr>
        <p:grpSpPr>
          <a:xfrm>
            <a:off x="1465030" y="5595474"/>
            <a:ext cx="15357940" cy="1336983"/>
            <a:chOff x="0" y="0"/>
            <a:chExt cx="20477253" cy="1782644"/>
          </a:xfrm>
        </p:grpSpPr>
        <p:sp>
          <p:nvSpPr>
            <p:cNvPr id="11" name="TextBox 11"/>
            <p:cNvSpPr txBox="1"/>
            <p:nvPr/>
          </p:nvSpPr>
          <p:spPr>
            <a:xfrm>
              <a:off x="0" y="-57150"/>
              <a:ext cx="20477253" cy="664210"/>
            </a:xfrm>
            <a:prstGeom prst="rect">
              <a:avLst/>
            </a:prstGeom>
          </p:spPr>
          <p:txBody>
            <a:bodyPr lIns="0" tIns="0" rIns="0" bIns="0" rtlCol="0" anchor="t">
              <a:spAutoFit/>
            </a:bodyPr>
            <a:lstStyle/>
            <a:p>
              <a:pPr marL="647700" lvl="1" indent="-323850">
                <a:lnSpc>
                  <a:spcPts val="4140"/>
                </a:lnSpc>
                <a:buFont typeface="Arial"/>
                <a:buChar char="•"/>
              </a:pPr>
              <a:r>
                <a:rPr lang="en-US" sz="3000" spc="294">
                  <a:solidFill>
                    <a:srgbClr val="000000"/>
                  </a:solidFill>
                  <a:latin typeface="DM Sans Bold"/>
                </a:rPr>
                <a:t>TIME COMPLEXITY-QUADRATIC TIME REQUIRED</a:t>
              </a:r>
            </a:p>
          </p:txBody>
        </p:sp>
        <p:sp>
          <p:nvSpPr>
            <p:cNvPr id="12" name="TextBox 12"/>
            <p:cNvSpPr txBox="1"/>
            <p:nvPr/>
          </p:nvSpPr>
          <p:spPr>
            <a:xfrm>
              <a:off x="0" y="1118434"/>
              <a:ext cx="20477253" cy="664210"/>
            </a:xfrm>
            <a:prstGeom prst="rect">
              <a:avLst/>
            </a:prstGeom>
          </p:spPr>
          <p:txBody>
            <a:bodyPr lIns="0" tIns="0" rIns="0" bIns="0" rtlCol="0" anchor="t">
              <a:spAutoFit/>
            </a:bodyPr>
            <a:lstStyle/>
            <a:p>
              <a:pPr marL="647700" lvl="1" indent="-323850">
                <a:lnSpc>
                  <a:spcPts val="4140"/>
                </a:lnSpc>
                <a:buFont typeface="Arial"/>
                <a:buChar char="•"/>
              </a:pPr>
              <a:r>
                <a:rPr lang="en-US" sz="3000" spc="294">
                  <a:solidFill>
                    <a:srgbClr val="000000"/>
                  </a:solidFill>
                  <a:latin typeface="DM Sans Bold"/>
                </a:rPr>
                <a:t>A LOT OF UNNECESSARY COMPARISONS WHICH CAN BE AVOIDED.</a:t>
              </a:r>
            </a:p>
          </p:txBody>
        </p:sp>
      </p:grpSp>
      <p:sp>
        <p:nvSpPr>
          <p:cNvPr id="13" name="TextBox 13"/>
          <p:cNvSpPr txBox="1"/>
          <p:nvPr/>
        </p:nvSpPr>
        <p:spPr>
          <a:xfrm>
            <a:off x="-1284153" y="7694457"/>
            <a:ext cx="17143730" cy="839783"/>
          </a:xfrm>
          <a:prstGeom prst="rect">
            <a:avLst/>
          </a:prstGeom>
        </p:spPr>
        <p:txBody>
          <a:bodyPr lIns="0" tIns="0" rIns="0" bIns="0" rtlCol="0" anchor="t">
            <a:spAutoFit/>
          </a:bodyPr>
          <a:lstStyle/>
          <a:p>
            <a:pPr algn="ctr">
              <a:lnSpc>
                <a:spcPts val="6804"/>
              </a:lnSpc>
            </a:pPr>
            <a:r>
              <a:rPr lang="en-US" sz="4930" spc="483">
                <a:solidFill>
                  <a:srgbClr val="000000"/>
                </a:solidFill>
                <a:latin typeface="DM Sans Bold"/>
              </a:rPr>
              <a:t>LET US SEE IF WE CAN DO BETTER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94519" y="-10309786"/>
            <a:ext cx="15841853" cy="16255633"/>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470936" y="2439235"/>
            <a:ext cx="12057353" cy="2392680"/>
          </a:xfrm>
          <a:prstGeom prst="rect">
            <a:avLst/>
          </a:prstGeom>
        </p:spPr>
        <p:txBody>
          <a:bodyPr lIns="0" tIns="0" rIns="0" bIns="0" rtlCol="0" anchor="t">
            <a:spAutoFit/>
          </a:bodyPr>
          <a:lstStyle/>
          <a:p>
            <a:pPr algn="ctr">
              <a:lnSpc>
                <a:spcPts val="9659"/>
              </a:lnSpc>
            </a:pPr>
            <a:r>
              <a:rPr lang="en-US" sz="6999" spc="685">
                <a:solidFill>
                  <a:srgbClr val="FFFFFF"/>
                </a:solidFill>
                <a:latin typeface="Oswald Bold"/>
              </a:rPr>
              <a:t>SOME INTERESTING ALRORITHMS</a:t>
            </a:r>
          </a:p>
        </p:txBody>
      </p:sp>
      <p:sp>
        <p:nvSpPr>
          <p:cNvPr id="4" name="Freeform 4"/>
          <p:cNvSpPr/>
          <p:nvPr/>
        </p:nvSpPr>
        <p:spPr>
          <a:xfrm>
            <a:off x="13422142" y="-3888447"/>
            <a:ext cx="15841853" cy="16255633"/>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024010" y="5640309"/>
            <a:ext cx="10951206" cy="2505499"/>
          </a:xfrm>
          <a:prstGeom prst="rect">
            <a:avLst/>
          </a:prstGeom>
        </p:spPr>
        <p:txBody>
          <a:bodyPr lIns="0" tIns="0" rIns="0" bIns="0" rtlCol="0" anchor="t">
            <a:spAutoFit/>
          </a:bodyPr>
          <a:lstStyle/>
          <a:p>
            <a:pPr marL="625699" lvl="1" indent="-312850">
              <a:lnSpc>
                <a:spcPts val="3999"/>
              </a:lnSpc>
              <a:buFont typeface="Arial"/>
              <a:buChar char="•"/>
            </a:pPr>
            <a:r>
              <a:rPr lang="en-US" sz="2898" spc="284">
                <a:solidFill>
                  <a:srgbClr val="F5FFF5"/>
                </a:solidFill>
                <a:latin typeface="DM Sans"/>
              </a:rPr>
              <a:t>Rabin-Karp Algorithm.</a:t>
            </a:r>
          </a:p>
          <a:p>
            <a:pPr marL="625699" lvl="1" indent="-312850">
              <a:lnSpc>
                <a:spcPts val="3999"/>
              </a:lnSpc>
              <a:buFont typeface="Arial"/>
              <a:buChar char="•"/>
            </a:pPr>
            <a:r>
              <a:rPr lang="en-US" sz="2898" spc="284">
                <a:solidFill>
                  <a:srgbClr val="F5FFF5"/>
                </a:solidFill>
                <a:latin typeface="DM Sans"/>
              </a:rPr>
              <a:t>Knuth-Morris-Pratt (KMP) Algorithm.</a:t>
            </a:r>
          </a:p>
          <a:p>
            <a:pPr marL="625699" lvl="1" indent="-312850">
              <a:lnSpc>
                <a:spcPts val="3999"/>
              </a:lnSpc>
              <a:buFont typeface="Arial"/>
              <a:buChar char="•"/>
            </a:pPr>
            <a:r>
              <a:rPr lang="en-US" sz="2898" spc="284">
                <a:solidFill>
                  <a:srgbClr val="F5FFF5"/>
                </a:solidFill>
                <a:latin typeface="DM Sans"/>
              </a:rPr>
              <a:t>Boyer-Moore Algorithm.</a:t>
            </a:r>
          </a:p>
          <a:p>
            <a:pPr marL="625699" lvl="1" indent="-312850">
              <a:lnSpc>
                <a:spcPts val="3999"/>
              </a:lnSpc>
              <a:buFont typeface="Arial"/>
              <a:buChar char="•"/>
            </a:pPr>
            <a:r>
              <a:rPr lang="en-US" sz="2898" spc="284">
                <a:solidFill>
                  <a:srgbClr val="F5FFF5"/>
                </a:solidFill>
                <a:latin typeface="DM Sans"/>
              </a:rPr>
              <a:t>DFA (Deterministic Finite Automaton) Method.</a:t>
            </a:r>
          </a:p>
          <a:p>
            <a:pPr marL="625699" lvl="1" indent="-312850" algn="l">
              <a:lnSpc>
                <a:spcPts val="3999"/>
              </a:lnSpc>
              <a:buFont typeface="Arial"/>
              <a:buChar char="•"/>
            </a:pPr>
            <a:r>
              <a:rPr lang="en-US" sz="2898" spc="284">
                <a:solidFill>
                  <a:srgbClr val="F5FFF5"/>
                </a:solidFill>
                <a:latin typeface="DM Sans"/>
              </a:rPr>
              <a:t>Aho-Corasick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2495</Words>
  <Application>Microsoft Office PowerPoint</Application>
  <PresentationFormat>Custom</PresentationFormat>
  <Paragraphs>306</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Oswald Bold</vt:lpstr>
      <vt:lpstr>DM Sans</vt:lpstr>
      <vt:lpstr>DM Sans Bold</vt:lpstr>
      <vt:lpstr>Oswald Bold Italics</vt:lpstr>
      <vt:lpstr>Open Sauce Bold</vt:lpstr>
      <vt:lpstr>Oswald</vt:lpstr>
      <vt:lpstr>Arial</vt:lpstr>
      <vt:lpstr>Calibri</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Boyer Moore</dc:title>
  <dc:creator>Chaitanya Bhardwaj</dc:creator>
  <cp:lastModifiedBy>Chaitanya Bhardwaj</cp:lastModifiedBy>
  <cp:revision>1</cp:revision>
  <dcterms:created xsi:type="dcterms:W3CDTF">2006-08-16T00:00:00Z</dcterms:created>
  <dcterms:modified xsi:type="dcterms:W3CDTF">2024-05-27T06:03:37Z</dcterms:modified>
  <dc:identifier>DAF_MIbaaEk</dc:identifier>
</cp:coreProperties>
</file>