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5000">
              <a:schemeClr val="accent1">
                <a:lumMod val="75000"/>
              </a:schemeClr>
            </a:gs>
            <a:gs pos="100000">
              <a:srgbClr val="846C2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850" y="14697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Restaurant Management System: Database Design and Features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0" y="4624388"/>
            <a:ext cx="9144000" cy="1655762"/>
          </a:xfrm>
        </p:spPr>
        <p:txBody>
          <a:bodyPr/>
          <a:lstStyle/>
          <a:p>
            <a:pPr algn="ctr"/>
            <a:r>
              <a:rPr lang="en-US" b="1"/>
              <a:t>Solving Real-World Challenges with SQL</a:t>
            </a:r>
            <a:endParaRPr lang="en-US" b="1"/>
          </a:p>
          <a:p>
            <a:pPr indent="457200" algn="r"/>
            <a:r>
              <a:rPr lang="en-US" b="1"/>
              <a:t>Presented by:</a:t>
            </a:r>
            <a:r>
              <a:rPr lang="en-US"/>
              <a:t> Rohit Kumar</a:t>
            </a:r>
            <a:endParaRPr lang="en-US"/>
          </a:p>
          <a:p>
            <a:pPr indent="457200" algn="r"/>
            <a:r>
              <a:rPr lang="en-US" b="1"/>
              <a:t>Date:</a:t>
            </a:r>
            <a:r>
              <a:rPr lang="en-US"/>
              <a:t> 2024-12-12</a:t>
            </a:r>
            <a:endParaRPr lang="en-US"/>
          </a:p>
          <a:p>
            <a:pPr indent="457200" algn="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5000">
              <a:schemeClr val="accent1">
                <a:lumMod val="75000"/>
              </a:schemeClr>
            </a:gs>
            <a:gs pos="100000">
              <a:srgbClr val="846C2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Overview of the Problem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b="1"/>
              <a:t>Context</a:t>
            </a:r>
            <a:r>
              <a:rPr lang="en-US" altLang="en-GB" b="1"/>
              <a:t>:</a:t>
            </a:r>
            <a:r>
              <a:rPr lang="en-US" altLang="en-GB"/>
              <a:t> Managing a restaurant involves tracking customer orders, maintaining inventory, and evaluating staff performance.</a:t>
            </a:r>
            <a:endParaRPr lang="en-US" altLang="en-GB"/>
          </a:p>
          <a:p>
            <a:r>
              <a:rPr lang="en-US" altLang="en-GB" b="1"/>
              <a:t>Challenges:</a:t>
            </a:r>
            <a:endParaRPr lang="en-US" altLang="en-GB"/>
          </a:p>
          <a:p>
            <a:pPr marL="914400" lvl="1" indent="-457200">
              <a:buFont typeface="+mj-lt"/>
              <a:buAutoNum type="arabicPeriod"/>
            </a:pPr>
            <a:r>
              <a:rPr lang="en-US" altLang="en-GB" b="1"/>
              <a:t>Customer and Inventory Management:</a:t>
            </a:r>
            <a:r>
              <a:rPr lang="en-US" altLang="en-GB"/>
              <a:t> Track orders while automatically adjusting stock levels.</a:t>
            </a:r>
            <a:endParaRPr lang="en-US" altLang="en-GB"/>
          </a:p>
          <a:p>
            <a:pPr marL="914400" lvl="1" indent="-457200">
              <a:buFont typeface="+mj-lt"/>
              <a:buAutoNum type="arabicPeriod"/>
            </a:pPr>
            <a:r>
              <a:rPr lang="en-US" altLang="en-GB" b="1"/>
              <a:t>Staff Performance Evaluation:</a:t>
            </a:r>
            <a:r>
              <a:rPr lang="en-US" altLang="en-GB"/>
              <a:t> Generate performance reports to improve service quality.</a:t>
            </a:r>
            <a:endParaRPr lang="en-US" altLang="en-GB"/>
          </a:p>
          <a:p>
            <a:pPr marL="457200" lvl="1" indent="0" algn="l">
              <a:buFont typeface="+mj-lt"/>
              <a:buNone/>
            </a:pPr>
            <a:endParaRPr lang="en-US" altLang="en-GB"/>
          </a:p>
          <a:p>
            <a:pPr marL="457200" lvl="1" indent="0" algn="l">
              <a:buNone/>
            </a:pPr>
            <a:endParaRPr lang="en-US" altLang="en-GB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5000">
              <a:schemeClr val="accent1">
                <a:lumMod val="75000"/>
              </a:schemeClr>
            </a:gs>
            <a:gs pos="100000">
              <a:srgbClr val="846C2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Objectives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b="1"/>
              <a:t>Design a normalized database to</a:t>
            </a:r>
            <a:r>
              <a:rPr lang="en-US" altLang="en-GB" b="1"/>
              <a:t>:</a:t>
            </a:r>
            <a:endParaRPr lang="en-US" altLang="en-GB" b="1"/>
          </a:p>
          <a:p>
            <a:pPr marL="800100" lvl="1" indent="-342900"/>
            <a:r>
              <a:rPr lang="en-US" altLang="en-GB"/>
              <a:t>Efficiently store and manage customer, staff, and order data.</a:t>
            </a:r>
            <a:endParaRPr lang="en-US" altLang="en-GB"/>
          </a:p>
          <a:p>
            <a:pPr marL="800100" lvl="1" indent="-342900"/>
            <a:r>
              <a:rPr lang="en-US" altLang="en-GB"/>
              <a:t>Automate inventory updates using triggers.</a:t>
            </a:r>
            <a:endParaRPr lang="en-US" altLang="en-GB"/>
          </a:p>
          <a:p>
            <a:pPr marL="800100" lvl="1" indent="-342900"/>
            <a:r>
              <a:rPr lang="en-US" altLang="en-GB"/>
              <a:t>Provide staff performance reports using stored procedures.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5000">
              <a:schemeClr val="accent1">
                <a:lumMod val="75000"/>
              </a:schemeClr>
            </a:gs>
            <a:gs pos="100000">
              <a:srgbClr val="846C2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" y="99695"/>
            <a:ext cx="10515600" cy="963930"/>
          </a:xfrm>
        </p:spPr>
        <p:txBody>
          <a:bodyPr/>
          <a:p>
            <a:r>
              <a:rPr lang="en-GB" altLang="en-US" b="1"/>
              <a:t>ER Diagram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30" y="875665"/>
            <a:ext cx="10515600" cy="3213100"/>
          </a:xfrm>
        </p:spPr>
        <p:txBody>
          <a:bodyPr/>
          <a:p>
            <a:r>
              <a:rPr lang="en-GB" altLang="en-US" b="1"/>
              <a:t>Content</a:t>
            </a:r>
            <a:r>
              <a:rPr lang="en-US" altLang="en-GB" b="1"/>
              <a:t>:</a:t>
            </a:r>
            <a:endParaRPr lang="en-US" altLang="en-GB" b="1"/>
          </a:p>
          <a:p>
            <a:pPr lvl="1"/>
            <a:r>
              <a:rPr lang="en-US" altLang="en-GB"/>
              <a:t>Fully normalized Entity-Relationship Diagram showcasing all tables</a:t>
            </a:r>
            <a:r>
              <a:rPr lang="en-US" altLang="en-GB" sz="2400"/>
              <a:t>:	</a:t>
            </a:r>
            <a:endParaRPr lang="en-US" altLang="en-GB" sz="2400"/>
          </a:p>
          <a:p>
            <a:pPr lvl="2"/>
            <a:r>
              <a:rPr lang="en-US" altLang="en-GB" sz="2000"/>
              <a:t>Customers, Orders, Items, Menu, Staff, Shifts, Performance.</a:t>
            </a:r>
            <a:endParaRPr lang="en-US" altLang="en-GB" sz="2000"/>
          </a:p>
          <a:p>
            <a:r>
              <a:rPr lang="en-US" altLang="en-GB"/>
              <a:t>Visual: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644140"/>
            <a:ext cx="960183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5000">
              <a:schemeClr val="accent1">
                <a:lumMod val="75000"/>
              </a:schemeClr>
            </a:gs>
            <a:gs pos="100000">
              <a:srgbClr val="846C2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81050" y="361950"/>
            <a:ext cx="603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 b="1"/>
              <a:t>Code Demo and Features </a:t>
            </a:r>
            <a:endParaRPr lang="en-GB" alt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825500" y="1211580"/>
            <a:ext cx="7795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/>
              <a:t>Automated Inventory Updates</a:t>
            </a:r>
            <a:r>
              <a:rPr lang="en-US" altLang="en-GB" b="1"/>
              <a:t>:-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Feature: </a:t>
            </a:r>
            <a:r>
              <a:rPr lang="en-GB" altLang="en-US"/>
              <a:t>Trigger to update stock levels</a:t>
            </a:r>
            <a:r>
              <a:rPr lang="en-US" altLang="en-GB"/>
              <a:t> </a:t>
            </a:r>
            <a:r>
              <a:rPr lang="en-GB" altLang="en-US"/>
              <a:t>dynamically after each order.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Code</a:t>
            </a:r>
            <a:r>
              <a:rPr lang="en-US" altLang="en-GB" b="1"/>
              <a:t>:</a:t>
            </a:r>
            <a:endParaRPr lang="en-US" altLang="en-GB" b="1"/>
          </a:p>
        </p:txBody>
      </p:sp>
      <p:sp>
        <p:nvSpPr>
          <p:cNvPr id="6" name="Text Box 5"/>
          <p:cNvSpPr txBox="1"/>
          <p:nvPr/>
        </p:nvSpPr>
        <p:spPr>
          <a:xfrm>
            <a:off x="956310" y="2212340"/>
            <a:ext cx="6968490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GB" altLang="en-US"/>
              <a:t>DELIMITER //</a:t>
            </a:r>
            <a:endParaRPr lang="en-GB" altLang="en-US"/>
          </a:p>
          <a:p>
            <a:r>
              <a:rPr lang="en-GB" altLang="en-US"/>
              <a:t>CREATE TRIGGER update_inventory_trigger</a:t>
            </a:r>
            <a:endParaRPr lang="en-GB" altLang="en-US"/>
          </a:p>
          <a:p>
            <a:r>
              <a:rPr lang="en-GB" altLang="en-US"/>
              <a:t>AFTER INSERT ON items</a:t>
            </a:r>
            <a:endParaRPr lang="en-GB" altLang="en-US"/>
          </a:p>
          <a:p>
            <a:r>
              <a:rPr lang="en-GB" altLang="en-US"/>
              <a:t>FOR EACH ROW</a:t>
            </a:r>
            <a:endParaRPr lang="en-GB" altLang="en-US"/>
          </a:p>
          <a:p>
            <a:r>
              <a:rPr lang="en-GB" altLang="en-US"/>
              <a:t>BEGIN</a:t>
            </a:r>
            <a:endParaRPr lang="en-GB" altLang="en-US"/>
          </a:p>
          <a:p>
            <a:r>
              <a:rPr lang="en-GB" altLang="en-US"/>
              <a:t>    UPDATE menu</a:t>
            </a:r>
            <a:endParaRPr lang="en-GB" altLang="en-US"/>
          </a:p>
          <a:p>
            <a:r>
              <a:rPr lang="en-GB" altLang="en-US"/>
              <a:t>    SET stock = stock - NEW.quantity</a:t>
            </a:r>
            <a:endParaRPr lang="en-GB" altLang="en-US"/>
          </a:p>
          <a:p>
            <a:r>
              <a:rPr lang="en-GB" altLang="en-US"/>
              <a:t>    WHERE id = NEW.menu_item_id;</a:t>
            </a:r>
            <a:endParaRPr lang="en-GB" altLang="en-US"/>
          </a:p>
          <a:p>
            <a:r>
              <a:rPr lang="en-GB" altLang="en-US"/>
              <a:t>END //</a:t>
            </a:r>
            <a:endParaRPr lang="en-GB" altLang="en-US"/>
          </a:p>
          <a:p>
            <a:r>
              <a:rPr lang="en-GB" altLang="en-US"/>
              <a:t>DELIMITER ;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25500" y="5152390"/>
            <a:ext cx="872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Explanation:</a:t>
            </a:r>
            <a:r>
              <a:rPr lang="en-GB" altLang="en-US"/>
              <a:t> Prevents manual stock updates, ensuring real-time inventory accuracy.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5000">
              <a:schemeClr val="accent1">
                <a:lumMod val="75000"/>
              </a:schemeClr>
            </a:gs>
            <a:gs pos="100000">
              <a:srgbClr val="846C2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81050" y="361950"/>
            <a:ext cx="603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 b="1"/>
              <a:t>Code Demo and Features </a:t>
            </a:r>
            <a:endParaRPr lang="en-GB" alt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825500" y="1211580"/>
            <a:ext cx="7795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/>
              <a:t>Staff Performance Reporting</a:t>
            </a:r>
            <a:r>
              <a:rPr lang="en-US" altLang="en-GB" b="1"/>
              <a:t>:-</a:t>
            </a:r>
            <a:endParaRPr lang="en-GB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Feature: </a:t>
            </a:r>
            <a:r>
              <a:t>Generate performance reports using a stored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Code</a:t>
            </a:r>
            <a:r>
              <a:rPr lang="en-US" altLang="en-GB" b="1"/>
              <a:t>:</a:t>
            </a:r>
            <a:endParaRPr lang="en-US" altLang="en-GB" b="1"/>
          </a:p>
        </p:txBody>
      </p:sp>
      <p:sp>
        <p:nvSpPr>
          <p:cNvPr id="6" name="Text Box 5"/>
          <p:cNvSpPr txBox="1"/>
          <p:nvPr/>
        </p:nvSpPr>
        <p:spPr>
          <a:xfrm>
            <a:off x="956310" y="2212340"/>
            <a:ext cx="6968490" cy="2861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GB" altLang="en-US"/>
              <a:t>DELIMITER //  </a:t>
            </a:r>
            <a:endParaRPr lang="en-GB" altLang="en-US"/>
          </a:p>
          <a:p>
            <a:r>
              <a:rPr lang="en-GB" altLang="en-US"/>
              <a:t>CREATE PROCEDURE generate_staff_performance_report(IN start_date DATE, IN end_date DATE)  </a:t>
            </a:r>
            <a:endParaRPr lang="en-GB" altLang="en-US"/>
          </a:p>
          <a:p>
            <a:r>
              <a:rPr lang="en-GB" altLang="en-US"/>
              <a:t>BEGIN  </a:t>
            </a:r>
            <a:endParaRPr lang="en-GB" altLang="en-US"/>
          </a:p>
          <a:p>
            <a:r>
              <a:rPr lang="en-GB" altLang="en-US"/>
              <a:t>    SELECT s.name, p.rating, p.review_date, p.review_description  </a:t>
            </a:r>
            <a:endParaRPr lang="en-GB" altLang="en-US"/>
          </a:p>
          <a:p>
            <a:r>
              <a:rPr lang="en-GB" altLang="en-US"/>
              <a:t>    FROM staff s  </a:t>
            </a:r>
            <a:endParaRPr lang="en-GB" altLang="en-US"/>
          </a:p>
          <a:p>
            <a:r>
              <a:rPr lang="en-GB" altLang="en-US"/>
              <a:t>    JOIN performance p ON s.id = p.staff_id  </a:t>
            </a:r>
            <a:endParaRPr lang="en-GB" altLang="en-US"/>
          </a:p>
          <a:p>
            <a:r>
              <a:rPr lang="en-GB" altLang="en-US"/>
              <a:t>    WHERE p.review_date BETWEEN start_date AND end_date;  </a:t>
            </a:r>
            <a:endParaRPr lang="en-GB" altLang="en-US"/>
          </a:p>
          <a:p>
            <a:r>
              <a:rPr lang="en-GB" altLang="en-US"/>
              <a:t>END //  </a:t>
            </a:r>
            <a:endParaRPr lang="en-GB" altLang="en-US"/>
          </a:p>
          <a:p>
            <a:r>
              <a:rPr lang="en-GB" altLang="en-US"/>
              <a:t>DELIMITER ;  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25500" y="5152390"/>
            <a:ext cx="8729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/>
              <a:t>Explanation:</a:t>
            </a:r>
            <a:r>
              <a:rPr lang="en-GB" altLang="en-US"/>
              <a:t> Retrieves performance ratings and reviews for a specified date range.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5000">
              <a:schemeClr val="accent1">
                <a:lumMod val="75000"/>
              </a:schemeClr>
            </a:gs>
            <a:gs pos="100000">
              <a:srgbClr val="846C2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b="1"/>
              <a:t>Conclusion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40" y="1866265"/>
            <a:ext cx="10515600" cy="4046855"/>
          </a:xfrm>
        </p:spPr>
        <p:txBody>
          <a:bodyPr/>
          <a:p>
            <a:r>
              <a:rPr lang="en-GB" altLang="en-US" b="1"/>
              <a:t>Challenge 1 Solved:</a:t>
            </a:r>
            <a:r>
              <a:rPr lang="en-GB" altLang="en-US"/>
              <a:t> Automated inventory management.</a:t>
            </a:r>
            <a:endParaRPr lang="en-GB" altLang="en-US"/>
          </a:p>
          <a:p>
            <a:r>
              <a:rPr lang="en-GB" altLang="en-US" b="1"/>
              <a:t>Challenge 2 Solved:</a:t>
            </a:r>
            <a:r>
              <a:rPr lang="en-GB" altLang="en-US"/>
              <a:t> Staff performance evaluation via reports.</a:t>
            </a:r>
            <a:endParaRPr lang="en-GB" altLang="en-US"/>
          </a:p>
          <a:p>
            <a:r>
              <a:rPr lang="en-GB" altLang="en-US" b="1"/>
              <a:t>Key Features:</a:t>
            </a:r>
            <a:endParaRPr lang="en-GB" altLang="en-US" b="1"/>
          </a:p>
          <a:p>
            <a:pPr lvl="1"/>
            <a:r>
              <a:rPr lang="en-GB" altLang="en-US"/>
              <a:t>Normalized database structure.</a:t>
            </a:r>
            <a:endParaRPr lang="en-GB" altLang="en-US"/>
          </a:p>
          <a:p>
            <a:pPr lvl="1"/>
            <a:r>
              <a:rPr lang="en-GB" altLang="en-US"/>
              <a:t>Automation through triggers and procedures.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WPS Presentation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System: Database Design and Features</dc:title>
  <dc:creator/>
  <cp:lastModifiedBy>rohit Grover</cp:lastModifiedBy>
  <cp:revision>2</cp:revision>
  <dcterms:created xsi:type="dcterms:W3CDTF">2024-12-12T19:33:08Z</dcterms:created>
  <dcterms:modified xsi:type="dcterms:W3CDTF">2024-12-13T00:25:41Z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5095B608E2914C28B6DA16D4AC659F90_13</vt:lpwstr>
  </property>
  <property fmtid="{D5CDD505-2E9C-101B-9397-08002B2CF9AE}" pid="3" name="KSOProductBuildVer">
    <vt:lpwstr>2057-12.2.0.18639</vt:lpwstr>
  </property>
</Properties>
</file>