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1F7F9-0A3E-4CAD-B76E-E94C685DE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s-ES" dirty="0"/>
              <a:t>Clínica Medica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10FBA0-6367-4926-9DBA-F00E1D7F42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ES" dirty="0"/>
              <a:t>Examen integrador 2025</a:t>
            </a:r>
          </a:p>
        </p:txBody>
      </p:sp>
    </p:spTree>
    <p:extLst>
      <p:ext uri="{BB962C8B-B14F-4D97-AF65-F5344CB8AC3E}">
        <p14:creationId xmlns:p14="http://schemas.microsoft.com/office/powerpoint/2010/main" val="1451834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3B6EB-FAD0-437F-A565-CFD72C3D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fue la especialidad con mas turnos cancelados en el año 2023?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91E5390-0304-F75C-6132-2151FC957BC0}"/>
              </a:ext>
            </a:extLst>
          </p:cNvPr>
          <p:cNvSpPr txBox="1"/>
          <p:nvPr/>
        </p:nvSpPr>
        <p:spPr>
          <a:xfrm>
            <a:off x="4183811" y="2130725"/>
            <a:ext cx="4899803" cy="33085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1100" dirty="0">
                <a:latin typeface="Lucida Console" panose="020B0609040504020204" pitchFamily="49" charset="0"/>
              </a:rPr>
              <a:t>SELECT</a:t>
            </a:r>
          </a:p>
          <a:p>
            <a:r>
              <a:rPr lang="es-AR" sz="1100" dirty="0">
                <a:latin typeface="Lucida Console" panose="020B0609040504020204" pitchFamily="49" charset="0"/>
              </a:rPr>
              <a:t>e.nombre AS especialidad,</a:t>
            </a:r>
          </a:p>
          <a:p>
            <a:r>
              <a:rPr lang="es-AR" sz="1100" dirty="0">
                <a:latin typeface="Lucida Console" panose="020B0609040504020204" pitchFamily="49" charset="0"/>
              </a:rPr>
              <a:t>COUNT(*) AS total_cancelados</a:t>
            </a:r>
          </a:p>
          <a:p>
            <a:r>
              <a:rPr lang="es-AR" sz="1100" dirty="0">
                <a:latin typeface="Lucida Console" panose="020B0609040504020204" pitchFamily="49" charset="0"/>
              </a:rPr>
              <a:t>FROM</a:t>
            </a:r>
          </a:p>
          <a:p>
            <a:r>
              <a:rPr lang="es-AR" sz="1100" dirty="0">
                <a:latin typeface="Lucida Console" panose="020B0609040504020204" pitchFamily="49" charset="0"/>
              </a:rPr>
              <a:t>turno t</a:t>
            </a:r>
          </a:p>
          <a:p>
            <a:r>
              <a:rPr lang="es-AR" sz="1100" dirty="0">
                <a:latin typeface="Lucida Console" panose="020B0609040504020204" pitchFamily="49" charset="0"/>
              </a:rPr>
              <a:t>JOIN</a:t>
            </a:r>
          </a:p>
          <a:p>
            <a:r>
              <a:rPr lang="es-AR" sz="1100" dirty="0">
                <a:latin typeface="Lucida Console" panose="020B0609040504020204" pitchFamily="49" charset="0"/>
              </a:rPr>
              <a:t>estado es ON t.id_estado = es.id_estado</a:t>
            </a:r>
          </a:p>
          <a:p>
            <a:r>
              <a:rPr lang="es-AR" sz="1100" dirty="0">
                <a:latin typeface="Lucida Console" panose="020B0609040504020204" pitchFamily="49" charset="0"/>
              </a:rPr>
              <a:t>JOIN</a:t>
            </a:r>
          </a:p>
          <a:p>
            <a:r>
              <a:rPr lang="es-AR" sz="1100" dirty="0">
                <a:latin typeface="Lucida Console" panose="020B0609040504020204" pitchFamily="49" charset="0"/>
              </a:rPr>
              <a:t>medico m ON t.id_medico = m.id_medico</a:t>
            </a:r>
          </a:p>
          <a:p>
            <a:r>
              <a:rPr lang="es-AR" sz="1100" dirty="0">
                <a:latin typeface="Lucida Console" panose="020B0609040504020204" pitchFamily="49" charset="0"/>
              </a:rPr>
              <a:t>JOIN</a:t>
            </a:r>
          </a:p>
          <a:p>
            <a:r>
              <a:rPr lang="es-AR" sz="1100" dirty="0">
                <a:latin typeface="Lucida Console" panose="020B0609040504020204" pitchFamily="49" charset="0"/>
              </a:rPr>
              <a:t>especialidad e ON m.id_especialidad = e.id_especialidad</a:t>
            </a:r>
          </a:p>
          <a:p>
            <a:r>
              <a:rPr lang="es-AR" sz="1100" dirty="0">
                <a:latin typeface="Lucida Console" panose="020B0609040504020204" pitchFamily="49" charset="0"/>
              </a:rPr>
              <a:t>WHERE</a:t>
            </a:r>
          </a:p>
          <a:p>
            <a:r>
              <a:rPr lang="es-AR" sz="1100" dirty="0">
                <a:latin typeface="Lucida Console" panose="020B0609040504020204" pitchFamily="49" charset="0"/>
              </a:rPr>
              <a:t>es.nombre = 'Cancelado' AND</a:t>
            </a:r>
          </a:p>
          <a:p>
            <a:r>
              <a:rPr lang="es-AR" sz="1100" dirty="0">
                <a:latin typeface="Lucida Console" panose="020B0609040504020204" pitchFamily="49" charset="0"/>
              </a:rPr>
              <a:t>YEAR(t.fecha) = 2023</a:t>
            </a:r>
          </a:p>
          <a:p>
            <a:r>
              <a:rPr lang="es-AR" sz="1100" dirty="0">
                <a:latin typeface="Lucida Console" panose="020B0609040504020204" pitchFamily="49" charset="0"/>
              </a:rPr>
              <a:t>GROUP BY</a:t>
            </a:r>
          </a:p>
          <a:p>
            <a:r>
              <a:rPr lang="es-AR" sz="1100" dirty="0">
                <a:latin typeface="Lucida Console" panose="020B0609040504020204" pitchFamily="49" charset="0"/>
              </a:rPr>
              <a:t>e.nombre</a:t>
            </a:r>
          </a:p>
          <a:p>
            <a:r>
              <a:rPr lang="es-AR" sz="1100" dirty="0">
                <a:latin typeface="Lucida Console" panose="020B0609040504020204" pitchFamily="49" charset="0"/>
              </a:rPr>
              <a:t>ORDER BY</a:t>
            </a:r>
          </a:p>
          <a:p>
            <a:r>
              <a:rPr lang="es-AR" sz="1100" dirty="0">
                <a:latin typeface="Lucida Console" panose="020B0609040504020204" pitchFamily="49" charset="0"/>
              </a:rPr>
              <a:t>total_cancelados DESC</a:t>
            </a:r>
          </a:p>
          <a:p>
            <a:r>
              <a:rPr lang="es-AR" sz="1100" dirty="0">
                <a:latin typeface="Lucida Console" panose="020B0609040504020204" pitchFamily="49" charset="0"/>
              </a:rPr>
              <a:t>LIMIT 1;</a:t>
            </a:r>
            <a:endParaRPr lang="es-AR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750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F2521-B21C-44F4-95CD-17DA1FDC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médicos atendieron a mas de 100 pacientes distintos?</a:t>
            </a:r>
          </a:p>
        </p:txBody>
      </p:sp>
      <p:sp>
        <p:nvSpPr>
          <p:cNvPr id="6" name="Cuadro de texto 2">
            <a:extLst>
              <a:ext uri="{FF2B5EF4-FFF2-40B4-BE49-F238E27FC236}">
                <a16:creationId xmlns:a16="http://schemas.microsoft.com/office/drawing/2014/main" id="{E4289453-65D6-B2CA-9CD4-4A8CB4C9C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298" y="2132156"/>
            <a:ext cx="5365403" cy="307193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just">
              <a:lnSpc>
                <a:spcPct val="115000"/>
              </a:lnSpc>
              <a:buNone/>
            </a:pPr>
            <a:r>
              <a:rPr lang="es-AR" sz="10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SELECT</a:t>
            </a:r>
            <a:endParaRPr lang="es-A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10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    m.id_medico,</a:t>
            </a:r>
            <a:endParaRPr lang="es-A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10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    m.nombre AS medico_nombre,</a:t>
            </a:r>
            <a:endParaRPr lang="es-A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10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    m.apellido AS medico_apellido,</a:t>
            </a:r>
            <a:endParaRPr lang="es-A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10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    COUNT(DISTINCT t.id_paciente) AS pacientes_atendidos</a:t>
            </a:r>
            <a:endParaRPr lang="es-A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10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FROM</a:t>
            </a:r>
            <a:endParaRPr lang="es-A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10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    turno t</a:t>
            </a:r>
            <a:endParaRPr lang="es-A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10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JOIN</a:t>
            </a:r>
            <a:endParaRPr lang="es-A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10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    medico m ON t.id_medico = m.id_medico</a:t>
            </a:r>
            <a:endParaRPr lang="es-A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10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JOIN estado e ON t.id_estado = t.id_estado</a:t>
            </a:r>
            <a:endParaRPr lang="es-A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10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WHERE e.nombre = “Confirmado”</a:t>
            </a:r>
            <a:endParaRPr lang="es-A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10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GROUP BY</a:t>
            </a:r>
            <a:endParaRPr lang="es-A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10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    m.id_medico, m.nombre, m.apellido</a:t>
            </a:r>
            <a:endParaRPr lang="es-A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10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HAVING</a:t>
            </a:r>
            <a:endParaRPr lang="es-A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10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    COUNT(DISTINCT t.id_paciente) &gt; 100</a:t>
            </a:r>
            <a:endParaRPr lang="es-A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10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ORDER BY</a:t>
            </a:r>
            <a:endParaRPr lang="es-A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AR" sz="10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    pacientes_atendidos DESC;</a:t>
            </a:r>
            <a:endParaRPr lang="es-AR" sz="1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9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70AE9-E999-4365-A6AE-234320FF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es el porcentaje de pacientes con enfermedades crónicas?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184D130-AA1E-4A61-A89D-F4D09C671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8366" y="2431559"/>
            <a:ext cx="8237640" cy="2521442"/>
          </a:xfrm>
        </p:spPr>
      </p:pic>
    </p:spTree>
    <p:extLst>
      <p:ext uri="{BB962C8B-B14F-4D97-AF65-F5344CB8AC3E}">
        <p14:creationId xmlns:p14="http://schemas.microsoft.com/office/powerpoint/2010/main" val="1252123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400CE-B2CF-4293-B2CC-77750F1C2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Visualización de resultados.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8DC74C-E69F-4CED-BFAF-CD033975E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995337"/>
          </a:xfrm>
        </p:spPr>
        <p:txBody>
          <a:bodyPr/>
          <a:lstStyle/>
          <a:p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Para el primer resultado obtenido de la sección 4 sugerimos el gráfico de barras horizontales, permite ver cual es la especialidad con más turnos cancelados y también las que le siguen con poca diferencia.</a:t>
            </a:r>
          </a:p>
          <a:p>
            <a:endParaRPr lang="es-ES" dirty="0"/>
          </a:p>
        </p:txBody>
      </p:sp>
      <p:pic>
        <p:nvPicPr>
          <p:cNvPr id="6" name="Imagen 5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58FCD313-5006-7D2F-9764-AF8F98A07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575" y="3157075"/>
            <a:ext cx="5921480" cy="370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21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33ACF-E300-497A-9AB4-728C5691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Visualización de resultados.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F94344-1B90-4025-886D-7DB35C99C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299698" cy="701879"/>
          </a:xfrm>
        </p:spPr>
        <p:txBody>
          <a:bodyPr/>
          <a:lstStyle/>
          <a:p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Para el segundo resultado sugerimos usar gráfico de columnas o barras verticales: </a:t>
            </a:r>
          </a:p>
          <a:p>
            <a:endParaRPr lang="es-ES" dirty="0"/>
          </a:p>
        </p:txBody>
      </p:sp>
      <p:pic>
        <p:nvPicPr>
          <p:cNvPr id="8" name="Imagen 7" descr="Gráfico&#10;&#10;El contenido generado por IA puede ser incorrecto.">
            <a:extLst>
              <a:ext uri="{FF2B5EF4-FFF2-40B4-BE49-F238E27FC236}">
                <a16:creationId xmlns:a16="http://schemas.microsoft.com/office/drawing/2014/main" id="{3C113240-0935-8A08-8790-8E40A4E93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476" y="2957759"/>
            <a:ext cx="6240386" cy="390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603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B1956-5F48-4B36-AC55-DFBF2618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Visualización de resultados.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ECD18E-D4FF-44A9-97E2-97C5DF455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676712"/>
          </a:xfrm>
        </p:spPr>
        <p:txBody>
          <a:bodyPr/>
          <a:lstStyle/>
          <a:p>
            <a:r>
              <a:rPr lang="es-ES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Para el último resultado de ejemplo sugerimos utilizar un gráfico de torta: </a:t>
            </a:r>
          </a:p>
          <a:p>
            <a:endParaRPr lang="es-ES" dirty="0"/>
          </a:p>
        </p:txBody>
      </p:sp>
      <p:pic>
        <p:nvPicPr>
          <p:cNvPr id="6" name="Imagen 5" descr="Gráfico, Gráfico circular&#10;&#10;El contenido generado por IA puede ser incorrecto.">
            <a:extLst>
              <a:ext uri="{FF2B5EF4-FFF2-40B4-BE49-F238E27FC236}">
                <a16:creationId xmlns:a16="http://schemas.microsoft.com/office/drawing/2014/main" id="{AF71CFCC-B47E-71BC-DA54-60395FB9A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976" y="2766730"/>
            <a:ext cx="5391463" cy="409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9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24306-D45A-4A09-B608-50098391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Diseño conceptual y lógico.</a:t>
            </a:r>
            <a:br>
              <a:rPr lang="es-ES" dirty="0"/>
            </a:br>
            <a:r>
              <a:rPr lang="es-ES" sz="1800" dirty="0"/>
              <a:t>Tablas a construir.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73F3E0-01B1-40A0-AB89-3C2F1EEEA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3291471" cy="3777622"/>
          </a:xfrm>
        </p:spPr>
        <p:txBody>
          <a:bodyPr>
            <a:normAutofit lnSpcReduction="10000"/>
          </a:bodyPr>
          <a:lstStyle/>
          <a:p>
            <a:r>
              <a:rPr lang="es-ES" dirty="0"/>
              <a:t>- paciente</a:t>
            </a:r>
          </a:p>
          <a:p>
            <a:r>
              <a:rPr lang="es-ES" dirty="0"/>
              <a:t>- obra_social</a:t>
            </a:r>
          </a:p>
          <a:p>
            <a:r>
              <a:rPr lang="es-ES" dirty="0"/>
              <a:t>- medico</a:t>
            </a:r>
          </a:p>
          <a:p>
            <a:r>
              <a:rPr lang="es-ES" dirty="0"/>
              <a:t>- especialidad</a:t>
            </a:r>
          </a:p>
          <a:p>
            <a:r>
              <a:rPr lang="es-ES" dirty="0"/>
              <a:t>- turno</a:t>
            </a:r>
          </a:p>
          <a:p>
            <a:r>
              <a:rPr lang="es-ES" dirty="0"/>
              <a:t>- estado</a:t>
            </a:r>
          </a:p>
          <a:p>
            <a:r>
              <a:rPr lang="es-ES" dirty="0"/>
              <a:t>- secretario</a:t>
            </a:r>
          </a:p>
          <a:p>
            <a:r>
              <a:rPr lang="es-ES" dirty="0"/>
              <a:t>- sede</a:t>
            </a:r>
          </a:p>
          <a:p>
            <a:r>
              <a:rPr lang="es-ES" dirty="0"/>
              <a:t>- enfermedades cronicas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742B352-91BA-4239-BAC9-0D9F234D47E6}"/>
              </a:ext>
            </a:extLst>
          </p:cNvPr>
          <p:cNvSpPr txBox="1">
            <a:spLocks/>
          </p:cNvSpPr>
          <p:nvPr/>
        </p:nvSpPr>
        <p:spPr>
          <a:xfrm>
            <a:off x="6311319" y="2133600"/>
            <a:ext cx="3291471" cy="178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pacientes_enfermedades_cronicas</a:t>
            </a:r>
            <a:endParaRPr lang="es-ES" sz="2000" dirty="0"/>
          </a:p>
          <a:p>
            <a:r>
              <a:rPr lang="es-ES" dirty="0"/>
              <a:t>- evoluciones clinicas</a:t>
            </a:r>
          </a:p>
          <a:p>
            <a:r>
              <a:rPr lang="es-ES" dirty="0"/>
              <a:t>- obra_social</a:t>
            </a:r>
          </a:p>
        </p:txBody>
      </p:sp>
    </p:spTree>
    <p:extLst>
      <p:ext uri="{BB962C8B-B14F-4D97-AF65-F5344CB8AC3E}">
        <p14:creationId xmlns:p14="http://schemas.microsoft.com/office/powerpoint/2010/main" val="592610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B748C-FB72-4E9A-8935-4D011C682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Diagrama entidad-relación de Clínica.</a:t>
            </a:r>
          </a:p>
        </p:txBody>
      </p:sp>
      <p:pic>
        <p:nvPicPr>
          <p:cNvPr id="7" name="Marcador de contenido 6" descr="Diagrama">
            <a:extLst>
              <a:ext uri="{FF2B5EF4-FFF2-40B4-BE49-F238E27FC236}">
                <a16:creationId xmlns:a16="http://schemas.microsoft.com/office/drawing/2014/main" id="{C93C6D0A-D41B-5BFE-AEE8-36C6C462D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0876" y="1458397"/>
            <a:ext cx="4406695" cy="5188330"/>
          </a:xfrm>
        </p:spPr>
      </p:pic>
    </p:spTree>
    <p:extLst>
      <p:ext uri="{BB962C8B-B14F-4D97-AF65-F5344CB8AC3E}">
        <p14:creationId xmlns:p14="http://schemas.microsoft.com/office/powerpoint/2010/main" val="52489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0895A-5D7B-4272-828F-7A5F36FF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de hecho y dimensiones</a:t>
            </a:r>
          </a:p>
        </p:txBody>
      </p:sp>
      <p:pic>
        <p:nvPicPr>
          <p:cNvPr id="9" name="Marcador de contenido 8" descr="Escala de tiempo">
            <a:extLst>
              <a:ext uri="{FF2B5EF4-FFF2-40B4-BE49-F238E27FC236}">
                <a16:creationId xmlns:a16="http://schemas.microsoft.com/office/drawing/2014/main" id="{D3D031D6-7A84-EFBE-CA1E-26E8CFB42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4131" y="1377975"/>
            <a:ext cx="6989274" cy="5315433"/>
          </a:xfrm>
        </p:spPr>
      </p:pic>
    </p:spTree>
    <p:extLst>
      <p:ext uri="{BB962C8B-B14F-4D97-AF65-F5344CB8AC3E}">
        <p14:creationId xmlns:p14="http://schemas.microsoft.com/office/powerpoint/2010/main" val="40793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1B80A-51C4-4C74-898D-FFCE3510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Tabla paciente.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945ECE53-5CE0-4F0E-99A2-FEB679D7F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793" y="2198369"/>
            <a:ext cx="7131281" cy="2754632"/>
          </a:xfrm>
        </p:spPr>
      </p:pic>
    </p:spTree>
    <p:extLst>
      <p:ext uri="{BB962C8B-B14F-4D97-AF65-F5344CB8AC3E}">
        <p14:creationId xmlns:p14="http://schemas.microsoft.com/office/powerpoint/2010/main" val="9490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D616C-0C46-4EA6-9A1E-AC3A8558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Tabla turno.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C003F70-C2D8-49C3-A8FA-4CF6D9711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3042" y="2011509"/>
            <a:ext cx="6904139" cy="3348300"/>
          </a:xfrm>
        </p:spPr>
      </p:pic>
    </p:spTree>
    <p:extLst>
      <p:ext uri="{BB962C8B-B14F-4D97-AF65-F5344CB8AC3E}">
        <p14:creationId xmlns:p14="http://schemas.microsoft.com/office/powerpoint/2010/main" val="105909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7E08C-FE78-41CA-9299-C832E6C8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Vista de la tabla medico.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5F5C799-3DA7-40AA-A91F-577085CB9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5093" y="2398558"/>
            <a:ext cx="6067425" cy="1378739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97C1E0D-EF09-4CAE-9201-B9D47D432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092" y="4253596"/>
            <a:ext cx="606742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5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609EE-A808-4CB5-8C87-D34B4591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Vista de turnos y evoluciones Clínicas para médicos.</a:t>
            </a:r>
          </a:p>
        </p:txBody>
      </p:sp>
      <p:sp>
        <p:nvSpPr>
          <p:cNvPr id="3" name="Cuadro de texto 2">
            <a:extLst>
              <a:ext uri="{FF2B5EF4-FFF2-40B4-BE49-F238E27FC236}">
                <a16:creationId xmlns:a16="http://schemas.microsoft.com/office/drawing/2014/main" id="{CBCE1047-ACE6-9FAC-271D-B395EC369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017" y="1905000"/>
            <a:ext cx="4237990" cy="386830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just">
              <a:lnSpc>
                <a:spcPct val="115000"/>
              </a:lnSpc>
              <a:buNone/>
            </a:pPr>
            <a:r>
              <a:rPr lang="es-AR" sz="800" kern="11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CREATE VIEW vista_evoluciones_medicas AS</a:t>
            </a:r>
            <a:endParaRPr lang="es-AR" sz="1050" kern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kern="11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SELECT</a:t>
            </a:r>
            <a:endParaRPr lang="es-AR" sz="1050" kern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kern="11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ec.id_evolucion,</a:t>
            </a:r>
            <a:endParaRPr lang="es-AR" sz="1050" kern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kern="11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ec.fecha_evolucion,</a:t>
            </a:r>
            <a:endParaRPr lang="es-AR" sz="1050" kern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kern="11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ec.tipo_evolucion,</a:t>
            </a:r>
            <a:endParaRPr lang="es-AR" sz="1050" kern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kern="11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ec.motivo,</a:t>
            </a:r>
            <a:endParaRPr lang="es-AR" sz="1050" kern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kern="11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ec.observaciones,</a:t>
            </a:r>
            <a:endParaRPr lang="es-AR" sz="1050" kern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kern="11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p.id_paciente,</a:t>
            </a:r>
            <a:endParaRPr lang="es-AR" sz="1050" kern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kern="11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p.dni,</a:t>
            </a:r>
            <a:endParaRPr lang="es-AR" sz="1050" kern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kern="11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p.nombre AS paciente_nombre,</a:t>
            </a:r>
            <a:endParaRPr lang="es-AR" sz="1050" kern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kern="11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p.apellido AS paciente_apellido,</a:t>
            </a:r>
            <a:endParaRPr lang="es-AR" sz="1050" kern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kern="11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p.email AS paciente_email,</a:t>
            </a:r>
            <a:endParaRPr lang="es-AR" sz="1050" kern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kern="11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p.telefono AS paciente_telefono,</a:t>
            </a:r>
            <a:endParaRPr lang="es-AR" sz="1050" kern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kern="11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p.direccion AS paciente_direccion,</a:t>
            </a:r>
            <a:endParaRPr lang="es-AR" sz="1050" kern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kern="11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p.nro_afiliado,</a:t>
            </a:r>
            <a:endParaRPr lang="es-AR" sz="1050" kern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kern="11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p.id_obra_social,</a:t>
            </a:r>
            <a:endParaRPr lang="es-AR" sz="1050" kern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kern="11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m.id_medico,</a:t>
            </a:r>
            <a:endParaRPr lang="es-AR" sz="1050" kern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kern="11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m.nombre AS medico_nombre,</a:t>
            </a:r>
            <a:endParaRPr lang="es-AR" sz="1050" kern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kern="11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m.apellido AS medico_apellido,</a:t>
            </a:r>
            <a:endParaRPr lang="es-AR" sz="1050" kern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kern="11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m.matricula,</a:t>
            </a:r>
            <a:endParaRPr lang="es-AR" sz="1050" kern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kern="11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m.id_especialidad</a:t>
            </a:r>
            <a:endParaRPr lang="es-AR" sz="1050" kern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kern="11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</a:t>
            </a:r>
            <a:endParaRPr lang="es-AR" sz="1050" kern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kern="11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FROM evoluciones_clinicas ec</a:t>
            </a:r>
            <a:endParaRPr lang="es-AR" sz="1050" kern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kern="11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JOIN paciente p ON ec.id_paciente = p.id_paciente</a:t>
            </a:r>
            <a:endParaRPr lang="es-AR" sz="1050" kern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kern="11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JOIN medico m ON ec.id_medico = m.id_medico;</a:t>
            </a:r>
            <a:endParaRPr lang="es-AR" sz="1050" kern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ES" sz="800" kern="1100" dirty="0"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</a:t>
            </a:r>
            <a:endParaRPr lang="es-AR" sz="1050" kern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Cuadro de texto 2">
            <a:extLst>
              <a:ext uri="{FF2B5EF4-FFF2-40B4-BE49-F238E27FC236}">
                <a16:creationId xmlns:a16="http://schemas.microsoft.com/office/drawing/2014/main" id="{F4194F85-7DD6-D385-3519-C477E5A54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579" y="1905000"/>
            <a:ext cx="4237990" cy="3886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vert="horz" wrap="square" lIns="91440" tIns="45720" rIns="91440" bIns="45720" anchor="t" anchorCtr="0">
            <a:spAutoFit/>
          </a:bodyPr>
          <a:lstStyle/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CREATE VIEW vista_turnos_medicos AS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SELECT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t.id_turno,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t.fecha,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t.hora,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t.motivo,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t.observaciones,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p.id_paciente,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p.dni,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p.nombre AS paciente_nombre,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p.apellido AS paciente_apellido,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p.email AS paciente_email,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p.telefono AS paciente_telefono,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p.direccion AS paciente_direccion,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p.nro_afiliado,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p.id_obra_social,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m.id_medico,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m.nombre AS medico_nombre,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m.apellido AS medico_apellido,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m.matricula,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m.id_especialidad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FROM turno t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JOIN paciente p ON t.id_paciente = p.id_paciente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JOIN medico m ON t.id_medico = m.id_medico;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ES" sz="800" dirty="0"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</a:t>
            </a:r>
            <a:endParaRPr lang="es-AR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723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29ABA-C6E9-49FA-9857-7E38B915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Vista evoluciones y turnos para  secretarios.</a:t>
            </a:r>
          </a:p>
        </p:txBody>
      </p:sp>
      <p:sp>
        <p:nvSpPr>
          <p:cNvPr id="7" name="Cuadro de texto 2">
            <a:extLst>
              <a:ext uri="{FF2B5EF4-FFF2-40B4-BE49-F238E27FC236}">
                <a16:creationId xmlns:a16="http://schemas.microsoft.com/office/drawing/2014/main" id="{3D965868-7C65-6661-FB5E-9544384D9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4522" y="2008066"/>
            <a:ext cx="4237990" cy="284186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CREATE OR REPLACE VIEW vista_turnos_secretarios AS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SELECT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t.id_turno,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t.fecha_id,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t.hora,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p.id_paciente,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p.dni,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p.nombre AS paciente_nombre,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p.apellido AS paciente_apellido,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p.nro_afiliado,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m.id_medico,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m.nombre AS medico_nombre,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m.apellido AS medico_apellido,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m.id_especialidad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FROM turno t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JOIN paciente p ON t.id_paciente = p.id_paciente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JOIN medico m ON t.id_medico = m.id_medico;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ES" sz="800" dirty="0"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</a:t>
            </a:r>
            <a:endParaRPr lang="es-AR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Cuadro de texto 2">
            <a:extLst>
              <a:ext uri="{FF2B5EF4-FFF2-40B4-BE49-F238E27FC236}">
                <a16:creationId xmlns:a16="http://schemas.microsoft.com/office/drawing/2014/main" id="{FA5780B6-B2A1-E484-468B-F3187C828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7073" y="2008066"/>
            <a:ext cx="4237990" cy="254101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CREATE VIEW vista_evoluciones_secretarios AS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SELECT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ec.id_evolucion,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ec.fecha_evolucion,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ec.tipo_evolucion,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p.id_paciente,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p.dni,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p.nombre AS paciente_nombre,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p.apellido AS paciente_apellido,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m.id_medico,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m.nombre AS medico_nombre,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m.apellido AS medico_apellido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   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FROM evoluciones_clinicas ec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JOIN paciente p ON ec.id_paciente = p.id_paciente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  <a:buNone/>
            </a:pPr>
            <a:r>
              <a:rPr lang="es-AR" sz="8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JOIN medico m ON ec.id_medico = m.id_medico;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s-ES" sz="800" dirty="0">
                <a:effectLst/>
                <a:latin typeface="Lucida Console" panose="020B0609040504020204" pitchFamily="49" charset="0"/>
                <a:ea typeface="Arial" panose="020B0604020202020204" pitchFamily="34" charset="0"/>
              </a:rPr>
              <a:t> </a:t>
            </a:r>
            <a:endParaRPr lang="es-AR" sz="105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14346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223</TotalTime>
  <Words>1031</Words>
  <Application>Microsoft Office PowerPoint</Application>
  <PresentationFormat>Panorámica</PresentationFormat>
  <Paragraphs>155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Lucida Console</vt:lpstr>
      <vt:lpstr>Wingdings 3</vt:lpstr>
      <vt:lpstr>Espiral</vt:lpstr>
      <vt:lpstr>Clínica Medica</vt:lpstr>
      <vt:lpstr>Diseño conceptual y lógico. Tablas a construir.</vt:lpstr>
      <vt:lpstr>Diagrama entidad-relación de Clínica.</vt:lpstr>
      <vt:lpstr>Modelo de hecho y dimensiones</vt:lpstr>
      <vt:lpstr>Tabla paciente.</vt:lpstr>
      <vt:lpstr>Tabla turno.</vt:lpstr>
      <vt:lpstr>Vista de la tabla medico.</vt:lpstr>
      <vt:lpstr>Vista de turnos y evoluciones Clínicas para médicos.</vt:lpstr>
      <vt:lpstr>Vista evoluciones y turnos para  secretarios.</vt:lpstr>
      <vt:lpstr>¿Cuál fue la especialidad con mas turnos cancelados en el año 2023?</vt:lpstr>
      <vt:lpstr>¿Qué médicos atendieron a mas de 100 pacientes distintos?</vt:lpstr>
      <vt:lpstr>¿Cuál es el porcentaje de pacientes con enfermedades crónicas?</vt:lpstr>
      <vt:lpstr>Visualización de resultados.</vt:lpstr>
      <vt:lpstr>Visualización de resultados.</vt:lpstr>
      <vt:lpstr>Visualización de resultados.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Clínica Medica</dc:title>
  <dc:creator>Julieta Tapia</dc:creator>
  <cp:lastModifiedBy>Rodrigo Ramirez</cp:lastModifiedBy>
  <cp:revision>7</cp:revision>
  <dcterms:created xsi:type="dcterms:W3CDTF">2025-06-01T15:56:43Z</dcterms:created>
  <dcterms:modified xsi:type="dcterms:W3CDTF">2025-06-04T00:16:21Z</dcterms:modified>
</cp:coreProperties>
</file>