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1" r:id="rId4"/>
    <p:sldId id="262" r:id="rId5"/>
    <p:sldId id="263" r:id="rId6"/>
    <p:sldId id="266" r:id="rId7"/>
    <p:sldId id="276" r:id="rId8"/>
    <p:sldId id="264" r:id="rId9"/>
    <p:sldId id="265" r:id="rId10"/>
    <p:sldId id="268" r:id="rId11"/>
    <p:sldId id="272" r:id="rId12"/>
    <p:sldId id="269" r:id="rId13"/>
    <p:sldId id="270" r:id="rId14"/>
    <p:sldId id="267" r:id="rId15"/>
    <p:sldId id="274" r:id="rId16"/>
    <p:sldId id="275" r:id="rId17"/>
    <p:sldId id="277" r:id="rId18"/>
    <p:sldId id="271" r:id="rId19"/>
    <p:sldId id="273" r:id="rId20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F5276-F174-4849-B72B-97C34E2FC30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55BCF15-79E1-4819-BB11-71E3AA5B21BB}">
      <dgm:prSet/>
      <dgm:spPr/>
      <dgm:t>
        <a:bodyPr/>
        <a:lstStyle/>
        <a:p>
          <a:r>
            <a:rPr lang="en-US" b="0" i="0"/>
            <a:t>Brought up in UAE - residing more than 27 years - from primary school till completing Masters.</a:t>
          </a:r>
          <a:endParaRPr lang="en-US"/>
        </a:p>
      </dgm:t>
    </dgm:pt>
    <dgm:pt modelId="{F9141CB1-9224-4903-A717-BE265E95DB9D}" type="parTrans" cxnId="{F52848D4-8B4D-431F-8BB2-80C452F71F26}">
      <dgm:prSet/>
      <dgm:spPr/>
      <dgm:t>
        <a:bodyPr/>
        <a:lstStyle/>
        <a:p>
          <a:endParaRPr lang="en-US"/>
        </a:p>
      </dgm:t>
    </dgm:pt>
    <dgm:pt modelId="{004093AC-61DE-426D-923B-37CCB75B4C97}" type="sibTrans" cxnId="{F52848D4-8B4D-431F-8BB2-80C452F71F26}">
      <dgm:prSet/>
      <dgm:spPr/>
      <dgm:t>
        <a:bodyPr/>
        <a:lstStyle/>
        <a:p>
          <a:endParaRPr lang="en-US"/>
        </a:p>
      </dgm:t>
    </dgm:pt>
    <dgm:pt modelId="{1E13B95E-4DCC-4AF4-AF85-6DC9FA1DDCEF}">
      <dgm:prSet/>
      <dgm:spPr/>
      <dgm:t>
        <a:bodyPr/>
        <a:lstStyle/>
        <a:p>
          <a:r>
            <a:rPr lang="en-US" b="0" i="0"/>
            <a:t>BEng. Electrical And Electronic Engineer and MBA in Finance and Operations</a:t>
          </a:r>
          <a:endParaRPr lang="en-US"/>
        </a:p>
      </dgm:t>
    </dgm:pt>
    <dgm:pt modelId="{84D64A78-75BA-4170-87E5-2AA2E4AF9C07}" type="parTrans" cxnId="{0BE41B97-51E5-4009-93D6-26B9FC93250E}">
      <dgm:prSet/>
      <dgm:spPr/>
      <dgm:t>
        <a:bodyPr/>
        <a:lstStyle/>
        <a:p>
          <a:endParaRPr lang="en-US"/>
        </a:p>
      </dgm:t>
    </dgm:pt>
    <dgm:pt modelId="{4D3854A4-D312-492A-9750-361C9E9DB02B}" type="sibTrans" cxnId="{0BE41B97-51E5-4009-93D6-26B9FC93250E}">
      <dgm:prSet/>
      <dgm:spPr/>
      <dgm:t>
        <a:bodyPr/>
        <a:lstStyle/>
        <a:p>
          <a:endParaRPr lang="en-US"/>
        </a:p>
      </dgm:t>
    </dgm:pt>
    <dgm:pt modelId="{077C3275-7580-4CC2-8F2A-106D7093BD51}">
      <dgm:prSet/>
      <dgm:spPr/>
      <dgm:t>
        <a:bodyPr/>
        <a:lstStyle/>
        <a:p>
          <a:r>
            <a:rPr lang="en-US" b="0" i="0"/>
            <a:t>Worked in multiple sectors - Education, Finance, Telecom, Media, and Research &amp; Development</a:t>
          </a:r>
          <a:endParaRPr lang="en-US"/>
        </a:p>
      </dgm:t>
    </dgm:pt>
    <dgm:pt modelId="{FC4F9BF0-0983-4AFD-BBDF-8D579CFC0632}" type="parTrans" cxnId="{7963124E-8DA7-418D-BE1C-D4F4D5341EF8}">
      <dgm:prSet/>
      <dgm:spPr/>
      <dgm:t>
        <a:bodyPr/>
        <a:lstStyle/>
        <a:p>
          <a:endParaRPr lang="en-US"/>
        </a:p>
      </dgm:t>
    </dgm:pt>
    <dgm:pt modelId="{35AD5B4E-D41C-4AEC-BE69-7514CCB98BA6}" type="sibTrans" cxnId="{7963124E-8DA7-418D-BE1C-D4F4D5341EF8}">
      <dgm:prSet/>
      <dgm:spPr/>
      <dgm:t>
        <a:bodyPr/>
        <a:lstStyle/>
        <a:p>
          <a:endParaRPr lang="en-US"/>
        </a:p>
      </dgm:t>
    </dgm:pt>
    <dgm:pt modelId="{74E925A2-973E-4078-8630-0EB9676BC3C7}">
      <dgm:prSet/>
      <dgm:spPr/>
      <dgm:t>
        <a:bodyPr/>
        <a:lstStyle/>
        <a:p>
          <a:r>
            <a:rPr lang="en-US" b="0" i="0"/>
            <a:t>Currently working as AI Engineer working at KNAI.</a:t>
          </a:r>
          <a:endParaRPr lang="en-US"/>
        </a:p>
      </dgm:t>
    </dgm:pt>
    <dgm:pt modelId="{419B1AB0-05D9-495A-B5E8-50A16E7CC9EF}" type="parTrans" cxnId="{BD74C6AA-6A5B-41EC-B608-2F235CC5F7B3}">
      <dgm:prSet/>
      <dgm:spPr/>
      <dgm:t>
        <a:bodyPr/>
        <a:lstStyle/>
        <a:p>
          <a:endParaRPr lang="en-US"/>
        </a:p>
      </dgm:t>
    </dgm:pt>
    <dgm:pt modelId="{21985606-7E04-4509-B923-F8A99B771697}" type="sibTrans" cxnId="{BD74C6AA-6A5B-41EC-B608-2F235CC5F7B3}">
      <dgm:prSet/>
      <dgm:spPr/>
      <dgm:t>
        <a:bodyPr/>
        <a:lstStyle/>
        <a:p>
          <a:endParaRPr lang="en-US"/>
        </a:p>
      </dgm:t>
    </dgm:pt>
    <dgm:pt modelId="{600D84E8-AC8E-4BC2-9B0D-1A0426722DAC}">
      <dgm:prSet/>
      <dgm:spPr/>
      <dgm:t>
        <a:bodyPr/>
        <a:lstStyle/>
        <a:p>
          <a:r>
            <a:rPr lang="en-US" b="0" i="0"/>
            <a:t>Involved in both Classical Machine Learning and Generative AI projects</a:t>
          </a:r>
          <a:endParaRPr lang="en-US"/>
        </a:p>
      </dgm:t>
    </dgm:pt>
    <dgm:pt modelId="{BDAA8E24-AB80-420C-9145-5D8E21703E22}" type="parTrans" cxnId="{BFAB75F4-628D-4344-994F-721D9022F570}">
      <dgm:prSet/>
      <dgm:spPr/>
      <dgm:t>
        <a:bodyPr/>
        <a:lstStyle/>
        <a:p>
          <a:endParaRPr lang="en-US"/>
        </a:p>
      </dgm:t>
    </dgm:pt>
    <dgm:pt modelId="{D51499FC-75B5-45CF-B0C1-3D5BE7A411DB}" type="sibTrans" cxnId="{BFAB75F4-628D-4344-994F-721D9022F570}">
      <dgm:prSet/>
      <dgm:spPr/>
      <dgm:t>
        <a:bodyPr/>
        <a:lstStyle/>
        <a:p>
          <a:endParaRPr lang="en-US"/>
        </a:p>
      </dgm:t>
    </dgm:pt>
    <dgm:pt modelId="{A288C4FF-83E0-4F8A-80BE-77D8C9B6EFF8}">
      <dgm:prSet/>
      <dgm:spPr/>
      <dgm:t>
        <a:bodyPr/>
        <a:lstStyle/>
        <a:p>
          <a:r>
            <a:rPr lang="en-US" b="0" i="0"/>
            <a:t>Overall more than 6 years in the field of State of the Art Technology</a:t>
          </a:r>
          <a:endParaRPr lang="en-US"/>
        </a:p>
      </dgm:t>
    </dgm:pt>
    <dgm:pt modelId="{CFD58D5F-9422-4485-BA69-B7E302E5E7DF}" type="parTrans" cxnId="{447F0379-8902-4A47-8412-253F1E3C732E}">
      <dgm:prSet/>
      <dgm:spPr/>
      <dgm:t>
        <a:bodyPr/>
        <a:lstStyle/>
        <a:p>
          <a:endParaRPr lang="en-US"/>
        </a:p>
      </dgm:t>
    </dgm:pt>
    <dgm:pt modelId="{93068860-8C5F-4B8B-BB3B-E21AE250231F}" type="sibTrans" cxnId="{447F0379-8902-4A47-8412-253F1E3C732E}">
      <dgm:prSet/>
      <dgm:spPr/>
      <dgm:t>
        <a:bodyPr/>
        <a:lstStyle/>
        <a:p>
          <a:endParaRPr lang="en-US"/>
        </a:p>
      </dgm:t>
    </dgm:pt>
    <dgm:pt modelId="{BBD150D3-C98A-41BB-B348-63CD81D160C6}">
      <dgm:prSet/>
      <dgm:spPr/>
      <dgm:t>
        <a:bodyPr/>
        <a:lstStyle/>
        <a:p>
          <a:r>
            <a:rPr lang="en-US" b="0" i="0"/>
            <a:t>Top Voice in Machine Learning, Data Science and Machine Learning on Linkedin from August 2023 till February 2024</a:t>
          </a:r>
          <a:endParaRPr lang="en-US"/>
        </a:p>
      </dgm:t>
    </dgm:pt>
    <dgm:pt modelId="{1DA2ACB9-9FF3-46E0-A411-55EECA09823A}" type="parTrans" cxnId="{CD3D8A4C-943B-4807-8670-213DF1202B15}">
      <dgm:prSet/>
      <dgm:spPr/>
      <dgm:t>
        <a:bodyPr/>
        <a:lstStyle/>
        <a:p>
          <a:endParaRPr lang="en-US"/>
        </a:p>
      </dgm:t>
    </dgm:pt>
    <dgm:pt modelId="{9678C243-6C77-4EAA-9B12-7424C6919642}" type="sibTrans" cxnId="{CD3D8A4C-943B-4807-8670-213DF1202B15}">
      <dgm:prSet/>
      <dgm:spPr/>
      <dgm:t>
        <a:bodyPr/>
        <a:lstStyle/>
        <a:p>
          <a:endParaRPr lang="en-US"/>
        </a:p>
      </dgm:t>
    </dgm:pt>
    <dgm:pt modelId="{8846F73E-2427-4363-9AD9-EC65405DCC54}">
      <dgm:prSet/>
      <dgm:spPr/>
      <dgm:t>
        <a:bodyPr/>
        <a:lstStyle/>
        <a:p>
          <a:r>
            <a:rPr lang="en-US" b="0" i="0"/>
            <a:t>Currently also AI Community lead under CodersHQ and one of the Co-Founders of Launchpad.</a:t>
          </a:r>
          <a:endParaRPr lang="en-US"/>
        </a:p>
      </dgm:t>
    </dgm:pt>
    <dgm:pt modelId="{8F7C066C-960A-4464-8905-5A56BC9B1DC2}" type="parTrans" cxnId="{15797220-8A9A-4D40-8942-2C68BCE70DFD}">
      <dgm:prSet/>
      <dgm:spPr/>
      <dgm:t>
        <a:bodyPr/>
        <a:lstStyle/>
        <a:p>
          <a:endParaRPr lang="en-US"/>
        </a:p>
      </dgm:t>
    </dgm:pt>
    <dgm:pt modelId="{961537A1-590E-4418-AFD8-D0CE93CC1049}" type="sibTrans" cxnId="{15797220-8A9A-4D40-8942-2C68BCE70DFD}">
      <dgm:prSet/>
      <dgm:spPr/>
      <dgm:t>
        <a:bodyPr/>
        <a:lstStyle/>
        <a:p>
          <a:endParaRPr lang="en-US"/>
        </a:p>
      </dgm:t>
    </dgm:pt>
    <dgm:pt modelId="{7386D5DA-1A9C-FC4F-B479-EDD255A6066D}" type="pres">
      <dgm:prSet presAssocID="{FCEF5276-F174-4849-B72B-97C34E2FC301}" presName="linear" presStyleCnt="0">
        <dgm:presLayoutVars>
          <dgm:animLvl val="lvl"/>
          <dgm:resizeHandles val="exact"/>
        </dgm:presLayoutVars>
      </dgm:prSet>
      <dgm:spPr/>
    </dgm:pt>
    <dgm:pt modelId="{BA71A7D8-7949-2F4A-874C-AC77FF5F2105}" type="pres">
      <dgm:prSet presAssocID="{B55BCF15-79E1-4819-BB11-71E3AA5B21BB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9A981FA6-CCFF-8143-973E-5AB8171BA0CC}" type="pres">
      <dgm:prSet presAssocID="{004093AC-61DE-426D-923B-37CCB75B4C97}" presName="spacer" presStyleCnt="0"/>
      <dgm:spPr/>
    </dgm:pt>
    <dgm:pt modelId="{37573830-0D30-6B4C-AD8C-3D9A040CEE90}" type="pres">
      <dgm:prSet presAssocID="{1E13B95E-4DCC-4AF4-AF85-6DC9FA1DDCE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57FFFC95-7BFC-844E-9EC5-77301E1936C0}" type="pres">
      <dgm:prSet presAssocID="{4D3854A4-D312-492A-9750-361C9E9DB02B}" presName="spacer" presStyleCnt="0"/>
      <dgm:spPr/>
    </dgm:pt>
    <dgm:pt modelId="{D6F2EAB4-FA03-004D-B7D7-EBD1703882C7}" type="pres">
      <dgm:prSet presAssocID="{077C3275-7580-4CC2-8F2A-106D7093BD5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0E4F559-8A85-954B-9F4A-850C65010F15}" type="pres">
      <dgm:prSet presAssocID="{35AD5B4E-D41C-4AEC-BE69-7514CCB98BA6}" presName="spacer" presStyleCnt="0"/>
      <dgm:spPr/>
    </dgm:pt>
    <dgm:pt modelId="{0775EBFC-0EC4-C249-A378-662D0DEC0077}" type="pres">
      <dgm:prSet presAssocID="{74E925A2-973E-4078-8630-0EB9676BC3C7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691E6CDA-6508-E548-A4E4-0875D926CF14}" type="pres">
      <dgm:prSet presAssocID="{21985606-7E04-4509-B923-F8A99B771697}" presName="spacer" presStyleCnt="0"/>
      <dgm:spPr/>
    </dgm:pt>
    <dgm:pt modelId="{26575C2F-5010-9E4E-82B9-4205F65FB21D}" type="pres">
      <dgm:prSet presAssocID="{600D84E8-AC8E-4BC2-9B0D-1A0426722DAC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23864EF-C82B-8D43-AE84-08ACBC58B119}" type="pres">
      <dgm:prSet presAssocID="{D51499FC-75B5-45CF-B0C1-3D5BE7A411DB}" presName="spacer" presStyleCnt="0"/>
      <dgm:spPr/>
    </dgm:pt>
    <dgm:pt modelId="{58A30EEC-1916-2545-8E97-EB6D7798A136}" type="pres">
      <dgm:prSet presAssocID="{A288C4FF-83E0-4F8A-80BE-77D8C9B6EFF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E447780B-C19A-5D49-B07B-EAA1CD9EBAD6}" type="pres">
      <dgm:prSet presAssocID="{93068860-8C5F-4B8B-BB3B-E21AE250231F}" presName="spacer" presStyleCnt="0"/>
      <dgm:spPr/>
    </dgm:pt>
    <dgm:pt modelId="{530DCE59-CA80-4843-B799-EDF3345960D5}" type="pres">
      <dgm:prSet presAssocID="{BBD150D3-C98A-41BB-B348-63CD81D160C6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BB2985E1-A46F-2142-9A2E-A4C7D466BC24}" type="pres">
      <dgm:prSet presAssocID="{9678C243-6C77-4EAA-9B12-7424C6919642}" presName="spacer" presStyleCnt="0"/>
      <dgm:spPr/>
    </dgm:pt>
    <dgm:pt modelId="{74F41F03-7AA2-3D40-B926-5E2B5ECE84AA}" type="pres">
      <dgm:prSet presAssocID="{8846F73E-2427-4363-9AD9-EC65405DCC54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61F0C210-3CD9-3F44-9C93-6D7335EFCDDE}" type="presOf" srcId="{1E13B95E-4DCC-4AF4-AF85-6DC9FA1DDCEF}" destId="{37573830-0D30-6B4C-AD8C-3D9A040CEE90}" srcOrd="0" destOrd="0" presId="urn:microsoft.com/office/officeart/2005/8/layout/vList2"/>
    <dgm:cxn modelId="{8484601E-E9FF-B246-84AB-CBD1D9730F6B}" type="presOf" srcId="{FCEF5276-F174-4849-B72B-97C34E2FC301}" destId="{7386D5DA-1A9C-FC4F-B479-EDD255A6066D}" srcOrd="0" destOrd="0" presId="urn:microsoft.com/office/officeart/2005/8/layout/vList2"/>
    <dgm:cxn modelId="{15797220-8A9A-4D40-8942-2C68BCE70DFD}" srcId="{FCEF5276-F174-4849-B72B-97C34E2FC301}" destId="{8846F73E-2427-4363-9AD9-EC65405DCC54}" srcOrd="7" destOrd="0" parTransId="{8F7C066C-960A-4464-8905-5A56BC9B1DC2}" sibTransId="{961537A1-590E-4418-AFD8-D0CE93CC1049}"/>
    <dgm:cxn modelId="{1D567232-D801-AB47-AB80-C77A7E6204A6}" type="presOf" srcId="{74E925A2-973E-4078-8630-0EB9676BC3C7}" destId="{0775EBFC-0EC4-C249-A378-662D0DEC0077}" srcOrd="0" destOrd="0" presId="urn:microsoft.com/office/officeart/2005/8/layout/vList2"/>
    <dgm:cxn modelId="{81B3D73F-76D7-384C-9064-B154375CAAFB}" type="presOf" srcId="{A288C4FF-83E0-4F8A-80BE-77D8C9B6EFF8}" destId="{58A30EEC-1916-2545-8E97-EB6D7798A136}" srcOrd="0" destOrd="0" presId="urn:microsoft.com/office/officeart/2005/8/layout/vList2"/>
    <dgm:cxn modelId="{CD3D8A4C-943B-4807-8670-213DF1202B15}" srcId="{FCEF5276-F174-4849-B72B-97C34E2FC301}" destId="{BBD150D3-C98A-41BB-B348-63CD81D160C6}" srcOrd="6" destOrd="0" parTransId="{1DA2ACB9-9FF3-46E0-A411-55EECA09823A}" sibTransId="{9678C243-6C77-4EAA-9B12-7424C6919642}"/>
    <dgm:cxn modelId="{7963124E-8DA7-418D-BE1C-D4F4D5341EF8}" srcId="{FCEF5276-F174-4849-B72B-97C34E2FC301}" destId="{077C3275-7580-4CC2-8F2A-106D7093BD51}" srcOrd="2" destOrd="0" parTransId="{FC4F9BF0-0983-4AFD-BBDF-8D579CFC0632}" sibTransId="{35AD5B4E-D41C-4AEC-BE69-7514CCB98BA6}"/>
    <dgm:cxn modelId="{10367461-607A-2D48-B7E0-C2D7AF8974F0}" type="presOf" srcId="{077C3275-7580-4CC2-8F2A-106D7093BD51}" destId="{D6F2EAB4-FA03-004D-B7D7-EBD1703882C7}" srcOrd="0" destOrd="0" presId="urn:microsoft.com/office/officeart/2005/8/layout/vList2"/>
    <dgm:cxn modelId="{407BAB6C-9D37-BA4F-AA80-466594BF2FF3}" type="presOf" srcId="{600D84E8-AC8E-4BC2-9B0D-1A0426722DAC}" destId="{26575C2F-5010-9E4E-82B9-4205F65FB21D}" srcOrd="0" destOrd="0" presId="urn:microsoft.com/office/officeart/2005/8/layout/vList2"/>
    <dgm:cxn modelId="{447F0379-8902-4A47-8412-253F1E3C732E}" srcId="{FCEF5276-F174-4849-B72B-97C34E2FC301}" destId="{A288C4FF-83E0-4F8A-80BE-77D8C9B6EFF8}" srcOrd="5" destOrd="0" parTransId="{CFD58D5F-9422-4485-BA69-B7E302E5E7DF}" sibTransId="{93068860-8C5F-4B8B-BB3B-E21AE250231F}"/>
    <dgm:cxn modelId="{1FCE2E84-70A3-0241-93E3-D6B50012B956}" type="presOf" srcId="{B55BCF15-79E1-4819-BB11-71E3AA5B21BB}" destId="{BA71A7D8-7949-2F4A-874C-AC77FF5F2105}" srcOrd="0" destOrd="0" presId="urn:microsoft.com/office/officeart/2005/8/layout/vList2"/>
    <dgm:cxn modelId="{0BE41B97-51E5-4009-93D6-26B9FC93250E}" srcId="{FCEF5276-F174-4849-B72B-97C34E2FC301}" destId="{1E13B95E-4DCC-4AF4-AF85-6DC9FA1DDCEF}" srcOrd="1" destOrd="0" parTransId="{84D64A78-75BA-4170-87E5-2AA2E4AF9C07}" sibTransId="{4D3854A4-D312-492A-9750-361C9E9DB02B}"/>
    <dgm:cxn modelId="{BD74C6AA-6A5B-41EC-B608-2F235CC5F7B3}" srcId="{FCEF5276-F174-4849-B72B-97C34E2FC301}" destId="{74E925A2-973E-4078-8630-0EB9676BC3C7}" srcOrd="3" destOrd="0" parTransId="{419B1AB0-05D9-495A-B5E8-50A16E7CC9EF}" sibTransId="{21985606-7E04-4509-B923-F8A99B771697}"/>
    <dgm:cxn modelId="{CA30C6B4-AD98-4B43-A4C5-F0B78E5E0026}" type="presOf" srcId="{BBD150D3-C98A-41BB-B348-63CD81D160C6}" destId="{530DCE59-CA80-4843-B799-EDF3345960D5}" srcOrd="0" destOrd="0" presId="urn:microsoft.com/office/officeart/2005/8/layout/vList2"/>
    <dgm:cxn modelId="{F52848D4-8B4D-431F-8BB2-80C452F71F26}" srcId="{FCEF5276-F174-4849-B72B-97C34E2FC301}" destId="{B55BCF15-79E1-4819-BB11-71E3AA5B21BB}" srcOrd="0" destOrd="0" parTransId="{F9141CB1-9224-4903-A717-BE265E95DB9D}" sibTransId="{004093AC-61DE-426D-923B-37CCB75B4C97}"/>
    <dgm:cxn modelId="{BFAB75F4-628D-4344-994F-721D9022F570}" srcId="{FCEF5276-F174-4849-B72B-97C34E2FC301}" destId="{600D84E8-AC8E-4BC2-9B0D-1A0426722DAC}" srcOrd="4" destOrd="0" parTransId="{BDAA8E24-AB80-420C-9145-5D8E21703E22}" sibTransId="{D51499FC-75B5-45CF-B0C1-3D5BE7A411DB}"/>
    <dgm:cxn modelId="{AE604CFA-D882-0647-82E2-123441C63CDD}" type="presOf" srcId="{8846F73E-2427-4363-9AD9-EC65405DCC54}" destId="{74F41F03-7AA2-3D40-B926-5E2B5ECE84AA}" srcOrd="0" destOrd="0" presId="urn:microsoft.com/office/officeart/2005/8/layout/vList2"/>
    <dgm:cxn modelId="{BBACFD1D-A234-C045-8865-FE3229423E68}" type="presParOf" srcId="{7386D5DA-1A9C-FC4F-B479-EDD255A6066D}" destId="{BA71A7D8-7949-2F4A-874C-AC77FF5F2105}" srcOrd="0" destOrd="0" presId="urn:microsoft.com/office/officeart/2005/8/layout/vList2"/>
    <dgm:cxn modelId="{F650740B-D788-FC41-85AC-C68B683701A2}" type="presParOf" srcId="{7386D5DA-1A9C-FC4F-B479-EDD255A6066D}" destId="{9A981FA6-CCFF-8143-973E-5AB8171BA0CC}" srcOrd="1" destOrd="0" presId="urn:microsoft.com/office/officeart/2005/8/layout/vList2"/>
    <dgm:cxn modelId="{BF992DD4-2C85-0442-9078-18280D24DB08}" type="presParOf" srcId="{7386D5DA-1A9C-FC4F-B479-EDD255A6066D}" destId="{37573830-0D30-6B4C-AD8C-3D9A040CEE90}" srcOrd="2" destOrd="0" presId="urn:microsoft.com/office/officeart/2005/8/layout/vList2"/>
    <dgm:cxn modelId="{196649D8-5914-A54E-B2A0-2912F830BCA4}" type="presParOf" srcId="{7386D5DA-1A9C-FC4F-B479-EDD255A6066D}" destId="{57FFFC95-7BFC-844E-9EC5-77301E1936C0}" srcOrd="3" destOrd="0" presId="urn:microsoft.com/office/officeart/2005/8/layout/vList2"/>
    <dgm:cxn modelId="{78DB99E3-4D86-9B48-AC76-7FD3827E53CB}" type="presParOf" srcId="{7386D5DA-1A9C-FC4F-B479-EDD255A6066D}" destId="{D6F2EAB4-FA03-004D-B7D7-EBD1703882C7}" srcOrd="4" destOrd="0" presId="urn:microsoft.com/office/officeart/2005/8/layout/vList2"/>
    <dgm:cxn modelId="{BD68F03D-D9AB-5A42-90BA-4A4B466DC650}" type="presParOf" srcId="{7386D5DA-1A9C-FC4F-B479-EDD255A6066D}" destId="{40E4F559-8A85-954B-9F4A-850C65010F15}" srcOrd="5" destOrd="0" presId="urn:microsoft.com/office/officeart/2005/8/layout/vList2"/>
    <dgm:cxn modelId="{406D3C64-9F9C-9142-8192-1A232735BDB4}" type="presParOf" srcId="{7386D5DA-1A9C-FC4F-B479-EDD255A6066D}" destId="{0775EBFC-0EC4-C249-A378-662D0DEC0077}" srcOrd="6" destOrd="0" presId="urn:microsoft.com/office/officeart/2005/8/layout/vList2"/>
    <dgm:cxn modelId="{22D7B330-B2B1-3A4D-B34F-0F8B606F9390}" type="presParOf" srcId="{7386D5DA-1A9C-FC4F-B479-EDD255A6066D}" destId="{691E6CDA-6508-E548-A4E4-0875D926CF14}" srcOrd="7" destOrd="0" presId="urn:microsoft.com/office/officeart/2005/8/layout/vList2"/>
    <dgm:cxn modelId="{A917B147-7330-4048-80C9-F3365F6843F9}" type="presParOf" srcId="{7386D5DA-1A9C-FC4F-B479-EDD255A6066D}" destId="{26575C2F-5010-9E4E-82B9-4205F65FB21D}" srcOrd="8" destOrd="0" presId="urn:microsoft.com/office/officeart/2005/8/layout/vList2"/>
    <dgm:cxn modelId="{F8CA050E-66C8-E542-B7B9-11B8015C634D}" type="presParOf" srcId="{7386D5DA-1A9C-FC4F-B479-EDD255A6066D}" destId="{623864EF-C82B-8D43-AE84-08ACBC58B119}" srcOrd="9" destOrd="0" presId="urn:microsoft.com/office/officeart/2005/8/layout/vList2"/>
    <dgm:cxn modelId="{B14AC5DE-396B-AC42-A7FE-FE3F2BFAAF35}" type="presParOf" srcId="{7386D5DA-1A9C-FC4F-B479-EDD255A6066D}" destId="{58A30EEC-1916-2545-8E97-EB6D7798A136}" srcOrd="10" destOrd="0" presId="urn:microsoft.com/office/officeart/2005/8/layout/vList2"/>
    <dgm:cxn modelId="{C2272083-AA78-D240-B84E-A4B04693A9DA}" type="presParOf" srcId="{7386D5DA-1A9C-FC4F-B479-EDD255A6066D}" destId="{E447780B-C19A-5D49-B07B-EAA1CD9EBAD6}" srcOrd="11" destOrd="0" presId="urn:microsoft.com/office/officeart/2005/8/layout/vList2"/>
    <dgm:cxn modelId="{586FC7E4-33BF-0E4C-B6D2-CDE1B83D2BED}" type="presParOf" srcId="{7386D5DA-1A9C-FC4F-B479-EDD255A6066D}" destId="{530DCE59-CA80-4843-B799-EDF3345960D5}" srcOrd="12" destOrd="0" presId="urn:microsoft.com/office/officeart/2005/8/layout/vList2"/>
    <dgm:cxn modelId="{CEF9A608-A552-F847-8925-D6A869876CE9}" type="presParOf" srcId="{7386D5DA-1A9C-FC4F-B479-EDD255A6066D}" destId="{BB2985E1-A46F-2142-9A2E-A4C7D466BC24}" srcOrd="13" destOrd="0" presId="urn:microsoft.com/office/officeart/2005/8/layout/vList2"/>
    <dgm:cxn modelId="{D072A75B-2497-D347-AEC2-D847368A0AD2}" type="presParOf" srcId="{7386D5DA-1A9C-FC4F-B479-EDD255A6066D}" destId="{74F41F03-7AA2-3D40-B926-5E2B5ECE84A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1A6815-D032-4F78-AF46-0FBB1973E9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9E3FF43-88F9-4AD0-A2DC-3755278362F2}">
      <dgm:prSet/>
      <dgm:spPr/>
      <dgm:t>
        <a:bodyPr/>
        <a:lstStyle/>
        <a:p>
          <a:r>
            <a:rPr lang="en-AE"/>
            <a:t>You will know what is exactly going on behind the scenes when we use Generative AI</a:t>
          </a:r>
          <a:endParaRPr lang="en-US"/>
        </a:p>
      </dgm:t>
    </dgm:pt>
    <dgm:pt modelId="{EDBCD288-CD0A-4B1F-B414-A3FA2D03CC7D}" type="parTrans" cxnId="{22FD37F7-B363-449F-924F-9799F21DFCEE}">
      <dgm:prSet/>
      <dgm:spPr/>
      <dgm:t>
        <a:bodyPr/>
        <a:lstStyle/>
        <a:p>
          <a:endParaRPr lang="en-US"/>
        </a:p>
      </dgm:t>
    </dgm:pt>
    <dgm:pt modelId="{1977D4A4-2C1A-4B57-92C7-011839521545}" type="sibTrans" cxnId="{22FD37F7-B363-449F-924F-9799F21DFCEE}">
      <dgm:prSet/>
      <dgm:spPr/>
      <dgm:t>
        <a:bodyPr/>
        <a:lstStyle/>
        <a:p>
          <a:endParaRPr lang="en-US"/>
        </a:p>
      </dgm:t>
    </dgm:pt>
    <dgm:pt modelId="{3406DBE5-CF9E-450D-944A-B3F9F2203E57}">
      <dgm:prSet/>
      <dgm:spPr/>
      <dgm:t>
        <a:bodyPr/>
        <a:lstStyle/>
        <a:p>
          <a:r>
            <a:rPr lang="en-AE" dirty="0"/>
            <a:t>The learning path that will allow us to equip ourselves to become an AI Engineer</a:t>
          </a:r>
          <a:endParaRPr lang="en-US" dirty="0"/>
        </a:p>
      </dgm:t>
    </dgm:pt>
    <dgm:pt modelId="{90522A85-FA47-4328-A428-3B983E6AF1AC}" type="parTrans" cxnId="{F63A8285-4264-436B-B303-F91688B846F5}">
      <dgm:prSet/>
      <dgm:spPr/>
      <dgm:t>
        <a:bodyPr/>
        <a:lstStyle/>
        <a:p>
          <a:endParaRPr lang="en-US"/>
        </a:p>
      </dgm:t>
    </dgm:pt>
    <dgm:pt modelId="{69A38FAB-C1DE-4A4F-963D-80D981643197}" type="sibTrans" cxnId="{F63A8285-4264-436B-B303-F91688B846F5}">
      <dgm:prSet/>
      <dgm:spPr/>
      <dgm:t>
        <a:bodyPr/>
        <a:lstStyle/>
        <a:p>
          <a:endParaRPr lang="en-US"/>
        </a:p>
      </dgm:t>
    </dgm:pt>
    <dgm:pt modelId="{B6086B88-8821-4AF4-97E5-F9F8B88C52C2}">
      <dgm:prSet/>
      <dgm:spPr/>
      <dgm:t>
        <a:bodyPr/>
        <a:lstStyle/>
        <a:p>
          <a:r>
            <a:rPr lang="en-AE" dirty="0"/>
            <a:t>Appreciate the technology more as you will know about the mathematics behind AI</a:t>
          </a:r>
          <a:endParaRPr lang="en-US" dirty="0"/>
        </a:p>
      </dgm:t>
    </dgm:pt>
    <dgm:pt modelId="{52BF030F-461B-4B1F-B99F-A9046C8C1EBC}" type="parTrans" cxnId="{BA2FCBEF-3921-462F-A189-C2020FD97FFF}">
      <dgm:prSet/>
      <dgm:spPr/>
      <dgm:t>
        <a:bodyPr/>
        <a:lstStyle/>
        <a:p>
          <a:endParaRPr lang="en-US"/>
        </a:p>
      </dgm:t>
    </dgm:pt>
    <dgm:pt modelId="{75FA8952-7EA0-4049-AA2A-F3BC8D379EEA}" type="sibTrans" cxnId="{BA2FCBEF-3921-462F-A189-C2020FD97FFF}">
      <dgm:prSet/>
      <dgm:spPr/>
      <dgm:t>
        <a:bodyPr/>
        <a:lstStyle/>
        <a:p>
          <a:endParaRPr lang="en-US"/>
        </a:p>
      </dgm:t>
    </dgm:pt>
    <dgm:pt modelId="{8B9AC78E-BE41-4102-9549-E5D99A4C01C3}" type="pres">
      <dgm:prSet presAssocID="{471A6815-D032-4F78-AF46-0FBB1973E9FD}" presName="root" presStyleCnt="0">
        <dgm:presLayoutVars>
          <dgm:dir/>
          <dgm:resizeHandles val="exact"/>
        </dgm:presLayoutVars>
      </dgm:prSet>
      <dgm:spPr/>
    </dgm:pt>
    <dgm:pt modelId="{6086030F-58FF-4014-A2CC-4D971BBDCF58}" type="pres">
      <dgm:prSet presAssocID="{D9E3FF43-88F9-4AD0-A2DC-3755278362F2}" presName="compNode" presStyleCnt="0"/>
      <dgm:spPr/>
    </dgm:pt>
    <dgm:pt modelId="{B074409C-A165-4183-BE9A-B63FC0590187}" type="pres">
      <dgm:prSet presAssocID="{D9E3FF43-88F9-4AD0-A2DC-3755278362F2}" presName="bgRect" presStyleLbl="bgShp" presStyleIdx="0" presStyleCnt="3"/>
      <dgm:spPr/>
    </dgm:pt>
    <dgm:pt modelId="{F424F89F-3DEA-426F-B78F-C93F3370D67E}" type="pres">
      <dgm:prSet presAssocID="{D9E3FF43-88F9-4AD0-A2DC-3755278362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71735B8-0CFC-45D2-837A-6ECEE235F404}" type="pres">
      <dgm:prSet presAssocID="{D9E3FF43-88F9-4AD0-A2DC-3755278362F2}" presName="spaceRect" presStyleCnt="0"/>
      <dgm:spPr/>
    </dgm:pt>
    <dgm:pt modelId="{BC587181-4C98-401A-8A58-3878A3814EC9}" type="pres">
      <dgm:prSet presAssocID="{D9E3FF43-88F9-4AD0-A2DC-3755278362F2}" presName="parTx" presStyleLbl="revTx" presStyleIdx="0" presStyleCnt="3">
        <dgm:presLayoutVars>
          <dgm:chMax val="0"/>
          <dgm:chPref val="0"/>
        </dgm:presLayoutVars>
      </dgm:prSet>
      <dgm:spPr/>
    </dgm:pt>
    <dgm:pt modelId="{9B2CECFC-4035-4CA4-862C-C97EDC35D301}" type="pres">
      <dgm:prSet presAssocID="{1977D4A4-2C1A-4B57-92C7-011839521545}" presName="sibTrans" presStyleCnt="0"/>
      <dgm:spPr/>
    </dgm:pt>
    <dgm:pt modelId="{01C172C1-B7D3-4011-AAE0-BDA3AF752068}" type="pres">
      <dgm:prSet presAssocID="{3406DBE5-CF9E-450D-944A-B3F9F2203E57}" presName="compNode" presStyleCnt="0"/>
      <dgm:spPr/>
    </dgm:pt>
    <dgm:pt modelId="{B90A8DA5-AE9C-484E-A668-DDAF85B60E42}" type="pres">
      <dgm:prSet presAssocID="{3406DBE5-CF9E-450D-944A-B3F9F2203E57}" presName="bgRect" presStyleLbl="bgShp" presStyleIdx="1" presStyleCnt="3"/>
      <dgm:spPr/>
    </dgm:pt>
    <dgm:pt modelId="{52966D0B-B409-4F65-A78B-85936B737F4A}" type="pres">
      <dgm:prSet presAssocID="{3406DBE5-CF9E-450D-944A-B3F9F2203E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048D4C9-DE3B-48BF-B076-24CB701FE6C2}" type="pres">
      <dgm:prSet presAssocID="{3406DBE5-CF9E-450D-944A-B3F9F2203E57}" presName="spaceRect" presStyleCnt="0"/>
      <dgm:spPr/>
    </dgm:pt>
    <dgm:pt modelId="{BFFF0F5D-47AF-4F94-8CEA-0206B521327F}" type="pres">
      <dgm:prSet presAssocID="{3406DBE5-CF9E-450D-944A-B3F9F2203E57}" presName="parTx" presStyleLbl="revTx" presStyleIdx="1" presStyleCnt="3">
        <dgm:presLayoutVars>
          <dgm:chMax val="0"/>
          <dgm:chPref val="0"/>
        </dgm:presLayoutVars>
      </dgm:prSet>
      <dgm:spPr/>
    </dgm:pt>
    <dgm:pt modelId="{136DDC48-04D9-4E48-8CA3-7BAE0662C4C9}" type="pres">
      <dgm:prSet presAssocID="{69A38FAB-C1DE-4A4F-963D-80D981643197}" presName="sibTrans" presStyleCnt="0"/>
      <dgm:spPr/>
    </dgm:pt>
    <dgm:pt modelId="{25F3A223-17CC-4ADF-8257-34D943E82CBE}" type="pres">
      <dgm:prSet presAssocID="{B6086B88-8821-4AF4-97E5-F9F8B88C52C2}" presName="compNode" presStyleCnt="0"/>
      <dgm:spPr/>
    </dgm:pt>
    <dgm:pt modelId="{3E223AC3-AF32-4B82-B09B-5D5657C59AEC}" type="pres">
      <dgm:prSet presAssocID="{B6086B88-8821-4AF4-97E5-F9F8B88C52C2}" presName="bgRect" presStyleLbl="bgShp" presStyleIdx="2" presStyleCnt="3"/>
      <dgm:spPr/>
    </dgm:pt>
    <dgm:pt modelId="{BF95E29E-70E5-42D1-8022-99A885156659}" type="pres">
      <dgm:prSet presAssocID="{B6086B88-8821-4AF4-97E5-F9F8B88C52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44424D4-7F24-4CAA-9757-A60B48DD68FA}" type="pres">
      <dgm:prSet presAssocID="{B6086B88-8821-4AF4-97E5-F9F8B88C52C2}" presName="spaceRect" presStyleCnt="0"/>
      <dgm:spPr/>
    </dgm:pt>
    <dgm:pt modelId="{4761B597-51B2-4863-8C1A-9757BDD571D4}" type="pres">
      <dgm:prSet presAssocID="{B6086B88-8821-4AF4-97E5-F9F8B88C52C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51A8C0F-46C3-419B-8CCB-9F46817F1084}" type="presOf" srcId="{B6086B88-8821-4AF4-97E5-F9F8B88C52C2}" destId="{4761B597-51B2-4863-8C1A-9757BDD571D4}" srcOrd="0" destOrd="0" presId="urn:microsoft.com/office/officeart/2018/2/layout/IconVerticalSolidList"/>
    <dgm:cxn modelId="{A1CE7D28-6D09-4765-9C65-6AA9F1BB6E0B}" type="presOf" srcId="{D9E3FF43-88F9-4AD0-A2DC-3755278362F2}" destId="{BC587181-4C98-401A-8A58-3878A3814EC9}" srcOrd="0" destOrd="0" presId="urn:microsoft.com/office/officeart/2018/2/layout/IconVerticalSolidList"/>
    <dgm:cxn modelId="{3AD7A23B-26A2-4DC3-B09A-60A6A393F23E}" type="presOf" srcId="{471A6815-D032-4F78-AF46-0FBB1973E9FD}" destId="{8B9AC78E-BE41-4102-9549-E5D99A4C01C3}" srcOrd="0" destOrd="0" presId="urn:microsoft.com/office/officeart/2018/2/layout/IconVerticalSolidList"/>
    <dgm:cxn modelId="{2C53D73F-B379-4C8A-BA28-EC6CB0CDCB48}" type="presOf" srcId="{3406DBE5-CF9E-450D-944A-B3F9F2203E57}" destId="{BFFF0F5D-47AF-4F94-8CEA-0206B521327F}" srcOrd="0" destOrd="0" presId="urn:microsoft.com/office/officeart/2018/2/layout/IconVerticalSolidList"/>
    <dgm:cxn modelId="{F63A8285-4264-436B-B303-F91688B846F5}" srcId="{471A6815-D032-4F78-AF46-0FBB1973E9FD}" destId="{3406DBE5-CF9E-450D-944A-B3F9F2203E57}" srcOrd="1" destOrd="0" parTransId="{90522A85-FA47-4328-A428-3B983E6AF1AC}" sibTransId="{69A38FAB-C1DE-4A4F-963D-80D981643197}"/>
    <dgm:cxn modelId="{BA2FCBEF-3921-462F-A189-C2020FD97FFF}" srcId="{471A6815-D032-4F78-AF46-0FBB1973E9FD}" destId="{B6086B88-8821-4AF4-97E5-F9F8B88C52C2}" srcOrd="2" destOrd="0" parTransId="{52BF030F-461B-4B1F-B99F-A9046C8C1EBC}" sibTransId="{75FA8952-7EA0-4049-AA2A-F3BC8D379EEA}"/>
    <dgm:cxn modelId="{22FD37F7-B363-449F-924F-9799F21DFCEE}" srcId="{471A6815-D032-4F78-AF46-0FBB1973E9FD}" destId="{D9E3FF43-88F9-4AD0-A2DC-3755278362F2}" srcOrd="0" destOrd="0" parTransId="{EDBCD288-CD0A-4B1F-B414-A3FA2D03CC7D}" sibTransId="{1977D4A4-2C1A-4B57-92C7-011839521545}"/>
    <dgm:cxn modelId="{4C511E1A-69C0-4859-8E0F-A56EE4C6491A}" type="presParOf" srcId="{8B9AC78E-BE41-4102-9549-E5D99A4C01C3}" destId="{6086030F-58FF-4014-A2CC-4D971BBDCF58}" srcOrd="0" destOrd="0" presId="urn:microsoft.com/office/officeart/2018/2/layout/IconVerticalSolidList"/>
    <dgm:cxn modelId="{02F3614C-10F0-4CAA-95ED-BE7F14DF1EBD}" type="presParOf" srcId="{6086030F-58FF-4014-A2CC-4D971BBDCF58}" destId="{B074409C-A165-4183-BE9A-B63FC0590187}" srcOrd="0" destOrd="0" presId="urn:microsoft.com/office/officeart/2018/2/layout/IconVerticalSolidList"/>
    <dgm:cxn modelId="{84BA9ED2-B45D-431F-9E72-E53438D205BC}" type="presParOf" srcId="{6086030F-58FF-4014-A2CC-4D971BBDCF58}" destId="{F424F89F-3DEA-426F-B78F-C93F3370D67E}" srcOrd="1" destOrd="0" presId="urn:microsoft.com/office/officeart/2018/2/layout/IconVerticalSolidList"/>
    <dgm:cxn modelId="{088BF883-83D4-43F0-AD96-652E2FBD72AE}" type="presParOf" srcId="{6086030F-58FF-4014-A2CC-4D971BBDCF58}" destId="{771735B8-0CFC-45D2-837A-6ECEE235F404}" srcOrd="2" destOrd="0" presId="urn:microsoft.com/office/officeart/2018/2/layout/IconVerticalSolidList"/>
    <dgm:cxn modelId="{FF012882-0216-4FA9-8500-54BC528A99DC}" type="presParOf" srcId="{6086030F-58FF-4014-A2CC-4D971BBDCF58}" destId="{BC587181-4C98-401A-8A58-3878A3814EC9}" srcOrd="3" destOrd="0" presId="urn:microsoft.com/office/officeart/2018/2/layout/IconVerticalSolidList"/>
    <dgm:cxn modelId="{D3406A95-78F6-478B-A3FE-60C76A1AC5FC}" type="presParOf" srcId="{8B9AC78E-BE41-4102-9549-E5D99A4C01C3}" destId="{9B2CECFC-4035-4CA4-862C-C97EDC35D301}" srcOrd="1" destOrd="0" presId="urn:microsoft.com/office/officeart/2018/2/layout/IconVerticalSolidList"/>
    <dgm:cxn modelId="{6D39A0CD-F225-437F-A76D-785895BD2D0E}" type="presParOf" srcId="{8B9AC78E-BE41-4102-9549-E5D99A4C01C3}" destId="{01C172C1-B7D3-4011-AAE0-BDA3AF752068}" srcOrd="2" destOrd="0" presId="urn:microsoft.com/office/officeart/2018/2/layout/IconVerticalSolidList"/>
    <dgm:cxn modelId="{E7A80176-704A-423C-A1F2-F62906C67AE0}" type="presParOf" srcId="{01C172C1-B7D3-4011-AAE0-BDA3AF752068}" destId="{B90A8DA5-AE9C-484E-A668-DDAF85B60E42}" srcOrd="0" destOrd="0" presId="urn:microsoft.com/office/officeart/2018/2/layout/IconVerticalSolidList"/>
    <dgm:cxn modelId="{57E279A8-0554-403C-A90D-CC525050D06C}" type="presParOf" srcId="{01C172C1-B7D3-4011-AAE0-BDA3AF752068}" destId="{52966D0B-B409-4F65-A78B-85936B737F4A}" srcOrd="1" destOrd="0" presId="urn:microsoft.com/office/officeart/2018/2/layout/IconVerticalSolidList"/>
    <dgm:cxn modelId="{D22A2DDB-B146-4734-A263-7767F8B86291}" type="presParOf" srcId="{01C172C1-B7D3-4011-AAE0-BDA3AF752068}" destId="{4048D4C9-DE3B-48BF-B076-24CB701FE6C2}" srcOrd="2" destOrd="0" presId="urn:microsoft.com/office/officeart/2018/2/layout/IconVerticalSolidList"/>
    <dgm:cxn modelId="{EB4907FD-A769-4432-8CE7-CD735B3707F5}" type="presParOf" srcId="{01C172C1-B7D3-4011-AAE0-BDA3AF752068}" destId="{BFFF0F5D-47AF-4F94-8CEA-0206B521327F}" srcOrd="3" destOrd="0" presId="urn:microsoft.com/office/officeart/2018/2/layout/IconVerticalSolidList"/>
    <dgm:cxn modelId="{5B961935-F3E3-44D8-80CE-887189A9D0C8}" type="presParOf" srcId="{8B9AC78E-BE41-4102-9549-E5D99A4C01C3}" destId="{136DDC48-04D9-4E48-8CA3-7BAE0662C4C9}" srcOrd="3" destOrd="0" presId="urn:microsoft.com/office/officeart/2018/2/layout/IconVerticalSolidList"/>
    <dgm:cxn modelId="{D751F6AF-8606-4562-BE93-6ED88E1B739B}" type="presParOf" srcId="{8B9AC78E-BE41-4102-9549-E5D99A4C01C3}" destId="{25F3A223-17CC-4ADF-8257-34D943E82CBE}" srcOrd="4" destOrd="0" presId="urn:microsoft.com/office/officeart/2018/2/layout/IconVerticalSolidList"/>
    <dgm:cxn modelId="{6048F676-4F65-41F0-B283-84FFDD652D79}" type="presParOf" srcId="{25F3A223-17CC-4ADF-8257-34D943E82CBE}" destId="{3E223AC3-AF32-4B82-B09B-5D5657C59AEC}" srcOrd="0" destOrd="0" presId="urn:microsoft.com/office/officeart/2018/2/layout/IconVerticalSolidList"/>
    <dgm:cxn modelId="{A192762D-56D4-447D-883C-6E2EEFF80E55}" type="presParOf" srcId="{25F3A223-17CC-4ADF-8257-34D943E82CBE}" destId="{BF95E29E-70E5-42D1-8022-99A885156659}" srcOrd="1" destOrd="0" presId="urn:microsoft.com/office/officeart/2018/2/layout/IconVerticalSolidList"/>
    <dgm:cxn modelId="{629D5712-3D59-4506-9FEF-4CD8FAD03623}" type="presParOf" srcId="{25F3A223-17CC-4ADF-8257-34D943E82CBE}" destId="{044424D4-7F24-4CAA-9757-A60B48DD68FA}" srcOrd="2" destOrd="0" presId="urn:microsoft.com/office/officeart/2018/2/layout/IconVerticalSolidList"/>
    <dgm:cxn modelId="{ED2E97BD-378A-48D6-9A9E-A7277EE8AF0B}" type="presParOf" srcId="{25F3A223-17CC-4ADF-8257-34D943E82CBE}" destId="{4761B597-51B2-4863-8C1A-9757BDD571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B826F4-2F07-46EF-8880-8005026D569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54D809-9E33-4FAF-8B95-DA913BBF0070}">
      <dgm:prSet/>
      <dgm:spPr/>
      <dgm:t>
        <a:bodyPr/>
        <a:lstStyle/>
        <a:p>
          <a:r>
            <a:rPr lang="en-AE"/>
            <a:t>Generative AI has lot of cool applications:</a:t>
          </a:r>
          <a:endParaRPr lang="en-US"/>
        </a:p>
      </dgm:t>
    </dgm:pt>
    <dgm:pt modelId="{32E6081C-3056-4312-964A-CD346EC68558}" type="parTrans" cxnId="{899DFEDF-2F3B-44F6-9C7A-EDBF32921BFE}">
      <dgm:prSet/>
      <dgm:spPr/>
      <dgm:t>
        <a:bodyPr/>
        <a:lstStyle/>
        <a:p>
          <a:endParaRPr lang="en-US"/>
        </a:p>
      </dgm:t>
    </dgm:pt>
    <dgm:pt modelId="{B286B667-BE88-4768-A04F-9ADEE37B24EE}" type="sibTrans" cxnId="{899DFEDF-2F3B-44F6-9C7A-EDBF32921BFE}">
      <dgm:prSet/>
      <dgm:spPr/>
      <dgm:t>
        <a:bodyPr/>
        <a:lstStyle/>
        <a:p>
          <a:endParaRPr lang="en-US"/>
        </a:p>
      </dgm:t>
    </dgm:pt>
    <dgm:pt modelId="{9AED24C6-DFB1-4FDF-B877-F1A755828386}">
      <dgm:prSet/>
      <dgm:spPr/>
      <dgm:t>
        <a:bodyPr/>
        <a:lstStyle/>
        <a:p>
          <a:r>
            <a:rPr lang="en-AE"/>
            <a:t>Text to Speech </a:t>
          </a:r>
          <a:endParaRPr lang="en-US"/>
        </a:p>
      </dgm:t>
    </dgm:pt>
    <dgm:pt modelId="{0E0B970E-2C56-42F7-884E-F3DB2902B34C}" type="parTrans" cxnId="{D686CFF3-ABE9-4247-9C9E-38257C1FBE43}">
      <dgm:prSet/>
      <dgm:spPr/>
      <dgm:t>
        <a:bodyPr/>
        <a:lstStyle/>
        <a:p>
          <a:endParaRPr lang="en-US"/>
        </a:p>
      </dgm:t>
    </dgm:pt>
    <dgm:pt modelId="{54E3C5BE-63BC-499B-B894-6BB54C610127}" type="sibTrans" cxnId="{D686CFF3-ABE9-4247-9C9E-38257C1FBE43}">
      <dgm:prSet/>
      <dgm:spPr/>
      <dgm:t>
        <a:bodyPr/>
        <a:lstStyle/>
        <a:p>
          <a:endParaRPr lang="en-US"/>
        </a:p>
      </dgm:t>
    </dgm:pt>
    <dgm:pt modelId="{16E04203-1F43-4EF2-A981-5ED57C6982A8}">
      <dgm:prSet/>
      <dgm:spPr/>
      <dgm:t>
        <a:bodyPr/>
        <a:lstStyle/>
        <a:p>
          <a:r>
            <a:rPr lang="en-AE"/>
            <a:t>Speech to Text</a:t>
          </a:r>
          <a:endParaRPr lang="en-US"/>
        </a:p>
      </dgm:t>
    </dgm:pt>
    <dgm:pt modelId="{AC84A38D-7C81-4B13-A963-6EA820C9E207}" type="parTrans" cxnId="{433C4675-4600-4975-8512-077C2162AE14}">
      <dgm:prSet/>
      <dgm:spPr/>
      <dgm:t>
        <a:bodyPr/>
        <a:lstStyle/>
        <a:p>
          <a:endParaRPr lang="en-US"/>
        </a:p>
      </dgm:t>
    </dgm:pt>
    <dgm:pt modelId="{8877DE37-A826-4222-A0FE-9D3FAA33B81B}" type="sibTrans" cxnId="{433C4675-4600-4975-8512-077C2162AE14}">
      <dgm:prSet/>
      <dgm:spPr/>
      <dgm:t>
        <a:bodyPr/>
        <a:lstStyle/>
        <a:p>
          <a:endParaRPr lang="en-US"/>
        </a:p>
      </dgm:t>
    </dgm:pt>
    <dgm:pt modelId="{B4D0FA33-45D5-4A98-B066-9CCFCBD96214}">
      <dgm:prSet/>
      <dgm:spPr/>
      <dgm:t>
        <a:bodyPr/>
        <a:lstStyle/>
        <a:p>
          <a:r>
            <a:rPr lang="en-AE"/>
            <a:t>Image Generation</a:t>
          </a:r>
          <a:endParaRPr lang="en-US"/>
        </a:p>
      </dgm:t>
    </dgm:pt>
    <dgm:pt modelId="{6CF4BADF-8100-4BA4-B466-27664A555839}" type="parTrans" cxnId="{ED2F2034-2F2D-4368-AD8F-6297197D6F6C}">
      <dgm:prSet/>
      <dgm:spPr/>
      <dgm:t>
        <a:bodyPr/>
        <a:lstStyle/>
        <a:p>
          <a:endParaRPr lang="en-US"/>
        </a:p>
      </dgm:t>
    </dgm:pt>
    <dgm:pt modelId="{7541C368-6D71-4F42-8749-91450EB16AAC}" type="sibTrans" cxnId="{ED2F2034-2F2D-4368-AD8F-6297197D6F6C}">
      <dgm:prSet/>
      <dgm:spPr/>
      <dgm:t>
        <a:bodyPr/>
        <a:lstStyle/>
        <a:p>
          <a:endParaRPr lang="en-US"/>
        </a:p>
      </dgm:t>
    </dgm:pt>
    <dgm:pt modelId="{F3DD9DE4-089A-4742-9FE4-D6AE4C60847F}">
      <dgm:prSet/>
      <dgm:spPr/>
      <dgm:t>
        <a:bodyPr/>
        <a:lstStyle/>
        <a:p>
          <a:r>
            <a:rPr lang="en-AE"/>
            <a:t>Text Generation</a:t>
          </a:r>
          <a:endParaRPr lang="en-US"/>
        </a:p>
      </dgm:t>
    </dgm:pt>
    <dgm:pt modelId="{C8E425C8-9AF7-464A-BFBF-5376ADEE4B41}" type="parTrans" cxnId="{A96C9483-7583-41F7-97F8-CE5D39BAF4F1}">
      <dgm:prSet/>
      <dgm:spPr/>
      <dgm:t>
        <a:bodyPr/>
        <a:lstStyle/>
        <a:p>
          <a:endParaRPr lang="en-US"/>
        </a:p>
      </dgm:t>
    </dgm:pt>
    <dgm:pt modelId="{BD070B77-5F00-4BC8-9AA1-A5647266C40C}" type="sibTrans" cxnId="{A96C9483-7583-41F7-97F8-CE5D39BAF4F1}">
      <dgm:prSet/>
      <dgm:spPr/>
      <dgm:t>
        <a:bodyPr/>
        <a:lstStyle/>
        <a:p>
          <a:endParaRPr lang="en-US"/>
        </a:p>
      </dgm:t>
    </dgm:pt>
    <dgm:pt modelId="{ECE945CF-4096-42D4-B54F-06A4A397B961}">
      <dgm:prSet/>
      <dgm:spPr/>
      <dgm:t>
        <a:bodyPr/>
        <a:lstStyle/>
        <a:p>
          <a:r>
            <a:rPr lang="en-AE"/>
            <a:t>And more . . .</a:t>
          </a:r>
          <a:endParaRPr lang="en-US"/>
        </a:p>
      </dgm:t>
    </dgm:pt>
    <dgm:pt modelId="{0BF49DA4-D2D2-4D48-8669-EEA602C496D1}" type="parTrans" cxnId="{A68E8E42-8232-4B65-A5EC-286526E4240C}">
      <dgm:prSet/>
      <dgm:spPr/>
      <dgm:t>
        <a:bodyPr/>
        <a:lstStyle/>
        <a:p>
          <a:endParaRPr lang="en-US"/>
        </a:p>
      </dgm:t>
    </dgm:pt>
    <dgm:pt modelId="{678359B4-0E61-4A61-9A1E-7B75645EC006}" type="sibTrans" cxnId="{A68E8E42-8232-4B65-A5EC-286526E4240C}">
      <dgm:prSet/>
      <dgm:spPr/>
      <dgm:t>
        <a:bodyPr/>
        <a:lstStyle/>
        <a:p>
          <a:endParaRPr lang="en-US"/>
        </a:p>
      </dgm:t>
    </dgm:pt>
    <dgm:pt modelId="{653FA6D0-037F-B941-8502-399C5989EB04}" type="pres">
      <dgm:prSet presAssocID="{85B826F4-2F07-46EF-8880-8005026D5696}" presName="linear" presStyleCnt="0">
        <dgm:presLayoutVars>
          <dgm:dir/>
          <dgm:animLvl val="lvl"/>
          <dgm:resizeHandles val="exact"/>
        </dgm:presLayoutVars>
      </dgm:prSet>
      <dgm:spPr/>
    </dgm:pt>
    <dgm:pt modelId="{A88A231B-E3C8-CE49-B9EB-57F5D0EB39E6}" type="pres">
      <dgm:prSet presAssocID="{8654D809-9E33-4FAF-8B95-DA913BBF0070}" presName="parentLin" presStyleCnt="0"/>
      <dgm:spPr/>
    </dgm:pt>
    <dgm:pt modelId="{AA4D34AF-7215-C64F-8CA4-F58631D210E1}" type="pres">
      <dgm:prSet presAssocID="{8654D809-9E33-4FAF-8B95-DA913BBF0070}" presName="parentLeftMargin" presStyleLbl="node1" presStyleIdx="0" presStyleCnt="2"/>
      <dgm:spPr/>
    </dgm:pt>
    <dgm:pt modelId="{A7EDDDA9-2BED-3D43-A9CC-7EC1D4B63E0F}" type="pres">
      <dgm:prSet presAssocID="{8654D809-9E33-4FAF-8B95-DA913BBF007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E511E00-21B2-7144-B503-9F3E7B307375}" type="pres">
      <dgm:prSet presAssocID="{8654D809-9E33-4FAF-8B95-DA913BBF0070}" presName="negativeSpace" presStyleCnt="0"/>
      <dgm:spPr/>
    </dgm:pt>
    <dgm:pt modelId="{F6749CF1-2947-8C43-8294-C800AAB1D388}" type="pres">
      <dgm:prSet presAssocID="{8654D809-9E33-4FAF-8B95-DA913BBF0070}" presName="childText" presStyleLbl="conFgAcc1" presStyleIdx="0" presStyleCnt="2">
        <dgm:presLayoutVars>
          <dgm:bulletEnabled val="1"/>
        </dgm:presLayoutVars>
      </dgm:prSet>
      <dgm:spPr/>
    </dgm:pt>
    <dgm:pt modelId="{06C5E4A0-482A-DF46-81FD-5DD5A08403AB}" type="pres">
      <dgm:prSet presAssocID="{B286B667-BE88-4768-A04F-9ADEE37B24EE}" presName="spaceBetweenRectangles" presStyleCnt="0"/>
      <dgm:spPr/>
    </dgm:pt>
    <dgm:pt modelId="{200DBF55-A234-7F4A-A7DC-1D50278F4DB3}" type="pres">
      <dgm:prSet presAssocID="{ECE945CF-4096-42D4-B54F-06A4A397B961}" presName="parentLin" presStyleCnt="0"/>
      <dgm:spPr/>
    </dgm:pt>
    <dgm:pt modelId="{F9E41978-E9E0-9349-A63E-FFAA187E7310}" type="pres">
      <dgm:prSet presAssocID="{ECE945CF-4096-42D4-B54F-06A4A397B961}" presName="parentLeftMargin" presStyleLbl="node1" presStyleIdx="0" presStyleCnt="2"/>
      <dgm:spPr/>
    </dgm:pt>
    <dgm:pt modelId="{4CC8F36C-6CCE-1943-A358-FAAFE7D97276}" type="pres">
      <dgm:prSet presAssocID="{ECE945CF-4096-42D4-B54F-06A4A397B96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51B1C91-A0D3-E544-A3A9-F67850CB3225}" type="pres">
      <dgm:prSet presAssocID="{ECE945CF-4096-42D4-B54F-06A4A397B961}" presName="negativeSpace" presStyleCnt="0"/>
      <dgm:spPr/>
    </dgm:pt>
    <dgm:pt modelId="{DF8DDDE1-94FF-B84B-98AD-389671D94A96}" type="pres">
      <dgm:prSet presAssocID="{ECE945CF-4096-42D4-B54F-06A4A397B96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5B75202-6280-514C-9311-EEBD1B111793}" type="presOf" srcId="{B4D0FA33-45D5-4A98-B066-9CCFCBD96214}" destId="{F6749CF1-2947-8C43-8294-C800AAB1D388}" srcOrd="0" destOrd="2" presId="urn:microsoft.com/office/officeart/2005/8/layout/list1"/>
    <dgm:cxn modelId="{222ABE03-1536-F742-AC7E-7BF6A01E97DE}" type="presOf" srcId="{ECE945CF-4096-42D4-B54F-06A4A397B961}" destId="{4CC8F36C-6CCE-1943-A358-FAAFE7D97276}" srcOrd="1" destOrd="0" presId="urn:microsoft.com/office/officeart/2005/8/layout/list1"/>
    <dgm:cxn modelId="{E4DB8805-70F2-394D-9506-565FC492880F}" type="presOf" srcId="{ECE945CF-4096-42D4-B54F-06A4A397B961}" destId="{F9E41978-E9E0-9349-A63E-FFAA187E7310}" srcOrd="0" destOrd="0" presId="urn:microsoft.com/office/officeart/2005/8/layout/list1"/>
    <dgm:cxn modelId="{ED2F2034-2F2D-4368-AD8F-6297197D6F6C}" srcId="{8654D809-9E33-4FAF-8B95-DA913BBF0070}" destId="{B4D0FA33-45D5-4A98-B066-9CCFCBD96214}" srcOrd="2" destOrd="0" parTransId="{6CF4BADF-8100-4BA4-B466-27664A555839}" sibTransId="{7541C368-6D71-4F42-8749-91450EB16AAC}"/>
    <dgm:cxn modelId="{5E2F4840-DF7E-8C49-8F85-8C68F287C421}" type="presOf" srcId="{8654D809-9E33-4FAF-8B95-DA913BBF0070}" destId="{AA4D34AF-7215-C64F-8CA4-F58631D210E1}" srcOrd="0" destOrd="0" presId="urn:microsoft.com/office/officeart/2005/8/layout/list1"/>
    <dgm:cxn modelId="{A68E8E42-8232-4B65-A5EC-286526E4240C}" srcId="{85B826F4-2F07-46EF-8880-8005026D5696}" destId="{ECE945CF-4096-42D4-B54F-06A4A397B961}" srcOrd="1" destOrd="0" parTransId="{0BF49DA4-D2D2-4D48-8669-EEA602C496D1}" sibTransId="{678359B4-0E61-4A61-9A1E-7B75645EC006}"/>
    <dgm:cxn modelId="{3A583E4C-54FE-0B4D-8D95-13F69AC26B33}" type="presOf" srcId="{8654D809-9E33-4FAF-8B95-DA913BBF0070}" destId="{A7EDDDA9-2BED-3D43-A9CC-7EC1D4B63E0F}" srcOrd="1" destOrd="0" presId="urn:microsoft.com/office/officeart/2005/8/layout/list1"/>
    <dgm:cxn modelId="{433C4675-4600-4975-8512-077C2162AE14}" srcId="{8654D809-9E33-4FAF-8B95-DA913BBF0070}" destId="{16E04203-1F43-4EF2-A981-5ED57C6982A8}" srcOrd="1" destOrd="0" parTransId="{AC84A38D-7C81-4B13-A963-6EA820C9E207}" sibTransId="{8877DE37-A826-4222-A0FE-9D3FAA33B81B}"/>
    <dgm:cxn modelId="{8201AE7A-A41E-9142-BBBD-2C78D1AE11FA}" type="presOf" srcId="{F3DD9DE4-089A-4742-9FE4-D6AE4C60847F}" destId="{F6749CF1-2947-8C43-8294-C800AAB1D388}" srcOrd="0" destOrd="3" presId="urn:microsoft.com/office/officeart/2005/8/layout/list1"/>
    <dgm:cxn modelId="{A96C9483-7583-41F7-97F8-CE5D39BAF4F1}" srcId="{8654D809-9E33-4FAF-8B95-DA913BBF0070}" destId="{F3DD9DE4-089A-4742-9FE4-D6AE4C60847F}" srcOrd="3" destOrd="0" parTransId="{C8E425C8-9AF7-464A-BFBF-5376ADEE4B41}" sibTransId="{BD070B77-5F00-4BC8-9AA1-A5647266C40C}"/>
    <dgm:cxn modelId="{BB12F59C-4D72-2044-A989-0E95FC37E800}" type="presOf" srcId="{9AED24C6-DFB1-4FDF-B877-F1A755828386}" destId="{F6749CF1-2947-8C43-8294-C800AAB1D388}" srcOrd="0" destOrd="0" presId="urn:microsoft.com/office/officeart/2005/8/layout/list1"/>
    <dgm:cxn modelId="{15A7C0A4-92DA-A64A-8D6C-EDF377148315}" type="presOf" srcId="{16E04203-1F43-4EF2-A981-5ED57C6982A8}" destId="{F6749CF1-2947-8C43-8294-C800AAB1D388}" srcOrd="0" destOrd="1" presId="urn:microsoft.com/office/officeart/2005/8/layout/list1"/>
    <dgm:cxn modelId="{246959AC-3E81-6E4D-A886-A45C4DBFB58C}" type="presOf" srcId="{85B826F4-2F07-46EF-8880-8005026D5696}" destId="{653FA6D0-037F-B941-8502-399C5989EB04}" srcOrd="0" destOrd="0" presId="urn:microsoft.com/office/officeart/2005/8/layout/list1"/>
    <dgm:cxn modelId="{899DFEDF-2F3B-44F6-9C7A-EDBF32921BFE}" srcId="{85B826F4-2F07-46EF-8880-8005026D5696}" destId="{8654D809-9E33-4FAF-8B95-DA913BBF0070}" srcOrd="0" destOrd="0" parTransId="{32E6081C-3056-4312-964A-CD346EC68558}" sibTransId="{B286B667-BE88-4768-A04F-9ADEE37B24EE}"/>
    <dgm:cxn modelId="{D686CFF3-ABE9-4247-9C9E-38257C1FBE43}" srcId="{8654D809-9E33-4FAF-8B95-DA913BBF0070}" destId="{9AED24C6-DFB1-4FDF-B877-F1A755828386}" srcOrd="0" destOrd="0" parTransId="{0E0B970E-2C56-42F7-884E-F3DB2902B34C}" sibTransId="{54E3C5BE-63BC-499B-B894-6BB54C610127}"/>
    <dgm:cxn modelId="{640B6149-3229-6749-9017-56F21D51F1EF}" type="presParOf" srcId="{653FA6D0-037F-B941-8502-399C5989EB04}" destId="{A88A231B-E3C8-CE49-B9EB-57F5D0EB39E6}" srcOrd="0" destOrd="0" presId="urn:microsoft.com/office/officeart/2005/8/layout/list1"/>
    <dgm:cxn modelId="{F18CECDC-9CC3-2C4A-91D0-28713A0A63A5}" type="presParOf" srcId="{A88A231B-E3C8-CE49-B9EB-57F5D0EB39E6}" destId="{AA4D34AF-7215-C64F-8CA4-F58631D210E1}" srcOrd="0" destOrd="0" presId="urn:microsoft.com/office/officeart/2005/8/layout/list1"/>
    <dgm:cxn modelId="{DC518996-009C-474D-B6DC-365951A188B6}" type="presParOf" srcId="{A88A231B-E3C8-CE49-B9EB-57F5D0EB39E6}" destId="{A7EDDDA9-2BED-3D43-A9CC-7EC1D4B63E0F}" srcOrd="1" destOrd="0" presId="urn:microsoft.com/office/officeart/2005/8/layout/list1"/>
    <dgm:cxn modelId="{41B6E036-3047-1843-8CA6-53252FF8367E}" type="presParOf" srcId="{653FA6D0-037F-B941-8502-399C5989EB04}" destId="{9E511E00-21B2-7144-B503-9F3E7B307375}" srcOrd="1" destOrd="0" presId="urn:microsoft.com/office/officeart/2005/8/layout/list1"/>
    <dgm:cxn modelId="{2D0884C9-72A6-334A-BA8F-4301770B8F23}" type="presParOf" srcId="{653FA6D0-037F-B941-8502-399C5989EB04}" destId="{F6749CF1-2947-8C43-8294-C800AAB1D388}" srcOrd="2" destOrd="0" presId="urn:microsoft.com/office/officeart/2005/8/layout/list1"/>
    <dgm:cxn modelId="{4922B901-E736-CC4A-A248-1409549CAF05}" type="presParOf" srcId="{653FA6D0-037F-B941-8502-399C5989EB04}" destId="{06C5E4A0-482A-DF46-81FD-5DD5A08403AB}" srcOrd="3" destOrd="0" presId="urn:microsoft.com/office/officeart/2005/8/layout/list1"/>
    <dgm:cxn modelId="{6865C6DF-2F15-3C40-91EC-5EB03BD02F6A}" type="presParOf" srcId="{653FA6D0-037F-B941-8502-399C5989EB04}" destId="{200DBF55-A234-7F4A-A7DC-1D50278F4DB3}" srcOrd="4" destOrd="0" presId="urn:microsoft.com/office/officeart/2005/8/layout/list1"/>
    <dgm:cxn modelId="{8184E6A8-3A0E-D844-839C-2DB8574550BF}" type="presParOf" srcId="{200DBF55-A234-7F4A-A7DC-1D50278F4DB3}" destId="{F9E41978-E9E0-9349-A63E-FFAA187E7310}" srcOrd="0" destOrd="0" presId="urn:microsoft.com/office/officeart/2005/8/layout/list1"/>
    <dgm:cxn modelId="{9F9F218F-1E9D-6F49-8B27-510E496BF9B0}" type="presParOf" srcId="{200DBF55-A234-7F4A-A7DC-1D50278F4DB3}" destId="{4CC8F36C-6CCE-1943-A358-FAAFE7D97276}" srcOrd="1" destOrd="0" presId="urn:microsoft.com/office/officeart/2005/8/layout/list1"/>
    <dgm:cxn modelId="{155F3379-61D5-4549-B6ED-E5E298D0B065}" type="presParOf" srcId="{653FA6D0-037F-B941-8502-399C5989EB04}" destId="{551B1C91-A0D3-E544-A3A9-F67850CB3225}" srcOrd="5" destOrd="0" presId="urn:microsoft.com/office/officeart/2005/8/layout/list1"/>
    <dgm:cxn modelId="{536D23AA-2F38-7843-BCEC-5CF9E0DBA246}" type="presParOf" srcId="{653FA6D0-037F-B941-8502-399C5989EB04}" destId="{DF8DDDE1-94FF-B84B-98AD-389671D94A9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411F41-74C4-4B01-A962-82B7C6D008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AD83497-67DA-4B6A-82E9-A6E700048F59}">
      <dgm:prSet/>
      <dgm:spPr/>
      <dgm:t>
        <a:bodyPr/>
        <a:lstStyle/>
        <a:p>
          <a:r>
            <a:rPr lang="en-US" b="0" i="0"/>
            <a:t>Start from Linear and Logistic Regression (this is more of revision as these are covered in high school)</a:t>
          </a:r>
          <a:endParaRPr lang="en-US"/>
        </a:p>
      </dgm:t>
    </dgm:pt>
    <dgm:pt modelId="{8B8F0AE5-8E57-49C9-82CE-374A2F5D8D53}" type="parTrans" cxnId="{CF6170A4-93EC-4367-8A3F-BD34F48823D9}">
      <dgm:prSet/>
      <dgm:spPr/>
      <dgm:t>
        <a:bodyPr/>
        <a:lstStyle/>
        <a:p>
          <a:endParaRPr lang="en-US"/>
        </a:p>
      </dgm:t>
    </dgm:pt>
    <dgm:pt modelId="{14A5BE75-C41E-424A-97D1-8ECBCEC8C871}" type="sibTrans" cxnId="{CF6170A4-93EC-4367-8A3F-BD34F48823D9}">
      <dgm:prSet/>
      <dgm:spPr/>
      <dgm:t>
        <a:bodyPr/>
        <a:lstStyle/>
        <a:p>
          <a:endParaRPr lang="en-US"/>
        </a:p>
      </dgm:t>
    </dgm:pt>
    <dgm:pt modelId="{CAC7B384-2B4C-4A91-9056-D8C3D5C4B060}">
      <dgm:prSet/>
      <dgm:spPr/>
      <dgm:t>
        <a:bodyPr/>
        <a:lstStyle/>
        <a:p>
          <a:r>
            <a:rPr lang="en-US"/>
            <a:t>Have strong base in statistics and calculus – Statquest and 3blue1brown</a:t>
          </a:r>
        </a:p>
      </dgm:t>
    </dgm:pt>
    <dgm:pt modelId="{38969B3E-6692-4826-A2C5-A5B94A5FA563}" type="parTrans" cxnId="{9C4C83D8-6550-4EDF-986A-92519E0D1A05}">
      <dgm:prSet/>
      <dgm:spPr/>
      <dgm:t>
        <a:bodyPr/>
        <a:lstStyle/>
        <a:p>
          <a:endParaRPr lang="en-US"/>
        </a:p>
      </dgm:t>
    </dgm:pt>
    <dgm:pt modelId="{FE367205-158E-49A9-B686-F98F578C9355}" type="sibTrans" cxnId="{9C4C83D8-6550-4EDF-986A-92519E0D1A05}">
      <dgm:prSet/>
      <dgm:spPr/>
      <dgm:t>
        <a:bodyPr/>
        <a:lstStyle/>
        <a:p>
          <a:endParaRPr lang="en-US"/>
        </a:p>
      </dgm:t>
    </dgm:pt>
    <dgm:pt modelId="{89345A55-FB61-4890-B475-C3947BEBD312}">
      <dgm:prSet/>
      <dgm:spPr/>
      <dgm:t>
        <a:bodyPr/>
        <a:lstStyle/>
        <a:p>
          <a:r>
            <a:rPr lang="en-US"/>
            <a:t>Have good software engineering foundations and be good at optimizing algorithms and data structures – CS50</a:t>
          </a:r>
        </a:p>
      </dgm:t>
    </dgm:pt>
    <dgm:pt modelId="{4341C93A-9C23-4A6B-AB67-8F82A820F0EB}" type="parTrans" cxnId="{A2FD7538-9C39-46A6-B415-289994C9B3C3}">
      <dgm:prSet/>
      <dgm:spPr/>
      <dgm:t>
        <a:bodyPr/>
        <a:lstStyle/>
        <a:p>
          <a:endParaRPr lang="en-US"/>
        </a:p>
      </dgm:t>
    </dgm:pt>
    <dgm:pt modelId="{5779944E-59AA-4E5C-AAC2-107D9FF671EA}" type="sibTrans" cxnId="{A2FD7538-9C39-46A6-B415-289994C9B3C3}">
      <dgm:prSet/>
      <dgm:spPr/>
      <dgm:t>
        <a:bodyPr/>
        <a:lstStyle/>
        <a:p>
          <a:endParaRPr lang="en-US"/>
        </a:p>
      </dgm:t>
    </dgm:pt>
    <dgm:pt modelId="{7D834124-A76B-4C06-9995-65AA4179650C}">
      <dgm:prSet/>
      <dgm:spPr/>
      <dgm:t>
        <a:bodyPr/>
        <a:lstStyle/>
        <a:p>
          <a:r>
            <a:rPr lang="en-US" dirty="0"/>
            <a:t>Study Deep Learning Algorithms or Deployment Strategies (</a:t>
          </a:r>
          <a:r>
            <a:rPr lang="en-US" dirty="0" err="1"/>
            <a:t>MLOps</a:t>
          </a:r>
          <a:r>
            <a:rPr lang="en-US" dirty="0"/>
            <a:t>)</a:t>
          </a:r>
        </a:p>
      </dgm:t>
    </dgm:pt>
    <dgm:pt modelId="{41D34619-16D7-4792-9807-D38A02DE712B}" type="parTrans" cxnId="{6E6D74E3-275A-4BDA-8B15-74466AB2A58F}">
      <dgm:prSet/>
      <dgm:spPr/>
      <dgm:t>
        <a:bodyPr/>
        <a:lstStyle/>
        <a:p>
          <a:endParaRPr lang="en-US"/>
        </a:p>
      </dgm:t>
    </dgm:pt>
    <dgm:pt modelId="{E5C75361-B7C3-46A9-841E-7B944A105FED}" type="sibTrans" cxnId="{6E6D74E3-275A-4BDA-8B15-74466AB2A58F}">
      <dgm:prSet/>
      <dgm:spPr/>
      <dgm:t>
        <a:bodyPr/>
        <a:lstStyle/>
        <a:p>
          <a:endParaRPr lang="en-US"/>
        </a:p>
      </dgm:t>
    </dgm:pt>
    <dgm:pt modelId="{72A3DDED-0600-4685-9BA6-B203587B1742}" type="pres">
      <dgm:prSet presAssocID="{ED411F41-74C4-4B01-A962-82B7C6D00880}" presName="root" presStyleCnt="0">
        <dgm:presLayoutVars>
          <dgm:dir/>
          <dgm:resizeHandles val="exact"/>
        </dgm:presLayoutVars>
      </dgm:prSet>
      <dgm:spPr/>
    </dgm:pt>
    <dgm:pt modelId="{FFDACECE-0166-40D3-B96F-43C9609A4BEE}" type="pres">
      <dgm:prSet presAssocID="{BAD83497-67DA-4B6A-82E9-A6E700048F59}" presName="compNode" presStyleCnt="0"/>
      <dgm:spPr/>
    </dgm:pt>
    <dgm:pt modelId="{431CFA24-4164-4773-BE3A-77A0EC79542C}" type="pres">
      <dgm:prSet presAssocID="{BAD83497-67DA-4B6A-82E9-A6E700048F59}" presName="bgRect" presStyleLbl="bgShp" presStyleIdx="0" presStyleCnt="4"/>
      <dgm:spPr/>
    </dgm:pt>
    <dgm:pt modelId="{93A1ED77-9210-4045-A8A6-4B4FD6937251}" type="pres">
      <dgm:prSet presAssocID="{BAD83497-67DA-4B6A-82E9-A6E700048F5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EF6187DD-CF2D-43FB-8126-2D2D293539FE}" type="pres">
      <dgm:prSet presAssocID="{BAD83497-67DA-4B6A-82E9-A6E700048F59}" presName="spaceRect" presStyleCnt="0"/>
      <dgm:spPr/>
    </dgm:pt>
    <dgm:pt modelId="{C8FB3A92-93AC-4DAA-AABB-AB5BCF9C300E}" type="pres">
      <dgm:prSet presAssocID="{BAD83497-67DA-4B6A-82E9-A6E700048F59}" presName="parTx" presStyleLbl="revTx" presStyleIdx="0" presStyleCnt="4">
        <dgm:presLayoutVars>
          <dgm:chMax val="0"/>
          <dgm:chPref val="0"/>
        </dgm:presLayoutVars>
      </dgm:prSet>
      <dgm:spPr/>
    </dgm:pt>
    <dgm:pt modelId="{6BF026C9-2587-406B-BB7A-33FFCE52953E}" type="pres">
      <dgm:prSet presAssocID="{14A5BE75-C41E-424A-97D1-8ECBCEC8C871}" presName="sibTrans" presStyleCnt="0"/>
      <dgm:spPr/>
    </dgm:pt>
    <dgm:pt modelId="{3D7A1106-F24D-4FF0-8E33-E53823E9CACA}" type="pres">
      <dgm:prSet presAssocID="{CAC7B384-2B4C-4A91-9056-D8C3D5C4B060}" presName="compNode" presStyleCnt="0"/>
      <dgm:spPr/>
    </dgm:pt>
    <dgm:pt modelId="{C508EB94-8768-433B-8779-C8293ECB786D}" type="pres">
      <dgm:prSet presAssocID="{CAC7B384-2B4C-4A91-9056-D8C3D5C4B060}" presName="bgRect" presStyleLbl="bgShp" presStyleIdx="1" presStyleCnt="4"/>
      <dgm:spPr/>
    </dgm:pt>
    <dgm:pt modelId="{96F13181-244A-4F7C-AA08-C4663F09A121}" type="pres">
      <dgm:prSet presAssocID="{CAC7B384-2B4C-4A91-9056-D8C3D5C4B06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AD7FFFA3-DDBB-4412-8E1A-8688258C882E}" type="pres">
      <dgm:prSet presAssocID="{CAC7B384-2B4C-4A91-9056-D8C3D5C4B060}" presName="spaceRect" presStyleCnt="0"/>
      <dgm:spPr/>
    </dgm:pt>
    <dgm:pt modelId="{1ED326F4-77F3-4E7A-9ED8-DA5654296B5F}" type="pres">
      <dgm:prSet presAssocID="{CAC7B384-2B4C-4A91-9056-D8C3D5C4B060}" presName="parTx" presStyleLbl="revTx" presStyleIdx="1" presStyleCnt="4">
        <dgm:presLayoutVars>
          <dgm:chMax val="0"/>
          <dgm:chPref val="0"/>
        </dgm:presLayoutVars>
      </dgm:prSet>
      <dgm:spPr/>
    </dgm:pt>
    <dgm:pt modelId="{74755900-5BB2-470E-A5F3-DC7CF062E71C}" type="pres">
      <dgm:prSet presAssocID="{FE367205-158E-49A9-B686-F98F578C9355}" presName="sibTrans" presStyleCnt="0"/>
      <dgm:spPr/>
    </dgm:pt>
    <dgm:pt modelId="{A915A32E-C9C9-49BD-857A-A493A2FB2487}" type="pres">
      <dgm:prSet presAssocID="{89345A55-FB61-4890-B475-C3947BEBD312}" presName="compNode" presStyleCnt="0"/>
      <dgm:spPr/>
    </dgm:pt>
    <dgm:pt modelId="{BCE23C57-BAB5-46DE-95E0-805CE448763F}" type="pres">
      <dgm:prSet presAssocID="{89345A55-FB61-4890-B475-C3947BEBD312}" presName="bgRect" presStyleLbl="bgShp" presStyleIdx="2" presStyleCnt="4"/>
      <dgm:spPr/>
    </dgm:pt>
    <dgm:pt modelId="{91F5094A-BB9E-40A4-8E4F-F538764BDB26}" type="pres">
      <dgm:prSet presAssocID="{89345A55-FB61-4890-B475-C3947BEBD31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BB090EF-AE09-41D3-9257-3432574B4955}" type="pres">
      <dgm:prSet presAssocID="{89345A55-FB61-4890-B475-C3947BEBD312}" presName="spaceRect" presStyleCnt="0"/>
      <dgm:spPr/>
    </dgm:pt>
    <dgm:pt modelId="{8DC28D41-CE9C-4662-AAAF-D1347F9B47F2}" type="pres">
      <dgm:prSet presAssocID="{89345A55-FB61-4890-B475-C3947BEBD312}" presName="parTx" presStyleLbl="revTx" presStyleIdx="2" presStyleCnt="4">
        <dgm:presLayoutVars>
          <dgm:chMax val="0"/>
          <dgm:chPref val="0"/>
        </dgm:presLayoutVars>
      </dgm:prSet>
      <dgm:spPr/>
    </dgm:pt>
    <dgm:pt modelId="{3A46A4C1-7DE5-4A95-A387-8DCCB6AD09A5}" type="pres">
      <dgm:prSet presAssocID="{5779944E-59AA-4E5C-AAC2-107D9FF671EA}" presName="sibTrans" presStyleCnt="0"/>
      <dgm:spPr/>
    </dgm:pt>
    <dgm:pt modelId="{4AE6CE2E-F6A2-4C9B-851F-8B1E76A37CDC}" type="pres">
      <dgm:prSet presAssocID="{7D834124-A76B-4C06-9995-65AA4179650C}" presName="compNode" presStyleCnt="0"/>
      <dgm:spPr/>
    </dgm:pt>
    <dgm:pt modelId="{65BDE52C-8BD9-4139-A910-E6602D1BF01C}" type="pres">
      <dgm:prSet presAssocID="{7D834124-A76B-4C06-9995-65AA4179650C}" presName="bgRect" presStyleLbl="bgShp" presStyleIdx="3" presStyleCnt="4"/>
      <dgm:spPr/>
    </dgm:pt>
    <dgm:pt modelId="{F2EE6086-52E3-404D-AA0D-912394BF5F03}" type="pres">
      <dgm:prSet presAssocID="{7D834124-A76B-4C06-9995-65AA4179650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8028EDA-F36E-47EE-A628-A5760AAE3D0D}" type="pres">
      <dgm:prSet presAssocID="{7D834124-A76B-4C06-9995-65AA4179650C}" presName="spaceRect" presStyleCnt="0"/>
      <dgm:spPr/>
    </dgm:pt>
    <dgm:pt modelId="{B6B1B790-1CFB-4086-AB79-AB146AA80250}" type="pres">
      <dgm:prSet presAssocID="{7D834124-A76B-4C06-9995-65AA4179650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8A4D726-6591-4960-B54C-8459C2668BCB}" type="presOf" srcId="{89345A55-FB61-4890-B475-C3947BEBD312}" destId="{8DC28D41-CE9C-4662-AAAF-D1347F9B47F2}" srcOrd="0" destOrd="0" presId="urn:microsoft.com/office/officeart/2018/2/layout/IconVerticalSolidList"/>
    <dgm:cxn modelId="{D1BAD92E-076D-42E8-BE4B-2CE53E3147ED}" type="presOf" srcId="{CAC7B384-2B4C-4A91-9056-D8C3D5C4B060}" destId="{1ED326F4-77F3-4E7A-9ED8-DA5654296B5F}" srcOrd="0" destOrd="0" presId="urn:microsoft.com/office/officeart/2018/2/layout/IconVerticalSolidList"/>
    <dgm:cxn modelId="{A2FD7538-9C39-46A6-B415-289994C9B3C3}" srcId="{ED411F41-74C4-4B01-A962-82B7C6D00880}" destId="{89345A55-FB61-4890-B475-C3947BEBD312}" srcOrd="2" destOrd="0" parTransId="{4341C93A-9C23-4A6B-AB67-8F82A820F0EB}" sibTransId="{5779944E-59AA-4E5C-AAC2-107D9FF671EA}"/>
    <dgm:cxn modelId="{84C2E364-4A73-4C8A-9B4B-78A9E55A76D9}" type="presOf" srcId="{ED411F41-74C4-4B01-A962-82B7C6D00880}" destId="{72A3DDED-0600-4685-9BA6-B203587B1742}" srcOrd="0" destOrd="0" presId="urn:microsoft.com/office/officeart/2018/2/layout/IconVerticalSolidList"/>
    <dgm:cxn modelId="{CF6170A4-93EC-4367-8A3F-BD34F48823D9}" srcId="{ED411F41-74C4-4B01-A962-82B7C6D00880}" destId="{BAD83497-67DA-4B6A-82E9-A6E700048F59}" srcOrd="0" destOrd="0" parTransId="{8B8F0AE5-8E57-49C9-82CE-374A2F5D8D53}" sibTransId="{14A5BE75-C41E-424A-97D1-8ECBCEC8C871}"/>
    <dgm:cxn modelId="{9C4C83D8-6550-4EDF-986A-92519E0D1A05}" srcId="{ED411F41-74C4-4B01-A962-82B7C6D00880}" destId="{CAC7B384-2B4C-4A91-9056-D8C3D5C4B060}" srcOrd="1" destOrd="0" parTransId="{38969B3E-6692-4826-A2C5-A5B94A5FA563}" sibTransId="{FE367205-158E-49A9-B686-F98F578C9355}"/>
    <dgm:cxn modelId="{6E6D74E3-275A-4BDA-8B15-74466AB2A58F}" srcId="{ED411F41-74C4-4B01-A962-82B7C6D00880}" destId="{7D834124-A76B-4C06-9995-65AA4179650C}" srcOrd="3" destOrd="0" parTransId="{41D34619-16D7-4792-9807-D38A02DE712B}" sibTransId="{E5C75361-B7C3-46A9-841E-7B944A105FED}"/>
    <dgm:cxn modelId="{75AFDEE4-C6F5-47C0-979F-874C132887BA}" type="presOf" srcId="{BAD83497-67DA-4B6A-82E9-A6E700048F59}" destId="{C8FB3A92-93AC-4DAA-AABB-AB5BCF9C300E}" srcOrd="0" destOrd="0" presId="urn:microsoft.com/office/officeart/2018/2/layout/IconVerticalSolidList"/>
    <dgm:cxn modelId="{E43861E9-B4B7-4C31-BFC3-228B415B77AE}" type="presOf" srcId="{7D834124-A76B-4C06-9995-65AA4179650C}" destId="{B6B1B790-1CFB-4086-AB79-AB146AA80250}" srcOrd="0" destOrd="0" presId="urn:microsoft.com/office/officeart/2018/2/layout/IconVerticalSolidList"/>
    <dgm:cxn modelId="{8A998CF8-8E99-4BEF-B216-A57838BC1B94}" type="presParOf" srcId="{72A3DDED-0600-4685-9BA6-B203587B1742}" destId="{FFDACECE-0166-40D3-B96F-43C9609A4BEE}" srcOrd="0" destOrd="0" presId="urn:microsoft.com/office/officeart/2018/2/layout/IconVerticalSolidList"/>
    <dgm:cxn modelId="{0C723B9A-5AAB-40CC-8469-BC4841DB900E}" type="presParOf" srcId="{FFDACECE-0166-40D3-B96F-43C9609A4BEE}" destId="{431CFA24-4164-4773-BE3A-77A0EC79542C}" srcOrd="0" destOrd="0" presId="urn:microsoft.com/office/officeart/2018/2/layout/IconVerticalSolidList"/>
    <dgm:cxn modelId="{3766E2BE-7CD3-447B-82AA-110992324CDC}" type="presParOf" srcId="{FFDACECE-0166-40D3-B96F-43C9609A4BEE}" destId="{93A1ED77-9210-4045-A8A6-4B4FD6937251}" srcOrd="1" destOrd="0" presId="urn:microsoft.com/office/officeart/2018/2/layout/IconVerticalSolidList"/>
    <dgm:cxn modelId="{0D3B7B40-BD84-4F6E-A213-73863C215AE3}" type="presParOf" srcId="{FFDACECE-0166-40D3-B96F-43C9609A4BEE}" destId="{EF6187DD-CF2D-43FB-8126-2D2D293539FE}" srcOrd="2" destOrd="0" presId="urn:microsoft.com/office/officeart/2018/2/layout/IconVerticalSolidList"/>
    <dgm:cxn modelId="{BDB07CA3-5893-4824-8A7B-A24DD00B09A8}" type="presParOf" srcId="{FFDACECE-0166-40D3-B96F-43C9609A4BEE}" destId="{C8FB3A92-93AC-4DAA-AABB-AB5BCF9C300E}" srcOrd="3" destOrd="0" presId="urn:microsoft.com/office/officeart/2018/2/layout/IconVerticalSolidList"/>
    <dgm:cxn modelId="{0D942A04-FC90-4B6D-A277-BAF2E4347498}" type="presParOf" srcId="{72A3DDED-0600-4685-9BA6-B203587B1742}" destId="{6BF026C9-2587-406B-BB7A-33FFCE52953E}" srcOrd="1" destOrd="0" presId="urn:microsoft.com/office/officeart/2018/2/layout/IconVerticalSolidList"/>
    <dgm:cxn modelId="{25FA531C-1A6F-4F71-9F79-95FBF7EC8EEB}" type="presParOf" srcId="{72A3DDED-0600-4685-9BA6-B203587B1742}" destId="{3D7A1106-F24D-4FF0-8E33-E53823E9CACA}" srcOrd="2" destOrd="0" presId="urn:microsoft.com/office/officeart/2018/2/layout/IconVerticalSolidList"/>
    <dgm:cxn modelId="{AE5CB2A9-2B0B-4AD6-BB98-B6CF742C996B}" type="presParOf" srcId="{3D7A1106-F24D-4FF0-8E33-E53823E9CACA}" destId="{C508EB94-8768-433B-8779-C8293ECB786D}" srcOrd="0" destOrd="0" presId="urn:microsoft.com/office/officeart/2018/2/layout/IconVerticalSolidList"/>
    <dgm:cxn modelId="{C16C8CBB-C72A-4225-ABB0-BFEE9CFEACE0}" type="presParOf" srcId="{3D7A1106-F24D-4FF0-8E33-E53823E9CACA}" destId="{96F13181-244A-4F7C-AA08-C4663F09A121}" srcOrd="1" destOrd="0" presId="urn:microsoft.com/office/officeart/2018/2/layout/IconVerticalSolidList"/>
    <dgm:cxn modelId="{E96E03F2-964B-4EDC-A5D2-020F10F8704F}" type="presParOf" srcId="{3D7A1106-F24D-4FF0-8E33-E53823E9CACA}" destId="{AD7FFFA3-DDBB-4412-8E1A-8688258C882E}" srcOrd="2" destOrd="0" presId="urn:microsoft.com/office/officeart/2018/2/layout/IconVerticalSolidList"/>
    <dgm:cxn modelId="{7803BFD6-C18F-4C69-9AFA-34E329C2E728}" type="presParOf" srcId="{3D7A1106-F24D-4FF0-8E33-E53823E9CACA}" destId="{1ED326F4-77F3-4E7A-9ED8-DA5654296B5F}" srcOrd="3" destOrd="0" presId="urn:microsoft.com/office/officeart/2018/2/layout/IconVerticalSolidList"/>
    <dgm:cxn modelId="{4252D11F-1F96-4E3E-A6F4-674A389E88E1}" type="presParOf" srcId="{72A3DDED-0600-4685-9BA6-B203587B1742}" destId="{74755900-5BB2-470E-A5F3-DC7CF062E71C}" srcOrd="3" destOrd="0" presId="urn:microsoft.com/office/officeart/2018/2/layout/IconVerticalSolidList"/>
    <dgm:cxn modelId="{403FD5C1-E99C-461D-A1B5-C0386465C08C}" type="presParOf" srcId="{72A3DDED-0600-4685-9BA6-B203587B1742}" destId="{A915A32E-C9C9-49BD-857A-A493A2FB2487}" srcOrd="4" destOrd="0" presId="urn:microsoft.com/office/officeart/2018/2/layout/IconVerticalSolidList"/>
    <dgm:cxn modelId="{CFB2C346-EAAB-4BB2-A23A-041D0A286533}" type="presParOf" srcId="{A915A32E-C9C9-49BD-857A-A493A2FB2487}" destId="{BCE23C57-BAB5-46DE-95E0-805CE448763F}" srcOrd="0" destOrd="0" presId="urn:microsoft.com/office/officeart/2018/2/layout/IconVerticalSolidList"/>
    <dgm:cxn modelId="{BC12F4EC-906D-4F7A-9EAB-6C3EBB475242}" type="presParOf" srcId="{A915A32E-C9C9-49BD-857A-A493A2FB2487}" destId="{91F5094A-BB9E-40A4-8E4F-F538764BDB26}" srcOrd="1" destOrd="0" presId="urn:microsoft.com/office/officeart/2018/2/layout/IconVerticalSolidList"/>
    <dgm:cxn modelId="{27154147-1988-4269-B3C5-8FD5E27398A6}" type="presParOf" srcId="{A915A32E-C9C9-49BD-857A-A493A2FB2487}" destId="{EBB090EF-AE09-41D3-9257-3432574B4955}" srcOrd="2" destOrd="0" presId="urn:microsoft.com/office/officeart/2018/2/layout/IconVerticalSolidList"/>
    <dgm:cxn modelId="{196D15C8-C29C-472F-B7D3-E4234DA1CB2D}" type="presParOf" srcId="{A915A32E-C9C9-49BD-857A-A493A2FB2487}" destId="{8DC28D41-CE9C-4662-AAAF-D1347F9B47F2}" srcOrd="3" destOrd="0" presId="urn:microsoft.com/office/officeart/2018/2/layout/IconVerticalSolidList"/>
    <dgm:cxn modelId="{5EB20FFE-760B-4A53-84C2-FC625D297C62}" type="presParOf" srcId="{72A3DDED-0600-4685-9BA6-B203587B1742}" destId="{3A46A4C1-7DE5-4A95-A387-8DCCB6AD09A5}" srcOrd="5" destOrd="0" presId="urn:microsoft.com/office/officeart/2018/2/layout/IconVerticalSolidList"/>
    <dgm:cxn modelId="{5435CE53-2C99-433C-BD71-D3BFB16CF28C}" type="presParOf" srcId="{72A3DDED-0600-4685-9BA6-B203587B1742}" destId="{4AE6CE2E-F6A2-4C9B-851F-8B1E76A37CDC}" srcOrd="6" destOrd="0" presId="urn:microsoft.com/office/officeart/2018/2/layout/IconVerticalSolidList"/>
    <dgm:cxn modelId="{D3AF4EA0-1A88-4C8A-9D39-F708B67A7F21}" type="presParOf" srcId="{4AE6CE2E-F6A2-4C9B-851F-8B1E76A37CDC}" destId="{65BDE52C-8BD9-4139-A910-E6602D1BF01C}" srcOrd="0" destOrd="0" presId="urn:microsoft.com/office/officeart/2018/2/layout/IconVerticalSolidList"/>
    <dgm:cxn modelId="{5E6B63C3-F1DA-4061-A929-69424D259F0A}" type="presParOf" srcId="{4AE6CE2E-F6A2-4C9B-851F-8B1E76A37CDC}" destId="{F2EE6086-52E3-404D-AA0D-912394BF5F03}" srcOrd="1" destOrd="0" presId="urn:microsoft.com/office/officeart/2018/2/layout/IconVerticalSolidList"/>
    <dgm:cxn modelId="{88E44C53-4B71-48AF-8399-4326B25696FA}" type="presParOf" srcId="{4AE6CE2E-F6A2-4C9B-851F-8B1E76A37CDC}" destId="{98028EDA-F36E-47EE-A628-A5760AAE3D0D}" srcOrd="2" destOrd="0" presId="urn:microsoft.com/office/officeart/2018/2/layout/IconVerticalSolidList"/>
    <dgm:cxn modelId="{7D071C27-08D8-4964-B94E-D24DEAFB3630}" type="presParOf" srcId="{4AE6CE2E-F6A2-4C9B-851F-8B1E76A37CDC}" destId="{B6B1B790-1CFB-4086-AB79-AB146AA802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1A7D8-7949-2F4A-874C-AC77FF5F2105}">
      <dsp:nvSpPr>
        <dsp:cNvPr id="0" name=""/>
        <dsp:cNvSpPr/>
      </dsp:nvSpPr>
      <dsp:spPr>
        <a:xfrm>
          <a:off x="0" y="87473"/>
          <a:ext cx="6245265" cy="636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Brought up in UAE - residing more than 27 years - from primary school till completing Masters.</a:t>
          </a:r>
          <a:endParaRPr lang="en-US" sz="1600" kern="1200"/>
        </a:p>
      </dsp:txBody>
      <dsp:txXfrm>
        <a:off x="31070" y="118543"/>
        <a:ext cx="6183125" cy="574340"/>
      </dsp:txXfrm>
    </dsp:sp>
    <dsp:sp modelId="{37573830-0D30-6B4C-AD8C-3D9A040CEE90}">
      <dsp:nvSpPr>
        <dsp:cNvPr id="0" name=""/>
        <dsp:cNvSpPr/>
      </dsp:nvSpPr>
      <dsp:spPr>
        <a:xfrm>
          <a:off x="0" y="770033"/>
          <a:ext cx="6245265" cy="636480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BEng. Electrical And Electronic Engineer and MBA in Finance and Operations</a:t>
          </a:r>
          <a:endParaRPr lang="en-US" sz="1600" kern="1200"/>
        </a:p>
      </dsp:txBody>
      <dsp:txXfrm>
        <a:off x="31070" y="801103"/>
        <a:ext cx="6183125" cy="574340"/>
      </dsp:txXfrm>
    </dsp:sp>
    <dsp:sp modelId="{D6F2EAB4-FA03-004D-B7D7-EBD1703882C7}">
      <dsp:nvSpPr>
        <dsp:cNvPr id="0" name=""/>
        <dsp:cNvSpPr/>
      </dsp:nvSpPr>
      <dsp:spPr>
        <a:xfrm>
          <a:off x="0" y="1452593"/>
          <a:ext cx="6245265" cy="636480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Worked in multiple sectors - Education, Finance, Telecom, Media, and Research &amp; Development</a:t>
          </a:r>
          <a:endParaRPr lang="en-US" sz="1600" kern="1200"/>
        </a:p>
      </dsp:txBody>
      <dsp:txXfrm>
        <a:off x="31070" y="1483663"/>
        <a:ext cx="6183125" cy="574340"/>
      </dsp:txXfrm>
    </dsp:sp>
    <dsp:sp modelId="{0775EBFC-0EC4-C249-A378-662D0DEC0077}">
      <dsp:nvSpPr>
        <dsp:cNvPr id="0" name=""/>
        <dsp:cNvSpPr/>
      </dsp:nvSpPr>
      <dsp:spPr>
        <a:xfrm>
          <a:off x="0" y="2135153"/>
          <a:ext cx="6245265" cy="636480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Currently working as AI Engineer working at KNAI.</a:t>
          </a:r>
          <a:endParaRPr lang="en-US" sz="1600" kern="1200"/>
        </a:p>
      </dsp:txBody>
      <dsp:txXfrm>
        <a:off x="31070" y="2166223"/>
        <a:ext cx="6183125" cy="574340"/>
      </dsp:txXfrm>
    </dsp:sp>
    <dsp:sp modelId="{26575C2F-5010-9E4E-82B9-4205F65FB21D}">
      <dsp:nvSpPr>
        <dsp:cNvPr id="0" name=""/>
        <dsp:cNvSpPr/>
      </dsp:nvSpPr>
      <dsp:spPr>
        <a:xfrm>
          <a:off x="0" y="2817713"/>
          <a:ext cx="6245265" cy="636480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Involved in both Classical Machine Learning and Generative AI projects</a:t>
          </a:r>
          <a:endParaRPr lang="en-US" sz="1600" kern="1200"/>
        </a:p>
      </dsp:txBody>
      <dsp:txXfrm>
        <a:off x="31070" y="2848783"/>
        <a:ext cx="6183125" cy="574340"/>
      </dsp:txXfrm>
    </dsp:sp>
    <dsp:sp modelId="{58A30EEC-1916-2545-8E97-EB6D7798A136}">
      <dsp:nvSpPr>
        <dsp:cNvPr id="0" name=""/>
        <dsp:cNvSpPr/>
      </dsp:nvSpPr>
      <dsp:spPr>
        <a:xfrm>
          <a:off x="0" y="3500273"/>
          <a:ext cx="6245265" cy="636480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Overall more than 6 years in the field of State of the Art Technology</a:t>
          </a:r>
          <a:endParaRPr lang="en-US" sz="1600" kern="1200"/>
        </a:p>
      </dsp:txBody>
      <dsp:txXfrm>
        <a:off x="31070" y="3531343"/>
        <a:ext cx="6183125" cy="574340"/>
      </dsp:txXfrm>
    </dsp:sp>
    <dsp:sp modelId="{530DCE59-CA80-4843-B799-EDF3345960D5}">
      <dsp:nvSpPr>
        <dsp:cNvPr id="0" name=""/>
        <dsp:cNvSpPr/>
      </dsp:nvSpPr>
      <dsp:spPr>
        <a:xfrm>
          <a:off x="0" y="4182833"/>
          <a:ext cx="6245265" cy="636480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Top Voice in Machine Learning, Data Science and Machine Learning on Linkedin from August 2023 till February 2024</a:t>
          </a:r>
          <a:endParaRPr lang="en-US" sz="1600" kern="1200"/>
        </a:p>
      </dsp:txBody>
      <dsp:txXfrm>
        <a:off x="31070" y="4213903"/>
        <a:ext cx="6183125" cy="574340"/>
      </dsp:txXfrm>
    </dsp:sp>
    <dsp:sp modelId="{74F41F03-7AA2-3D40-B926-5E2B5ECE84AA}">
      <dsp:nvSpPr>
        <dsp:cNvPr id="0" name=""/>
        <dsp:cNvSpPr/>
      </dsp:nvSpPr>
      <dsp:spPr>
        <a:xfrm>
          <a:off x="0" y="4865393"/>
          <a:ext cx="6245265" cy="6364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Currently also AI Community lead under CodersHQ and one of the Co-Founders of Launchpad.</a:t>
          </a:r>
          <a:endParaRPr lang="en-US" sz="1600" kern="1200"/>
        </a:p>
      </dsp:txBody>
      <dsp:txXfrm>
        <a:off x="31070" y="4896463"/>
        <a:ext cx="6183125" cy="574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4409C-A165-4183-BE9A-B63FC0590187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4F89F-3DEA-426F-B78F-C93F3370D67E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87181-4C98-401A-8A58-3878A3814EC9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2500" kern="1200"/>
            <a:t>You will know what is exactly going on behind the scenes when we use Generative AI</a:t>
          </a:r>
          <a:endParaRPr lang="en-US" sz="2500" kern="1200"/>
        </a:p>
      </dsp:txBody>
      <dsp:txXfrm>
        <a:off x="1844034" y="682"/>
        <a:ext cx="4401230" cy="1596566"/>
      </dsp:txXfrm>
    </dsp:sp>
    <dsp:sp modelId="{B90A8DA5-AE9C-484E-A668-DDAF85B60E42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66D0B-B409-4F65-A78B-85936B737F4A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F0F5D-47AF-4F94-8CEA-0206B521327F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2500" kern="1200" dirty="0"/>
            <a:t>The learning path that will allow us to equip ourselves to become an AI Engineer</a:t>
          </a:r>
          <a:endParaRPr lang="en-US" sz="2500" kern="1200" dirty="0"/>
        </a:p>
      </dsp:txBody>
      <dsp:txXfrm>
        <a:off x="1844034" y="1996390"/>
        <a:ext cx="4401230" cy="1596566"/>
      </dsp:txXfrm>
    </dsp:sp>
    <dsp:sp modelId="{3E223AC3-AF32-4B82-B09B-5D5657C59AEC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5E29E-70E5-42D1-8022-99A885156659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1B597-51B2-4863-8C1A-9757BDD571D4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2500" kern="1200" dirty="0"/>
            <a:t>Appreciate the technology more as you will know about the mathematics behind AI</a:t>
          </a:r>
          <a:endParaRPr lang="en-US" sz="2500" kern="1200" dirty="0"/>
        </a:p>
      </dsp:txBody>
      <dsp:txXfrm>
        <a:off x="1844034" y="3992098"/>
        <a:ext cx="4401230" cy="1596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49CF1-2947-8C43-8294-C800AAB1D388}">
      <dsp:nvSpPr>
        <dsp:cNvPr id="0" name=""/>
        <dsp:cNvSpPr/>
      </dsp:nvSpPr>
      <dsp:spPr>
        <a:xfrm>
          <a:off x="0" y="389087"/>
          <a:ext cx="10515600" cy="2375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41528" rIns="816127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E" sz="2600" kern="1200"/>
            <a:t>Text to Speech 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E" sz="2600" kern="1200"/>
            <a:t>Speech to Text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E" sz="2600" kern="1200"/>
            <a:t>Image Generation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E" sz="2600" kern="1200"/>
            <a:t>Text Generation</a:t>
          </a:r>
          <a:endParaRPr lang="en-US" sz="2600" kern="1200"/>
        </a:p>
      </dsp:txBody>
      <dsp:txXfrm>
        <a:off x="0" y="389087"/>
        <a:ext cx="10515600" cy="2375100"/>
      </dsp:txXfrm>
    </dsp:sp>
    <dsp:sp modelId="{A7EDDDA9-2BED-3D43-A9CC-7EC1D4B63E0F}">
      <dsp:nvSpPr>
        <dsp:cNvPr id="0" name=""/>
        <dsp:cNvSpPr/>
      </dsp:nvSpPr>
      <dsp:spPr>
        <a:xfrm>
          <a:off x="525780" y="5327"/>
          <a:ext cx="7360920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2600" kern="1200"/>
            <a:t>Generative AI has lot of cool applications:</a:t>
          </a:r>
          <a:endParaRPr lang="en-US" sz="2600" kern="1200"/>
        </a:p>
      </dsp:txBody>
      <dsp:txXfrm>
        <a:off x="563247" y="42794"/>
        <a:ext cx="7285986" cy="692586"/>
      </dsp:txXfrm>
    </dsp:sp>
    <dsp:sp modelId="{DF8DDDE1-94FF-B84B-98AD-389671D94A96}">
      <dsp:nvSpPr>
        <dsp:cNvPr id="0" name=""/>
        <dsp:cNvSpPr/>
      </dsp:nvSpPr>
      <dsp:spPr>
        <a:xfrm>
          <a:off x="0" y="3288348"/>
          <a:ext cx="10515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8F36C-6CCE-1943-A358-FAAFE7D97276}">
      <dsp:nvSpPr>
        <dsp:cNvPr id="0" name=""/>
        <dsp:cNvSpPr/>
      </dsp:nvSpPr>
      <dsp:spPr>
        <a:xfrm>
          <a:off x="525780" y="2904587"/>
          <a:ext cx="7360920" cy="7675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2600" kern="1200"/>
            <a:t>And more . . .</a:t>
          </a:r>
          <a:endParaRPr lang="en-US" sz="2600" kern="1200"/>
        </a:p>
      </dsp:txBody>
      <dsp:txXfrm>
        <a:off x="563247" y="2942054"/>
        <a:ext cx="7285986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CFA24-4164-4773-BE3A-77A0EC79542C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A1ED77-9210-4045-A8A6-4B4FD6937251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B3A92-93AC-4DAA-AABB-AB5BCF9C300E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Start from Linear and Logistic Regression (this is more of revision as these are covered in high school)</a:t>
          </a:r>
          <a:endParaRPr lang="en-US" sz="2200" kern="1200"/>
        </a:p>
      </dsp:txBody>
      <dsp:txXfrm>
        <a:off x="1357965" y="2319"/>
        <a:ext cx="4887299" cy="1175727"/>
      </dsp:txXfrm>
    </dsp:sp>
    <dsp:sp modelId="{C508EB94-8768-433B-8779-C8293ECB786D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13181-244A-4F7C-AA08-C4663F09A121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326F4-77F3-4E7A-9ED8-DA5654296B5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Have strong base in statistics and calculus – Statquest and 3blue1brown</a:t>
          </a:r>
        </a:p>
      </dsp:txBody>
      <dsp:txXfrm>
        <a:off x="1357965" y="1471979"/>
        <a:ext cx="4887299" cy="1175727"/>
      </dsp:txXfrm>
    </dsp:sp>
    <dsp:sp modelId="{BCE23C57-BAB5-46DE-95E0-805CE448763F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5094A-BB9E-40A4-8E4F-F538764BDB26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28D41-CE9C-4662-AAAF-D1347F9B47F2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Have good software engineering foundations and be good at optimizing algorithms and data structures – CS50</a:t>
          </a:r>
        </a:p>
      </dsp:txBody>
      <dsp:txXfrm>
        <a:off x="1357965" y="2941639"/>
        <a:ext cx="4887299" cy="1175727"/>
      </dsp:txXfrm>
    </dsp:sp>
    <dsp:sp modelId="{65BDE52C-8BD9-4139-A910-E6602D1BF01C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E6086-52E3-404D-AA0D-912394BF5F03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1B790-1CFB-4086-AB79-AB146AA80250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Study Deep Learning Algorithms or Deployment Strategies (</a:t>
          </a:r>
          <a:r>
            <a:rPr lang="en-US" sz="2200" kern="1200" dirty="0" err="1"/>
            <a:t>MLOps</a:t>
          </a:r>
          <a:r>
            <a:rPr lang="en-US" sz="2200" kern="1200" dirty="0"/>
            <a:t>)</a:t>
          </a:r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BECBF-1CD2-C944-8524-67ECB4FAFE5B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86E1F-BF6F-A049-A0A0-06710DA9E1D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0637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86E1F-BF6F-A049-A0A0-06710DA9E1DB}" type="slidenum">
              <a:rPr lang="en-AE" smtClean="0"/>
              <a:t>8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4925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86E1F-BF6F-A049-A0A0-06710DA9E1DB}" type="slidenum">
              <a:rPr lang="en-AE" smtClean="0"/>
              <a:t>15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45826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3C17-31C7-8FEF-75E5-141AE4853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1436C-3F04-80E1-1ECE-96B1D10FD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1964E-6BFE-07E6-BF26-CB260ACD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2055-5132-E844-A20D-D36B5E3182C8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CC484-694E-3DC7-A52B-96CBDFC7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36634-897F-DD06-0E67-8BEA28F5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0A88-C9C5-F64F-BF16-914F42070FD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5815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8045-031D-E96F-8D72-254FE29B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95E90-F9A1-FF12-416F-2BC1AF167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85A24-6662-3DF4-3F9F-46DA540F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2055-5132-E844-A20D-D36B5E3182C8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E24C-D6A9-87F2-EE97-90CB8B96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E183A-F7E3-4B4B-CB77-98F56467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0A88-C9C5-F64F-BF16-914F42070FD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1613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ED88B-AC53-7EC0-89BB-C8BFB44FF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43DBB-B7CA-5CC5-623C-05EDA40E9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F1B54-E67E-7172-2F10-798954AE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2055-5132-E844-A20D-D36B5E3182C8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A22B4-4009-25A0-0080-6DE9A8B6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EF32E-42F8-949F-43BB-C5E8C78D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0A88-C9C5-F64F-BF16-914F42070FD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8065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B56B-95CC-40DD-0C4D-63DCEA42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4F3BA-CF9D-79F8-2C2B-DB67681FB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743BE-A22C-CB60-5DB2-8EACED82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2055-5132-E844-A20D-D36B5E3182C8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A4EEE-A2E8-DE24-F3CC-DD85EA00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3B13C-727A-0CD5-CE1B-55EB5369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0A88-C9C5-F64F-BF16-914F42070FD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8992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C259-A06A-D49B-A067-67A1F3AF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C1B44-5F4F-9C79-37D8-EFC551D7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65665-4FAE-1C6D-F80C-AA820E45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2055-5132-E844-A20D-D36B5E3182C8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A684D-22C3-45EF-669E-51D0AC96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EBBBD-F98F-2437-C0D5-83BB5AF6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0A88-C9C5-F64F-BF16-914F42070FD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7459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8B65-B4EE-0104-C63C-47F2A66A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56D0-40B1-C835-DA8F-69A3BF3B0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7DB7F-9923-781B-9496-3C4D39842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45C9A-DFF8-599C-716F-EE9484D7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2055-5132-E844-A20D-D36B5E3182C8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8B2A8-71F7-6294-81A1-A2AB9939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DDC6E-56F9-1841-2EF9-C7554242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0A88-C9C5-F64F-BF16-914F42070FD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024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6C33-55DD-40A2-DC7A-1C74152D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261FC-99F1-C4D6-BE3D-6CD41F4E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2771E-F9BA-A9F1-E490-0E255D83A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1E032-0FEE-1336-5FFE-053508D73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715D0-8992-64F8-5C1B-9700C925E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C9675-7E40-2BEE-2125-60B8BF50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2055-5132-E844-A20D-D36B5E3182C8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C5E61-53E6-F17E-5887-26418E07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84E55-C8CD-B2CA-EC3C-1754226D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0A88-C9C5-F64F-BF16-914F42070FD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5760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69F4-8D6B-1296-EFDF-ADAE7F5F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648BB-84D2-6A18-F850-3BC75A9E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2055-5132-E844-A20D-D36B5E3182C8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F8E01-CD5A-E434-AA7F-7480B938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43770-22A8-186D-05CF-8435908C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0A88-C9C5-F64F-BF16-914F42070FD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6541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6B0D08-6F32-8A2D-9732-C375F762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2055-5132-E844-A20D-D36B5E3182C8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A67E7-4D1A-195D-0141-06FAACEEE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F1D09-1AA2-EFB4-9DE3-343D1614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0A88-C9C5-F64F-BF16-914F42070FD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7152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3F18-E4B8-6AA9-E2D5-ACA9F157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DD686-A730-58E7-EA92-6F99FCF7C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E44C9-BCC1-67E1-223D-E84B35021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2F559-E883-A355-6D45-A80AE073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2055-5132-E844-A20D-D36B5E3182C8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ED3A7-78BB-6B4F-8FF9-1CFC23E5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EA726-2EE9-8ED8-2B50-88CAB1CB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0A88-C9C5-F64F-BF16-914F42070FD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5194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76B8-9209-B929-70E3-CA1101426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3A878-4BB6-DC3B-8DB5-DA335578D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B60A3-38E5-D4A9-8735-3FA4EA22A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8A1D8-7694-B545-DF3E-E06EE0F6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2055-5132-E844-A20D-D36B5E3182C8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2F177-DBFB-14A8-55D8-722271CE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6FC84-93BA-2168-EA0D-9BCECB1A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0A88-C9C5-F64F-BF16-914F42070FD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9490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D2511-3C5F-CA3C-DA72-6714BF5A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4B07E-E013-A1E2-A819-335D5EC5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A9102-91C5-1E3A-2BC1-CACE083ED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C2055-5132-E844-A20D-D36B5E3182C8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CC9FA-72BA-E4E9-52C1-0A09A5C76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520C-41F9-EA47-96D0-7F2492382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00A88-C9C5-F64F-BF16-914F42070FD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2651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eremy-arancio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Rectangle 2080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96843-4D8E-00E3-D0DF-9A0CF83EE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3933" y="3827844"/>
            <a:ext cx="6766405" cy="1168188"/>
          </a:xfrm>
        </p:spPr>
        <p:txBody>
          <a:bodyPr>
            <a:normAutofit/>
          </a:bodyPr>
          <a:lstStyle/>
          <a:p>
            <a:r>
              <a:rPr lang="en-AE" sz="3800" dirty="0">
                <a:solidFill>
                  <a:srgbClr val="FFFFFE"/>
                </a:solidFill>
              </a:rPr>
              <a:t>Why one should not directly jump into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639B3-A263-6101-20A6-A1E048AA9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3933" y="5219993"/>
            <a:ext cx="6766405" cy="1168189"/>
          </a:xfrm>
        </p:spPr>
        <p:txBody>
          <a:bodyPr>
            <a:normAutofit/>
          </a:bodyPr>
          <a:lstStyle/>
          <a:p>
            <a:r>
              <a:rPr lang="en-AE" sz="2200" dirty="0">
                <a:solidFill>
                  <a:srgbClr val="FFFFFE"/>
                </a:solidFill>
              </a:rPr>
              <a:t>Speaker: Isham Rashik</a:t>
            </a:r>
          </a:p>
          <a:p>
            <a:r>
              <a:rPr lang="en-AE" sz="2200" dirty="0">
                <a:solidFill>
                  <a:srgbClr val="FFFFFE"/>
                </a:solidFill>
              </a:rPr>
              <a:t>AI Community Lead at CodersHQ </a:t>
            </a:r>
          </a:p>
        </p:txBody>
      </p:sp>
      <p:sp>
        <p:nvSpPr>
          <p:cNvPr id="2083" name="Freeform: Shape 2082">
            <a:extLst>
              <a:ext uri="{FF2B5EF4-FFF2-40B4-BE49-F238E27FC236}">
                <a16:creationId xmlns:a16="http://schemas.microsoft.com/office/drawing/2014/main" id="{EBF4792E-DF83-4D24-9924-01EC30A32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8512"/>
            <a:ext cx="3952259" cy="5932172"/>
          </a:xfrm>
          <a:custGeom>
            <a:avLst/>
            <a:gdLst>
              <a:gd name="connsiteX0" fmla="*/ 986173 w 3952259"/>
              <a:gd name="connsiteY0" fmla="*/ 0 h 5932172"/>
              <a:gd name="connsiteX1" fmla="*/ 3952259 w 3952259"/>
              <a:gd name="connsiteY1" fmla="*/ 2966086 h 5932172"/>
              <a:gd name="connsiteX2" fmla="*/ 986173 w 3952259"/>
              <a:gd name="connsiteY2" fmla="*/ 5932172 h 5932172"/>
              <a:gd name="connsiteX3" fmla="*/ 104150 w 3952259"/>
              <a:gd name="connsiteY3" fmla="*/ 5798823 h 5932172"/>
              <a:gd name="connsiteX4" fmla="*/ 0 w 3952259"/>
              <a:gd name="connsiteY4" fmla="*/ 5760704 h 5932172"/>
              <a:gd name="connsiteX5" fmla="*/ 0 w 3952259"/>
              <a:gd name="connsiteY5" fmla="*/ 171469 h 5932172"/>
              <a:gd name="connsiteX6" fmla="*/ 104150 w 3952259"/>
              <a:gd name="connsiteY6" fmla="*/ 133350 h 5932172"/>
              <a:gd name="connsiteX7" fmla="*/ 986173 w 3952259"/>
              <a:gd name="connsiteY7" fmla="*/ 0 h 593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52259" h="5932172">
                <a:moveTo>
                  <a:pt x="986173" y="0"/>
                </a:moveTo>
                <a:cubicBezTo>
                  <a:pt x="2624297" y="0"/>
                  <a:pt x="3952259" y="1327962"/>
                  <a:pt x="3952259" y="2966086"/>
                </a:cubicBezTo>
                <a:cubicBezTo>
                  <a:pt x="3952259" y="4604210"/>
                  <a:pt x="2624297" y="5932172"/>
                  <a:pt x="986173" y="5932172"/>
                </a:cubicBezTo>
                <a:cubicBezTo>
                  <a:pt x="679025" y="5932172"/>
                  <a:pt x="382781" y="5885486"/>
                  <a:pt x="104150" y="5798823"/>
                </a:cubicBezTo>
                <a:lnTo>
                  <a:pt x="0" y="5760704"/>
                </a:lnTo>
                <a:lnTo>
                  <a:pt x="0" y="171469"/>
                </a:lnTo>
                <a:lnTo>
                  <a:pt x="104150" y="133350"/>
                </a:lnTo>
                <a:cubicBezTo>
                  <a:pt x="382781" y="46686"/>
                  <a:pt x="679025" y="0"/>
                  <a:pt x="9861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85" name="Freeform: Shape 2084">
            <a:extLst>
              <a:ext uri="{FF2B5EF4-FFF2-40B4-BE49-F238E27FC236}">
                <a16:creationId xmlns:a16="http://schemas.microsoft.com/office/drawing/2014/main" id="{15837328-A57C-47AA-B520-C83F4A6B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8125" y="0"/>
            <a:ext cx="4475748" cy="3256337"/>
          </a:xfrm>
          <a:custGeom>
            <a:avLst/>
            <a:gdLst>
              <a:gd name="connsiteX0" fmla="*/ 246861 w 4475748"/>
              <a:gd name="connsiteY0" fmla="*/ 0 h 3256337"/>
              <a:gd name="connsiteX1" fmla="*/ 4228888 w 4475748"/>
              <a:gd name="connsiteY1" fmla="*/ 0 h 3256337"/>
              <a:gd name="connsiteX2" fmla="*/ 4299885 w 4475748"/>
              <a:gd name="connsiteY2" fmla="*/ 147382 h 3256337"/>
              <a:gd name="connsiteX3" fmla="*/ 4475748 w 4475748"/>
              <a:gd name="connsiteY3" fmla="*/ 1018463 h 3256337"/>
              <a:gd name="connsiteX4" fmla="*/ 2237874 w 4475748"/>
              <a:gd name="connsiteY4" fmla="*/ 3256337 h 3256337"/>
              <a:gd name="connsiteX5" fmla="*/ 0 w 4475748"/>
              <a:gd name="connsiteY5" fmla="*/ 1018463 h 3256337"/>
              <a:gd name="connsiteX6" fmla="*/ 175863 w 4475748"/>
              <a:gd name="connsiteY6" fmla="*/ 147382 h 325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75748" h="3256337">
                <a:moveTo>
                  <a:pt x="246861" y="0"/>
                </a:moveTo>
                <a:lnTo>
                  <a:pt x="4228888" y="0"/>
                </a:lnTo>
                <a:lnTo>
                  <a:pt x="4299885" y="147382"/>
                </a:lnTo>
                <a:cubicBezTo>
                  <a:pt x="4413128" y="415117"/>
                  <a:pt x="4475748" y="709477"/>
                  <a:pt x="4475748" y="1018463"/>
                </a:cubicBezTo>
                <a:cubicBezTo>
                  <a:pt x="4475748" y="2254407"/>
                  <a:pt x="3473818" y="3256337"/>
                  <a:pt x="2237874" y="3256337"/>
                </a:cubicBezTo>
                <a:cubicBezTo>
                  <a:pt x="1001930" y="3256337"/>
                  <a:pt x="0" y="2254407"/>
                  <a:pt x="0" y="1018463"/>
                </a:cubicBezTo>
                <a:cubicBezTo>
                  <a:pt x="0" y="709477"/>
                  <a:pt x="62621" y="415117"/>
                  <a:pt x="175863" y="14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87" name="Arc 2086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580241">
            <a:off x="-1784401" y="613620"/>
            <a:ext cx="6199926" cy="6199926"/>
          </a:xfrm>
          <a:prstGeom prst="arc">
            <a:avLst>
              <a:gd name="adj1" fmla="val 14455503"/>
              <a:gd name="adj2" fmla="val 18389131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7E3CADD0-B34C-B218-3BF0-13FBAD7D1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44" y="2822476"/>
            <a:ext cx="3931615" cy="717519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" name="Freeform: Shape 2088">
            <a:extLst>
              <a:ext uri="{FF2B5EF4-FFF2-40B4-BE49-F238E27FC236}">
                <a16:creationId xmlns:a16="http://schemas.microsoft.com/office/drawing/2014/main" id="{8A03A6A2-7849-4179-B68F-C11DDDB23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1078" y="0"/>
            <a:ext cx="3440922" cy="3674631"/>
          </a:xfrm>
          <a:custGeom>
            <a:avLst/>
            <a:gdLst>
              <a:gd name="connsiteX0" fmla="*/ 523074 w 3440922"/>
              <a:gd name="connsiteY0" fmla="*/ 0 h 3674631"/>
              <a:gd name="connsiteX1" fmla="*/ 3440922 w 3440922"/>
              <a:gd name="connsiteY1" fmla="*/ 0 h 3674631"/>
              <a:gd name="connsiteX2" fmla="*/ 3440922 w 3440922"/>
              <a:gd name="connsiteY2" fmla="*/ 3321701 h 3674631"/>
              <a:gd name="connsiteX3" fmla="*/ 3304578 w 3440922"/>
              <a:gd name="connsiteY3" fmla="*/ 3404532 h 3674631"/>
              <a:gd name="connsiteX4" fmla="*/ 2237874 w 3440922"/>
              <a:gd name="connsiteY4" fmla="*/ 3674631 h 3674631"/>
              <a:gd name="connsiteX5" fmla="*/ 0 w 3440922"/>
              <a:gd name="connsiteY5" fmla="*/ 1436757 h 3674631"/>
              <a:gd name="connsiteX6" fmla="*/ 511022 w 3440922"/>
              <a:gd name="connsiteY6" fmla="*/ 13261 h 367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40922" h="3674631">
                <a:moveTo>
                  <a:pt x="523074" y="0"/>
                </a:moveTo>
                <a:lnTo>
                  <a:pt x="3440922" y="0"/>
                </a:lnTo>
                <a:lnTo>
                  <a:pt x="3440922" y="3321701"/>
                </a:lnTo>
                <a:lnTo>
                  <a:pt x="3304578" y="3404532"/>
                </a:lnTo>
                <a:cubicBezTo>
                  <a:pt x="2987486" y="3576786"/>
                  <a:pt x="2624107" y="3674631"/>
                  <a:pt x="2237874" y="3674631"/>
                </a:cubicBezTo>
                <a:cubicBezTo>
                  <a:pt x="1001930" y="3674631"/>
                  <a:pt x="0" y="2672701"/>
                  <a:pt x="0" y="1436757"/>
                </a:cubicBezTo>
                <a:cubicBezTo>
                  <a:pt x="0" y="896032"/>
                  <a:pt x="191776" y="400098"/>
                  <a:pt x="511022" y="132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hq) get inspired | Artificial Intelligence Office, UAE">
            <a:extLst>
              <a:ext uri="{FF2B5EF4-FFF2-40B4-BE49-F238E27FC236}">
                <a16:creationId xmlns:a16="http://schemas.microsoft.com/office/drawing/2014/main" id="{62945E87-8D47-86C8-7F5F-1B0F9221B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3731" y="1006333"/>
            <a:ext cx="2518129" cy="830982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logo with text on it&#10;&#10;Description automatically generated">
            <a:extLst>
              <a:ext uri="{FF2B5EF4-FFF2-40B4-BE49-F238E27FC236}">
                <a16:creationId xmlns:a16="http://schemas.microsoft.com/office/drawing/2014/main" id="{3DA7554D-6FF5-2C43-F37A-A893E6E03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7686" y="334437"/>
            <a:ext cx="2488039" cy="2488039"/>
          </a:xfrm>
          <a:custGeom>
            <a:avLst/>
            <a:gdLst/>
            <a:ahLst/>
            <a:cxnLst/>
            <a:rect l="l" t="t" r="r" b="b"/>
            <a:pathLst>
              <a:path w="2487175" h="2487175">
                <a:moveTo>
                  <a:pt x="67328" y="0"/>
                </a:moveTo>
                <a:lnTo>
                  <a:pt x="2419847" y="0"/>
                </a:lnTo>
                <a:cubicBezTo>
                  <a:pt x="2457031" y="0"/>
                  <a:pt x="2487175" y="30144"/>
                  <a:pt x="2487175" y="67328"/>
                </a:cubicBezTo>
                <a:lnTo>
                  <a:pt x="2487175" y="2419847"/>
                </a:lnTo>
                <a:cubicBezTo>
                  <a:pt x="2487175" y="2457031"/>
                  <a:pt x="2457031" y="2487175"/>
                  <a:pt x="2419847" y="2487175"/>
                </a:cubicBezTo>
                <a:lnTo>
                  <a:pt x="67328" y="2487175"/>
                </a:lnTo>
                <a:cubicBezTo>
                  <a:pt x="30144" y="2487175"/>
                  <a:pt x="0" y="2457031"/>
                  <a:pt x="0" y="2419847"/>
                </a:cubicBezTo>
                <a:lnTo>
                  <a:pt x="0" y="67328"/>
                </a:lnTo>
                <a:cubicBezTo>
                  <a:pt x="0" y="30144"/>
                  <a:pt x="30144" y="0"/>
                  <a:pt x="673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140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22059B-24B6-ADB2-B5FC-459C3001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  <a:latin typeface="ui-sans-serif"/>
              </a:rPr>
              <a:t>Deep Learning Algorithms</a:t>
            </a:r>
            <a:endParaRPr lang="en-AE" sz="3600" dirty="0">
              <a:solidFill>
                <a:srgbClr val="FFFFFF"/>
              </a:solidFill>
            </a:endParaRPr>
          </a:p>
        </p:txBody>
      </p:sp>
      <p:sp>
        <p:nvSpPr>
          <p:cNvPr id="3083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85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8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074" name="Picture 2" descr="Artificial neural network architecture (ANN i-h 1-h 2-h n-o). | Download  Scientific Diagram">
            <a:extLst>
              <a:ext uri="{FF2B5EF4-FFF2-40B4-BE49-F238E27FC236}">
                <a16:creationId xmlns:a16="http://schemas.microsoft.com/office/drawing/2014/main" id="{E7F9233E-76F3-00C9-5765-EB45F5FA5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53347"/>
            <a:ext cx="4409920" cy="258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Guide to Convolutional Neural Networks — the ELI5 way | Saturn Cloud Blog">
            <a:extLst>
              <a:ext uri="{FF2B5EF4-FFF2-40B4-BE49-F238E27FC236}">
                <a16:creationId xmlns:a16="http://schemas.microsoft.com/office/drawing/2014/main" id="{35B54F91-7636-668B-F2F4-EE68035CD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641" y="2489134"/>
            <a:ext cx="5507159" cy="294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810E28-8C0F-4991-7996-26E3470279CB}"/>
              </a:ext>
            </a:extLst>
          </p:cNvPr>
          <p:cNvSpPr txBox="1"/>
          <p:nvPr/>
        </p:nvSpPr>
        <p:spPr>
          <a:xfrm>
            <a:off x="1574069" y="5561905"/>
            <a:ext cx="2951770" cy="344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AE" sz="16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Artificial Neural Networks (ANN)</a:t>
            </a:r>
            <a:endParaRPr lang="en-A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3B30E-53F7-456F-8BAC-F3F84E703679}"/>
              </a:ext>
            </a:extLst>
          </p:cNvPr>
          <p:cNvSpPr txBox="1"/>
          <p:nvPr/>
        </p:nvSpPr>
        <p:spPr>
          <a:xfrm>
            <a:off x="7269431" y="5393327"/>
            <a:ext cx="3411255" cy="344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AE" sz="16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Convolutional Neural Networks (CNN)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1970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22059B-24B6-ADB2-B5FC-459C3001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4" y="300580"/>
            <a:ext cx="11206974" cy="108952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  <a:latin typeface="ui-sans-serif"/>
              </a:rPr>
              <a:t>Important Concepts to be studied for each DL Algorithm</a:t>
            </a:r>
            <a:endParaRPr lang="en-AE" sz="3600" dirty="0">
              <a:solidFill>
                <a:srgbClr val="FFFFFF"/>
              </a:solidFill>
            </a:endParaRPr>
          </a:p>
        </p:txBody>
      </p:sp>
      <p:sp>
        <p:nvSpPr>
          <p:cNvPr id="3083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85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8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5097E-9FF8-4382-E930-BD7FD011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4" y="1914833"/>
            <a:ext cx="11329638" cy="4351338"/>
          </a:xfrm>
        </p:spPr>
        <p:txBody>
          <a:bodyPr>
            <a:normAutofit/>
          </a:bodyPr>
          <a:lstStyle/>
          <a:p>
            <a:r>
              <a:rPr lang="en-AE" dirty="0"/>
              <a:t>Forward Propogation and Backward Propogation</a:t>
            </a:r>
          </a:p>
          <a:p>
            <a:r>
              <a:rPr lang="en-AE" dirty="0"/>
              <a:t>Activation Functions – Sigmoid, ReLu,  GeLu etc</a:t>
            </a:r>
          </a:p>
          <a:p>
            <a:r>
              <a:rPr lang="en-AE" dirty="0"/>
              <a:t>Optimizers that allows minimizing of loss – Stochastic Gradient Descent Optimizer and Adam Optimizer</a:t>
            </a:r>
          </a:p>
          <a:p>
            <a:r>
              <a:rPr lang="en-AE" dirty="0"/>
              <a:t>Regularization techniques - Dropout</a:t>
            </a:r>
          </a:p>
          <a:p>
            <a:r>
              <a:rPr lang="en-AE" dirty="0"/>
              <a:t>Normalization – Batch Normalization / Layer Normalization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158033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22059B-24B6-ADB2-B5FC-459C3001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  <a:latin typeface="ui-sans-serif"/>
              </a:rPr>
              <a:t>Deep Learning Algorithms - Continuation</a:t>
            </a:r>
            <a:endParaRPr lang="en-AE" sz="3600" dirty="0">
              <a:solidFill>
                <a:srgbClr val="FFFFFF"/>
              </a:solidFill>
            </a:endParaRPr>
          </a:p>
        </p:txBody>
      </p:sp>
      <p:sp>
        <p:nvSpPr>
          <p:cNvPr id="3083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85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8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122" name="Picture 2" descr="A Brief Introduction to Recurrent Neural Networks | by Jonte Dancker |  Towards Data Science">
            <a:extLst>
              <a:ext uri="{FF2B5EF4-FFF2-40B4-BE49-F238E27FC236}">
                <a16:creationId xmlns:a16="http://schemas.microsoft.com/office/drawing/2014/main" id="{F65A27BA-09F4-F759-854E-3A643DC0F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7243"/>
            <a:ext cx="121920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97A74D-44B9-EC97-8BEC-110CEA49ED52}"/>
              </a:ext>
            </a:extLst>
          </p:cNvPr>
          <p:cNvSpPr txBox="1"/>
          <p:nvPr/>
        </p:nvSpPr>
        <p:spPr>
          <a:xfrm>
            <a:off x="838201" y="5371686"/>
            <a:ext cx="32676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E" dirty="0"/>
              <a:t>Recurrent Neural Network (RNN)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3486CD-1382-FA1D-0384-6E83E338B2D8}"/>
              </a:ext>
            </a:extLst>
          </p:cNvPr>
          <p:cNvSpPr txBox="1"/>
          <p:nvPr/>
        </p:nvSpPr>
        <p:spPr>
          <a:xfrm>
            <a:off x="4944028" y="5398775"/>
            <a:ext cx="32815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E" dirty="0"/>
              <a:t>Long Short Term Memory (LSTM)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B88EE8-B320-8787-137E-904DA7239439}"/>
              </a:ext>
            </a:extLst>
          </p:cNvPr>
          <p:cNvSpPr txBox="1"/>
          <p:nvPr/>
        </p:nvSpPr>
        <p:spPr>
          <a:xfrm>
            <a:off x="9247572" y="5337066"/>
            <a:ext cx="27933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E" dirty="0"/>
              <a:t>Gated Recurrent Unit (GRU)</a:t>
            </a:r>
          </a:p>
        </p:txBody>
      </p:sp>
    </p:spTree>
    <p:extLst>
      <p:ext uri="{BB962C8B-B14F-4D97-AF65-F5344CB8AC3E}">
        <p14:creationId xmlns:p14="http://schemas.microsoft.com/office/powerpoint/2010/main" val="3212121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22059B-24B6-ADB2-B5FC-459C3001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  <a:latin typeface="ui-sans-serif"/>
              </a:rPr>
              <a:t>Deep Learning Algorithms - Continuation</a:t>
            </a:r>
            <a:endParaRPr lang="en-AE" sz="3600" dirty="0">
              <a:solidFill>
                <a:srgbClr val="FFFFFF"/>
              </a:solidFill>
            </a:endParaRPr>
          </a:p>
        </p:txBody>
      </p:sp>
      <p:sp>
        <p:nvSpPr>
          <p:cNvPr id="3083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85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8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194" name="Picture 2" descr="Explain the Transformer Architecture (with Examples and Videos) - AIML.com">
            <a:extLst>
              <a:ext uri="{FF2B5EF4-FFF2-40B4-BE49-F238E27FC236}">
                <a16:creationId xmlns:a16="http://schemas.microsoft.com/office/drawing/2014/main" id="{1A7DF6B1-704D-4BF0-1395-3D3BF5F0B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924591"/>
            <a:ext cx="7000875" cy="426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948E65-5AD0-5AD3-ACC6-D1A3674ADE8F}"/>
              </a:ext>
            </a:extLst>
          </p:cNvPr>
          <p:cNvSpPr txBox="1"/>
          <p:nvPr/>
        </p:nvSpPr>
        <p:spPr>
          <a:xfrm>
            <a:off x="3251931" y="6232506"/>
            <a:ext cx="141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5097E-9FF8-4382-E930-BD7FD011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174" y="1914833"/>
            <a:ext cx="4962525" cy="4351338"/>
          </a:xfrm>
        </p:spPr>
        <p:txBody>
          <a:bodyPr>
            <a:normAutofit/>
          </a:bodyPr>
          <a:lstStyle/>
          <a:p>
            <a:r>
              <a:rPr lang="en-AE" dirty="0"/>
              <a:t>Ultimate breakthrough in the world of AI</a:t>
            </a:r>
          </a:p>
          <a:p>
            <a:r>
              <a:rPr lang="en-AE" dirty="0"/>
              <a:t>This architecture is used across all branches:</a:t>
            </a:r>
          </a:p>
          <a:p>
            <a:pPr lvl="1"/>
            <a:r>
              <a:rPr lang="en-AE" dirty="0"/>
              <a:t>Computer Vision</a:t>
            </a:r>
          </a:p>
          <a:p>
            <a:pPr lvl="1"/>
            <a:r>
              <a:rPr lang="en-AE" dirty="0"/>
              <a:t>Natural Language Processing</a:t>
            </a:r>
          </a:p>
          <a:p>
            <a:pPr lvl="1"/>
            <a:r>
              <a:rPr lang="en-AE" dirty="0"/>
              <a:t>Speech</a:t>
            </a:r>
          </a:p>
          <a:p>
            <a:pPr lvl="1"/>
            <a:r>
              <a:rPr lang="en-AE" dirty="0"/>
              <a:t>Translation</a:t>
            </a:r>
          </a:p>
          <a:p>
            <a:pPr lvl="1"/>
            <a:r>
              <a:rPr lang="en-AE" dirty="0"/>
              <a:t>And more . . . </a:t>
            </a:r>
          </a:p>
        </p:txBody>
      </p:sp>
    </p:spTree>
    <p:extLst>
      <p:ext uri="{BB962C8B-B14F-4D97-AF65-F5344CB8AC3E}">
        <p14:creationId xmlns:p14="http://schemas.microsoft.com/office/powerpoint/2010/main" val="152005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7" name="Rectangle 9236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67EDB-F25F-88E7-02F9-CF81ADD3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FFFFFF"/>
                </a:solidFill>
                <a:effectLst/>
                <a:latin typeface="ui-sans-serif"/>
              </a:rPr>
              <a:t>Basic Roadmap for Tech Stack </a:t>
            </a:r>
            <a:endParaRPr lang="en-AE" dirty="0">
              <a:solidFill>
                <a:srgbClr val="FFFFFF"/>
              </a:solidFill>
            </a:endParaRPr>
          </a:p>
        </p:txBody>
      </p:sp>
      <p:sp>
        <p:nvSpPr>
          <p:cNvPr id="9239" name="Rectangle: Rounded Corners 9238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NumPy : the most used Python library in Data Science">
            <a:extLst>
              <a:ext uri="{FF2B5EF4-FFF2-40B4-BE49-F238E27FC236}">
                <a16:creationId xmlns:a16="http://schemas.microsoft.com/office/drawing/2014/main" id="{B039EA85-3244-0044-CE7F-6E6DDAFF3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570" y="3773394"/>
            <a:ext cx="2592531" cy="142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0F23A7FD-0AD2-3476-3E6D-00B3790A1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114" y="5442468"/>
            <a:ext cx="2275444" cy="56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C++ - Free ui icons">
            <a:extLst>
              <a:ext uri="{FF2B5EF4-FFF2-40B4-BE49-F238E27FC236}">
                <a16:creationId xmlns:a16="http://schemas.microsoft.com/office/drawing/2014/main" id="{7E2E6F60-2612-27BE-BEE3-199391578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867" y="1698459"/>
            <a:ext cx="1689744" cy="168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955638A-C30F-4FB1-EAB1-C7A5B1F38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83" y="1669277"/>
            <a:ext cx="1545475" cy="170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ash Logo Media Assets - Download Bash shell logo - Bourne-again shell logo">
            <a:extLst>
              <a:ext uri="{FF2B5EF4-FFF2-40B4-BE49-F238E27FC236}">
                <a16:creationId xmlns:a16="http://schemas.microsoft.com/office/drawing/2014/main" id="{2D0FD81F-1320-E7EE-F2F6-0FCF4BA01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65" y="1698459"/>
            <a:ext cx="3733800" cy="158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Programming Fundamentals - Learners Galaxy">
            <a:extLst>
              <a:ext uri="{FF2B5EF4-FFF2-40B4-BE49-F238E27FC236}">
                <a16:creationId xmlns:a16="http://schemas.microsoft.com/office/drawing/2014/main" id="{8080AC65-2910-488B-CF7C-8117FB3B2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1" r="22617"/>
          <a:stretch/>
        </p:blipFill>
        <p:spPr bwMode="auto">
          <a:xfrm>
            <a:off x="4958278" y="1661752"/>
            <a:ext cx="1869119" cy="190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727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7" name="Rectangle 9236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67EDB-F25F-88E7-02F9-CF81ADD3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Autofit/>
          </a:bodyPr>
          <a:lstStyle/>
          <a:p>
            <a:pPr algn="ctr"/>
            <a:r>
              <a:rPr lang="en-US" sz="2800" b="1" i="0" dirty="0">
                <a:solidFill>
                  <a:srgbClr val="FFFFFF"/>
                </a:solidFill>
                <a:effectLst/>
                <a:latin typeface="ui-sans-serif"/>
              </a:rPr>
              <a:t>Roadmap for Tech Stack – Natural Language Processing / Understanding</a:t>
            </a:r>
            <a:endParaRPr lang="en-AE" sz="2800" dirty="0">
              <a:solidFill>
                <a:srgbClr val="FFFFFF"/>
              </a:solidFill>
            </a:endParaRPr>
          </a:p>
        </p:txBody>
      </p:sp>
      <p:sp>
        <p:nvSpPr>
          <p:cNvPr id="9239" name="Rectangle: Rounded Corners 9238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4" name="Picture 8" descr="Hugging Face Transformers APIs | Niklas Heidloff">
            <a:extLst>
              <a:ext uri="{FF2B5EF4-FFF2-40B4-BE49-F238E27FC236}">
                <a16:creationId xmlns:a16="http://schemas.microsoft.com/office/drawing/2014/main" id="{8CF43BBF-495C-7FE3-10CF-02A34ECF4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1" t="23607" r="22305" b="33711"/>
          <a:stretch/>
        </p:blipFill>
        <p:spPr bwMode="auto">
          <a:xfrm>
            <a:off x="7955714" y="1749065"/>
            <a:ext cx="2869525" cy="118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LangChain Is All You Need. LangChain is an integration framework… | by  Mohammad Zeynali | Medium">
            <a:extLst>
              <a:ext uri="{FF2B5EF4-FFF2-40B4-BE49-F238E27FC236}">
                <a16:creationId xmlns:a16="http://schemas.microsoft.com/office/drawing/2014/main" id="{F884F7C1-C382-ACF2-A7A8-CF78D3D55C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5" t="34336" r="17031" b="36115"/>
          <a:stretch/>
        </p:blipFill>
        <p:spPr bwMode="auto">
          <a:xfrm>
            <a:off x="5662430" y="5057929"/>
            <a:ext cx="4317651" cy="102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OLLAMA: The Local Playground for Large Language Models (LLMs)">
            <a:extLst>
              <a:ext uri="{FF2B5EF4-FFF2-40B4-BE49-F238E27FC236}">
                <a16:creationId xmlns:a16="http://schemas.microsoft.com/office/drawing/2014/main" id="{7D0F420A-E1BD-0291-5A19-E88F7C04F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556" y="3047436"/>
            <a:ext cx="2010493" cy="201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What Is OpenAI? Here's Everything a Marketer Needs to Know">
            <a:extLst>
              <a:ext uri="{FF2B5EF4-FFF2-40B4-BE49-F238E27FC236}">
                <a16:creationId xmlns:a16="http://schemas.microsoft.com/office/drawing/2014/main" id="{3B2C2E55-1007-3C29-1CF5-A55AB0E9A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1" t="30129" r="17979" b="29532"/>
          <a:stretch/>
        </p:blipFill>
        <p:spPr bwMode="auto">
          <a:xfrm>
            <a:off x="7654980" y="3490655"/>
            <a:ext cx="3152412" cy="120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ntiment Analysis — using NLTK Vader | by Skillcate AI | Medium">
            <a:extLst>
              <a:ext uri="{FF2B5EF4-FFF2-40B4-BE49-F238E27FC236}">
                <a16:creationId xmlns:a16="http://schemas.microsoft.com/office/drawing/2014/main" id="{C920145F-2D44-7E7E-9EB9-F1C306913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6" t="2485" r="25938"/>
          <a:stretch/>
        </p:blipFill>
        <p:spPr bwMode="auto">
          <a:xfrm>
            <a:off x="2201067" y="1749065"/>
            <a:ext cx="2010494" cy="234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aCy - Wikipedia">
            <a:extLst>
              <a:ext uri="{FF2B5EF4-FFF2-40B4-BE49-F238E27FC236}">
                <a16:creationId xmlns:a16="http://schemas.microsoft.com/office/drawing/2014/main" id="{2DF39577-EA4D-7B48-E782-5157239FE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506" y="4695758"/>
            <a:ext cx="2683615" cy="95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FCCB0C3B-BF17-7A27-5DF0-68D7A9C9D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605" y="2207445"/>
            <a:ext cx="2275444" cy="56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936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7" name="Rectangle 9236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67EDB-F25F-88E7-02F9-CF81ADD3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Autofit/>
          </a:bodyPr>
          <a:lstStyle/>
          <a:p>
            <a:pPr algn="ctr"/>
            <a:r>
              <a:rPr lang="en-US" sz="2800" b="1" i="0" dirty="0">
                <a:solidFill>
                  <a:srgbClr val="FFFFFF"/>
                </a:solidFill>
                <a:effectLst/>
                <a:latin typeface="ui-sans-serif"/>
              </a:rPr>
              <a:t>Roadmap for Tech Stack – Computer Vision</a:t>
            </a:r>
            <a:endParaRPr lang="en-AE" sz="2800" dirty="0">
              <a:solidFill>
                <a:srgbClr val="FFFFFF"/>
              </a:solidFill>
            </a:endParaRPr>
          </a:p>
        </p:txBody>
      </p:sp>
      <p:sp>
        <p:nvSpPr>
          <p:cNvPr id="9239" name="Rectangle: Rounded Corners 9238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4" name="Picture 8" descr="Hugging Face Transformers APIs | Niklas Heidloff">
            <a:extLst>
              <a:ext uri="{FF2B5EF4-FFF2-40B4-BE49-F238E27FC236}">
                <a16:creationId xmlns:a16="http://schemas.microsoft.com/office/drawing/2014/main" id="{8CF43BBF-495C-7FE3-10CF-02A34ECF4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1" t="23607" r="22305" b="33711"/>
          <a:stretch/>
        </p:blipFill>
        <p:spPr bwMode="auto">
          <a:xfrm>
            <a:off x="4525310" y="1885218"/>
            <a:ext cx="2869525" cy="118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FCCB0C3B-BF17-7A27-5DF0-68D7A9C9D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604" y="5495191"/>
            <a:ext cx="2275444" cy="56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penCV - Wikipedia">
            <a:extLst>
              <a:ext uri="{FF2B5EF4-FFF2-40B4-BE49-F238E27FC236}">
                <a16:creationId xmlns:a16="http://schemas.microsoft.com/office/drawing/2014/main" id="{A8B07F1E-91B6-83AF-2BB5-BB1FB75A9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218" y="3174124"/>
            <a:ext cx="1642421" cy="20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9C2C8EB-19FF-C70F-E9D4-CA458FDD53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1" t="30414" r="33321" b="28825"/>
          <a:stretch/>
        </p:blipFill>
        <p:spPr bwMode="auto">
          <a:xfrm>
            <a:off x="4060031" y="3382953"/>
            <a:ext cx="4071938" cy="139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Project Overview">
            <a:extLst>
              <a:ext uri="{FF2B5EF4-FFF2-40B4-BE49-F238E27FC236}">
                <a16:creationId xmlns:a16="http://schemas.microsoft.com/office/drawing/2014/main" id="{39877530-46EB-0096-9E40-8DE4C52BCD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5" t="27704" r="12440" b="29579"/>
          <a:stretch/>
        </p:blipFill>
        <p:spPr bwMode="auto">
          <a:xfrm>
            <a:off x="4264398" y="4974457"/>
            <a:ext cx="3663203" cy="118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PIL Library functions">
            <a:extLst>
              <a:ext uri="{FF2B5EF4-FFF2-40B4-BE49-F238E27FC236}">
                <a16:creationId xmlns:a16="http://schemas.microsoft.com/office/drawing/2014/main" id="{C2642313-8079-F90A-1BEF-1AA8A5B842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9" b="13029"/>
          <a:stretch/>
        </p:blipFill>
        <p:spPr bwMode="auto">
          <a:xfrm>
            <a:off x="568547" y="1924319"/>
            <a:ext cx="3355558" cy="124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478122-A7B1-1E44-C807-3BA8C1124E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2135" y="1877535"/>
            <a:ext cx="2196572" cy="1188083"/>
          </a:xfrm>
          <a:prstGeom prst="rect">
            <a:avLst/>
          </a:prstGeom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224EFA61-AE0F-C709-5A44-0BD3E2C35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865" y="3443867"/>
            <a:ext cx="1613112" cy="161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What Is OpenAI? Here's Everything a Marketer Needs to Know">
            <a:extLst>
              <a:ext uri="{FF2B5EF4-FFF2-40B4-BE49-F238E27FC236}">
                <a16:creationId xmlns:a16="http://schemas.microsoft.com/office/drawing/2014/main" id="{48C20F64-2678-7F2A-6699-9E8847C28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1" t="30129" r="17979" b="29532"/>
          <a:stretch/>
        </p:blipFill>
        <p:spPr bwMode="auto">
          <a:xfrm>
            <a:off x="8616764" y="5133196"/>
            <a:ext cx="2410080" cy="92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800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7" name="Rectangle 9236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67EDB-F25F-88E7-02F9-CF81ADD3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Autofit/>
          </a:bodyPr>
          <a:lstStyle/>
          <a:p>
            <a:pPr algn="ctr"/>
            <a:r>
              <a:rPr lang="en-US" sz="2800" b="1" i="0" dirty="0">
                <a:solidFill>
                  <a:srgbClr val="FFFFFF"/>
                </a:solidFill>
                <a:effectLst/>
                <a:latin typeface="ui-sans-serif"/>
              </a:rPr>
              <a:t>Roadmap for Tech Stack – Machine Learning Operations - </a:t>
            </a:r>
            <a:r>
              <a:rPr lang="en-US" sz="2800" b="1" i="0" dirty="0" err="1">
                <a:solidFill>
                  <a:srgbClr val="FFFFFF"/>
                </a:solidFill>
                <a:effectLst/>
                <a:latin typeface="ui-sans-serif"/>
              </a:rPr>
              <a:t>MLOps</a:t>
            </a:r>
            <a:endParaRPr lang="en-AE" sz="2800" dirty="0">
              <a:solidFill>
                <a:srgbClr val="FFFFFF"/>
              </a:solidFill>
            </a:endParaRPr>
          </a:p>
        </p:txBody>
      </p:sp>
      <p:sp>
        <p:nvSpPr>
          <p:cNvPr id="9239" name="Rectangle: Rounded Corners 9238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ntroduction to Docker. Docker is an open-source software… | by Anshul  Ganvir | Medium">
            <a:extLst>
              <a:ext uri="{FF2B5EF4-FFF2-40B4-BE49-F238E27FC236}">
                <a16:creationId xmlns:a16="http://schemas.microsoft.com/office/drawing/2014/main" id="{303FD2BA-A3DD-D145-84C7-02881510E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50" y="1864354"/>
            <a:ext cx="2094751" cy="14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👨🏼‍💻FastAPI | Review with a fast simple example | by Nabi Güzel | Huawei  Developers | Medium">
            <a:extLst>
              <a:ext uri="{FF2B5EF4-FFF2-40B4-BE49-F238E27FC236}">
                <a16:creationId xmlns:a16="http://schemas.microsoft.com/office/drawing/2014/main" id="{5DA15AFA-7838-8E76-449A-F01D95C92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50" y="3429235"/>
            <a:ext cx="3857625" cy="139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mazon Web Services - Wikipedia">
            <a:extLst>
              <a:ext uri="{FF2B5EF4-FFF2-40B4-BE49-F238E27FC236}">
                <a16:creationId xmlns:a16="http://schemas.microsoft.com/office/drawing/2014/main" id="{7F300924-701A-9413-A7AB-612C547D5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029" y="3665429"/>
            <a:ext cx="1657058" cy="99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Amazon SageMaker">
            <a:extLst>
              <a:ext uri="{FF2B5EF4-FFF2-40B4-BE49-F238E27FC236}">
                <a16:creationId xmlns:a16="http://schemas.microsoft.com/office/drawing/2014/main" id="{C0B082D5-F565-0E56-1B3D-3368D2128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880" y="1605817"/>
            <a:ext cx="2937909" cy="176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23CF75-9CA6-120F-DBA8-D8FA348E73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266" y="5093544"/>
            <a:ext cx="2499228" cy="892581"/>
          </a:xfrm>
          <a:prstGeom prst="rect">
            <a:avLst/>
          </a:prstGeom>
        </p:spPr>
      </p:pic>
      <p:pic>
        <p:nvPicPr>
          <p:cNvPr id="3090" name="Picture 18" descr="Evidently AI - AI Observability and ML Monitoring Platform">
            <a:extLst>
              <a:ext uri="{FF2B5EF4-FFF2-40B4-BE49-F238E27FC236}">
                <a16:creationId xmlns:a16="http://schemas.microsoft.com/office/drawing/2014/main" id="{A2DE1D16-B9E6-2716-400C-C9416DEB8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429" y="4956532"/>
            <a:ext cx="3690810" cy="112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Elevating Infrastructure Management: Why Terraform Enterprise over Open  Source - W M Promus">
            <a:extLst>
              <a:ext uri="{FF2B5EF4-FFF2-40B4-BE49-F238E27FC236}">
                <a16:creationId xmlns:a16="http://schemas.microsoft.com/office/drawing/2014/main" id="{A6C4BCC0-308B-65CC-F6F5-823DA0E19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835" y="3331962"/>
            <a:ext cx="2802092" cy="140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Kafka&quot; Icon - Download for free – Iconduck">
            <a:extLst>
              <a:ext uri="{FF2B5EF4-FFF2-40B4-BE49-F238E27FC236}">
                <a16:creationId xmlns:a16="http://schemas.microsoft.com/office/drawing/2014/main" id="{0929DB98-D822-253C-7CC7-5C0328BB1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167" y="1884833"/>
            <a:ext cx="2638958" cy="120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Kubernetes Resources Monitoring - Applications, Containers, Configuration  and Events | IBM">
            <a:extLst>
              <a:ext uri="{FF2B5EF4-FFF2-40B4-BE49-F238E27FC236}">
                <a16:creationId xmlns:a16="http://schemas.microsoft.com/office/drawing/2014/main" id="{CFE69AEA-C63E-0AC4-8D17-12300C763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26" y="1785197"/>
            <a:ext cx="2670431" cy="150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Actions in Github. It has been a while now since Github… | by Dhruv Patel |  Treebo Tech Blog">
            <a:extLst>
              <a:ext uri="{FF2B5EF4-FFF2-40B4-BE49-F238E27FC236}">
                <a16:creationId xmlns:a16="http://schemas.microsoft.com/office/drawing/2014/main" id="{E5C424A1-218F-275D-8849-13F8E2B34D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2" r="21719"/>
          <a:stretch/>
        </p:blipFill>
        <p:spPr bwMode="auto">
          <a:xfrm>
            <a:off x="9388647" y="3213058"/>
            <a:ext cx="1991137" cy="156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Celery (software) - Wikipedia">
            <a:extLst>
              <a:ext uri="{FF2B5EF4-FFF2-40B4-BE49-F238E27FC236}">
                <a16:creationId xmlns:a16="http://schemas.microsoft.com/office/drawing/2014/main" id="{93C96B07-FCA0-17AB-1E1E-8E04D823EC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62" b="28598"/>
          <a:stretch/>
        </p:blipFill>
        <p:spPr bwMode="auto">
          <a:xfrm>
            <a:off x="8569635" y="4834555"/>
            <a:ext cx="2476738" cy="122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672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2E7B11BF-EB4C-45D6-2AED-E0964C02C5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357" r="6099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78EEC-5C80-AAB8-E3EA-CBA81AF5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787400"/>
            <a:ext cx="5721484" cy="1325563"/>
          </a:xfrm>
        </p:spPr>
        <p:txBody>
          <a:bodyPr>
            <a:normAutofit/>
          </a:bodyPr>
          <a:lstStyle/>
          <a:p>
            <a:r>
              <a:rPr lang="en-AE" sz="3400" dirty="0"/>
              <a:t>Therefore studying the roadmap explained will help in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205BE5D-0C33-712C-95D6-E0A9F1733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2900363"/>
            <a:ext cx="5721484" cy="33194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ui-sans-serif"/>
              </a:rPr>
              <a:t>Understand the technology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ui-sans-serif"/>
              </a:rPr>
              <a:t>Identify improvement areas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ui-sans-serif"/>
              </a:rPr>
              <a:t>Customize for specific needs</a:t>
            </a:r>
          </a:p>
        </p:txBody>
      </p:sp>
    </p:spTree>
    <p:extLst>
      <p:ext uri="{BB962C8B-B14F-4D97-AF65-F5344CB8AC3E}">
        <p14:creationId xmlns:p14="http://schemas.microsoft.com/office/powerpoint/2010/main" val="1484253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4D1F4-4072-C614-66B9-FB421840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Hope this helps all of you in appreciating the beautiful technology behind the AI services that we are using</a:t>
            </a:r>
          </a:p>
        </p:txBody>
      </p:sp>
    </p:spTree>
    <p:extLst>
      <p:ext uri="{BB962C8B-B14F-4D97-AF65-F5344CB8AC3E}">
        <p14:creationId xmlns:p14="http://schemas.microsoft.com/office/powerpoint/2010/main" val="148848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15FD7-0627-7F8F-A1CC-B53102A5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about myself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extBox 4">
            <a:extLst>
              <a:ext uri="{FF2B5EF4-FFF2-40B4-BE49-F238E27FC236}">
                <a16:creationId xmlns:a16="http://schemas.microsoft.com/office/drawing/2014/main" id="{CD86DF3A-E2D3-DA97-F27B-6F1B82A299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089260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986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624D-834F-ED3C-DEF4-80396A17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r>
              <a:rPr lang="en-AE" sz="8000" dirty="0"/>
              <a:t>After this session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638AB1-4DDC-6C5A-BE38-3AF02D60C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21354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587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0512C-F2EB-1F31-AC8B-1772668E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i="0">
                <a:effectLst/>
                <a:latin typeface="ui-sans-serif"/>
              </a:rPr>
              <a:t>Current State of Generative AI</a:t>
            </a:r>
            <a:endParaRPr lang="en-AE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708113-77ED-DDAE-7050-F8ABD3404A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65803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91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FC457-84FD-83D4-9EB7-D8315DA3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 i="0" dirty="0">
                <a:effectLst/>
                <a:latin typeface="ui-sans-serif"/>
              </a:rPr>
              <a:t>Hidden Complexity</a:t>
            </a:r>
            <a:endParaRPr lang="en-AE" sz="54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C78EF-4F8F-AD4C-A15F-CE7044156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ui-sans-serif"/>
              </a:rPr>
              <a:t>These models that we are using are often hidden from us:</a:t>
            </a:r>
          </a:p>
          <a:p>
            <a:pPr lvl="1"/>
            <a:r>
              <a:rPr lang="en-US" sz="2200" b="0" i="0" dirty="0">
                <a:effectLst/>
                <a:latin typeface="ui-sans-serif"/>
              </a:rPr>
              <a:t>Used as API services</a:t>
            </a:r>
          </a:p>
          <a:p>
            <a:pPr lvl="1"/>
            <a:r>
              <a:rPr lang="en-US" sz="2200" dirty="0">
                <a:latin typeface="ui-sans-serif"/>
              </a:rPr>
              <a:t>Implemented via open-source models</a:t>
            </a:r>
          </a:p>
          <a:p>
            <a:r>
              <a:rPr lang="en-US" sz="2200" b="0" i="0" dirty="0">
                <a:effectLst/>
                <a:latin typeface="ui-sans-serif"/>
              </a:rPr>
              <a:t>Therefore, forms as </a:t>
            </a:r>
            <a:r>
              <a:rPr lang="en-US" sz="2200" b="0" i="0" dirty="0" err="1">
                <a:effectLst/>
                <a:latin typeface="ui-sans-serif"/>
              </a:rPr>
              <a:t>blackbox</a:t>
            </a:r>
            <a:r>
              <a:rPr lang="en-US" sz="2200" dirty="0">
                <a:latin typeface="ui-sans-serif"/>
              </a:rPr>
              <a:t> in both scenarios</a:t>
            </a:r>
            <a:br>
              <a:rPr lang="en-US" sz="2200" b="0" i="0" dirty="0">
                <a:effectLst/>
                <a:latin typeface="ui-sans-serif"/>
              </a:rPr>
            </a:br>
            <a:endParaRPr lang="en-US" sz="2200" b="0" i="0" dirty="0">
              <a:effectLst/>
              <a:latin typeface="ui-sans-serif"/>
            </a:endParaRPr>
          </a:p>
          <a:p>
            <a:endParaRPr lang="en-AE" sz="2200" dirty="0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45EEBC41-7BF9-F467-1FBB-BEB62F9A6C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47" r="2820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3706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E454B-62DC-9A32-B4A9-64C9E242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AE"/>
              <a:t>Disadvantages of AI as Services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3DF30-DF39-FC6F-2587-DFB84FA27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AE" sz="2000"/>
              <a:t>Sometimes API services can be due to various kind of errors. </a:t>
            </a:r>
          </a:p>
          <a:p>
            <a:r>
              <a:rPr lang="en-AE" sz="2000"/>
              <a:t>One of the common error is that it goes down without any warning</a:t>
            </a:r>
          </a:p>
          <a:p>
            <a:r>
              <a:rPr lang="en-AE" sz="2000"/>
              <a:t>This can be really hefty for the business that relies on the AI services and can cost worth billions of dollars even if the downtime is low</a:t>
            </a:r>
            <a:endParaRPr lang="en-AE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050F6-3EE4-8E26-9156-D0AA7D9A3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1075334"/>
            <a:ext cx="4747547" cy="473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7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B487-C14C-BF27-105C-75A18F97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4EB3-730D-2011-62A2-A4748B768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4" name="Picture 2" descr="No alt text provided for this image">
            <a:extLst>
              <a:ext uri="{FF2B5EF4-FFF2-40B4-BE49-F238E27FC236}">
                <a16:creationId xmlns:a16="http://schemas.microsoft.com/office/drawing/2014/main" id="{9C329FB6-31D3-1B91-B781-744895EDC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6435" y="368300"/>
            <a:ext cx="10419130" cy="580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0E93D5-4518-EDAD-EE12-831CA32D34FF}"/>
              </a:ext>
            </a:extLst>
          </p:cNvPr>
          <p:cNvSpPr txBox="1"/>
          <p:nvPr/>
        </p:nvSpPr>
        <p:spPr>
          <a:xfrm>
            <a:off x="4776408" y="6302375"/>
            <a:ext cx="263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/>
              <a:t>Credits to: </a:t>
            </a:r>
            <a:r>
              <a:rPr lang="en-AE">
                <a:hlinkClick r:id="rId3"/>
              </a:rPr>
              <a:t>Jeremy Arancio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61007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D0024-A282-4321-FB77-05B24626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300" b="0" i="0">
                <a:solidFill>
                  <a:schemeClr val="tx2"/>
                </a:solidFill>
                <a:effectLst/>
                <a:latin typeface="ui-sans-serif"/>
              </a:rPr>
              <a:t>Can we improve Generative AI further as per our requirements?</a:t>
            </a:r>
            <a:endParaRPr lang="en-AE" sz="33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98E2-E421-30FF-9E85-0AD889135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effectLst/>
              </a:rPr>
              <a:t>The answer is YES!</a:t>
            </a:r>
            <a:endParaRPr lang="en-US" sz="440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marL="0" indent="0">
              <a:buNone/>
            </a:pPr>
            <a:endParaRPr lang="en-AE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Smiling face outline with solid fill">
            <a:extLst>
              <a:ext uri="{FF2B5EF4-FFF2-40B4-BE49-F238E27FC236}">
                <a16:creationId xmlns:a16="http://schemas.microsoft.com/office/drawing/2014/main" id="{0E0D4EBD-66D7-3E62-FE6A-00B58C0F6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4028" y="1353946"/>
            <a:ext cx="3571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5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5E1C4-7FFF-D78E-B04C-B08E05D5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r>
              <a:rPr lang="en-US" sz="5000" b="1" i="0" dirty="0">
                <a:effectLst/>
                <a:latin typeface="ui-sans-serif"/>
              </a:rPr>
              <a:t>Roadmap for clearing fundamentals</a:t>
            </a:r>
            <a:endParaRPr lang="en-AE" sz="5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B096C0-821B-3FDF-F544-C7AD2FAB8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67553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56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570</Words>
  <Application>Microsoft Macintosh PowerPoint</Application>
  <PresentationFormat>Widescreen</PresentationFormat>
  <Paragraphs>73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ui-sans-serif</vt:lpstr>
      <vt:lpstr>Office Theme</vt:lpstr>
      <vt:lpstr>Why one should not directly jump into AI</vt:lpstr>
      <vt:lpstr>Introduction about myself</vt:lpstr>
      <vt:lpstr>After this session</vt:lpstr>
      <vt:lpstr>Current State of Generative AI</vt:lpstr>
      <vt:lpstr>Hidden Complexity</vt:lpstr>
      <vt:lpstr>Disadvantages of AI as Services</vt:lpstr>
      <vt:lpstr>PowerPoint Presentation</vt:lpstr>
      <vt:lpstr>Can we improve Generative AI further as per our requirements?</vt:lpstr>
      <vt:lpstr>Roadmap for clearing fundamentals</vt:lpstr>
      <vt:lpstr>Deep Learning Algorithms</vt:lpstr>
      <vt:lpstr>Important Concepts to be studied for each DL Algorithm</vt:lpstr>
      <vt:lpstr>Deep Learning Algorithms - Continuation</vt:lpstr>
      <vt:lpstr>Deep Learning Algorithms - Continuation</vt:lpstr>
      <vt:lpstr>Basic Roadmap for Tech Stack </vt:lpstr>
      <vt:lpstr>Roadmap for Tech Stack – Natural Language Processing / Understanding</vt:lpstr>
      <vt:lpstr>Roadmap for Tech Stack – Computer Vision</vt:lpstr>
      <vt:lpstr>Roadmap for Tech Stack – Machine Learning Operations - MLOps</vt:lpstr>
      <vt:lpstr>Therefore studying the roadmap explained will help in </vt:lpstr>
      <vt:lpstr>Hope this helps all of you in appreciating the beautiful technology behind the AI services that we are using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one should not directly jump into AI</dc:title>
  <dc:creator>Doula Isham Rashik Hasan</dc:creator>
  <cp:lastModifiedBy>Doula Isham Rashik Hasan</cp:lastModifiedBy>
  <cp:revision>10</cp:revision>
  <dcterms:created xsi:type="dcterms:W3CDTF">2024-07-28T12:07:56Z</dcterms:created>
  <dcterms:modified xsi:type="dcterms:W3CDTF">2024-12-19T09:20:41Z</dcterms:modified>
</cp:coreProperties>
</file>