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1" r:id="rId4"/>
    <p:sldId id="262" r:id="rId5"/>
    <p:sldId id="272" r:id="rId6"/>
    <p:sldId id="263" r:id="rId7"/>
    <p:sldId id="258" r:id="rId8"/>
    <p:sldId id="264" r:id="rId9"/>
    <p:sldId id="265" r:id="rId10"/>
    <p:sldId id="259" r:id="rId11"/>
    <p:sldId id="267" r:id="rId12"/>
    <p:sldId id="268" r:id="rId13"/>
    <p:sldId id="260"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93E7D5-BE18-4F74-A9C3-E971D78D1F63}" v="9" dt="2018-04-18T02:15:00.355"/>
    <p1510:client id="{C7E47F73-C312-4A45-8B03-36FCC3ACF153}" v="2655" dt="2018-04-17T03:56:54.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83454"/>
  </p:normalViewPr>
  <p:slideViewPr>
    <p:cSldViewPr snapToGrid="0">
      <p:cViewPr varScale="1">
        <p:scale>
          <a:sx n="105" d="100"/>
          <a:sy n="105" d="100"/>
        </p:scale>
        <p:origin x="21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0884511127671015"/>
          <c:y val="6.197207840687841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End User Movie Interactions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466-446D-8926-5EE37B0AC5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466-446D-8926-5EE37B0AC591}"/>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Open</c:v>
                </c:pt>
                <c:pt idx="1">
                  <c:v>Closed</c:v>
                </c:pt>
              </c:strCache>
            </c:strRef>
          </c:cat>
          <c:val>
            <c:numRef>
              <c:f>Sheet1!$B$2:$B$3</c:f>
              <c:numCache>
                <c:formatCode>General</c:formatCode>
                <c:ptCount val="2"/>
                <c:pt idx="0">
                  <c:v>4</c:v>
                </c:pt>
                <c:pt idx="1">
                  <c:v>3</c:v>
                </c:pt>
              </c:numCache>
            </c:numRef>
          </c:val>
          <c:extLst>
            <c:ext xmlns:c16="http://schemas.microsoft.com/office/drawing/2014/chart" uri="{C3380CC4-5D6E-409C-BE32-E72D297353CC}">
              <c16:uniqueId val="{00000000-5A79-45F8-874C-AB134DE9E816}"/>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828339309302294"/>
          <c:y val="8.444257717748192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End User Profiles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C4F-4384-8AC5-A2C266E198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C4F-4384-8AC5-A2C266E19819}"/>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Open</c:v>
                </c:pt>
                <c:pt idx="1">
                  <c:v>Closed</c:v>
                </c:pt>
              </c:strCache>
            </c:strRef>
          </c:cat>
          <c:val>
            <c:numRef>
              <c:f>Sheet1!$B$2:$B$3</c:f>
              <c:numCache>
                <c:formatCode>General</c:formatCode>
                <c:ptCount val="2"/>
                <c:pt idx="0">
                  <c:v>3</c:v>
                </c:pt>
                <c:pt idx="1">
                  <c:v>4</c:v>
                </c:pt>
              </c:numCache>
            </c:numRef>
          </c:val>
          <c:extLst>
            <c:ext xmlns:c16="http://schemas.microsoft.com/office/drawing/2014/chart" uri="{C3380CC4-5D6E-409C-BE32-E72D297353CC}">
              <c16:uniqueId val="{00000004-8C4F-4384-8AC5-A2C266E1981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4019548434478252"/>
          <c:y val="7.871442201094894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Group Useage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EB0-44CA-B300-E962141336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EB0-44CA-B300-E962141336DF}"/>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Open</c:v>
                </c:pt>
                <c:pt idx="1">
                  <c:v>Closed</c:v>
                </c:pt>
              </c:strCache>
            </c:strRef>
          </c:cat>
          <c:val>
            <c:numRef>
              <c:f>Sheet1!$B$2:$B$3</c:f>
              <c:numCache>
                <c:formatCode>General</c:formatCode>
                <c:ptCount val="2"/>
                <c:pt idx="0">
                  <c:v>11</c:v>
                </c:pt>
                <c:pt idx="1">
                  <c:v>1</c:v>
                </c:pt>
              </c:numCache>
            </c:numRef>
          </c:val>
          <c:extLst>
            <c:ext xmlns:c16="http://schemas.microsoft.com/office/drawing/2014/chart" uri="{C3380CC4-5D6E-409C-BE32-E72D297353CC}">
              <c16:uniqueId val="{00000004-8EB0-44CA-B300-E962141336DF}"/>
            </c:ext>
          </c:extLst>
        </c:ser>
        <c:dLbls>
          <c:dLblPos val="bestFit"/>
          <c:showLegendKey val="0"/>
          <c:showVal val="1"/>
          <c:showCatName val="0"/>
          <c:showSerName val="0"/>
          <c:showPercent val="0"/>
          <c:showBubbleSize val="0"/>
          <c:showLeaderLines val="0"/>
        </c:dLbls>
        <c:firstSliceAng val="319"/>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3747674100223359"/>
          <c:y val="8.920967827907547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Administration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78E-4E35-8F1D-D0941B3AD75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78E-4E35-8F1D-D0941B3AD75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Open</c:v>
                </c:pt>
                <c:pt idx="1">
                  <c:v>Closed</c:v>
                </c:pt>
              </c:strCache>
            </c:strRef>
          </c:cat>
          <c:val>
            <c:numRef>
              <c:f>Sheet1!$B$2:$B$3</c:f>
              <c:numCache>
                <c:formatCode>General</c:formatCode>
                <c:ptCount val="2"/>
                <c:pt idx="0">
                  <c:v>5</c:v>
                </c:pt>
                <c:pt idx="1">
                  <c:v>0</c:v>
                </c:pt>
              </c:numCache>
            </c:numRef>
          </c:val>
          <c:extLst>
            <c:ext xmlns:c16="http://schemas.microsoft.com/office/drawing/2014/chart" uri="{C3380CC4-5D6E-409C-BE32-E72D297353CC}">
              <c16:uniqueId val="{00000004-678E-4E35-8F1D-D0941B3AD75C}"/>
            </c:ext>
          </c:extLst>
        </c:ser>
        <c:dLbls>
          <c:dLblPos val="bestFit"/>
          <c:showLegendKey val="0"/>
          <c:showVal val="1"/>
          <c:showCatName val="0"/>
          <c:showSerName val="0"/>
          <c:showPercent val="0"/>
          <c:showBubbleSize val="0"/>
          <c:showLeaderLines val="0"/>
        </c:dLbls>
        <c:firstSliceAng val="299"/>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1308470332239829"/>
          <c:y val="7.871442201094894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Site Moderation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60-47D2-8A06-9FE9D0C4190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160-47D2-8A06-9FE9D0C4190B}"/>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Open</c:v>
                </c:pt>
                <c:pt idx="1">
                  <c:v>Closed</c:v>
                </c:pt>
              </c:strCache>
            </c:strRef>
          </c:cat>
          <c:val>
            <c:numRef>
              <c:f>Sheet1!$B$2:$B$3</c:f>
              <c:numCache>
                <c:formatCode>General</c:formatCode>
                <c:ptCount val="2"/>
                <c:pt idx="0">
                  <c:v>3</c:v>
                </c:pt>
                <c:pt idx="1">
                  <c:v>0</c:v>
                </c:pt>
              </c:numCache>
            </c:numRef>
          </c:val>
          <c:extLst>
            <c:ext xmlns:c16="http://schemas.microsoft.com/office/drawing/2014/chart" uri="{C3380CC4-5D6E-409C-BE32-E72D297353CC}">
              <c16:uniqueId val="{00000004-F160-47D2-8A06-9FE9D0C4190B}"/>
            </c:ext>
          </c:extLst>
        </c:ser>
        <c:dLbls>
          <c:dLblPos val="bestFit"/>
          <c:showLegendKey val="0"/>
          <c:showVal val="1"/>
          <c:showCatName val="0"/>
          <c:showSerName val="0"/>
          <c:showPercent val="0"/>
          <c:showBubbleSize val="0"/>
          <c:showLeaderLines val="0"/>
        </c:dLbls>
        <c:firstSliceAng val="299"/>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6B69B-8931-0047-8692-E25332BDC9F7}" type="datetimeFigureOut">
              <a:rPr lang="en-US" smtClean="0"/>
              <a:t>4/18/18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4D7D4-4384-FE47-847C-DC4825F8085F}" type="slidenum">
              <a:rPr lang="en-US" smtClean="0"/>
              <a:t>‹#›</a:t>
            </a:fld>
            <a:endParaRPr lang="en-US"/>
          </a:p>
        </p:txBody>
      </p:sp>
    </p:spTree>
    <p:extLst>
      <p:ext uri="{BB962C8B-B14F-4D97-AF65-F5344CB8AC3E}">
        <p14:creationId xmlns:p14="http://schemas.microsoft.com/office/powerpoint/2010/main" val="21633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buFont typeface="Arial" panose="020B0604020202020204" pitchFamily="34" charset="0"/>
              <a:buChar char="•"/>
            </a:pPr>
            <a:r>
              <a:rPr lang="en-US"/>
              <a:t>Create a profile including information such as name, hometown, picture</a:t>
            </a:r>
          </a:p>
          <a:p>
            <a:pPr marL="383540" indent="-383540">
              <a:buFont typeface="Arial" panose="020B0604020202020204" pitchFamily="34" charset="0"/>
              <a:buChar char="•"/>
            </a:pPr>
            <a:r>
              <a:rPr lang="en-US"/>
              <a:t>Follow other users and view their interactions</a:t>
            </a:r>
          </a:p>
          <a:p>
            <a:pPr marL="383540" indent="-383540">
              <a:buFont typeface="Arial" panose="020B0604020202020204" pitchFamily="34" charset="0"/>
              <a:buChar char="•"/>
            </a:pPr>
            <a:r>
              <a:rPr lang="en-US"/>
              <a:t>Create "groups" to further organize your friends and encapsulate their interactions</a:t>
            </a:r>
          </a:p>
          <a:p>
            <a:pPr marL="383540" indent="-383540">
              <a:buFont typeface="Arial" panose="020B0604020202020204" pitchFamily="34" charset="0"/>
              <a:buChar char="•"/>
            </a:pPr>
            <a:r>
              <a:rPr lang="en-US"/>
              <a:t>Create a system to recommend movies to a user based on ratings of friends</a:t>
            </a:r>
          </a:p>
          <a:p>
            <a:endParaRPr lang="en-US"/>
          </a:p>
        </p:txBody>
      </p:sp>
      <p:sp>
        <p:nvSpPr>
          <p:cNvPr id="4" name="Slide Number Placeholder 3"/>
          <p:cNvSpPr>
            <a:spLocks noGrp="1"/>
          </p:cNvSpPr>
          <p:nvPr>
            <p:ph type="sldNum" sz="quarter" idx="10"/>
          </p:nvPr>
        </p:nvSpPr>
        <p:spPr/>
        <p:txBody>
          <a:bodyPr/>
          <a:lstStyle/>
          <a:p>
            <a:fld id="{3A04D7D4-4384-FE47-847C-DC4825F8085F}" type="slidenum">
              <a:rPr lang="en-US" smtClean="0"/>
              <a:t>3</a:t>
            </a:fld>
            <a:endParaRPr lang="en-US"/>
          </a:p>
        </p:txBody>
      </p:sp>
    </p:spTree>
    <p:extLst>
      <p:ext uri="{BB962C8B-B14F-4D97-AF65-F5344CB8AC3E}">
        <p14:creationId xmlns:p14="http://schemas.microsoft.com/office/powerpoint/2010/main" val="55015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buFont typeface="Arial" panose="020B0604020202020204" pitchFamily="34" charset="0"/>
              <a:buChar char="•"/>
            </a:pPr>
            <a:r>
              <a:rPr lang="en-US"/>
              <a:t>Log in to a secure system using verified credentials</a:t>
            </a:r>
          </a:p>
          <a:p>
            <a:pPr marL="383540" indent="-383540">
              <a:buFont typeface="Arial" panose="020B0604020202020204" pitchFamily="34" charset="0"/>
              <a:buChar char="•"/>
            </a:pPr>
            <a:r>
              <a:rPr lang="en-US"/>
              <a:t>Rate and review movies pulled from IMDB</a:t>
            </a:r>
          </a:p>
          <a:p>
            <a:endParaRPr lang="en-US"/>
          </a:p>
        </p:txBody>
      </p:sp>
      <p:sp>
        <p:nvSpPr>
          <p:cNvPr id="4" name="Slide Number Placeholder 3"/>
          <p:cNvSpPr>
            <a:spLocks noGrp="1"/>
          </p:cNvSpPr>
          <p:nvPr>
            <p:ph type="sldNum" sz="quarter" idx="10"/>
          </p:nvPr>
        </p:nvSpPr>
        <p:spPr/>
        <p:txBody>
          <a:bodyPr/>
          <a:lstStyle/>
          <a:p>
            <a:fld id="{3A04D7D4-4384-FE47-847C-DC4825F8085F}" type="slidenum">
              <a:rPr lang="en-US" smtClean="0"/>
              <a:t>4</a:t>
            </a:fld>
            <a:endParaRPr lang="en-US"/>
          </a:p>
        </p:txBody>
      </p:sp>
    </p:spTree>
    <p:extLst>
      <p:ext uri="{BB962C8B-B14F-4D97-AF65-F5344CB8AC3E}">
        <p14:creationId xmlns:p14="http://schemas.microsoft.com/office/powerpoint/2010/main" val="378646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3540" indent="-383540"/>
            <a:r>
              <a:rPr lang="en-US"/>
              <a:t>Broke project down into 34 “use cases” to start, recorded in Jira</a:t>
            </a:r>
          </a:p>
          <a:p>
            <a:pPr marL="383540" indent="-383540"/>
            <a:r>
              <a:rPr lang="en-US"/>
              <a:t>5 categories of use:</a:t>
            </a:r>
          </a:p>
          <a:p>
            <a:pPr lvl="1" indent="-383540"/>
            <a:r>
              <a:rPr lang="en-US"/>
              <a:t>End User Profiles</a:t>
            </a:r>
          </a:p>
          <a:p>
            <a:pPr lvl="1" indent="-383540"/>
            <a:r>
              <a:rPr lang="en-US"/>
              <a:t>End User Movie Interactions</a:t>
            </a:r>
          </a:p>
          <a:p>
            <a:pPr lvl="1" indent="-383540"/>
            <a:r>
              <a:rPr lang="en-US"/>
              <a:t>Group Usage</a:t>
            </a:r>
          </a:p>
          <a:p>
            <a:pPr lvl="1" indent="-383540"/>
            <a:r>
              <a:rPr lang="en-US"/>
              <a:t>Site Moderation</a:t>
            </a:r>
          </a:p>
          <a:p>
            <a:pPr lvl="1" indent="-383540"/>
            <a:r>
              <a:rPr lang="en-US"/>
              <a:t>Administration</a:t>
            </a:r>
          </a:p>
          <a:p>
            <a:endParaRPr lang="en-US"/>
          </a:p>
        </p:txBody>
      </p:sp>
      <p:sp>
        <p:nvSpPr>
          <p:cNvPr id="4" name="Slide Number Placeholder 3"/>
          <p:cNvSpPr>
            <a:spLocks noGrp="1"/>
          </p:cNvSpPr>
          <p:nvPr>
            <p:ph type="sldNum" sz="quarter" idx="10"/>
          </p:nvPr>
        </p:nvSpPr>
        <p:spPr/>
        <p:txBody>
          <a:bodyPr/>
          <a:lstStyle/>
          <a:p>
            <a:fld id="{3A04D7D4-4384-FE47-847C-DC4825F8085F}" type="slidenum">
              <a:rPr lang="en-US" smtClean="0"/>
              <a:t>5</a:t>
            </a:fld>
            <a:endParaRPr lang="en-US"/>
          </a:p>
        </p:txBody>
      </p:sp>
    </p:spTree>
    <p:extLst>
      <p:ext uri="{BB962C8B-B14F-4D97-AF65-F5344CB8AC3E}">
        <p14:creationId xmlns:p14="http://schemas.microsoft.com/office/powerpoint/2010/main" val="2567085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We feel that we have most of the functionality implemented that the client would need although there still a few features need some additional development</a:t>
            </a:r>
            <a:endParaRPr lang="en-US">
              <a:solidFill>
                <a:srgbClr val="000000"/>
              </a:solidFill>
            </a:endParaRPr>
          </a:p>
          <a:p>
            <a:pPr marL="383540" indent="-383540">
              <a:buFont typeface="Arial" panose="020B0604020202020204" pitchFamily="34" charset="0"/>
              <a:buChar char="•"/>
            </a:pPr>
            <a:r>
              <a:rPr lang="en-US"/>
              <a:t>Some of the features that make a social</a:t>
            </a:r>
            <a:r>
              <a:rPr lang="en-US">
                <a:solidFill>
                  <a:srgbClr val="191B0E"/>
                </a:solidFill>
              </a:rPr>
              <a:t> media website feel "social" are not yet fully realized</a:t>
            </a:r>
            <a:endParaRPr lang="en-US">
              <a:solidFill>
                <a:srgbClr val="000000"/>
              </a:solidFill>
            </a:endParaRPr>
          </a:p>
          <a:p>
            <a:pPr marL="383540" indent="-383540">
              <a:buFont typeface="Arial" panose="020B0604020202020204" pitchFamily="34" charset="0"/>
              <a:buChar char="•"/>
            </a:pPr>
            <a:r>
              <a:rPr lang="en-US">
                <a:solidFill>
                  <a:srgbClr val="191B0E"/>
                </a:solidFill>
              </a:rPr>
              <a:t>The backend logic is already written but everything is not yet realized/debugged on the frontend</a:t>
            </a:r>
          </a:p>
          <a:p>
            <a:pPr marL="383540" indent="-383540">
              <a:buFont typeface="Arial" panose="020B0604020202020204" pitchFamily="34" charset="0"/>
              <a:buChar char="•"/>
            </a:pPr>
            <a:r>
              <a:rPr lang="en-US">
                <a:solidFill>
                  <a:srgbClr val="191B0E"/>
                </a:solidFill>
              </a:rPr>
              <a:t>Overall, I would say our website is unfinished so if we were to hand it over to a client they would contract additional developers to take over</a:t>
            </a:r>
          </a:p>
          <a:p>
            <a:pPr marL="383540" indent="-383540">
              <a:buFont typeface="Arial" panose="020B0604020202020204" pitchFamily="34" charset="0"/>
              <a:buChar char="•"/>
            </a:pPr>
            <a:r>
              <a:rPr lang="en-US">
                <a:solidFill>
                  <a:srgbClr val="191B0E"/>
                </a:solidFill>
              </a:rPr>
              <a:t>The frameworks that we used are well documented and the code is neat, maintainable, and correctly tested</a:t>
            </a:r>
          </a:p>
          <a:p>
            <a:endParaRPr lang="en-US"/>
          </a:p>
        </p:txBody>
      </p:sp>
      <p:sp>
        <p:nvSpPr>
          <p:cNvPr id="4" name="Slide Number Placeholder 3"/>
          <p:cNvSpPr>
            <a:spLocks noGrp="1"/>
          </p:cNvSpPr>
          <p:nvPr>
            <p:ph type="sldNum" sz="quarter" idx="10"/>
          </p:nvPr>
        </p:nvSpPr>
        <p:spPr/>
        <p:txBody>
          <a:bodyPr/>
          <a:lstStyle/>
          <a:p>
            <a:fld id="{3A04D7D4-4384-FE47-847C-DC4825F8085F}" type="slidenum">
              <a:rPr lang="en-US" smtClean="0"/>
              <a:t>6</a:t>
            </a:fld>
            <a:endParaRPr lang="en-US"/>
          </a:p>
        </p:txBody>
      </p:sp>
    </p:spTree>
    <p:extLst>
      <p:ext uri="{BB962C8B-B14F-4D97-AF65-F5344CB8AC3E}">
        <p14:creationId xmlns:p14="http://schemas.microsoft.com/office/powerpoint/2010/main" val="3413074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 point: We learned more about the different systems (Jenkins, SonarQube, </a:t>
            </a:r>
            <a:r>
              <a:rPr lang="en-US" err="1"/>
              <a:t>SonarLint</a:t>
            </a:r>
            <a:r>
              <a:rPr lang="en-US"/>
              <a:t>) as we progressed through the semester. Before the first Sprint review, we had none of these frameworks set up to make sure that our code properly builds and is sufficiently tested. Using these frameworks, in turn, improved the quality of our work going forward</a:t>
            </a:r>
          </a:p>
        </p:txBody>
      </p:sp>
      <p:sp>
        <p:nvSpPr>
          <p:cNvPr id="4" name="Slide Number Placeholder 3"/>
          <p:cNvSpPr>
            <a:spLocks noGrp="1"/>
          </p:cNvSpPr>
          <p:nvPr>
            <p:ph type="sldNum" sz="quarter" idx="10"/>
          </p:nvPr>
        </p:nvSpPr>
        <p:spPr/>
        <p:txBody>
          <a:bodyPr/>
          <a:lstStyle/>
          <a:p>
            <a:fld id="{3A04D7D4-4384-FE47-847C-DC4825F8085F}" type="slidenum">
              <a:rPr lang="en-US" smtClean="0"/>
              <a:t>8</a:t>
            </a:fld>
            <a:endParaRPr lang="en-US"/>
          </a:p>
        </p:txBody>
      </p:sp>
    </p:spTree>
    <p:extLst>
      <p:ext uri="{BB962C8B-B14F-4D97-AF65-F5344CB8AC3E}">
        <p14:creationId xmlns:p14="http://schemas.microsoft.com/office/powerpoint/2010/main" val="311103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04D7D4-4384-FE47-847C-DC4825F8085F}" type="slidenum">
              <a:rPr lang="en-US" smtClean="0"/>
              <a:t>9</a:t>
            </a:fld>
            <a:endParaRPr lang="en-US"/>
          </a:p>
        </p:txBody>
      </p:sp>
    </p:spTree>
    <p:extLst>
      <p:ext uri="{BB962C8B-B14F-4D97-AF65-F5344CB8AC3E}">
        <p14:creationId xmlns:p14="http://schemas.microsoft.com/office/powerpoint/2010/main" val="404868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04D7D4-4384-FE47-847C-DC4825F8085F}" type="slidenum">
              <a:rPr lang="en-US" smtClean="0"/>
              <a:t>11</a:t>
            </a:fld>
            <a:endParaRPr lang="en-US"/>
          </a:p>
        </p:txBody>
      </p:sp>
    </p:spTree>
    <p:extLst>
      <p:ext uri="{BB962C8B-B14F-4D97-AF65-F5344CB8AC3E}">
        <p14:creationId xmlns:p14="http://schemas.microsoft.com/office/powerpoint/2010/main" val="280417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a:t>
            </a:r>
            <a:r>
              <a:rPr lang="en-US" baseline="0"/>
              <a:t> even though all of the desired functionality has not been implemented yet, the app does run in its current state. Using the </a:t>
            </a:r>
            <a:r>
              <a:rPr lang="en-US" baseline="0" err="1"/>
              <a:t>springboot</a:t>
            </a:r>
            <a:r>
              <a:rPr lang="en-US" baseline="0"/>
              <a:t> framework means a lot of the heavy lifting of configuring a web server and integrating a front-end and back-end together is already done. The code is mostly Java and well documented. The front-end is standard HTML and JavaScript.</a:t>
            </a:r>
          </a:p>
          <a:p>
            <a:endParaRPr lang="en-US" baseline="0"/>
          </a:p>
          <a:p>
            <a:r>
              <a:rPr lang="en-US" baseline="0"/>
              <a:t>We developed an entire continuous development workflow using Jira for tasks, GitHub for central code management, Jenkins for building and testing, and SonarQube for code quality analysis.</a:t>
            </a:r>
          </a:p>
          <a:p>
            <a:endParaRPr lang="en-US" baseline="0"/>
          </a:p>
          <a:p>
            <a:r>
              <a:rPr lang="en-US" baseline="0"/>
              <a:t>If they already use GitHub in their development workflow, we can simply transfer ownership of the repo to their organization. If they use another </a:t>
            </a:r>
            <a:r>
              <a:rPr lang="en-US" baseline="0" err="1"/>
              <a:t>cvs</a:t>
            </a:r>
            <a:r>
              <a:rPr lang="en-US" baseline="0"/>
              <a:t>, we can give them an archive of the entire source code package. Within that package, the README describes the steps necessary to get started developing the app locally.</a:t>
            </a:r>
          </a:p>
          <a:p>
            <a:endParaRPr lang="en-US" baseline="0"/>
          </a:p>
          <a:p>
            <a:r>
              <a:rPr lang="en-US" baseline="0"/>
              <a:t>If the client wants to continue using Jenkins, the entire build process is encapsulated in the repo’s </a:t>
            </a:r>
            <a:r>
              <a:rPr lang="en-US" baseline="0" err="1"/>
              <a:t>Jenkinsfile</a:t>
            </a:r>
            <a:r>
              <a:rPr lang="en-US" baseline="0"/>
              <a:t>. Certain variables in the </a:t>
            </a:r>
            <a:r>
              <a:rPr lang="en-US" baseline="0" err="1"/>
              <a:t>Jenkinsfile</a:t>
            </a:r>
            <a:r>
              <a:rPr lang="en-US" baseline="0"/>
              <a:t> as well as the project properties file may have to be changed as a result of the code base being moved to a different development team. These are detailed in the README. The client also does not have to use Jenkins. The only tool they must use is Maven for compilation as the maven </a:t>
            </a:r>
            <a:r>
              <a:rPr lang="en-US" baseline="0" err="1"/>
              <a:t>pom.xml</a:t>
            </a:r>
            <a:r>
              <a:rPr lang="en-US" baseline="0"/>
              <a:t> is a significant piece of the application.</a:t>
            </a:r>
            <a:endParaRPr lang="en-US"/>
          </a:p>
        </p:txBody>
      </p:sp>
      <p:sp>
        <p:nvSpPr>
          <p:cNvPr id="4" name="Slide Number Placeholder 3"/>
          <p:cNvSpPr>
            <a:spLocks noGrp="1"/>
          </p:cNvSpPr>
          <p:nvPr>
            <p:ph type="sldNum" sz="quarter" idx="10"/>
          </p:nvPr>
        </p:nvSpPr>
        <p:spPr/>
        <p:txBody>
          <a:bodyPr/>
          <a:lstStyle/>
          <a:p>
            <a:fld id="{3A04D7D4-4384-FE47-847C-DC4825F8085F}" type="slidenum">
              <a:rPr lang="en-US" smtClean="0"/>
              <a:t>14</a:t>
            </a:fld>
            <a:endParaRPr lang="en-US"/>
          </a:p>
        </p:txBody>
      </p:sp>
    </p:spTree>
    <p:extLst>
      <p:ext uri="{BB962C8B-B14F-4D97-AF65-F5344CB8AC3E}">
        <p14:creationId xmlns:p14="http://schemas.microsoft.com/office/powerpoint/2010/main" val="289279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4/18/18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4/18/18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4/18/18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4/18/18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4/18/18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4/18/18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4/18/18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app.codersunltd.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B000-40CD-E348-A9C8-E227A4F11F80}"/>
              </a:ext>
            </a:extLst>
          </p:cNvPr>
          <p:cNvSpPr>
            <a:spLocks noGrp="1"/>
          </p:cNvSpPr>
          <p:nvPr>
            <p:ph type="ctrTitle"/>
          </p:nvPr>
        </p:nvSpPr>
        <p:spPr/>
        <p:txBody>
          <a:bodyPr/>
          <a:lstStyle/>
          <a:p>
            <a:r>
              <a:rPr lang="en-US" sz="6600"/>
              <a:t>Spoiled Tomatillos </a:t>
            </a:r>
            <a:br>
              <a:rPr lang="en-US" sz="6600"/>
            </a:br>
            <a:r>
              <a:rPr lang="en-US" sz="6600"/>
              <a:t>wrap-up</a:t>
            </a:r>
          </a:p>
        </p:txBody>
      </p:sp>
      <p:sp>
        <p:nvSpPr>
          <p:cNvPr id="3" name="Subtitle 2">
            <a:extLst>
              <a:ext uri="{FF2B5EF4-FFF2-40B4-BE49-F238E27FC236}">
                <a16:creationId xmlns:a16="http://schemas.microsoft.com/office/drawing/2014/main" id="{07D3015F-E67D-854F-BC89-B03E1C07F75E}"/>
              </a:ext>
            </a:extLst>
          </p:cNvPr>
          <p:cNvSpPr>
            <a:spLocks noGrp="1"/>
          </p:cNvSpPr>
          <p:nvPr>
            <p:ph type="subTitle" idx="1"/>
          </p:nvPr>
        </p:nvSpPr>
        <p:spPr/>
        <p:txBody>
          <a:bodyPr>
            <a:normAutofit fontScale="92500"/>
          </a:bodyPr>
          <a:lstStyle/>
          <a:p>
            <a:r>
              <a:rPr lang="en-US"/>
              <a:t>Team 26: Coders Unlimited</a:t>
            </a:r>
          </a:p>
          <a:p>
            <a:r>
              <a:rPr lang="en-US"/>
              <a:t>Maddy Leger, George </a:t>
            </a:r>
            <a:r>
              <a:rPr lang="en-US" err="1"/>
              <a:t>Abinader</a:t>
            </a:r>
            <a:r>
              <a:rPr lang="en-US"/>
              <a:t>, Joe Donovan, Ben Faucher</a:t>
            </a:r>
          </a:p>
        </p:txBody>
      </p:sp>
    </p:spTree>
    <p:extLst>
      <p:ext uri="{BB962C8B-B14F-4D97-AF65-F5344CB8AC3E}">
        <p14:creationId xmlns:p14="http://schemas.microsoft.com/office/powerpoint/2010/main" val="507769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85D7-D56D-DB4D-B316-93F95328F0C6}"/>
              </a:ext>
            </a:extLst>
          </p:cNvPr>
          <p:cNvSpPr>
            <a:spLocks noGrp="1"/>
          </p:cNvSpPr>
          <p:nvPr>
            <p:ph type="title"/>
          </p:nvPr>
        </p:nvSpPr>
        <p:spPr/>
        <p:txBody>
          <a:bodyPr/>
          <a:lstStyle/>
          <a:p>
            <a:r>
              <a:rPr lang="en-US"/>
              <a:t>Process and Teamwork</a:t>
            </a:r>
          </a:p>
        </p:txBody>
      </p:sp>
      <p:sp>
        <p:nvSpPr>
          <p:cNvPr id="3" name="Text Placeholder 2">
            <a:extLst>
              <a:ext uri="{FF2B5EF4-FFF2-40B4-BE49-F238E27FC236}">
                <a16:creationId xmlns:a16="http://schemas.microsoft.com/office/drawing/2014/main" id="{33E289BA-145A-E044-8D8C-1CC5892379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665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266B-5F3A-9942-8466-2ED22F6641B1}"/>
              </a:ext>
            </a:extLst>
          </p:cNvPr>
          <p:cNvSpPr>
            <a:spLocks noGrp="1"/>
          </p:cNvSpPr>
          <p:nvPr>
            <p:ph type="title"/>
          </p:nvPr>
        </p:nvSpPr>
        <p:spPr/>
        <p:txBody>
          <a:bodyPr/>
          <a:lstStyle/>
          <a:p>
            <a:r>
              <a:rPr lang="en-US"/>
              <a:t>Teamwork</a:t>
            </a:r>
          </a:p>
        </p:txBody>
      </p:sp>
      <p:sp>
        <p:nvSpPr>
          <p:cNvPr id="3" name="Content Placeholder 2">
            <a:extLst>
              <a:ext uri="{FF2B5EF4-FFF2-40B4-BE49-F238E27FC236}">
                <a16:creationId xmlns:a16="http://schemas.microsoft.com/office/drawing/2014/main" id="{518584C4-2A47-E54B-A430-F05E495D5B0C}"/>
              </a:ext>
            </a:extLst>
          </p:cNvPr>
          <p:cNvSpPr>
            <a:spLocks noGrp="1"/>
          </p:cNvSpPr>
          <p:nvPr>
            <p:ph idx="1"/>
          </p:nvPr>
        </p:nvSpPr>
        <p:spPr/>
        <p:txBody>
          <a:bodyPr vert="horz" lIns="91440" tIns="45720" rIns="91440" bIns="45720" rtlCol="0" anchor="t">
            <a:normAutofit/>
          </a:bodyPr>
          <a:lstStyle/>
          <a:p>
            <a:pPr marL="383540" indent="-383540"/>
            <a:r>
              <a:rPr lang="en-US"/>
              <a:t>George worked on the database as well as partially on the backend</a:t>
            </a:r>
          </a:p>
          <a:p>
            <a:pPr marL="383540" indent="-383540"/>
            <a:r>
              <a:rPr lang="en-US"/>
              <a:t>Joe worked heavily on the backend as well as partially on the database/frontend</a:t>
            </a:r>
            <a:endParaRPr lang="en-US">
              <a:solidFill>
                <a:srgbClr val="000000"/>
              </a:solidFill>
            </a:endParaRPr>
          </a:p>
          <a:p>
            <a:pPr marL="383540" indent="-383540"/>
            <a:r>
              <a:rPr lang="en-US"/>
              <a:t>Ben worked </a:t>
            </a:r>
            <a:r>
              <a:rPr lang="en-US" err="1"/>
              <a:t>devops</a:t>
            </a:r>
            <a:r>
              <a:rPr lang="en-US"/>
              <a:t> and was in charge of making sure Jenkins/SonarQube was running smoothly, assigning and creating Jira tickets, as well as leading the scrum and making sure tasks were completed</a:t>
            </a:r>
            <a:r>
              <a:rPr lang="en-US">
                <a:solidFill>
                  <a:srgbClr val="191B0E"/>
                </a:solidFill>
              </a:rPr>
              <a:t> on time</a:t>
            </a:r>
            <a:endParaRPr lang="en-US">
              <a:solidFill>
                <a:srgbClr val="000000"/>
              </a:solidFill>
            </a:endParaRPr>
          </a:p>
          <a:p>
            <a:pPr marL="383540" indent="-383540"/>
            <a:r>
              <a:rPr lang="en-US"/>
              <a:t>Maddy worked heavily on implementing features in the frontend/google authentication</a:t>
            </a:r>
            <a:r>
              <a:rPr lang="en-US">
                <a:solidFill>
                  <a:srgbClr val="191B0E"/>
                </a:solidFill>
              </a:rPr>
              <a:t> for login</a:t>
            </a:r>
            <a:endParaRPr lang="en-US"/>
          </a:p>
        </p:txBody>
      </p:sp>
    </p:spTree>
    <p:extLst>
      <p:ext uri="{BB962C8B-B14F-4D97-AF65-F5344CB8AC3E}">
        <p14:creationId xmlns:p14="http://schemas.microsoft.com/office/powerpoint/2010/main" val="370416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5B1D-FB82-C146-B834-683D981B2202}"/>
              </a:ext>
            </a:extLst>
          </p:cNvPr>
          <p:cNvSpPr>
            <a:spLocks noGrp="1"/>
          </p:cNvSpPr>
          <p:nvPr>
            <p:ph type="title"/>
          </p:nvPr>
        </p:nvSpPr>
        <p:spPr/>
        <p:txBody>
          <a:bodyPr/>
          <a:lstStyle/>
          <a:p>
            <a:r>
              <a:rPr lang="en-US"/>
              <a:t>Process</a:t>
            </a:r>
          </a:p>
        </p:txBody>
      </p:sp>
      <p:sp>
        <p:nvSpPr>
          <p:cNvPr id="3" name="Content Placeholder 2">
            <a:extLst>
              <a:ext uri="{FF2B5EF4-FFF2-40B4-BE49-F238E27FC236}">
                <a16:creationId xmlns:a16="http://schemas.microsoft.com/office/drawing/2014/main" id="{84FBF2B2-8C07-9141-9EB2-3BF4C5D8B644}"/>
              </a:ext>
            </a:extLst>
          </p:cNvPr>
          <p:cNvSpPr>
            <a:spLocks noGrp="1"/>
          </p:cNvSpPr>
          <p:nvPr>
            <p:ph idx="1"/>
          </p:nvPr>
        </p:nvSpPr>
        <p:spPr/>
        <p:txBody>
          <a:bodyPr vert="horz" lIns="91440" tIns="45720" rIns="91440" bIns="45720" rtlCol="0" anchor="t">
            <a:normAutofit fontScale="85000" lnSpcReduction="10000"/>
          </a:bodyPr>
          <a:lstStyle/>
          <a:p>
            <a:pPr marL="383540" indent="-383540"/>
            <a:r>
              <a:rPr lang="en-US" dirty="0"/>
              <a:t>Our team utilized Jira effectively creating tickets and assigning them to developers</a:t>
            </a:r>
          </a:p>
          <a:p>
            <a:pPr marL="383540" indent="-383540"/>
            <a:r>
              <a:rPr lang="en-US" dirty="0"/>
              <a:t>All development was developed in branches tagged with the ID of the Jira Issue being resolved</a:t>
            </a:r>
          </a:p>
          <a:p>
            <a:pPr marL="383540" indent="-383540"/>
            <a:r>
              <a:rPr lang="en-US" dirty="0"/>
              <a:t>Our group used smart commits to keep track of which commits belong to which branch/issue</a:t>
            </a:r>
          </a:p>
          <a:p>
            <a:pPr marL="383540" indent="-383540"/>
            <a:r>
              <a:rPr lang="en-US" dirty="0"/>
              <a:t>We did not use "Slack-ups" as suggested on the project guidelines although we were active on slack and utilized it to organize our development as well as monitor the status of Jenkins/</a:t>
            </a:r>
            <a:r>
              <a:rPr lang="en-US" dirty="0" err="1"/>
              <a:t>Qube</a:t>
            </a:r>
            <a:endParaRPr lang="en-US" dirty="0"/>
          </a:p>
          <a:p>
            <a:pPr marL="383540" indent="-383540"/>
            <a:r>
              <a:rPr lang="en-US" dirty="0"/>
              <a:t>Managed to automate build, test, deploy</a:t>
            </a:r>
          </a:p>
          <a:p>
            <a:pPr marL="383540" indent="-383540"/>
            <a:r>
              <a:rPr lang="en-US" dirty="0"/>
              <a:t>Utilized PRs and protected our master branch</a:t>
            </a:r>
          </a:p>
          <a:p>
            <a:pPr marL="383540" indent="-383540"/>
            <a:r>
              <a:rPr lang="en-US" dirty="0"/>
              <a:t>We adhered to our protocols strictly (2 peer reviews per PR)</a:t>
            </a:r>
          </a:p>
          <a:p>
            <a:pPr marL="383540" indent="-383540"/>
            <a:r>
              <a:rPr lang="en-US" dirty="0"/>
              <a:t>Recognized shortcomings (lack of FE developers), but didn’t really address it</a:t>
            </a:r>
          </a:p>
        </p:txBody>
      </p:sp>
    </p:spTree>
    <p:extLst>
      <p:ext uri="{BB962C8B-B14F-4D97-AF65-F5344CB8AC3E}">
        <p14:creationId xmlns:p14="http://schemas.microsoft.com/office/powerpoint/2010/main" val="144181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0341-61D4-2A4D-A743-079B486153AB}"/>
              </a:ext>
            </a:extLst>
          </p:cNvPr>
          <p:cNvSpPr>
            <a:spLocks noGrp="1"/>
          </p:cNvSpPr>
          <p:nvPr>
            <p:ph type="title"/>
          </p:nvPr>
        </p:nvSpPr>
        <p:spPr/>
        <p:txBody>
          <a:bodyPr/>
          <a:lstStyle/>
          <a:p>
            <a:r>
              <a:rPr lang="en-US"/>
              <a:t>Technology Transfer</a:t>
            </a:r>
          </a:p>
        </p:txBody>
      </p:sp>
      <p:sp>
        <p:nvSpPr>
          <p:cNvPr id="3" name="Text Placeholder 2">
            <a:extLst>
              <a:ext uri="{FF2B5EF4-FFF2-40B4-BE49-F238E27FC236}">
                <a16:creationId xmlns:a16="http://schemas.microsoft.com/office/drawing/2014/main" id="{13E20D15-B1B6-2142-BEDB-AC9BF5C128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1159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707B-7950-ED45-A434-290EA701AEBD}"/>
              </a:ext>
            </a:extLst>
          </p:cNvPr>
          <p:cNvSpPr>
            <a:spLocks noGrp="1"/>
          </p:cNvSpPr>
          <p:nvPr>
            <p:ph type="title"/>
          </p:nvPr>
        </p:nvSpPr>
        <p:spPr/>
        <p:txBody>
          <a:bodyPr/>
          <a:lstStyle/>
          <a:p>
            <a:r>
              <a:rPr lang="en-US"/>
              <a:t>State of the System</a:t>
            </a:r>
          </a:p>
        </p:txBody>
      </p:sp>
      <p:sp>
        <p:nvSpPr>
          <p:cNvPr id="3" name="Content Placeholder 2">
            <a:extLst>
              <a:ext uri="{FF2B5EF4-FFF2-40B4-BE49-F238E27FC236}">
                <a16:creationId xmlns:a16="http://schemas.microsoft.com/office/drawing/2014/main" id="{9E8C9E85-224D-3F4B-9E58-499911565EC0}"/>
              </a:ext>
            </a:extLst>
          </p:cNvPr>
          <p:cNvSpPr>
            <a:spLocks noGrp="1"/>
          </p:cNvSpPr>
          <p:nvPr>
            <p:ph idx="1"/>
          </p:nvPr>
        </p:nvSpPr>
        <p:spPr/>
        <p:txBody>
          <a:bodyPr vert="horz" lIns="91440" tIns="45720" rIns="91440" bIns="45720" rtlCol="0" anchor="t">
            <a:normAutofit lnSpcReduction="10000"/>
          </a:bodyPr>
          <a:lstStyle/>
          <a:p>
            <a:pPr marL="383540" indent="-383540"/>
            <a:r>
              <a:rPr lang="en-US"/>
              <a:t>App</a:t>
            </a:r>
          </a:p>
          <a:p>
            <a:pPr marL="913892" lvl="1" indent="-383540"/>
            <a:r>
              <a:rPr lang="en-US"/>
              <a:t>Vertical prototype working </a:t>
            </a:r>
          </a:p>
          <a:p>
            <a:pPr marL="913892" lvl="1" indent="-383540"/>
            <a:r>
              <a:rPr lang="en-US"/>
              <a:t>Some horizontal functionality</a:t>
            </a:r>
          </a:p>
          <a:p>
            <a:pPr marL="913892" lvl="1" indent="-383540"/>
            <a:r>
              <a:rPr lang="en-US" err="1"/>
              <a:t>SpringBoot</a:t>
            </a:r>
            <a:r>
              <a:rPr lang="en-US"/>
              <a:t> framework</a:t>
            </a:r>
          </a:p>
          <a:p>
            <a:pPr marL="913892" lvl="1" indent="-383540"/>
            <a:r>
              <a:rPr lang="en-US"/>
              <a:t>Java code well documented</a:t>
            </a:r>
          </a:p>
          <a:p>
            <a:pPr marL="913892" lvl="1" indent="-383540"/>
            <a:r>
              <a:rPr lang="en-US"/>
              <a:t>Front-end standard HTML, JS, CSS</a:t>
            </a:r>
          </a:p>
          <a:p>
            <a:pPr marL="383540" indent="-383540"/>
            <a:r>
              <a:rPr lang="en-US"/>
              <a:t>Environment</a:t>
            </a:r>
          </a:p>
          <a:p>
            <a:pPr marL="913892" lvl="1" indent="-383540"/>
            <a:r>
              <a:rPr lang="en-US"/>
              <a:t>Full CD workflow implemented</a:t>
            </a:r>
          </a:p>
          <a:p>
            <a:pPr lvl="1" indent="-383540"/>
            <a:r>
              <a:rPr lang="en-US"/>
              <a:t>Jira, GitHub, Jenkins, and SonarQube</a:t>
            </a:r>
          </a:p>
          <a:p>
            <a:pPr marL="913892" lvl="1" indent="-383540"/>
            <a:r>
              <a:rPr lang="en-US"/>
              <a:t>Easy to pass off code base</a:t>
            </a:r>
          </a:p>
        </p:txBody>
      </p:sp>
    </p:spTree>
    <p:extLst>
      <p:ext uri="{BB962C8B-B14F-4D97-AF65-F5344CB8AC3E}">
        <p14:creationId xmlns:p14="http://schemas.microsoft.com/office/powerpoint/2010/main" val="192953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2DB0-25FE-FE4B-903F-CFCF7F99EB5D}"/>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3219D88D-36EB-4B41-9C62-8785DEED2268}"/>
              </a:ext>
            </a:extLst>
          </p:cNvPr>
          <p:cNvSpPr>
            <a:spLocks noGrp="1"/>
          </p:cNvSpPr>
          <p:nvPr>
            <p:ph idx="1"/>
          </p:nvPr>
        </p:nvSpPr>
        <p:spPr/>
        <p:txBody>
          <a:bodyPr/>
          <a:lstStyle/>
          <a:p>
            <a:r>
              <a:rPr lang="en-US"/>
              <a:t>More end-user functionality!</a:t>
            </a:r>
          </a:p>
          <a:p>
            <a:pPr lvl="1"/>
            <a:r>
              <a:rPr lang="en-US"/>
              <a:t>Friends, Group interactions, Recommendations, Moderation</a:t>
            </a:r>
          </a:p>
          <a:p>
            <a:r>
              <a:rPr lang="en-US"/>
              <a:t>UI Refinements, more original design</a:t>
            </a:r>
          </a:p>
          <a:p>
            <a:r>
              <a:rPr lang="en-US"/>
              <a:t>Administrator Panel (another project)</a:t>
            </a:r>
          </a:p>
          <a:p>
            <a:r>
              <a:rPr lang="en-US"/>
              <a:t>Better feature self-testing process</a:t>
            </a:r>
          </a:p>
          <a:p>
            <a:r>
              <a:rPr lang="en-US"/>
              <a:t>More thorough code metrics</a:t>
            </a:r>
          </a:p>
          <a:p>
            <a:r>
              <a:rPr lang="en-US"/>
              <a:t>Release process</a:t>
            </a:r>
          </a:p>
          <a:p>
            <a:endParaRPr lang="en-US"/>
          </a:p>
        </p:txBody>
      </p:sp>
    </p:spTree>
    <p:extLst>
      <p:ext uri="{BB962C8B-B14F-4D97-AF65-F5344CB8AC3E}">
        <p14:creationId xmlns:p14="http://schemas.microsoft.com/office/powerpoint/2010/main" val="296200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473C-F2EC-BF46-8754-38F3ABFD7AAC}"/>
              </a:ext>
            </a:extLst>
          </p:cNvPr>
          <p:cNvSpPr>
            <a:spLocks noGrp="1"/>
          </p:cNvSpPr>
          <p:nvPr>
            <p:ph type="title"/>
          </p:nvPr>
        </p:nvSpPr>
        <p:spPr/>
        <p:txBody>
          <a:bodyPr/>
          <a:lstStyle/>
          <a:p>
            <a:r>
              <a:rPr lang="en-US"/>
              <a:t>System Functionality</a:t>
            </a:r>
          </a:p>
        </p:txBody>
      </p:sp>
      <p:sp>
        <p:nvSpPr>
          <p:cNvPr id="5" name="Text Placeholder 4">
            <a:extLst>
              <a:ext uri="{FF2B5EF4-FFF2-40B4-BE49-F238E27FC236}">
                <a16:creationId xmlns:a16="http://schemas.microsoft.com/office/drawing/2014/main" id="{F379E971-A7C0-BF41-9FC1-66072DFE47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247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9CF1-A20C-704A-89F9-2BE580DD3148}"/>
              </a:ext>
            </a:extLst>
          </p:cNvPr>
          <p:cNvSpPr>
            <a:spLocks noGrp="1"/>
          </p:cNvSpPr>
          <p:nvPr>
            <p:ph type="title"/>
          </p:nvPr>
        </p:nvSpPr>
        <p:spPr/>
        <p:txBody>
          <a:bodyPr/>
          <a:lstStyle/>
          <a:p>
            <a:r>
              <a:rPr lang="en-US"/>
              <a:t>Target Functionality</a:t>
            </a:r>
          </a:p>
        </p:txBody>
      </p:sp>
      <p:sp>
        <p:nvSpPr>
          <p:cNvPr id="3" name="Content Placeholder 2">
            <a:extLst>
              <a:ext uri="{FF2B5EF4-FFF2-40B4-BE49-F238E27FC236}">
                <a16:creationId xmlns:a16="http://schemas.microsoft.com/office/drawing/2014/main" id="{584D5EC4-C287-E746-A9FD-0D12E9C22A39}"/>
              </a:ext>
            </a:extLst>
          </p:cNvPr>
          <p:cNvSpPr>
            <a:spLocks noGrp="1"/>
          </p:cNvSpPr>
          <p:nvPr>
            <p:ph idx="1"/>
          </p:nvPr>
        </p:nvSpPr>
        <p:spPr/>
        <p:txBody>
          <a:bodyPr vert="horz" lIns="91440" tIns="45720" rIns="91440" bIns="45720" rtlCol="0" anchor="t">
            <a:normAutofit/>
          </a:bodyPr>
          <a:lstStyle/>
          <a:p>
            <a:pPr marL="383540" indent="-383540"/>
            <a:r>
              <a:rPr lang="en-US"/>
              <a:t>A social network platform centered around watching movies</a:t>
            </a:r>
          </a:p>
          <a:p>
            <a:pPr lvl="1" indent="-383540"/>
            <a:r>
              <a:rPr lang="en-US"/>
              <a:t>User profiles, Friending, User groups, suggest movies to friends</a:t>
            </a:r>
          </a:p>
          <a:p>
            <a:pPr lvl="1" indent="-383540"/>
            <a:r>
              <a:rPr lang="en-US"/>
              <a:t>Rate and review movies, see others’ reviews</a:t>
            </a:r>
          </a:p>
          <a:p>
            <a:pPr lvl="1" indent="-383540"/>
            <a:r>
              <a:rPr lang="en-US"/>
              <a:t>Get movie suggestions based on personal taste in movies</a:t>
            </a:r>
          </a:p>
          <a:p>
            <a:pPr marL="383540" indent="-383540"/>
            <a:r>
              <a:rPr lang="en-US"/>
              <a:t>An administrative back-end</a:t>
            </a:r>
          </a:p>
          <a:p>
            <a:pPr lvl="1" indent="-383540"/>
            <a:r>
              <a:rPr lang="en-US"/>
              <a:t>Telemetry of effectiveness of suggestion algorithms</a:t>
            </a:r>
          </a:p>
          <a:p>
            <a:pPr lvl="1" indent="-383540"/>
            <a:r>
              <a:rPr lang="en-US"/>
              <a:t>Control over end-user accounts</a:t>
            </a:r>
          </a:p>
        </p:txBody>
      </p:sp>
    </p:spTree>
    <p:extLst>
      <p:ext uri="{BB962C8B-B14F-4D97-AF65-F5344CB8AC3E}">
        <p14:creationId xmlns:p14="http://schemas.microsoft.com/office/powerpoint/2010/main" val="324176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6C7A-9486-B24C-81E0-617E817A810A}"/>
              </a:ext>
            </a:extLst>
          </p:cNvPr>
          <p:cNvSpPr>
            <a:spLocks noGrp="1"/>
          </p:cNvSpPr>
          <p:nvPr>
            <p:ph type="title"/>
          </p:nvPr>
        </p:nvSpPr>
        <p:spPr/>
        <p:txBody>
          <a:bodyPr/>
          <a:lstStyle/>
          <a:p>
            <a:r>
              <a:rPr lang="en-US"/>
              <a:t>Achieved Functionality</a:t>
            </a:r>
          </a:p>
        </p:txBody>
      </p:sp>
      <p:sp>
        <p:nvSpPr>
          <p:cNvPr id="3" name="Content Placeholder 2">
            <a:extLst>
              <a:ext uri="{FF2B5EF4-FFF2-40B4-BE49-F238E27FC236}">
                <a16:creationId xmlns:a16="http://schemas.microsoft.com/office/drawing/2014/main" id="{1B303B9F-77D6-E445-8B05-72E8733D8D0C}"/>
              </a:ext>
            </a:extLst>
          </p:cNvPr>
          <p:cNvSpPr>
            <a:spLocks noGrp="1"/>
          </p:cNvSpPr>
          <p:nvPr>
            <p:ph idx="1"/>
          </p:nvPr>
        </p:nvSpPr>
        <p:spPr/>
        <p:txBody>
          <a:bodyPr vert="horz" lIns="91440" tIns="45720" rIns="91440" bIns="45720" rtlCol="0" anchor="t">
            <a:normAutofit fontScale="92500" lnSpcReduction="10000"/>
          </a:bodyPr>
          <a:lstStyle/>
          <a:p>
            <a:pPr marL="383540" indent="-383540"/>
            <a:r>
              <a:rPr lang="en-US"/>
              <a:t>Profile creation</a:t>
            </a:r>
          </a:p>
          <a:p>
            <a:pPr marL="383540" indent="-383540"/>
            <a:r>
              <a:rPr lang="en-US"/>
              <a:t>Logging in / out, security handled by Google</a:t>
            </a:r>
          </a:p>
          <a:p>
            <a:pPr marL="383540" indent="-383540"/>
            <a:r>
              <a:rPr lang="en-US"/>
              <a:t>Searching movies</a:t>
            </a:r>
          </a:p>
          <a:p>
            <a:pPr marL="383540" indent="-383540"/>
            <a:r>
              <a:rPr lang="en-US"/>
              <a:t>Rating and reviewing movies</a:t>
            </a:r>
          </a:p>
          <a:p>
            <a:pPr marL="383540" indent="-383540"/>
            <a:r>
              <a:rPr lang="en-US"/>
              <a:t>Searching Users by Username</a:t>
            </a:r>
          </a:p>
          <a:p>
            <a:pPr marL="383540" indent="-383540"/>
            <a:r>
              <a:rPr lang="en-US"/>
              <a:t>Friending*</a:t>
            </a:r>
          </a:p>
          <a:p>
            <a:pPr marL="383540" indent="-383540"/>
            <a:r>
              <a:rPr lang="en-US"/>
              <a:t>Group creation</a:t>
            </a:r>
          </a:p>
          <a:p>
            <a:pPr marL="383540" indent="-383540"/>
            <a:r>
              <a:rPr lang="en-US"/>
              <a:t>Pulling Additional information about movies in the form of "</a:t>
            </a:r>
            <a:r>
              <a:rPr lang="en-US" i="1"/>
              <a:t>Now Playing</a:t>
            </a:r>
            <a:r>
              <a:rPr lang="en-US"/>
              <a:t>" tab</a:t>
            </a:r>
          </a:p>
          <a:p>
            <a:pPr marL="0" indent="0">
              <a:buNone/>
            </a:pPr>
            <a:r>
              <a:rPr lang="en-US" sz="1600" i="1"/>
              <a:t>* Backend logic for friending was written but not yet implemented in the frontend</a:t>
            </a:r>
          </a:p>
        </p:txBody>
      </p:sp>
    </p:spTree>
    <p:extLst>
      <p:ext uri="{BB962C8B-B14F-4D97-AF65-F5344CB8AC3E}">
        <p14:creationId xmlns:p14="http://schemas.microsoft.com/office/powerpoint/2010/main" val="414460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6965"/>
          </a:xfrm>
        </p:spPr>
        <p:txBody>
          <a:bodyPr/>
          <a:lstStyle/>
          <a:p>
            <a:r>
              <a:rPr lang="en-US"/>
              <a:t>Achieved Functionality</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231229117"/>
              </p:ext>
            </p:extLst>
          </p:nvPr>
        </p:nvGraphicFramePr>
        <p:xfrm>
          <a:off x="1263316" y="1373734"/>
          <a:ext cx="3031958" cy="2620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9"/>
          <p:cNvGraphicFramePr>
            <a:graphicFrameLocks/>
          </p:cNvGraphicFramePr>
          <p:nvPr>
            <p:extLst>
              <p:ext uri="{D42A27DB-BD31-4B8C-83A1-F6EECF244321}">
                <p14:modId xmlns:p14="http://schemas.microsoft.com/office/powerpoint/2010/main" val="4269127945"/>
              </p:ext>
            </p:extLst>
          </p:nvPr>
        </p:nvGraphicFramePr>
        <p:xfrm>
          <a:off x="4892105" y="1426537"/>
          <a:ext cx="2976548" cy="256794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ontent Placeholder 9"/>
          <p:cNvGraphicFramePr>
            <a:graphicFrameLocks/>
          </p:cNvGraphicFramePr>
          <p:nvPr>
            <p:extLst>
              <p:ext uri="{D42A27DB-BD31-4B8C-83A1-F6EECF244321}">
                <p14:modId xmlns:p14="http://schemas.microsoft.com/office/powerpoint/2010/main" val="124570521"/>
              </p:ext>
            </p:extLst>
          </p:nvPr>
        </p:nvGraphicFramePr>
        <p:xfrm>
          <a:off x="2695074" y="3597442"/>
          <a:ext cx="3304282" cy="259148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ontent Placeholder 9"/>
          <p:cNvGraphicFramePr>
            <a:graphicFrameLocks/>
          </p:cNvGraphicFramePr>
          <p:nvPr>
            <p:extLst>
              <p:ext uri="{D42A27DB-BD31-4B8C-83A1-F6EECF244321}">
                <p14:modId xmlns:p14="http://schemas.microsoft.com/office/powerpoint/2010/main" val="3973320672"/>
              </p:ext>
            </p:extLst>
          </p:nvPr>
        </p:nvGraphicFramePr>
        <p:xfrm>
          <a:off x="6962567" y="3597442"/>
          <a:ext cx="3312401" cy="25954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ontent Placeholder 9"/>
          <p:cNvGraphicFramePr>
            <a:graphicFrameLocks/>
          </p:cNvGraphicFramePr>
          <p:nvPr>
            <p:extLst>
              <p:ext uri="{D42A27DB-BD31-4B8C-83A1-F6EECF244321}">
                <p14:modId xmlns:p14="http://schemas.microsoft.com/office/powerpoint/2010/main" val="1416915540"/>
              </p:ext>
            </p:extLst>
          </p:nvPr>
        </p:nvGraphicFramePr>
        <p:xfrm>
          <a:off x="8180100" y="1352704"/>
          <a:ext cx="3281149" cy="2641780"/>
        </p:xfrm>
        <a:graphic>
          <a:graphicData uri="http://schemas.openxmlformats.org/drawingml/2006/chart">
            <c:chart xmlns:c="http://schemas.openxmlformats.org/drawingml/2006/chart" xmlns:r="http://schemas.openxmlformats.org/officeDocument/2006/relationships" r:id="rId7"/>
          </a:graphicData>
        </a:graphic>
      </p:graphicFrame>
      <p:sp>
        <p:nvSpPr>
          <p:cNvPr id="17" name="TextBox 16"/>
          <p:cNvSpPr txBox="1"/>
          <p:nvPr/>
        </p:nvSpPr>
        <p:spPr>
          <a:xfrm>
            <a:off x="1371600" y="6188928"/>
            <a:ext cx="9424219" cy="276999"/>
          </a:xfrm>
          <a:prstGeom prst="rect">
            <a:avLst/>
          </a:prstGeom>
          <a:noFill/>
        </p:spPr>
        <p:txBody>
          <a:bodyPr wrap="square" rtlCol="0">
            <a:spAutoFit/>
          </a:bodyPr>
          <a:lstStyle/>
          <a:p>
            <a:r>
              <a:rPr lang="en-US" sz="1200"/>
              <a:t>Source: https://cs5500-jira.ccs.neu.edu/secure/</a:t>
            </a:r>
            <a:r>
              <a:rPr lang="en-US" sz="1200" err="1"/>
              <a:t>DataplaneReport!default.jspa?report</a:t>
            </a:r>
            <a:r>
              <a:rPr lang="en-US" sz="1200"/>
              <a:t>=5bda7860-a571-42e5-af04-1878b24b752b</a:t>
            </a:r>
          </a:p>
        </p:txBody>
      </p:sp>
    </p:spTree>
    <p:extLst>
      <p:ext uri="{BB962C8B-B14F-4D97-AF65-F5344CB8AC3E}">
        <p14:creationId xmlns:p14="http://schemas.microsoft.com/office/powerpoint/2010/main" val="159033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49C5-7BA5-5342-A0A0-DAE4FB9917E2}"/>
              </a:ext>
            </a:extLst>
          </p:cNvPr>
          <p:cNvSpPr>
            <a:spLocks noGrp="1"/>
          </p:cNvSpPr>
          <p:nvPr>
            <p:ph type="title"/>
          </p:nvPr>
        </p:nvSpPr>
        <p:spPr/>
        <p:txBody>
          <a:bodyPr/>
          <a:lstStyle/>
          <a:p>
            <a:r>
              <a:rPr lang="en-US"/>
              <a:t>Utility to Client</a:t>
            </a:r>
          </a:p>
        </p:txBody>
      </p:sp>
      <p:sp>
        <p:nvSpPr>
          <p:cNvPr id="3" name="Content Placeholder 2">
            <a:extLst>
              <a:ext uri="{FF2B5EF4-FFF2-40B4-BE49-F238E27FC236}">
                <a16:creationId xmlns:a16="http://schemas.microsoft.com/office/drawing/2014/main" id="{23A653DB-E5CD-7340-877A-C30F2387F083}"/>
              </a:ext>
            </a:extLst>
          </p:cNvPr>
          <p:cNvSpPr>
            <a:spLocks noGrp="1"/>
          </p:cNvSpPr>
          <p:nvPr>
            <p:ph idx="1"/>
          </p:nvPr>
        </p:nvSpPr>
        <p:spPr/>
        <p:txBody>
          <a:bodyPr vert="horz" lIns="91440" tIns="45720" rIns="91440" bIns="45720" rtlCol="0" anchor="t">
            <a:normAutofit/>
          </a:bodyPr>
          <a:lstStyle/>
          <a:p>
            <a:pPr marL="383540" indent="-383540"/>
            <a:r>
              <a:rPr lang="en-US"/>
              <a:t>Most core functionality implemented</a:t>
            </a:r>
          </a:p>
          <a:p>
            <a:pPr marL="383540" indent="-383540"/>
            <a:r>
              <a:rPr lang="en-US"/>
              <a:t>Some features that make a social</a:t>
            </a:r>
            <a:r>
              <a:rPr lang="en-US">
                <a:solidFill>
                  <a:srgbClr val="191B0E"/>
                </a:solidFill>
              </a:rPr>
              <a:t> media website feel "social" not yet fully realized</a:t>
            </a:r>
            <a:endParaRPr lang="en-US">
              <a:solidFill>
                <a:srgbClr val="000000"/>
              </a:solidFill>
            </a:endParaRPr>
          </a:p>
          <a:p>
            <a:pPr marL="383540" indent="-383540"/>
            <a:r>
              <a:rPr lang="en-US">
                <a:solidFill>
                  <a:srgbClr val="191B0E"/>
                </a:solidFill>
              </a:rPr>
              <a:t>Backend logic in place; front end not yet realized/debugged</a:t>
            </a:r>
          </a:p>
          <a:p>
            <a:pPr marL="383540" indent="-383540"/>
            <a:r>
              <a:rPr lang="en-US">
                <a:solidFill>
                  <a:srgbClr val="191B0E"/>
                </a:solidFill>
              </a:rPr>
              <a:t>Client will likely contract additional developers to take over</a:t>
            </a:r>
          </a:p>
          <a:p>
            <a:pPr marL="383540" indent="-383540"/>
            <a:r>
              <a:rPr lang="en-US">
                <a:solidFill>
                  <a:srgbClr val="191B0E"/>
                </a:solidFill>
              </a:rPr>
              <a:t>Frameworks used are well documented and the code is neat, maintainable, and correctly tested</a:t>
            </a:r>
          </a:p>
        </p:txBody>
      </p:sp>
    </p:spTree>
    <p:extLst>
      <p:ext uri="{BB962C8B-B14F-4D97-AF65-F5344CB8AC3E}">
        <p14:creationId xmlns:p14="http://schemas.microsoft.com/office/powerpoint/2010/main" val="110641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5DEB-DB68-D94C-A2CF-60A27CAB00F3}"/>
              </a:ext>
            </a:extLst>
          </p:cNvPr>
          <p:cNvSpPr>
            <a:spLocks noGrp="1"/>
          </p:cNvSpPr>
          <p:nvPr>
            <p:ph type="title"/>
          </p:nvPr>
        </p:nvSpPr>
        <p:spPr/>
        <p:txBody>
          <a:bodyPr/>
          <a:lstStyle/>
          <a:p>
            <a:r>
              <a:rPr lang="en-US"/>
              <a:t>Job Quality</a:t>
            </a:r>
          </a:p>
        </p:txBody>
      </p:sp>
      <p:sp>
        <p:nvSpPr>
          <p:cNvPr id="3" name="Text Placeholder 2">
            <a:extLst>
              <a:ext uri="{FF2B5EF4-FFF2-40B4-BE49-F238E27FC236}">
                <a16:creationId xmlns:a16="http://schemas.microsoft.com/office/drawing/2014/main" id="{5D74DE78-C874-5C4E-A837-94AF8283C5E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521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1C17-F0CD-0641-B161-60BCB3060B5C}"/>
              </a:ext>
            </a:extLst>
          </p:cNvPr>
          <p:cNvSpPr>
            <a:spLocks noGrp="1"/>
          </p:cNvSpPr>
          <p:nvPr>
            <p:ph type="title"/>
          </p:nvPr>
        </p:nvSpPr>
        <p:spPr/>
        <p:txBody>
          <a:bodyPr/>
          <a:lstStyle/>
          <a:p>
            <a:r>
              <a:rPr lang="en-US"/>
              <a:t>Code Quality</a:t>
            </a:r>
          </a:p>
        </p:txBody>
      </p:sp>
      <p:sp>
        <p:nvSpPr>
          <p:cNvPr id="3" name="Content Placeholder 2">
            <a:extLst>
              <a:ext uri="{FF2B5EF4-FFF2-40B4-BE49-F238E27FC236}">
                <a16:creationId xmlns:a16="http://schemas.microsoft.com/office/drawing/2014/main" id="{601B95A9-CCB8-DB42-8701-12EA123B3FE6}"/>
              </a:ext>
            </a:extLst>
          </p:cNvPr>
          <p:cNvSpPr>
            <a:spLocks noGrp="1"/>
          </p:cNvSpPr>
          <p:nvPr>
            <p:ph idx="1"/>
          </p:nvPr>
        </p:nvSpPr>
        <p:spPr/>
        <p:txBody>
          <a:bodyPr vert="horz" lIns="91440" tIns="45720" rIns="91440" bIns="45720" rtlCol="0" anchor="t">
            <a:normAutofit/>
          </a:bodyPr>
          <a:lstStyle/>
          <a:p>
            <a:pPr marL="383540" indent="-383540"/>
            <a:r>
              <a:rPr lang="en-US"/>
              <a:t>Code coverage on SonarQube: 98.1% statement, 60.6% branch*</a:t>
            </a:r>
            <a:endParaRPr lang="en-US" i="1"/>
          </a:p>
          <a:p>
            <a:pPr marL="383540" indent="-383540"/>
            <a:r>
              <a:rPr lang="en-US"/>
              <a:t>Backend logic developed uniformly and neat, contained to </a:t>
            </a:r>
            <a:r>
              <a:rPr lang="en-US" err="1"/>
              <a:t>src</a:t>
            </a:r>
            <a:r>
              <a:rPr lang="en-US"/>
              <a:t> folder</a:t>
            </a:r>
          </a:p>
          <a:p>
            <a:pPr marL="383540" indent="-383540"/>
            <a:r>
              <a:rPr lang="en-US"/>
              <a:t>Database is easy to read and understand, SQL file under version control</a:t>
            </a:r>
          </a:p>
          <a:p>
            <a:pPr marL="383540" indent="-383540"/>
            <a:r>
              <a:rPr lang="en-US"/>
              <a:t>Code is robust, website is not susceptible to SQL injection or data dictionary attacks (since we are not storing passwords in our database)</a:t>
            </a:r>
          </a:p>
          <a:p>
            <a:pPr marL="383540" indent="-383540"/>
            <a:r>
              <a:rPr lang="en-US"/>
              <a:t>Continuous deployment process automatically builds and tests all code, automatically deploys master branch only</a:t>
            </a:r>
          </a:p>
          <a:p>
            <a:pPr marL="383540" indent="-383540"/>
            <a:r>
              <a:rPr lang="en-US"/>
              <a:t>Pull requests required to merge into master branch</a:t>
            </a:r>
            <a:endParaRPr lang="en-US" sz="1500"/>
          </a:p>
        </p:txBody>
      </p:sp>
      <p:sp>
        <p:nvSpPr>
          <p:cNvPr id="4" name="Rectangle 3">
            <a:extLst>
              <a:ext uri="{FF2B5EF4-FFF2-40B4-BE49-F238E27FC236}">
                <a16:creationId xmlns:a16="http://schemas.microsoft.com/office/drawing/2014/main" id="{88A2AAE3-08A1-6243-8292-19D6AAB0B69E}"/>
              </a:ext>
            </a:extLst>
          </p:cNvPr>
          <p:cNvSpPr/>
          <p:nvPr/>
        </p:nvSpPr>
        <p:spPr>
          <a:xfrm>
            <a:off x="1371600" y="5981700"/>
            <a:ext cx="9763432" cy="276999"/>
          </a:xfrm>
          <a:prstGeom prst="rect">
            <a:avLst/>
          </a:prstGeom>
        </p:spPr>
        <p:txBody>
          <a:bodyPr wrap="square">
            <a:spAutoFit/>
          </a:bodyPr>
          <a:lstStyle/>
          <a:p>
            <a:r>
              <a:rPr lang="en-US" sz="1200"/>
              <a:t>* Source: http://</a:t>
            </a:r>
            <a:r>
              <a:rPr lang="en-US" sz="1200" err="1"/>
              <a:t>qube.codersunltd.me</a:t>
            </a:r>
            <a:r>
              <a:rPr lang="en-US" sz="1200"/>
              <a:t>/</a:t>
            </a:r>
            <a:r>
              <a:rPr lang="en-US" sz="1200" err="1"/>
              <a:t>component_measures?id</a:t>
            </a:r>
            <a:r>
              <a:rPr lang="en-US" sz="1200"/>
              <a:t>=edu.northeastern.cs4500%3Ateam26-st-app-master&amp;metric=coverage</a:t>
            </a:r>
          </a:p>
        </p:txBody>
      </p:sp>
    </p:spTree>
    <p:extLst>
      <p:ext uri="{BB962C8B-B14F-4D97-AF65-F5344CB8AC3E}">
        <p14:creationId xmlns:p14="http://schemas.microsoft.com/office/powerpoint/2010/main" val="125118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16" title="Side bar">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D1B11AD5-7CAA-704D-823C-1622EE1F208A}"/>
              </a:ext>
            </a:extLst>
          </p:cNvPr>
          <p:cNvPicPr>
            <a:picLocks noChangeAspect="1"/>
          </p:cNvPicPr>
          <p:nvPr/>
        </p:nvPicPr>
        <p:blipFill>
          <a:blip r:embed="rId3"/>
          <a:stretch>
            <a:fillRect/>
          </a:stretch>
        </p:blipFill>
        <p:spPr>
          <a:xfrm>
            <a:off x="1023561" y="1207958"/>
            <a:ext cx="6517065" cy="4122043"/>
          </a:xfrm>
          <a:prstGeom prst="rect">
            <a:avLst/>
          </a:prstGeom>
        </p:spPr>
      </p:pic>
      <p:sp>
        <p:nvSpPr>
          <p:cNvPr id="2" name="Title 1">
            <a:extLst>
              <a:ext uri="{FF2B5EF4-FFF2-40B4-BE49-F238E27FC236}">
                <a16:creationId xmlns:a16="http://schemas.microsoft.com/office/drawing/2014/main" id="{CDE15F5D-DD9F-CC49-8715-F75D512C25EB}"/>
              </a:ext>
            </a:extLst>
          </p:cNvPr>
          <p:cNvSpPr>
            <a:spLocks noGrp="1"/>
          </p:cNvSpPr>
          <p:nvPr>
            <p:ph type="title"/>
          </p:nvPr>
        </p:nvSpPr>
        <p:spPr>
          <a:xfrm>
            <a:off x="7860667" y="685800"/>
            <a:ext cx="3656419" cy="1485900"/>
          </a:xfrm>
        </p:spPr>
        <p:txBody>
          <a:bodyPr>
            <a:normAutofit/>
          </a:bodyPr>
          <a:lstStyle/>
          <a:p>
            <a:r>
              <a:rPr lang="en-US"/>
              <a:t>UX Quality</a:t>
            </a:r>
          </a:p>
        </p:txBody>
      </p:sp>
      <p:sp>
        <p:nvSpPr>
          <p:cNvPr id="3" name="Content Placeholder 2">
            <a:extLst>
              <a:ext uri="{FF2B5EF4-FFF2-40B4-BE49-F238E27FC236}">
                <a16:creationId xmlns:a16="http://schemas.microsoft.com/office/drawing/2014/main" id="{F1EFBF99-C305-FA4C-88A7-6C43BD313355}"/>
              </a:ext>
            </a:extLst>
          </p:cNvPr>
          <p:cNvSpPr>
            <a:spLocks noGrp="1"/>
          </p:cNvSpPr>
          <p:nvPr>
            <p:ph idx="1"/>
          </p:nvPr>
        </p:nvSpPr>
        <p:spPr>
          <a:xfrm>
            <a:off x="7860667" y="2286000"/>
            <a:ext cx="3656419" cy="3581400"/>
          </a:xfrm>
        </p:spPr>
        <p:txBody>
          <a:bodyPr vert="horz" lIns="91440" tIns="45720" rIns="91440" bIns="45720" rtlCol="0">
            <a:normAutofit/>
          </a:bodyPr>
          <a:lstStyle/>
          <a:p>
            <a:pPr marL="383540" indent="-383540"/>
            <a:r>
              <a:rPr lang="en-US"/>
              <a:t>Clean and intuitive</a:t>
            </a:r>
            <a:endParaRPr lang="en-US" u="sng">
              <a:hlinkClick r:id="rId4"/>
            </a:endParaRPr>
          </a:p>
          <a:p>
            <a:pPr marL="383540" indent="-383540"/>
            <a:r>
              <a:rPr lang="en-US"/>
              <a:t>Performed use case study with prototype on several testers to get feedback before development</a:t>
            </a:r>
          </a:p>
          <a:p>
            <a:pPr marL="383540" indent="-383540"/>
            <a:r>
              <a:rPr lang="en-US"/>
              <a:t>Chose a simplistic feel (a la Google) with simple search bars so that our audience would be most receptive</a:t>
            </a:r>
          </a:p>
        </p:txBody>
      </p:sp>
    </p:spTree>
    <p:extLst>
      <p:ext uri="{BB962C8B-B14F-4D97-AF65-F5344CB8AC3E}">
        <p14:creationId xmlns:p14="http://schemas.microsoft.com/office/powerpoint/2010/main" val="177451672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1097</Words>
  <Application>Microsoft Macintosh PowerPoint</Application>
  <PresentationFormat>Widescreen</PresentationFormat>
  <Paragraphs>117</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Franklin Gothic Book</vt:lpstr>
      <vt:lpstr>Crop</vt:lpstr>
      <vt:lpstr>Spoiled Tomatillos  wrap-up</vt:lpstr>
      <vt:lpstr>System Functionality</vt:lpstr>
      <vt:lpstr>Target Functionality</vt:lpstr>
      <vt:lpstr>Achieved Functionality</vt:lpstr>
      <vt:lpstr>Achieved Functionality</vt:lpstr>
      <vt:lpstr>Utility to Client</vt:lpstr>
      <vt:lpstr>Job Quality</vt:lpstr>
      <vt:lpstr>Code Quality</vt:lpstr>
      <vt:lpstr>UX Quality</vt:lpstr>
      <vt:lpstr>Process and Teamwork</vt:lpstr>
      <vt:lpstr>Teamwork</vt:lpstr>
      <vt:lpstr>Process</vt:lpstr>
      <vt:lpstr>Technology Transfer</vt:lpstr>
      <vt:lpstr>State of the System</vt:lpstr>
      <vt:lpstr>Next Steps</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Spoiled Tomatillos  wrap-up</dc:title>
  <cp:lastModifiedBy>Benjamin P Faucher</cp:lastModifiedBy>
  <cp:revision>1</cp:revision>
  <dcterms:modified xsi:type="dcterms:W3CDTF">2018-04-18T05:34:54Z</dcterms:modified>
</cp:coreProperties>
</file>