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4" r:id="rId6"/>
    <p:sldId id="260" r:id="rId7"/>
    <p:sldId id="261" r:id="rId8"/>
    <p:sldId id="262" r:id="rId9"/>
    <p:sldId id="263"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17" autoAdjust="0"/>
    <p:restoredTop sz="94660"/>
  </p:normalViewPr>
  <p:slideViewPr>
    <p:cSldViewPr snapToGrid="0">
      <p:cViewPr>
        <p:scale>
          <a:sx n="65" d="100"/>
          <a:sy n="65" d="100"/>
        </p:scale>
        <p:origin x="8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7EFB372-82A5-459A-9D0D-6319366F4159}" type="datetimeFigureOut">
              <a:rPr lang="en-US" smtClean="0"/>
              <a:t>7/11/2022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7270A0-21CC-4BC6-A796-8B48227739BD}"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366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EFB372-82A5-459A-9D0D-6319366F4159}" type="datetimeFigureOut">
              <a:rPr lang="en-US" smtClean="0"/>
              <a:t>7/11/2022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7270A0-21CC-4BC6-A796-8B48227739BD}" type="slidenum">
              <a:rPr lang="en-US" smtClean="0"/>
              <a:t>‹#›</a:t>
            </a:fld>
            <a:endParaRPr lang="en-US"/>
          </a:p>
        </p:txBody>
      </p:sp>
    </p:spTree>
    <p:extLst>
      <p:ext uri="{BB962C8B-B14F-4D97-AF65-F5344CB8AC3E}">
        <p14:creationId xmlns:p14="http://schemas.microsoft.com/office/powerpoint/2010/main" val="2593403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EFB372-82A5-459A-9D0D-6319366F4159}" type="datetimeFigureOut">
              <a:rPr lang="en-US" smtClean="0"/>
              <a:t>7/11/2022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7270A0-21CC-4BC6-A796-8B48227739BD}"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4768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EFB372-82A5-459A-9D0D-6319366F4159}" type="datetimeFigureOut">
              <a:rPr lang="en-US" smtClean="0"/>
              <a:t>7/11/2022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7270A0-21CC-4BC6-A796-8B48227739BD}" type="slidenum">
              <a:rPr lang="en-US" smtClean="0"/>
              <a:t>‹#›</a:t>
            </a:fld>
            <a:endParaRPr lang="en-US"/>
          </a:p>
        </p:txBody>
      </p:sp>
    </p:spTree>
    <p:extLst>
      <p:ext uri="{BB962C8B-B14F-4D97-AF65-F5344CB8AC3E}">
        <p14:creationId xmlns:p14="http://schemas.microsoft.com/office/powerpoint/2010/main" val="3851442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7EFB372-82A5-459A-9D0D-6319366F4159}" type="datetimeFigureOut">
              <a:rPr lang="en-US" smtClean="0"/>
              <a:t>7/11/2022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7270A0-21CC-4BC6-A796-8B48227739BD}"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5690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7EFB372-82A5-459A-9D0D-6319366F4159}" type="datetimeFigureOut">
              <a:rPr lang="en-US" smtClean="0"/>
              <a:t>7/11/2022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7270A0-21CC-4BC6-A796-8B48227739BD}" type="slidenum">
              <a:rPr lang="en-US" smtClean="0"/>
              <a:t>‹#›</a:t>
            </a:fld>
            <a:endParaRPr lang="en-US"/>
          </a:p>
        </p:txBody>
      </p:sp>
    </p:spTree>
    <p:extLst>
      <p:ext uri="{BB962C8B-B14F-4D97-AF65-F5344CB8AC3E}">
        <p14:creationId xmlns:p14="http://schemas.microsoft.com/office/powerpoint/2010/main" val="125800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7EFB372-82A5-459A-9D0D-6319366F4159}" type="datetimeFigureOut">
              <a:rPr lang="en-US" smtClean="0"/>
              <a:t>7/11/2022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7270A0-21CC-4BC6-A796-8B48227739BD}" type="slidenum">
              <a:rPr lang="en-US" smtClean="0"/>
              <a:t>‹#›</a:t>
            </a:fld>
            <a:endParaRPr lang="en-US"/>
          </a:p>
        </p:txBody>
      </p:sp>
    </p:spTree>
    <p:extLst>
      <p:ext uri="{BB962C8B-B14F-4D97-AF65-F5344CB8AC3E}">
        <p14:creationId xmlns:p14="http://schemas.microsoft.com/office/powerpoint/2010/main" val="3816246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7EFB372-82A5-459A-9D0D-6319366F4159}" type="datetimeFigureOut">
              <a:rPr lang="en-US" smtClean="0"/>
              <a:t>7/11/2022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7270A0-21CC-4BC6-A796-8B48227739BD}" type="slidenum">
              <a:rPr lang="en-US" smtClean="0"/>
              <a:t>‹#›</a:t>
            </a:fld>
            <a:endParaRPr lang="en-US"/>
          </a:p>
        </p:txBody>
      </p:sp>
    </p:spTree>
    <p:extLst>
      <p:ext uri="{BB962C8B-B14F-4D97-AF65-F5344CB8AC3E}">
        <p14:creationId xmlns:p14="http://schemas.microsoft.com/office/powerpoint/2010/main" val="180678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EFB372-82A5-459A-9D0D-6319366F4159}" type="datetimeFigureOut">
              <a:rPr lang="en-US" smtClean="0"/>
              <a:t>7/11/2022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7270A0-21CC-4BC6-A796-8B48227739BD}" type="slidenum">
              <a:rPr lang="en-US" smtClean="0"/>
              <a:t>‹#›</a:t>
            </a:fld>
            <a:endParaRPr lang="en-US"/>
          </a:p>
        </p:txBody>
      </p:sp>
    </p:spTree>
    <p:extLst>
      <p:ext uri="{BB962C8B-B14F-4D97-AF65-F5344CB8AC3E}">
        <p14:creationId xmlns:p14="http://schemas.microsoft.com/office/powerpoint/2010/main" val="1793495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7EFB372-82A5-459A-9D0D-6319366F4159}" type="datetimeFigureOut">
              <a:rPr lang="en-US" smtClean="0"/>
              <a:t>7/11/2022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7270A0-21CC-4BC6-A796-8B48227739BD}" type="slidenum">
              <a:rPr lang="en-US" smtClean="0"/>
              <a:t>‹#›</a:t>
            </a:fld>
            <a:endParaRPr lang="en-US"/>
          </a:p>
        </p:txBody>
      </p:sp>
    </p:spTree>
    <p:extLst>
      <p:ext uri="{BB962C8B-B14F-4D97-AF65-F5344CB8AC3E}">
        <p14:creationId xmlns:p14="http://schemas.microsoft.com/office/powerpoint/2010/main" val="2077512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7EFB372-82A5-459A-9D0D-6319366F4159}" type="datetimeFigureOut">
              <a:rPr lang="en-US" smtClean="0"/>
              <a:t>7/11/2022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7270A0-21CC-4BC6-A796-8B48227739BD}"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0136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7EFB372-82A5-459A-9D0D-6319366F4159}" type="datetimeFigureOut">
              <a:rPr lang="en-US" smtClean="0"/>
              <a:t>7/11/2022</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C7270A0-21CC-4BC6-A796-8B48227739BD}"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145077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House Pricing Analysis</a:t>
            </a:r>
            <a:endParaRPr lang="en-US" dirty="0"/>
          </a:p>
        </p:txBody>
      </p:sp>
      <p:sp>
        <p:nvSpPr>
          <p:cNvPr id="3" name="Subtitle 2"/>
          <p:cNvSpPr>
            <a:spLocks noGrp="1"/>
          </p:cNvSpPr>
          <p:nvPr>
            <p:ph type="subTitle" idx="1"/>
          </p:nvPr>
        </p:nvSpPr>
        <p:spPr/>
        <p:txBody>
          <a:bodyPr>
            <a:normAutofit/>
          </a:bodyPr>
          <a:lstStyle/>
          <a:p>
            <a:r>
              <a:rPr lang="en-US" sz="3400" dirty="0" smtClean="0"/>
              <a:t>Ibrahim Hafiz</a:t>
            </a:r>
            <a:endParaRPr lang="en-US" sz="3400" dirty="0"/>
          </a:p>
        </p:txBody>
      </p:sp>
    </p:spTree>
    <p:extLst>
      <p:ext uri="{BB962C8B-B14F-4D97-AF65-F5344CB8AC3E}">
        <p14:creationId xmlns:p14="http://schemas.microsoft.com/office/powerpoint/2010/main" val="156482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and Answer</a:t>
            </a:r>
            <a:endParaRPr lang="en-US" dirty="0"/>
          </a:p>
        </p:txBody>
      </p:sp>
      <p:sp>
        <p:nvSpPr>
          <p:cNvPr id="3" name="Content Placeholder 2"/>
          <p:cNvSpPr>
            <a:spLocks noGrp="1"/>
          </p:cNvSpPr>
          <p:nvPr>
            <p:ph idx="1"/>
          </p:nvPr>
        </p:nvSpPr>
        <p:spPr/>
        <p:txBody>
          <a:bodyPr>
            <a:normAutofit/>
          </a:bodyPr>
          <a:lstStyle/>
          <a:p>
            <a:pPr marL="0" indent="0">
              <a:buNone/>
            </a:pPr>
            <a:r>
              <a:rPr lang="en-US" sz="3200" dirty="0" smtClean="0"/>
              <a:t>- We would be welcome to answer any questions or concerns on our presentation.</a:t>
            </a:r>
            <a:endParaRPr lang="en-US" sz="3200" dirty="0"/>
          </a:p>
          <a:p>
            <a:pPr marL="0" indent="0">
              <a:buNone/>
            </a:pPr>
            <a:endParaRPr lang="en-US" sz="3200" dirty="0"/>
          </a:p>
        </p:txBody>
      </p:sp>
      <p:pic>
        <p:nvPicPr>
          <p:cNvPr id="4" name="Picture 3"/>
          <p:cNvPicPr>
            <a:picLocks noChangeAspect="1"/>
          </p:cNvPicPr>
          <p:nvPr/>
        </p:nvPicPr>
        <p:blipFill>
          <a:blip r:embed="rId2"/>
          <a:stretch>
            <a:fillRect/>
          </a:stretch>
        </p:blipFill>
        <p:spPr>
          <a:xfrm>
            <a:off x="3219143" y="3232815"/>
            <a:ext cx="4514850" cy="3381375"/>
          </a:xfrm>
          <a:prstGeom prst="rect">
            <a:avLst/>
          </a:prstGeom>
        </p:spPr>
      </p:pic>
    </p:spTree>
    <p:extLst>
      <p:ext uri="{BB962C8B-B14F-4D97-AF65-F5344CB8AC3E}">
        <p14:creationId xmlns:p14="http://schemas.microsoft.com/office/powerpoint/2010/main" val="37532268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Table of content</a:t>
            </a:r>
            <a:endParaRPr lang="en-US" dirty="0"/>
          </a:p>
        </p:txBody>
      </p:sp>
      <p:sp>
        <p:nvSpPr>
          <p:cNvPr id="3" name="Content Placeholder 2"/>
          <p:cNvSpPr>
            <a:spLocks noGrp="1"/>
          </p:cNvSpPr>
          <p:nvPr>
            <p:ph idx="1"/>
          </p:nvPr>
        </p:nvSpPr>
        <p:spPr/>
        <p:txBody>
          <a:bodyPr>
            <a:normAutofit lnSpcReduction="10000"/>
          </a:bodyPr>
          <a:lstStyle/>
          <a:p>
            <a:r>
              <a:rPr lang="en-US" sz="3200" dirty="0" smtClean="0"/>
              <a:t>- Business Understanding</a:t>
            </a:r>
          </a:p>
          <a:p>
            <a:r>
              <a:rPr lang="en-US" sz="3200" dirty="0" smtClean="0"/>
              <a:t>- Data Understanding &amp; Methods</a:t>
            </a:r>
          </a:p>
          <a:p>
            <a:r>
              <a:rPr lang="en-US" sz="3200" dirty="0" smtClean="0"/>
              <a:t>- Data Preparation </a:t>
            </a:r>
          </a:p>
          <a:p>
            <a:r>
              <a:rPr lang="en-US" sz="3200" dirty="0" smtClean="0"/>
              <a:t>- Results</a:t>
            </a:r>
          </a:p>
          <a:p>
            <a:r>
              <a:rPr lang="en-US" sz="3200" dirty="0" smtClean="0"/>
              <a:t>- Assumption checks</a:t>
            </a:r>
          </a:p>
          <a:p>
            <a:r>
              <a:rPr lang="en-US" sz="3200" dirty="0" smtClean="0"/>
              <a:t>- Accuracy</a:t>
            </a:r>
          </a:p>
          <a:p>
            <a:r>
              <a:rPr lang="en-US" sz="3200" dirty="0" smtClean="0"/>
              <a:t>- Conclusion</a:t>
            </a:r>
            <a:endParaRPr lang="en-US" sz="3200"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01589" y="1479885"/>
            <a:ext cx="5490411" cy="4632158"/>
          </a:xfrm>
          <a:prstGeom prst="rect">
            <a:avLst/>
          </a:prstGeom>
        </p:spPr>
      </p:pic>
    </p:spTree>
    <p:extLst>
      <p:ext uri="{BB962C8B-B14F-4D97-AF65-F5344CB8AC3E}">
        <p14:creationId xmlns:p14="http://schemas.microsoft.com/office/powerpoint/2010/main" val="1618966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353960"/>
            <a:ext cx="9720072" cy="953729"/>
          </a:xfrm>
        </p:spPr>
        <p:txBody>
          <a:bodyPr/>
          <a:lstStyle/>
          <a:p>
            <a:r>
              <a:rPr lang="en-US" dirty="0" smtClean="0"/>
              <a:t>Business Understanding</a:t>
            </a:r>
            <a:endParaRPr lang="en-US" dirty="0"/>
          </a:p>
        </p:txBody>
      </p:sp>
      <p:sp>
        <p:nvSpPr>
          <p:cNvPr id="3" name="Content Placeholder 2"/>
          <p:cNvSpPr>
            <a:spLocks noGrp="1"/>
          </p:cNvSpPr>
          <p:nvPr>
            <p:ph idx="1"/>
          </p:nvPr>
        </p:nvSpPr>
        <p:spPr>
          <a:xfrm>
            <a:off x="1" y="2358188"/>
            <a:ext cx="6578856" cy="4435902"/>
          </a:xfrm>
        </p:spPr>
        <p:txBody>
          <a:bodyPr>
            <a:normAutofit/>
          </a:bodyPr>
          <a:lstStyle/>
          <a:p>
            <a:pPr>
              <a:buFontTx/>
              <a:buChar char="-"/>
            </a:pPr>
            <a:r>
              <a:rPr lang="en-US" sz="3200" dirty="0" smtClean="0"/>
              <a:t>Our stakeholder is a real estate company that is looking to expand its market to King County. They need to be provided with a reliable prediction model about how new home renovations might increase the estimated value of homes in the area, and by what amount. </a:t>
            </a:r>
          </a:p>
          <a:p>
            <a:pPr marL="0" indent="0">
              <a:buNone/>
            </a:pPr>
            <a:endParaRPr lang="en-US" dirty="0"/>
          </a:p>
        </p:txBody>
      </p:sp>
      <p:pic>
        <p:nvPicPr>
          <p:cNvPr id="4" name="Picture 3"/>
          <p:cNvPicPr>
            <a:picLocks noChangeAspect="1"/>
          </p:cNvPicPr>
          <p:nvPr/>
        </p:nvPicPr>
        <p:blipFill>
          <a:blip r:embed="rId2"/>
          <a:stretch>
            <a:fillRect/>
          </a:stretch>
        </p:blipFill>
        <p:spPr>
          <a:xfrm>
            <a:off x="6578857" y="1720732"/>
            <a:ext cx="5613144" cy="5073358"/>
          </a:xfrm>
          <a:prstGeom prst="rect">
            <a:avLst/>
          </a:prstGeom>
        </p:spPr>
      </p:pic>
    </p:spTree>
    <p:extLst>
      <p:ext uri="{BB962C8B-B14F-4D97-AF65-F5344CB8AC3E}">
        <p14:creationId xmlns:p14="http://schemas.microsoft.com/office/powerpoint/2010/main" val="3419738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0"/>
            <a:ext cx="9720072" cy="1406013"/>
          </a:xfrm>
        </p:spPr>
        <p:txBody>
          <a:bodyPr/>
          <a:lstStyle/>
          <a:p>
            <a:r>
              <a:rPr lang="en-US" dirty="0" smtClean="0"/>
              <a:t>Data Understanding and Methods Used</a:t>
            </a:r>
            <a:endParaRPr lang="en-US" dirty="0"/>
          </a:p>
        </p:txBody>
      </p:sp>
      <p:sp>
        <p:nvSpPr>
          <p:cNvPr id="3" name="Content Placeholder 2"/>
          <p:cNvSpPr>
            <a:spLocks noGrp="1"/>
          </p:cNvSpPr>
          <p:nvPr>
            <p:ph idx="1"/>
          </p:nvPr>
        </p:nvSpPr>
        <p:spPr>
          <a:xfrm>
            <a:off x="68826" y="1877960"/>
            <a:ext cx="5978014" cy="4788311"/>
          </a:xfrm>
        </p:spPr>
        <p:txBody>
          <a:bodyPr>
            <a:normAutofit/>
          </a:bodyPr>
          <a:lstStyle/>
          <a:p>
            <a:pPr marL="0" indent="0">
              <a:buNone/>
            </a:pPr>
            <a:r>
              <a:rPr lang="en-US" sz="2800" dirty="0" smtClean="0"/>
              <a:t>- We </a:t>
            </a:r>
            <a:r>
              <a:rPr lang="en-US" sz="2800" dirty="0"/>
              <a:t>have obtained house data from King County to help us build the model. This includes useful information like the price of the property, the living area in square feet and the year the </a:t>
            </a:r>
            <a:r>
              <a:rPr lang="en-US" sz="2800" dirty="0" smtClean="0"/>
              <a:t>property was </a:t>
            </a:r>
            <a:r>
              <a:rPr lang="en-US" sz="2800" dirty="0"/>
              <a:t>renovated to name a few.</a:t>
            </a:r>
          </a:p>
          <a:p>
            <a:pPr marL="0" indent="0">
              <a:buNone/>
            </a:pPr>
            <a:r>
              <a:rPr lang="en-US" sz="2800" dirty="0" smtClean="0"/>
              <a:t>- There </a:t>
            </a:r>
            <a:r>
              <a:rPr lang="en-US" sz="2800" dirty="0"/>
              <a:t>are some data which is not really relevant to our model which we can remove.</a:t>
            </a:r>
            <a:endParaRPr lang="en-US" sz="2800" dirty="0" smtClean="0"/>
          </a:p>
        </p:txBody>
      </p:sp>
      <p:pic>
        <p:nvPicPr>
          <p:cNvPr id="4" name="Picture 3"/>
          <p:cNvPicPr>
            <a:picLocks noChangeAspect="1"/>
          </p:cNvPicPr>
          <p:nvPr/>
        </p:nvPicPr>
        <p:blipFill>
          <a:blip r:embed="rId2"/>
          <a:stretch>
            <a:fillRect/>
          </a:stretch>
        </p:blipFill>
        <p:spPr>
          <a:xfrm>
            <a:off x="6443030" y="1696065"/>
            <a:ext cx="5680144" cy="4709652"/>
          </a:xfrm>
          <a:prstGeom prst="rect">
            <a:avLst/>
          </a:prstGeom>
        </p:spPr>
      </p:pic>
    </p:spTree>
    <p:extLst>
      <p:ext uri="{BB962C8B-B14F-4D97-AF65-F5344CB8AC3E}">
        <p14:creationId xmlns:p14="http://schemas.microsoft.com/office/powerpoint/2010/main" val="4107952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0"/>
            <a:ext cx="9720072" cy="1347019"/>
          </a:xfrm>
        </p:spPr>
        <p:txBody>
          <a:bodyPr/>
          <a:lstStyle/>
          <a:p>
            <a:r>
              <a:rPr lang="en-US" dirty="0" smtClean="0"/>
              <a:t>Data preparation</a:t>
            </a:r>
            <a:endParaRPr lang="en-US" dirty="0"/>
          </a:p>
        </p:txBody>
      </p:sp>
      <p:sp>
        <p:nvSpPr>
          <p:cNvPr id="3" name="Content Placeholder 2"/>
          <p:cNvSpPr>
            <a:spLocks noGrp="1"/>
          </p:cNvSpPr>
          <p:nvPr>
            <p:ph idx="1"/>
          </p:nvPr>
        </p:nvSpPr>
        <p:spPr>
          <a:xfrm>
            <a:off x="580104" y="1347019"/>
            <a:ext cx="6499122" cy="5437239"/>
          </a:xfrm>
        </p:spPr>
        <p:txBody>
          <a:bodyPr>
            <a:noAutofit/>
          </a:bodyPr>
          <a:lstStyle/>
          <a:p>
            <a:endParaRPr lang="en-US" sz="2800" dirty="0"/>
          </a:p>
          <a:p>
            <a:r>
              <a:rPr lang="en-US" sz="2800" dirty="0"/>
              <a:t>We will start by removing the rows with the null values </a:t>
            </a:r>
            <a:r>
              <a:rPr lang="en-US" sz="2800" dirty="0" smtClean="0"/>
              <a:t>because </a:t>
            </a:r>
            <a:r>
              <a:rPr lang="en-US" sz="2800" dirty="0"/>
              <a:t>we do not know whether they have been renovated or not. We will also remove the basement values which are not numbers. </a:t>
            </a:r>
            <a:endParaRPr lang="en-US" sz="2800" dirty="0" smtClean="0"/>
          </a:p>
          <a:p>
            <a:r>
              <a:rPr lang="en-US" sz="2800" dirty="0" smtClean="0"/>
              <a:t>We </a:t>
            </a:r>
            <a:r>
              <a:rPr lang="en-US" sz="2800" dirty="0"/>
              <a:t>will drop the house with 33 bedrooms because it is the only outlier we will do this when cleaning the data</a:t>
            </a:r>
            <a:r>
              <a:rPr lang="en-US" sz="2800" dirty="0" smtClean="0"/>
              <a:t>.</a:t>
            </a:r>
            <a:endParaRPr lang="en-US" sz="2800" dirty="0"/>
          </a:p>
          <a:p>
            <a:pPr lvl="0">
              <a:buClr>
                <a:srgbClr val="1CADE4"/>
              </a:buClr>
            </a:pPr>
            <a:r>
              <a:rPr lang="en-US" sz="2800" dirty="0">
                <a:solidFill>
                  <a:prstClr val="black"/>
                </a:solidFill>
              </a:rPr>
              <a:t>This will allow us to have plenty of data to use after removing them. Finally we will remove the outliers in the bedroom as well.</a:t>
            </a:r>
          </a:p>
          <a:p>
            <a:endParaRPr lang="en-US" sz="2800" dirty="0"/>
          </a:p>
        </p:txBody>
      </p:sp>
      <p:pic>
        <p:nvPicPr>
          <p:cNvPr id="4" name="Picture 3"/>
          <p:cNvPicPr>
            <a:picLocks noChangeAspect="1"/>
          </p:cNvPicPr>
          <p:nvPr/>
        </p:nvPicPr>
        <p:blipFill>
          <a:blip r:embed="rId2"/>
          <a:stretch>
            <a:fillRect/>
          </a:stretch>
        </p:blipFill>
        <p:spPr>
          <a:xfrm>
            <a:off x="7162358" y="1817563"/>
            <a:ext cx="4867736" cy="4864992"/>
          </a:xfrm>
          <a:prstGeom prst="rect">
            <a:avLst/>
          </a:prstGeom>
        </p:spPr>
      </p:pic>
    </p:spTree>
    <p:extLst>
      <p:ext uri="{BB962C8B-B14F-4D97-AF65-F5344CB8AC3E}">
        <p14:creationId xmlns:p14="http://schemas.microsoft.com/office/powerpoint/2010/main" val="652840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629264"/>
          </a:xfrm>
        </p:spPr>
        <p:txBody>
          <a:bodyPr>
            <a:normAutofit fontScale="90000"/>
          </a:bodyPr>
          <a:lstStyle/>
          <a:p>
            <a:r>
              <a:rPr lang="en-US" dirty="0" smtClean="0"/>
              <a:t>Results in Model 1 and Model 2</a:t>
            </a:r>
            <a:endParaRPr lang="en-US" dirty="0"/>
          </a:p>
        </p:txBody>
      </p:sp>
      <p:sp>
        <p:nvSpPr>
          <p:cNvPr id="3" name="Content Placeholder 2"/>
          <p:cNvSpPr>
            <a:spLocks noGrp="1"/>
          </p:cNvSpPr>
          <p:nvPr>
            <p:ph idx="1"/>
          </p:nvPr>
        </p:nvSpPr>
        <p:spPr>
          <a:xfrm>
            <a:off x="838200" y="629265"/>
            <a:ext cx="10515600" cy="2654709"/>
          </a:xfrm>
        </p:spPr>
        <p:txBody>
          <a:bodyPr>
            <a:normAutofit/>
          </a:bodyPr>
          <a:lstStyle/>
          <a:p>
            <a:r>
              <a:rPr lang="en-US" sz="2800" dirty="0" smtClean="0"/>
              <a:t>From our analysis we can seen  that the sample </a:t>
            </a:r>
            <a:r>
              <a:rPr lang="en-US" sz="2800" dirty="0" err="1" smtClean="0"/>
              <a:t>quantites</a:t>
            </a:r>
            <a:r>
              <a:rPr lang="en-US" sz="2800" dirty="0" smtClean="0"/>
              <a:t> and theoretical quantities are not related. We need to build another model to get a better analysis on the price of the houses at King county.</a:t>
            </a:r>
            <a:endParaRPr lang="en-US" sz="2800" dirty="0"/>
          </a:p>
          <a:p>
            <a:r>
              <a:rPr lang="en-US" sz="2800" dirty="0" smtClean="0"/>
              <a:t>- </a:t>
            </a:r>
            <a:r>
              <a:rPr lang="en-US" sz="2800" dirty="0" err="1" smtClean="0"/>
              <a:t>std_above</a:t>
            </a:r>
            <a:r>
              <a:rPr lang="en-US" sz="2800" dirty="0" smtClean="0"/>
              <a:t> </a:t>
            </a:r>
            <a:r>
              <a:rPr lang="en-US" sz="2800" dirty="0"/>
              <a:t>had </a:t>
            </a:r>
            <a:r>
              <a:rPr lang="en-US" sz="2800" dirty="0" smtClean="0"/>
              <a:t>p-values had a high </a:t>
            </a:r>
            <a:r>
              <a:rPr lang="en-US" sz="2800" dirty="0" smtClean="0"/>
              <a:t>value </a:t>
            </a:r>
            <a:r>
              <a:rPr lang="en-US" sz="2800" dirty="0" smtClean="0"/>
              <a:t>which </a:t>
            </a:r>
            <a:r>
              <a:rPr lang="en-US" sz="2800" dirty="0"/>
              <a:t>we will remove in our next model</a:t>
            </a:r>
            <a:r>
              <a:rPr lang="en-US" sz="2800" dirty="0" smtClean="0"/>
              <a:t>.</a:t>
            </a:r>
            <a:endParaRPr lang="en-US" sz="2800" dirty="0" smtClean="0"/>
          </a:p>
        </p:txBody>
      </p:sp>
      <p:pic>
        <p:nvPicPr>
          <p:cNvPr id="4" name="Picture 3"/>
          <p:cNvPicPr>
            <a:picLocks noChangeAspect="1"/>
          </p:cNvPicPr>
          <p:nvPr/>
        </p:nvPicPr>
        <p:blipFill>
          <a:blip r:embed="rId2"/>
          <a:stretch>
            <a:fillRect/>
          </a:stretch>
        </p:blipFill>
        <p:spPr>
          <a:xfrm>
            <a:off x="2874512" y="3038168"/>
            <a:ext cx="5678906" cy="4077541"/>
          </a:xfrm>
          <a:prstGeom prst="rect">
            <a:avLst/>
          </a:prstGeom>
        </p:spPr>
      </p:pic>
    </p:spTree>
    <p:extLst>
      <p:ext uri="{BB962C8B-B14F-4D97-AF65-F5344CB8AC3E}">
        <p14:creationId xmlns:p14="http://schemas.microsoft.com/office/powerpoint/2010/main" val="1234767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167063"/>
          </a:xfrm>
        </p:spPr>
        <p:txBody>
          <a:bodyPr/>
          <a:lstStyle/>
          <a:p>
            <a:r>
              <a:rPr lang="en-US" b="1" dirty="0" smtClean="0"/>
              <a:t>Model 3</a:t>
            </a:r>
            <a:endParaRPr lang="en-US" b="1" dirty="0"/>
          </a:p>
        </p:txBody>
      </p:sp>
      <p:sp>
        <p:nvSpPr>
          <p:cNvPr id="3" name="Content Placeholder 2"/>
          <p:cNvSpPr>
            <a:spLocks noGrp="1"/>
          </p:cNvSpPr>
          <p:nvPr>
            <p:ph idx="1"/>
          </p:nvPr>
        </p:nvSpPr>
        <p:spPr>
          <a:xfrm>
            <a:off x="838200" y="747252"/>
            <a:ext cx="10515600" cy="5429711"/>
          </a:xfrm>
        </p:spPr>
        <p:txBody>
          <a:bodyPr/>
          <a:lstStyle/>
          <a:p>
            <a:pPr marL="0" indent="0">
              <a:buNone/>
            </a:pPr>
            <a:r>
              <a:rPr lang="en-US" sz="2400" dirty="0" smtClean="0"/>
              <a:t>- Our model has improved which shows </a:t>
            </a:r>
            <a:r>
              <a:rPr lang="en-US" sz="2400" dirty="0" smtClean="0"/>
              <a:t>us that the sample quantities and Theoretical quantities are related, This will give us a clear picture on the house pricing in the area and factors that will affect the pricing the area.</a:t>
            </a:r>
            <a:endParaRPr lang="en-US" sz="2400" dirty="0" smtClean="0"/>
          </a:p>
          <a:p>
            <a:pPr marL="0" indent="0">
              <a:buNone/>
            </a:pPr>
            <a:r>
              <a:rPr lang="en-US" sz="2400" dirty="0" smtClean="0"/>
              <a:t>- </a:t>
            </a:r>
            <a:r>
              <a:rPr lang="en-US" sz="2400" dirty="0" smtClean="0"/>
              <a:t>We also checked </a:t>
            </a:r>
            <a:r>
              <a:rPr lang="en-US" sz="2400" dirty="0"/>
              <a:t>for Homoscedasticity, this will help us know that the error is constant along the values of our dependent variable</a:t>
            </a:r>
            <a:r>
              <a:rPr lang="en-US" sz="2400" dirty="0" smtClean="0"/>
              <a:t>. This will give us a better understanding of our data.</a:t>
            </a:r>
            <a:endParaRPr lang="en-US" sz="2400" dirty="0" smtClean="0"/>
          </a:p>
          <a:p>
            <a:endParaRPr lang="en-US" sz="2400" dirty="0" smtClean="0"/>
          </a:p>
          <a:p>
            <a:endParaRPr lang="en-US" dirty="0"/>
          </a:p>
          <a:p>
            <a:endParaRPr lang="en-US" dirty="0"/>
          </a:p>
        </p:txBody>
      </p:sp>
      <p:pic>
        <p:nvPicPr>
          <p:cNvPr id="4" name="Picture 3"/>
          <p:cNvPicPr>
            <a:picLocks noChangeAspect="1"/>
          </p:cNvPicPr>
          <p:nvPr/>
        </p:nvPicPr>
        <p:blipFill>
          <a:blip r:embed="rId2"/>
          <a:stretch>
            <a:fillRect/>
          </a:stretch>
        </p:blipFill>
        <p:spPr>
          <a:xfrm>
            <a:off x="0" y="2863517"/>
            <a:ext cx="5125453" cy="3994484"/>
          </a:xfrm>
          <a:prstGeom prst="rect">
            <a:avLst/>
          </a:prstGeom>
        </p:spPr>
      </p:pic>
      <p:pic>
        <p:nvPicPr>
          <p:cNvPr id="5" name="Picture 4"/>
          <p:cNvPicPr>
            <a:picLocks noChangeAspect="1"/>
          </p:cNvPicPr>
          <p:nvPr/>
        </p:nvPicPr>
        <p:blipFill>
          <a:blip r:embed="rId3"/>
          <a:stretch>
            <a:fillRect/>
          </a:stretch>
        </p:blipFill>
        <p:spPr>
          <a:xfrm>
            <a:off x="5125453" y="2983833"/>
            <a:ext cx="6753726" cy="3874168"/>
          </a:xfrm>
          <a:prstGeom prst="rect">
            <a:avLst/>
          </a:prstGeom>
        </p:spPr>
      </p:pic>
    </p:spTree>
    <p:extLst>
      <p:ext uri="{BB962C8B-B14F-4D97-AF65-F5344CB8AC3E}">
        <p14:creationId xmlns:p14="http://schemas.microsoft.com/office/powerpoint/2010/main" val="1270557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Accuracy of the Model</a:t>
            </a:r>
            <a:endParaRPr lang="en-US" dirty="0"/>
          </a:p>
        </p:txBody>
      </p:sp>
      <p:sp>
        <p:nvSpPr>
          <p:cNvPr id="3" name="Content Placeholder 2"/>
          <p:cNvSpPr>
            <a:spLocks noGrp="1"/>
          </p:cNvSpPr>
          <p:nvPr>
            <p:ph idx="1"/>
          </p:nvPr>
        </p:nvSpPr>
        <p:spPr>
          <a:xfrm>
            <a:off x="228600" y="1825625"/>
            <a:ext cx="11125200" cy="4351338"/>
          </a:xfrm>
        </p:spPr>
        <p:txBody>
          <a:bodyPr>
            <a:normAutofit lnSpcReduction="10000"/>
          </a:bodyPr>
          <a:lstStyle/>
          <a:p>
            <a:r>
              <a:rPr lang="en-US" sz="2800" dirty="0" smtClean="0"/>
              <a:t>- Accuracy of the model is </a:t>
            </a:r>
          </a:p>
          <a:p>
            <a:r>
              <a:rPr lang="en-US" sz="2800" dirty="0" smtClean="0"/>
              <a:t>61.6%</a:t>
            </a:r>
          </a:p>
          <a:p>
            <a:r>
              <a:rPr lang="en-US" sz="2800" dirty="0" smtClean="0"/>
              <a:t>- There is a good </a:t>
            </a:r>
            <a:r>
              <a:rPr lang="en-US" sz="2800" dirty="0" smtClean="0"/>
              <a:t>relationship</a:t>
            </a:r>
            <a:endParaRPr lang="en-US" sz="2800" dirty="0" smtClean="0"/>
          </a:p>
          <a:p>
            <a:pPr marL="0" indent="0">
              <a:buNone/>
            </a:pPr>
            <a:r>
              <a:rPr lang="en-US" sz="2800" dirty="0" smtClean="0"/>
              <a:t>between the actual results and </a:t>
            </a:r>
          </a:p>
          <a:p>
            <a:pPr marL="0" indent="0">
              <a:buNone/>
            </a:pPr>
            <a:r>
              <a:rPr lang="en-US" sz="2800" dirty="0"/>
              <a:t>o</a:t>
            </a:r>
            <a:r>
              <a:rPr lang="en-US" sz="2800" dirty="0" smtClean="0"/>
              <a:t>ur predicted results.</a:t>
            </a:r>
          </a:p>
          <a:p>
            <a:pPr marL="0" indent="0">
              <a:buNone/>
            </a:pPr>
            <a:r>
              <a:rPr lang="en-US" sz="2800" dirty="0" smtClean="0"/>
              <a:t>-With training and testing being</a:t>
            </a:r>
          </a:p>
          <a:p>
            <a:pPr marL="0" indent="0">
              <a:buNone/>
            </a:pPr>
            <a:r>
              <a:rPr lang="en-US" sz="2800" dirty="0"/>
              <a:t>s</a:t>
            </a:r>
            <a:r>
              <a:rPr lang="en-US" sz="2800" dirty="0" smtClean="0"/>
              <a:t>imilar we can expect the model to</a:t>
            </a:r>
          </a:p>
          <a:p>
            <a:pPr marL="0" indent="0">
              <a:buNone/>
            </a:pPr>
            <a:r>
              <a:rPr lang="en-US" sz="2800" dirty="0" smtClean="0"/>
              <a:t>perform similarly.</a:t>
            </a:r>
          </a:p>
        </p:txBody>
      </p:sp>
      <p:pic>
        <p:nvPicPr>
          <p:cNvPr id="4" name="Picture 3"/>
          <p:cNvPicPr>
            <a:picLocks noChangeAspect="1"/>
          </p:cNvPicPr>
          <p:nvPr/>
        </p:nvPicPr>
        <p:blipFill>
          <a:blip r:embed="rId2"/>
          <a:stretch>
            <a:fillRect/>
          </a:stretch>
        </p:blipFill>
        <p:spPr>
          <a:xfrm>
            <a:off x="5185610" y="1288173"/>
            <a:ext cx="7006389" cy="5426242"/>
          </a:xfrm>
          <a:prstGeom prst="rect">
            <a:avLst/>
          </a:prstGeom>
        </p:spPr>
      </p:pic>
    </p:spTree>
    <p:extLst>
      <p:ext uri="{BB962C8B-B14F-4D97-AF65-F5344CB8AC3E}">
        <p14:creationId xmlns:p14="http://schemas.microsoft.com/office/powerpoint/2010/main" val="42169562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1548" y="0"/>
            <a:ext cx="9662652" cy="2300748"/>
          </a:xfrm>
        </p:spPr>
        <p:txBody>
          <a:bodyPr/>
          <a:lstStyle/>
          <a:p>
            <a:r>
              <a:rPr lang="en-US" dirty="0" smtClean="0"/>
              <a:t>Conclusion</a:t>
            </a:r>
            <a:endParaRPr lang="en-US" dirty="0"/>
          </a:p>
        </p:txBody>
      </p:sp>
      <p:sp>
        <p:nvSpPr>
          <p:cNvPr id="3" name="Content Placeholder 2"/>
          <p:cNvSpPr>
            <a:spLocks noGrp="1"/>
          </p:cNvSpPr>
          <p:nvPr>
            <p:ph idx="1"/>
          </p:nvPr>
        </p:nvSpPr>
        <p:spPr>
          <a:xfrm>
            <a:off x="88490" y="1848465"/>
            <a:ext cx="7039897" cy="5383162"/>
          </a:xfrm>
        </p:spPr>
        <p:txBody>
          <a:bodyPr>
            <a:normAutofit/>
          </a:bodyPr>
          <a:lstStyle/>
          <a:p>
            <a:r>
              <a:rPr lang="en-US" sz="3200" dirty="0" smtClean="0"/>
              <a:t>- </a:t>
            </a:r>
            <a:r>
              <a:rPr lang="en-US" sz="3200" dirty="0" smtClean="0"/>
              <a:t>The Living area has strongest relationship with prices because people spend time inside the house and having a large living area generally means that more rooms, making it more appealing to potential buyers.</a:t>
            </a:r>
          </a:p>
          <a:p>
            <a:r>
              <a:rPr lang="en-US" sz="3200" dirty="0"/>
              <a:t>-This will give our stakeholder a grasp of the type of houses available at King County and the specification of what makes the value of a house </a:t>
            </a:r>
            <a:r>
              <a:rPr lang="en-US" sz="3200" dirty="0" err="1"/>
              <a:t>appeciate</a:t>
            </a:r>
            <a:r>
              <a:rPr lang="en-US" sz="3200" dirty="0"/>
              <a:t> in value or sell </a:t>
            </a:r>
            <a:r>
              <a:rPr lang="en-US" sz="3200" dirty="0" smtClean="0"/>
              <a:t>for.</a:t>
            </a:r>
            <a:endParaRPr lang="en-US" sz="3200" dirty="0"/>
          </a:p>
        </p:txBody>
      </p:sp>
      <p:pic>
        <p:nvPicPr>
          <p:cNvPr id="4" name="Picture 3"/>
          <p:cNvPicPr>
            <a:picLocks noChangeAspect="1"/>
          </p:cNvPicPr>
          <p:nvPr/>
        </p:nvPicPr>
        <p:blipFill>
          <a:blip r:embed="rId2"/>
          <a:stretch>
            <a:fillRect/>
          </a:stretch>
        </p:blipFill>
        <p:spPr>
          <a:xfrm>
            <a:off x="7696201" y="2172928"/>
            <a:ext cx="4463844" cy="3778045"/>
          </a:xfrm>
          <a:prstGeom prst="rect">
            <a:avLst/>
          </a:prstGeom>
        </p:spPr>
      </p:pic>
    </p:spTree>
    <p:extLst>
      <p:ext uri="{BB962C8B-B14F-4D97-AF65-F5344CB8AC3E}">
        <p14:creationId xmlns:p14="http://schemas.microsoft.com/office/powerpoint/2010/main" val="362130425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1548</TotalTime>
  <Words>510</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Tw Cen MT</vt:lpstr>
      <vt:lpstr>Tw Cen MT Condensed</vt:lpstr>
      <vt:lpstr>Wingdings 3</vt:lpstr>
      <vt:lpstr>Integral</vt:lpstr>
      <vt:lpstr>House Pricing Analysis</vt:lpstr>
      <vt:lpstr>Table of content</vt:lpstr>
      <vt:lpstr>Business Understanding</vt:lpstr>
      <vt:lpstr>Data Understanding and Methods Used</vt:lpstr>
      <vt:lpstr>Data preparation</vt:lpstr>
      <vt:lpstr>Results in Model 1 and Model 2</vt:lpstr>
      <vt:lpstr>Model 3</vt:lpstr>
      <vt:lpstr>Accuracy of the Model</vt:lpstr>
      <vt:lpstr>Conclusion</vt:lpstr>
      <vt:lpstr>Question and Answer</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Pricing Analysis</dc:title>
  <dc:creator>HP</dc:creator>
  <cp:lastModifiedBy>HP</cp:lastModifiedBy>
  <cp:revision>16</cp:revision>
  <dcterms:created xsi:type="dcterms:W3CDTF">2022-07-03T19:10:35Z</dcterms:created>
  <dcterms:modified xsi:type="dcterms:W3CDTF">2022-07-11T20:22:07Z</dcterms:modified>
</cp:coreProperties>
</file>