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>
        <p:scale>
          <a:sx n="53" d="100"/>
          <a:sy n="53" d="100"/>
        </p:scale>
        <p:origin x="115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EFB372-82A5-459A-9D0D-6319366F41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A0-21CC-4BC6-A796-8B48227739B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372-82A5-459A-9D0D-6319366F41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A0-21CC-4BC6-A796-8B482277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0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372-82A5-459A-9D0D-6319366F41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A0-21CC-4BC6-A796-8B48227739B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6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372-82A5-459A-9D0D-6319366F41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A0-21CC-4BC6-A796-8B482277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372-82A5-459A-9D0D-6319366F41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A0-21CC-4BC6-A796-8B48227739B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9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372-82A5-459A-9D0D-6319366F41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A0-21CC-4BC6-A796-8B482277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372-82A5-459A-9D0D-6319366F41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A0-21CC-4BC6-A796-8B482277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372-82A5-459A-9D0D-6319366F41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A0-21CC-4BC6-A796-8B482277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372-82A5-459A-9D0D-6319366F41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A0-21CC-4BC6-A796-8B482277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372-82A5-459A-9D0D-6319366F41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A0-21CC-4BC6-A796-8B482277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1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372-82A5-459A-9D0D-6319366F41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0A0-21CC-4BC6-A796-8B48227739B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13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EFB372-82A5-459A-9D0D-6319366F41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C7270A0-21CC-4BC6-A796-8B48227739B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5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 Pricing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Ibrahim Hafiz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56482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- Business Understanding</a:t>
            </a:r>
          </a:p>
          <a:p>
            <a:r>
              <a:rPr lang="en-US" sz="3200" dirty="0" smtClean="0"/>
              <a:t>- Data Understanding &amp; Methods</a:t>
            </a:r>
          </a:p>
          <a:p>
            <a:r>
              <a:rPr lang="en-US" sz="3200" dirty="0" smtClean="0"/>
              <a:t>- Data Preparation </a:t>
            </a:r>
          </a:p>
          <a:p>
            <a:r>
              <a:rPr lang="en-US" sz="3200" dirty="0" smtClean="0"/>
              <a:t>- Results</a:t>
            </a:r>
          </a:p>
          <a:p>
            <a:r>
              <a:rPr lang="en-US" sz="3200" dirty="0" smtClean="0"/>
              <a:t>- Assumption checks</a:t>
            </a:r>
          </a:p>
          <a:p>
            <a:r>
              <a:rPr lang="en-US" sz="3200" dirty="0" smtClean="0"/>
              <a:t>- Accuracy</a:t>
            </a:r>
          </a:p>
          <a:p>
            <a:r>
              <a:rPr lang="en-US" sz="3200" dirty="0" smtClean="0"/>
              <a:t>- Conclusion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89" y="1479885"/>
            <a:ext cx="5490411" cy="46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58188"/>
            <a:ext cx="12191999" cy="409073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3200" dirty="0" smtClean="0"/>
              <a:t>Our stakeholder is a real estate company that is looking to expand its market to King County. They need to be provided with a reliable prediction model about how new home renovations might increase the estimated value of homes in the area, and by what amount. 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Using the data we created a linear regression model to come up with a conclusive analysis.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We checked for </a:t>
            </a:r>
            <a:r>
              <a:rPr lang="en-US" sz="3200" dirty="0" err="1" smtClean="0"/>
              <a:t>multicollinearity</a:t>
            </a:r>
            <a:r>
              <a:rPr lang="en-US" sz="3200" dirty="0" smtClean="0"/>
              <a:t> and removed all the data that had correlated predictors. We removed the bathroom and </a:t>
            </a:r>
            <a:r>
              <a:rPr lang="en-US" sz="3200" dirty="0" err="1" smtClean="0"/>
              <a:t>sqrft_basement</a:t>
            </a:r>
            <a:r>
              <a:rPr lang="en-US" sz="3200" dirty="0" smtClean="0"/>
              <a:t> because they had a high correlation to one another.</a:t>
            </a:r>
          </a:p>
          <a:p>
            <a:r>
              <a:rPr lang="en-US" sz="3200" dirty="0" smtClean="0"/>
              <a:t>We normalized continuous data for our linear model.</a:t>
            </a:r>
          </a:p>
          <a:p>
            <a:r>
              <a:rPr lang="en-US" sz="3200" dirty="0" smtClean="0"/>
              <a:t>The data we had was positively skewed which means we  had to perform a log transformation in order to ensure it had a normal distribution.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95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88168"/>
            <a:ext cx="9720073" cy="4721192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/>
              <a:t>We will start by removing the rows with the null values in </a:t>
            </a:r>
            <a:r>
              <a:rPr lang="en-US" sz="2800" dirty="0" err="1"/>
              <a:t>yr_renovated</a:t>
            </a:r>
            <a:r>
              <a:rPr lang="en-US" sz="2800" dirty="0"/>
              <a:t> because we do not know whether they have been renovated or not. We will also remove the basement values which are not numbers.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will allow us to have plenty of data to use after removing them. Finally we will remove the outliers in the bedroom as well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We will drop the house with 33 bedrooms because it is the only outlier we will do this when cleaning the data.</a:t>
            </a:r>
          </a:p>
        </p:txBody>
      </p:sp>
    </p:spTree>
    <p:extLst>
      <p:ext uri="{BB962C8B-B14F-4D97-AF65-F5344CB8AC3E}">
        <p14:creationId xmlns:p14="http://schemas.microsoft.com/office/powerpoint/2010/main" val="6528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6746"/>
          </a:xfrm>
        </p:spPr>
        <p:txBody>
          <a:bodyPr/>
          <a:lstStyle/>
          <a:p>
            <a:r>
              <a:rPr lang="en-US" dirty="0" smtClean="0"/>
              <a:t>Results in Model 1 and Model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0337"/>
            <a:ext cx="10515600" cy="32244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R-Squared value of 0.62 </a:t>
            </a:r>
            <a:r>
              <a:rPr lang="en-US" sz="2800" b="0" dirty="0" smtClean="0">
                <a:effectLst/>
                <a:latin typeface="-apple-system"/>
              </a:rPr>
              <a:t>which is </a:t>
            </a:r>
            <a:r>
              <a:rPr lang="en-US" sz="2800" b="0" dirty="0" err="1" smtClean="0">
                <a:effectLst/>
                <a:latin typeface="-apple-system"/>
              </a:rPr>
              <a:t>resonable</a:t>
            </a:r>
            <a:r>
              <a:rPr lang="en-US" sz="2800" b="0" dirty="0" smtClean="0">
                <a:effectLst/>
                <a:latin typeface="-apple-system"/>
              </a:rPr>
              <a:t>, which allows us to explain 62.1% of variations of our model.</a:t>
            </a:r>
            <a:endParaRPr lang="en-US" sz="2800" dirty="0" smtClean="0"/>
          </a:p>
          <a:p>
            <a:r>
              <a:rPr lang="en-US" sz="2800" dirty="0" smtClean="0"/>
              <a:t>- Skewness &amp; Kurtosis values high</a:t>
            </a:r>
          </a:p>
          <a:p>
            <a:pPr>
              <a:buFontTx/>
              <a:buChar char="-"/>
            </a:pPr>
            <a:r>
              <a:rPr lang="en-US" sz="2800" dirty="0" err="1" smtClean="0"/>
              <a:t>std_above</a:t>
            </a:r>
            <a:r>
              <a:rPr lang="en-US" sz="2800" dirty="0" smtClean="0"/>
              <a:t> </a:t>
            </a:r>
            <a:r>
              <a:rPr lang="en-US" sz="2800" dirty="0"/>
              <a:t>had p-values which were greater than 0.05 which we will remove in our next model</a:t>
            </a:r>
            <a:r>
              <a:rPr lang="en-US" sz="2800" dirty="0" smtClean="0"/>
              <a:t>.</a:t>
            </a:r>
          </a:p>
          <a:p>
            <a:pPr>
              <a:buFontTx/>
              <a:buChar char="-"/>
            </a:pPr>
            <a:r>
              <a:rPr lang="en-US" sz="2800" dirty="0"/>
              <a:t>We will run a log transformation on the prices as </a:t>
            </a:r>
            <a:r>
              <a:rPr lang="en-US" sz="2800" dirty="0" smtClean="0"/>
              <a:t>well on the next model.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673" y="3705727"/>
            <a:ext cx="5678906" cy="39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6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7063"/>
          </a:xfrm>
        </p:spPr>
        <p:txBody>
          <a:bodyPr/>
          <a:lstStyle/>
          <a:p>
            <a:r>
              <a:rPr lang="en-US" b="1" dirty="0" smtClean="0"/>
              <a:t>Model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4558"/>
            <a:ext cx="10515600" cy="5202405"/>
          </a:xfrm>
        </p:spPr>
        <p:txBody>
          <a:bodyPr/>
          <a:lstStyle/>
          <a:p>
            <a:r>
              <a:rPr lang="en-US" sz="2400" dirty="0" smtClean="0"/>
              <a:t>- Log transformation on price improved in the distribution </a:t>
            </a:r>
          </a:p>
          <a:p>
            <a:r>
              <a:rPr lang="en-US" sz="2400" dirty="0" smtClean="0"/>
              <a:t>- We also checked </a:t>
            </a:r>
            <a:r>
              <a:rPr lang="en-US" sz="2400" dirty="0"/>
              <a:t>for Homoscedasticity, this will help us know that the error is constant along the values of our dependent variable.</a:t>
            </a:r>
            <a:endParaRPr lang="en-US" sz="2400" dirty="0" smtClean="0"/>
          </a:p>
          <a:p>
            <a:r>
              <a:rPr lang="en-US" sz="2400" dirty="0" smtClean="0"/>
              <a:t>- R-Squared value increased. 63.8% of the variance is explained by the model.</a:t>
            </a:r>
          </a:p>
          <a:p>
            <a:r>
              <a:rPr lang="en-US" sz="2400" dirty="0" smtClean="0"/>
              <a:t>model.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3517"/>
            <a:ext cx="5125453" cy="3994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39" y="2779295"/>
            <a:ext cx="6753726" cy="38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125200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- Accuracy of the model is </a:t>
            </a:r>
          </a:p>
          <a:p>
            <a:r>
              <a:rPr lang="en-US" sz="2800" dirty="0" smtClean="0"/>
              <a:t>61.6%</a:t>
            </a:r>
          </a:p>
          <a:p>
            <a:r>
              <a:rPr lang="en-US" sz="2800" dirty="0" smtClean="0"/>
              <a:t>- There is a good correlation </a:t>
            </a:r>
          </a:p>
          <a:p>
            <a:pPr marL="0" indent="0">
              <a:buNone/>
            </a:pPr>
            <a:r>
              <a:rPr lang="en-US" sz="2800" dirty="0" smtClean="0"/>
              <a:t>between the actual results and </a:t>
            </a:r>
          </a:p>
          <a:p>
            <a:pPr marL="0" indent="0">
              <a:buNone/>
            </a:pPr>
            <a:r>
              <a:rPr lang="en-US" sz="2800" dirty="0"/>
              <a:t>o</a:t>
            </a:r>
            <a:r>
              <a:rPr lang="en-US" sz="2800" dirty="0" smtClean="0"/>
              <a:t>ur predicted results.</a:t>
            </a:r>
          </a:p>
          <a:p>
            <a:pPr marL="0" indent="0">
              <a:buNone/>
            </a:pPr>
            <a:r>
              <a:rPr lang="en-US" sz="2800" dirty="0" smtClean="0"/>
              <a:t>-With training and testing being</a:t>
            </a:r>
          </a:p>
          <a:p>
            <a:pPr marL="0" indent="0">
              <a:buNone/>
            </a:pPr>
            <a:r>
              <a:rPr lang="en-US" sz="2800" dirty="0"/>
              <a:t>s</a:t>
            </a:r>
            <a:r>
              <a:rPr lang="en-US" sz="2800" dirty="0" smtClean="0"/>
              <a:t>imilar we can expect the model to</a:t>
            </a:r>
          </a:p>
          <a:p>
            <a:pPr marL="0" indent="0">
              <a:buNone/>
            </a:pPr>
            <a:r>
              <a:rPr lang="en-US" sz="2800" dirty="0" smtClean="0"/>
              <a:t>perform similarly.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610" y="1288173"/>
            <a:ext cx="7006389" cy="54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5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4832"/>
            <a:ext cx="10515600" cy="477316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-With our final model our regression results indicate that the R^2 value is at 0.616 meaning it is 61.16% of the variance that is explained by our model. </a:t>
            </a:r>
          </a:p>
          <a:p>
            <a:r>
              <a:rPr lang="en-US" sz="3200" dirty="0" smtClean="0"/>
              <a:t>- The Living area has strongest relationship with prices because people spend time inside the house and having a large living area generally means that more rooms, making it more appealing to potential buyers.</a:t>
            </a:r>
          </a:p>
          <a:p>
            <a:r>
              <a:rPr lang="en-US" sz="3200" dirty="0"/>
              <a:t>-This will give our stakeholder a grasp of the type of houses available at King County and the specification of what makes the value of a house </a:t>
            </a:r>
            <a:r>
              <a:rPr lang="en-US" sz="3200" dirty="0" err="1"/>
              <a:t>appeciate</a:t>
            </a:r>
            <a:r>
              <a:rPr lang="en-US" sz="3200" dirty="0"/>
              <a:t> in value or sell </a:t>
            </a:r>
            <a:r>
              <a:rPr lang="en-US" sz="3200" dirty="0" smtClean="0"/>
              <a:t>for.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1304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</TotalTime>
  <Words>524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Tw Cen MT</vt:lpstr>
      <vt:lpstr>Tw Cen MT Condensed</vt:lpstr>
      <vt:lpstr>Wingdings 3</vt:lpstr>
      <vt:lpstr>Integral</vt:lpstr>
      <vt:lpstr>House Pricing Analysis</vt:lpstr>
      <vt:lpstr>Table of content</vt:lpstr>
      <vt:lpstr>Business Understanding</vt:lpstr>
      <vt:lpstr>Data Understanding and Methods Used</vt:lpstr>
      <vt:lpstr>Data preparation</vt:lpstr>
      <vt:lpstr>Results in Model 1 and Model 2</vt:lpstr>
      <vt:lpstr>Model 3</vt:lpstr>
      <vt:lpstr>Accuracy of the Model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Pricing Analysis</dc:title>
  <dc:creator>HP</dc:creator>
  <cp:lastModifiedBy>HP</cp:lastModifiedBy>
  <cp:revision>10</cp:revision>
  <dcterms:created xsi:type="dcterms:W3CDTF">2022-07-03T19:10:35Z</dcterms:created>
  <dcterms:modified xsi:type="dcterms:W3CDTF">2022-07-03T20:32:43Z</dcterms:modified>
</cp:coreProperties>
</file>