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87" r:id="rId6"/>
    <p:sldId id="272" r:id="rId7"/>
    <p:sldId id="275" r:id="rId8"/>
    <p:sldId id="274" r:id="rId9"/>
    <p:sldId id="273" r:id="rId10"/>
    <p:sldId id="276" r:id="rId11"/>
    <p:sldId id="277" r:id="rId12"/>
    <p:sldId id="261" r:id="rId13"/>
    <p:sldId id="262" r:id="rId14"/>
    <p:sldId id="278" r:id="rId15"/>
    <p:sldId id="263" r:id="rId16"/>
    <p:sldId id="279" r:id="rId17"/>
    <p:sldId id="265" r:id="rId18"/>
    <p:sldId id="268" r:id="rId19"/>
    <p:sldId id="280" r:id="rId20"/>
    <p:sldId id="281" r:id="rId21"/>
    <p:sldId id="28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2B281B-48D3-451E-B6AA-DACD0637E7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97B17-CF50-493C-AF80-35712827A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55764-C5C9-6CD3-8994-E3B84C370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Breast Cancer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C26A9-40B0-236A-277E-4E712389C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/>
              <a:t>Asha Cumberbatch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40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6"/>
    </mc:Choice>
    <mc:Fallback>
      <p:transition spd="slow" advTm="5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52E11B-E547-8BF4-ECEE-C76377A8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9AE098-C080-FFD1-6B57-FFCF4280D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D187064-02CB-25ED-7540-6343DCA4C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7D56E26-6FB3-D4CB-39D8-4899D5442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F108916-48C4-2BBE-F55D-08C8E67F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5875CB9-B9D0-9B40-5F05-9C33DF694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D1BABF46-3EF2-7E44-54B6-C1BCBD052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FB2CEB0-7159-E5FA-5752-A0D0204FC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CB518E-D7CA-F2E7-73A6-4A387B9B5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FE10937-E39F-0A78-E16E-790E11CD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331745D-448F-667F-85D9-3CD740E4A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1B611DD-DC55-34B5-14E2-06F861972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5A91445-C178-8304-3520-82D35417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60D506C-EC19-FEA0-78C1-8BC0F1DDA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01300F77-3A93-19B8-B18B-3B2687D1F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407B6AE-840A-298D-CA6C-A8F8B5B5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22B0C-9A13-9F74-78A9-AD941B3EC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09908" y="1469130"/>
            <a:ext cx="9437382" cy="5049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C15857-C36D-457F-EC54-4EFFA91C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9" y="381001"/>
            <a:ext cx="9437382" cy="8931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west has the states with the two lowest breast cancer mortality rates</a:t>
            </a:r>
          </a:p>
        </p:txBody>
      </p:sp>
    </p:spTree>
    <p:extLst>
      <p:ext uri="{BB962C8B-B14F-4D97-AF65-F5344CB8AC3E}">
        <p14:creationId xmlns:p14="http://schemas.microsoft.com/office/powerpoint/2010/main" val="249084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5"/>
    </mc:Choice>
    <mc:Fallback>
      <p:transition spd="slow" advTm="44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7EE47-2368-53FB-415E-A1D14F32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B70EE-8548-31C9-AB1E-5B5C8F293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355D1E-0613-925B-7034-3CCAD4D9B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2AEC34A-8066-8052-2371-CACA23312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68E4DA5-8889-DB52-ABE7-37A6678A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5C41D1A-9CE3-874B-6B7A-AEE25D65D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CF78E9F-C0FD-6464-05B1-B11143E53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830E13B0-6CDE-1727-40F4-4D68A10A6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1A8D50-A13C-F3DA-2B92-D8AF7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FEF6E21-0D0B-8BEF-453C-F4ECD7F24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1690467-EF03-7BE3-17B3-948047788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AE84B02-282F-FEC9-B8FF-8DD4CFE2D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FA261DE9-6301-B8E7-38A0-B0274EDD0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9694C0D-1FFC-7498-7C3B-B624A4552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4FCF3AE-AEF3-8DFE-AD1F-322CCE2EC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BC39DD5-FD80-A87E-2697-1060EEBA2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D3A3E-ADBA-DF02-44CF-89048E40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09908" y="1469130"/>
            <a:ext cx="9437382" cy="5049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980407-BCBD-D28A-E4DF-CD8CA3F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9" y="381001"/>
            <a:ext cx="9437382" cy="893163"/>
          </a:xfrm>
        </p:spPr>
        <p:txBody>
          <a:bodyPr>
            <a:normAutofit fontScale="90000"/>
          </a:bodyPr>
          <a:lstStyle/>
          <a:p>
            <a:r>
              <a:rPr lang="en-US" dirty="0"/>
              <a:t>Hispanic women in the Tristate have the lowest breast cancer mortality rates</a:t>
            </a:r>
          </a:p>
        </p:txBody>
      </p:sp>
    </p:spTree>
    <p:extLst>
      <p:ext uri="{BB962C8B-B14F-4D97-AF65-F5344CB8AC3E}">
        <p14:creationId xmlns:p14="http://schemas.microsoft.com/office/powerpoint/2010/main" val="310227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68"/>
    </mc:Choice>
    <mc:Fallback>
      <p:transition spd="slow" advTm="247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94126-E18F-1205-D910-3D7DDC3B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1"/>
            <a:ext cx="3354981" cy="5105400"/>
          </a:xfrm>
        </p:spPr>
        <p:txBody>
          <a:bodyPr>
            <a:normAutofit/>
          </a:bodyPr>
          <a:lstStyle/>
          <a:p>
            <a:pPr algn="l"/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Recommendations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1647-6D18-64FA-3B46-7C1FC051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Preventative measures like self-exams should be encouraged between mammogram appointments</a:t>
            </a:r>
          </a:p>
          <a:p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R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esearch to determine if the Hispanic women outside of the Tristate area experience lower breast cancer mortality rates.</a:t>
            </a:r>
          </a:p>
        </p:txBody>
      </p:sp>
    </p:spTree>
    <p:extLst>
      <p:ext uri="{BB962C8B-B14F-4D97-AF65-F5344CB8AC3E}">
        <p14:creationId xmlns:p14="http://schemas.microsoft.com/office/powerpoint/2010/main" val="178700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80"/>
    </mc:Choice>
    <mc:Fallback>
      <p:transition spd="slow" advTm="2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45662-1434-2F89-BD76-5264DC75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CA21-F73F-3F9B-B0E5-0F102BED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Further research on:</a:t>
            </a: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Breast cancer mortality rates by race outside of the Tristate area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Mortality rates by race for other types of cancers</a:t>
            </a:r>
          </a:p>
        </p:txBody>
      </p:sp>
    </p:spTree>
    <p:extLst>
      <p:ext uri="{BB962C8B-B14F-4D97-AF65-F5344CB8AC3E}">
        <p14:creationId xmlns:p14="http://schemas.microsoft.com/office/powerpoint/2010/main" val="383382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56"/>
    </mc:Choice>
    <mc:Fallback>
      <p:transition spd="slow" advTm="192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D40E2-6A2B-8D5F-AB66-C3D863A8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4AD84-DD5E-EB32-A729-63BD5723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6269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43E35-9429-3471-525A-D557DC04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51328" y="974724"/>
            <a:ext cx="8404072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D1D3A-86C5-193F-6D12-1BAD01A1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86A3275-7D22-8EB1-763E-5F950FB7C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AA69FF7-E80F-1DFC-A243-09C2C899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683B7F5-671B-ADF1-9206-102D2E24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1F9863E-3EF8-16E7-E78A-5721E6688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DF29704-9E5F-8089-B2B6-8CE82A0A6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B1F2D32-1636-3C7B-9B84-9CB8F45FC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16F242C-03E2-0A2E-AA3F-B51B110DF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C714A3-73E9-83E1-12FC-D6637753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17D77C-2BCD-71FA-6C86-912804054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242BAB7D-2387-B412-A060-0DF139B30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B8A5E78-332B-04F3-0459-B46F41ABE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1CC7D48-96A7-E192-F01F-9FE18375A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70B01E24-2EBD-CCF0-4C08-6358754A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8B3A799-E534-28DB-62B1-32086B144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4FCA0D-CA2A-3A5C-AECB-D82F50745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10789-45B4-4B1E-28FD-FDF053A99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51328" y="974724"/>
            <a:ext cx="8404072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01D46-0B4F-B4B3-6ABE-A8BA8935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85537" y="974724"/>
            <a:ext cx="8335654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63205-FA82-38FC-190B-85B600E6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9928" y="1030556"/>
            <a:ext cx="8946872" cy="4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D029-FDF3-56CC-9D0F-2906683DD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124D803-E2D5-75AE-69D6-133BA7C8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37F41-F53C-E0B4-BACF-9E080D0E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909DFCD-CBAC-B2AA-DB5C-95C3DE950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02D78C5-9AF5-64D6-CDFE-0821EB5A1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B8DBB71-AAFC-606A-EBE8-282E191F0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6FE308F-65AD-2BE9-8C9C-B556A1053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3CED42F-32F8-C0A7-2F54-A13366A2D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B874D1-956C-E2EF-CC67-331B4D28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0B5BB10-B68F-DBE4-3CE1-FF8D1E309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2254E3B0-3E81-1DCD-24E3-39D30994D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78C9C5C-F487-CB06-DD8C-4C1CA064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1BB25F9-6FEF-D973-1BF4-CE266CB1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D18733C-875E-2105-C188-7618C16A3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736E4F3-C0C9-8AE8-FF42-3176ED3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D05CA67-AC6F-28D9-DF30-90BDED469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226A0-9487-FD8D-D2DE-FDB0DB2F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9928" y="1030556"/>
            <a:ext cx="8946872" cy="4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E80E1-3645-6092-9B19-D879309B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7C4C-0057-83A8-14A3-7E7E391D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investigate the effect of mammography use on breast cancer mortality rates in the US.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Beneficiaries 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Hospital and healthcare systems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Cancer societies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Government agencies running awareness campaigns</a:t>
            </a:r>
          </a:p>
        </p:txBody>
      </p:sp>
    </p:spTree>
    <p:extLst>
      <p:ext uri="{BB962C8B-B14F-4D97-AF65-F5344CB8AC3E}">
        <p14:creationId xmlns:p14="http://schemas.microsoft.com/office/powerpoint/2010/main" val="221426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71"/>
    </mc:Choice>
    <mc:Fallback>
      <p:transition spd="slow" advTm="3437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D6E44-8637-77F2-1119-6877247F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08E9ACE-8BC5-18E6-CD45-F41A50418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1DE70D4-6A72-C4F8-6A1E-A83A21FE2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D245C9D-2335-6F15-7A5D-C9CE9EB82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A46A312-A963-EBD2-284A-24D67E960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BC42AB2-F84D-1965-9C8F-519CB2149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8B93630-8563-2898-57AD-63FFF972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B756F8D-FC11-5212-7F67-FBB24CDCF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811568-2394-16CC-5769-C84314522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69DD514-2025-A1BD-5BBE-267136DD6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C8EC17B-BE96-9DB9-9DBF-0B816416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A79157D-4E2C-E0FD-1811-AFAA6451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B177835-43FF-1444-FFC1-AC10AAF5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DCA34F1-896B-F223-8452-56C83C3C9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75AE484-DB2C-EA3E-1EEE-70F8BC066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DC6C22-78E7-22C9-7FA1-05A10D53F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E2CDA-2527-D6B4-70D4-91078880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9928" y="1030556"/>
            <a:ext cx="8946872" cy="4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08F7D-748D-BB99-3AF2-148294EC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1ABD94-86C5-6A89-D10F-53675AD6E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E3173B0-7A4D-8B47-8513-BEFBB71DB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A041802-55C5-F45E-7EC2-FE3E3D57A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9697F1E-4305-390C-533E-5CD692BAE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D26AD4C-968F-B385-1E8B-5306BC7E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CF21DA8-9808-FB9D-870F-3A670AAC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3158A26-1425-A9A2-8290-784524E2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D6EB00-7A28-8F3F-9456-F2EBF39A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E637166-5D9F-D4A3-BCFE-904B416E3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BB1CE20-DB9C-7305-2E1C-81F5606C5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B59D8FF1-52E1-3BC6-9AF8-F8BE4DC2B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26E21BC-D5D6-F23B-E8FE-C65DB0B9E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1B8732F-1D1B-F9FD-3BBD-B31C87EBB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553551B-2557-588F-97ED-ED6B6B16D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E05E8B-A854-8BF5-A5A1-3282A94AF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12A62-F162-9577-6135-6D9E96D39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9928" y="1030556"/>
            <a:ext cx="8946872" cy="4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854D6-616D-9AF4-F754-789E93532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2543EF-28BA-9B27-F408-EED82D91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A65B46B-3369-8DF4-926D-6EAECAC17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CF0EB9F-D721-A047-928C-54FCE6DD8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6C0852B-4715-9D8A-E581-04FD8D037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8816184-A713-7645-969E-F6E3295B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852D181-AEA4-3E57-0AF0-58CFBF1B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90E8833-1DCA-D372-1281-A0D17EE58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D66643-329E-7300-115E-23A687822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215282-5DF9-C065-2A1F-4C3F1AB2A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C77CC2C-B793-DCB1-1204-7ABF55816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ED8ACC9-F940-47CB-7D6E-E6FED4FD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547C3F-2E31-5FFD-7ABB-8E2FF6124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30E444A-99AF-FA0E-FB78-F6A4B8CDB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48C4DC6-CDF1-C2AA-49E8-3992DB67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7FA593-37E0-A0DA-4F1A-F8351A15A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826DC-BB9E-74DB-792C-B845DFEB9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79928" y="1030556"/>
            <a:ext cx="8946872" cy="4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E60C6-9EC1-D946-B6F3-8B70A0A8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Methodology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9214-8A2A-E1E4-F435-187E3DE1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R="0" lvl="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was published by the CDC and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downloaded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data.gov as a CSV. </a:t>
            </a:r>
          </a:p>
          <a:p>
            <a:pPr marR="0" lvl="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focused on breast cancer statistics available at the state level, and among Black, White and Hispanic women in the Tristate area.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pandas, matplotlib and seaborn packages were imported to </a:t>
            </a:r>
            <a:r>
              <a:rPr lang="en-US" sz="2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notebooks to aid data exploration, cleaning and visualization.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0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56"/>
    </mc:Choice>
    <mc:Fallback>
      <p:transition spd="slow" advTm="993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3A0F1-5CC5-1A93-C869-BE14A51C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Research Questions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0BFE-E90A-3FF8-DC46-0C70D9B8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Do some states have a higher mammography rate than others?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Do some states have a higher breast cancer mortality rate than others?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Are mammography rates significantly different among White, Black and Hispanic women in the Tri-state area?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Are breast cancer mortality rates significantly different among white, black and Hispanic women in the Tri-state area?</a:t>
            </a:r>
          </a:p>
        </p:txBody>
      </p:sp>
    </p:spTree>
    <p:extLst>
      <p:ext uri="{BB962C8B-B14F-4D97-AF65-F5344CB8AC3E}">
        <p14:creationId xmlns:p14="http://schemas.microsoft.com/office/powerpoint/2010/main" val="3073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76"/>
    </mc:Choice>
    <mc:Fallback>
      <p:transition spd="slow" advTm="250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9FAB-96BE-62BA-1DA6-21C61FEEB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2FC5-FBA9-26A3-3AF5-7EF51C57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6161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4"/>
    </mc:Choice>
    <mc:Fallback>
      <p:transition spd="slow" advTm="27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01897-86DE-F1BC-3649-CFF80A42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3AE15DF-CF0B-5762-561A-E089DDF1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6FB5355-7E3A-8C8E-6AC5-601297CE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C529637-2AEF-0BBF-0E65-7244DD2EF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BCB4C65-F0FA-1B7F-8072-9CF70EEE9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9EF18CD-1A19-54B1-755C-9996CB179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1D9D18CF-9EC1-B004-5DAF-938E99575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C08026C1-E82F-5C1F-201E-A2D0386FA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428F01-A91A-DB73-860E-B978127C2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F1B6757-1C22-4713-86B6-7A1CC569B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4D1BC03-270F-50D8-8FF9-C7A0A299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65F87628-2ACD-2DEF-9247-676CC776D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5B31D91-2370-CE93-3EC1-861CC6B26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26D4960-E762-3BC7-D370-76AFC6C82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564EEFC-7A66-A4C3-51BB-7DDB573DB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DDEDE3A-6247-E067-61B3-C41F3B69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BD245-95E8-2596-3DF9-A3B6C9793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09908" y="1469130"/>
            <a:ext cx="9437382" cy="5049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FAF64F-F37A-02DA-719C-CDC10D22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9" y="381001"/>
            <a:ext cx="9437382" cy="893163"/>
          </a:xfrm>
        </p:spPr>
        <p:txBody>
          <a:bodyPr>
            <a:normAutofit fontScale="90000"/>
          </a:bodyPr>
          <a:lstStyle/>
          <a:p>
            <a:r>
              <a:rPr lang="en-US" dirty="0"/>
              <a:t>Mammography use and breast cancer mortality rates are similar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401810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167"/>
    </mc:Choice>
    <mc:Fallback>
      <p:transition spd="slow" advTm="851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A0091-5212-BBC6-4C6E-9F136ADA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A360800-5C13-9578-DE11-54424071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AC2B57D-BB87-A4AD-D719-1BB9ACBD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71D0BC3-0739-86E8-F2AE-E6F2AF689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86CFA6E-1E65-126B-D459-59FB7DD9C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4CCFD86-6AEF-EB67-A624-788DFD4D0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3EFFCEB-0254-C3B8-309B-86DD55610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C9E30F2-42A1-F9DF-D984-8EA328973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8DA7EA-AF8A-38C3-9C55-085450F3B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D257099E-8CC1-E0ED-E392-B1BC5D056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24A821E-A0CB-2B2F-3399-372642AFE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39769DE-4FB3-889F-5C18-157144144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5D693B4-B147-E3E2-4442-E825DBF99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15F2D76-B8EC-4F57-FB6C-171FD0F1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0240EC4-462D-2A44-E56B-56ACE059E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A2CC8BC-590D-09B3-2E4F-B69EA609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5128E-6407-CB8A-179E-08715F94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09908" y="1469130"/>
            <a:ext cx="9437382" cy="5049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E319B4-FFC9-ED13-BF4D-1B80E9C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9" y="381001"/>
            <a:ext cx="9437382" cy="893163"/>
          </a:xfrm>
        </p:spPr>
        <p:txBody>
          <a:bodyPr>
            <a:normAutofit fontScale="90000"/>
          </a:bodyPr>
          <a:lstStyle/>
          <a:p>
            <a:r>
              <a:rPr lang="en-US" dirty="0"/>
              <a:t>Massachusetts in the Northeast has the highest  mammography usage rates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316550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87"/>
    </mc:Choice>
    <mc:Fallback>
      <p:transition spd="slow" advTm="103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D4E98-CD98-BC5B-6A33-3EC6B03CA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1E60550-78E5-1A22-978A-12CAD85CA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42C5D22-F9B9-79FA-7693-E4DC92ECD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ED439E6-FF0C-B66C-424D-F6262225C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2071409-1B8D-9C9C-68D0-52E479A32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4CC2FA-091B-20E1-366C-9E955879C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B305BCC-A649-40FF-37A9-7717C6515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E19D608-6EA7-454B-F3E8-7F2470EEF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6DD546-E163-3CD5-AA06-F781E7A9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459AED11-8A28-C63F-80FE-E03B8D917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171CA75-5558-7CD0-E6B1-6968AF82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FD55B84-F5F7-7D7B-D4B1-6A08BF01D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18495AA-E4FA-109E-D116-55BA4DEB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128BB6A-1138-D73C-32E9-DD10FD23B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1579045-5379-3585-36D0-3F951AE4C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E90437E-35D1-B0C8-4A49-685BC148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34737-04B1-60CA-83B6-7A1C1F2B6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09908" y="1469130"/>
            <a:ext cx="9437382" cy="5049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8442FA-3B6F-901E-DE9C-2DA00C95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9" y="381001"/>
            <a:ext cx="9437382" cy="8931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West has the state with the lowest mammography usage, and the most variation</a:t>
            </a:r>
          </a:p>
        </p:txBody>
      </p:sp>
    </p:spTree>
    <p:extLst>
      <p:ext uri="{BB962C8B-B14F-4D97-AF65-F5344CB8AC3E}">
        <p14:creationId xmlns:p14="http://schemas.microsoft.com/office/powerpoint/2010/main" val="8735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92"/>
    </mc:Choice>
    <mc:Fallback>
      <p:transition spd="slow" advTm="86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722554-7D3A-67A3-1841-E32F30B1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5D21A96-8F4D-C0F1-30E7-84C6C6590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74EE84FC-E36A-3D92-BEE4-6DAF079DF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430F2F9-D6B1-9AAA-EFC5-0BE771262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7204016-FCA6-D2D7-B902-D3DD48E9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379095B-C9FC-3399-53BE-691292437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107927B2-2011-28BE-A414-8ECCED80D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DE31521-F89E-D455-0B4F-EEFC3CB91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1B7DAE-AF91-ABB8-C05E-E735B8762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E0908DA-9394-884A-46BE-A63A05B8A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FEA2B1B1-1FC8-8CB0-DD71-082BB057F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37C1171-697B-48D6-11CC-D16E8536B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4D1192C-1394-86C6-803D-A79594E6B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2B71441-7698-7F27-E2DA-9A2601B48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02668C64-3CDA-7807-5CEA-C6E2190E5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E1530E3-FEC1-732D-7431-56D37F466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39331-7E6D-2F79-8980-9E76A0F4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09908" y="1469130"/>
            <a:ext cx="9437382" cy="5049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612107-9B51-4A6A-1FAC-E7C2D04F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9" y="381001"/>
            <a:ext cx="9437382" cy="893163"/>
          </a:xfrm>
        </p:spPr>
        <p:txBody>
          <a:bodyPr>
            <a:normAutofit fontScale="90000"/>
          </a:bodyPr>
          <a:lstStyle/>
          <a:p>
            <a:r>
              <a:rPr lang="en-US" dirty="0"/>
              <a:t>West Virgina has the highest breast cancer mortality rate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91408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2"/>
    </mc:Choice>
    <mc:Fallback>
      <p:transition spd="slow" advTm="411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515</TotalTime>
  <Words>306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Corbel</vt:lpstr>
      <vt:lpstr>Symbol</vt:lpstr>
      <vt:lpstr>Parallax</vt:lpstr>
      <vt:lpstr>Breast Cancer Statistics </vt:lpstr>
      <vt:lpstr>Introduction</vt:lpstr>
      <vt:lpstr>Methodology</vt:lpstr>
      <vt:lpstr>Research Questions </vt:lpstr>
      <vt:lpstr>Results</vt:lpstr>
      <vt:lpstr>Mammography use and breast cancer mortality rates are similar across the country</vt:lpstr>
      <vt:lpstr>Massachusetts in the Northeast has the highest  mammography usage rates in the country</vt:lpstr>
      <vt:lpstr>The West has the state with the lowest mammography usage, and the most variation</vt:lpstr>
      <vt:lpstr>West Virgina has the highest breast cancer mortality rate in the country</vt:lpstr>
      <vt:lpstr>The west has the states with the two lowest breast cancer mortality rates</vt:lpstr>
      <vt:lpstr>Hispanic women in the Tristate have the lowest breast cancer mortality rates</vt:lpstr>
      <vt:lpstr> Recommendations </vt:lpstr>
      <vt:lpstr>Future Work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CUMBERBATCH, Asha S</dc:creator>
  <cp:lastModifiedBy>CUMBERBATCH, Asha S</cp:lastModifiedBy>
  <cp:revision>5</cp:revision>
  <dcterms:created xsi:type="dcterms:W3CDTF">2025-05-12T19:12:31Z</dcterms:created>
  <dcterms:modified xsi:type="dcterms:W3CDTF">2025-05-13T03:48:19Z</dcterms:modified>
</cp:coreProperties>
</file>