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7" r:id="rId3"/>
    <p:sldId id="258" r:id="rId4"/>
    <p:sldId id="307" r:id="rId5"/>
    <p:sldId id="259" r:id="rId6"/>
    <p:sldId id="260" r:id="rId7"/>
    <p:sldId id="275" r:id="rId8"/>
    <p:sldId id="290" r:id="rId9"/>
    <p:sldId id="273" r:id="rId10"/>
    <p:sldId id="274" r:id="rId12"/>
    <p:sldId id="278" r:id="rId13"/>
    <p:sldId id="279" r:id="rId14"/>
    <p:sldId id="286" r:id="rId15"/>
    <p:sldId id="282" r:id="rId16"/>
    <p:sldId id="283" r:id="rId17"/>
    <p:sldId id="284" r:id="rId18"/>
    <p:sldId id="281" r:id="rId19"/>
    <p:sldId id="289" r:id="rId20"/>
    <p:sldId id="276" r:id="rId21"/>
    <p:sldId id="308" r:id="rId22"/>
    <p:sldId id="292" r:id="rId23"/>
    <p:sldId id="291" r:id="rId24"/>
    <p:sldId id="295" r:id="rId25"/>
    <p:sldId id="297" r:id="rId26"/>
    <p:sldId id="288" r:id="rId27"/>
    <p:sldId id="296" r:id="rId28"/>
    <p:sldId id="300" r:id="rId29"/>
    <p:sldId id="303" r:id="rId30"/>
    <p:sldId id="304" r:id="rId31"/>
    <p:sldId id="305" r:id="rId32"/>
    <p:sldId id="299" r:id="rId33"/>
    <p:sldId id="306" r:id="rId34"/>
    <p:sldId id="28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3595" autoAdjust="0"/>
  </p:normalViewPr>
  <p:slideViewPr>
    <p:cSldViewPr snapToGrid="0">
      <p:cViewPr>
        <p:scale>
          <a:sx n="85" d="100"/>
          <a:sy n="85" d="100"/>
        </p:scale>
        <p:origin x="341" y="-28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CAE5C9-482D-4E4F-93D6-13250F6C73C6}"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526A16-C545-4871-9126-02293634DCA6}"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526A16-C545-4871-9126-02293634DCA6}"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526A16-C545-4871-9126-02293634DCA6}"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9526A16-C545-4871-9126-02293634DCA6}"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8619810-5D5D-4F20-95FF-8042B1425E4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D4506E-6753-4862-BD71-016D497208D9}"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8619810-5D5D-4F20-95FF-8042B1425E4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D4506E-6753-4862-BD71-016D497208D9}"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8619810-5D5D-4F20-95FF-8042B1425E4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D4506E-6753-4862-BD71-016D497208D9}"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8619810-5D5D-4F20-95FF-8042B1425E4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D4506E-6753-4862-BD71-016D497208D9}"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8619810-5D5D-4F20-95FF-8042B1425E4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D4506E-6753-4862-BD71-016D497208D9}"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68619810-5D5D-4F20-95FF-8042B1425E4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D4506E-6753-4862-BD71-016D497208D9}"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68619810-5D5D-4F20-95FF-8042B1425E47}"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D4506E-6753-4862-BD71-016D497208D9}"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8619810-5D5D-4F20-95FF-8042B1425E47}"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D4506E-6753-4862-BD71-016D497208D9}"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619810-5D5D-4F20-95FF-8042B1425E47}"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D4506E-6753-4862-BD71-016D497208D9}"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8619810-5D5D-4F20-95FF-8042B1425E4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D4506E-6753-4862-BD71-016D497208D9}"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8619810-5D5D-4F20-95FF-8042B1425E4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D4506E-6753-4862-BD71-016D497208D9}"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619810-5D5D-4F20-95FF-8042B1425E47}"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D4506E-6753-4862-BD71-016D497208D9}"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7300" y="1614805"/>
            <a:ext cx="9196705" cy="1710055"/>
          </a:xfrm>
        </p:spPr>
        <p:txBody>
          <a:bodyPr>
            <a:normAutofit/>
          </a:bodyPr>
          <a:lstStyle/>
          <a:p>
            <a:r>
              <a:rPr lang="en-US" sz="2600" b="1" u="sng" dirty="0">
                <a:latin typeface="Times New Roman" panose="02020603050405020304" pitchFamily="18" charset="0"/>
                <a:cs typeface="Times New Roman" panose="02020603050405020304" pitchFamily="18" charset="0"/>
              </a:rPr>
              <a:t>AI- BASED SYSTEM FOR DETECTING AND COMBINATING  FAKE NEWS PROPAGATION</a:t>
            </a:r>
            <a:endParaRPr lang="en-IN" sz="2600" dirty="0"/>
          </a:p>
        </p:txBody>
      </p:sp>
      <p:sp>
        <p:nvSpPr>
          <p:cNvPr id="3" name="Subtitle 2"/>
          <p:cNvSpPr>
            <a:spLocks noGrp="1"/>
          </p:cNvSpPr>
          <p:nvPr>
            <p:ph type="subTitle" idx="1"/>
          </p:nvPr>
        </p:nvSpPr>
        <p:spPr>
          <a:xfrm>
            <a:off x="7489322" y="4621007"/>
            <a:ext cx="4461936" cy="1224034"/>
          </a:xfrm>
        </p:spPr>
        <p:txBody>
          <a:bodyPr>
            <a:noAutofit/>
          </a:bodyPr>
          <a:lstStyle/>
          <a:p>
            <a:pPr algn="l"/>
            <a:r>
              <a:rPr lang="en-US" sz="1800" dirty="0">
                <a:latin typeface="Times New Roman" panose="02020603050405020304" pitchFamily="18" charset="0"/>
                <a:cs typeface="Times New Roman" panose="02020603050405020304" pitchFamily="18" charset="0"/>
              </a:rPr>
              <a:t>Mr. M. NAGARASAN , AP/CSE</a:t>
            </a:r>
            <a:endParaRPr lang="en-US"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ASSISTANT PROFESSOR, </a:t>
            </a:r>
            <a:endParaRPr lang="en-US"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DEPARTMENT OF COMPUTER SCIENCE OF ENGINEERING.</a:t>
            </a:r>
            <a:endParaRPr lang="en-US"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42333"/>
            <a:ext cx="1710267" cy="1710267"/>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2669" y="120724"/>
            <a:ext cx="2404664" cy="1242409"/>
          </a:xfrm>
          <a:prstGeom prst="rect">
            <a:avLst/>
          </a:prstGeom>
        </p:spPr>
      </p:pic>
      <p:sp>
        <p:nvSpPr>
          <p:cNvPr id="8" name="TextBox 7"/>
          <p:cNvSpPr txBox="1"/>
          <p:nvPr/>
        </p:nvSpPr>
        <p:spPr>
          <a:xfrm>
            <a:off x="7573142" y="4252687"/>
            <a:ext cx="4295332" cy="36830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UNDER THE GUIDENCE OF</a:t>
            </a:r>
            <a:endParaRPr lang="en-IN" b="1" dirty="0">
              <a:latin typeface="Times New Roman" panose="02020603050405020304" pitchFamily="18" charset="0"/>
              <a:cs typeface="Times New Roman" panose="02020603050405020304" pitchFamily="18" charset="0"/>
            </a:endParaRPr>
          </a:p>
        </p:txBody>
      </p:sp>
      <p:sp>
        <p:nvSpPr>
          <p:cNvPr id="6" name="Subtitle 2"/>
          <p:cNvSpPr txBox="1"/>
          <p:nvPr/>
        </p:nvSpPr>
        <p:spPr>
          <a:xfrm>
            <a:off x="601133" y="4518117"/>
            <a:ext cx="3659368" cy="122403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dirty="0">
                <a:latin typeface="Times New Roman" panose="02020603050405020304" pitchFamily="18" charset="0"/>
                <a:cs typeface="Times New Roman" panose="02020603050405020304" pitchFamily="18" charset="0"/>
              </a:rPr>
              <a:t>PRESENTED BY </a:t>
            </a:r>
            <a:endParaRPr lang="en-US" sz="1800" b="1"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MALARVIZHI.R   (711021205013)</a:t>
            </a:r>
            <a:endParaRPr lang="en-US"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POOJASHREE.R    (711021205017)</a:t>
            </a:r>
            <a:endParaRPr lang="en-US"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DINESH BALAJI.R(711021205302)</a:t>
            </a:r>
            <a:endParaRPr lang="en-US" sz="1800" dirty="0">
              <a:latin typeface="Times New Roman" panose="02020603050405020304" pitchFamily="18" charset="0"/>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86816" y="762000"/>
          <a:ext cx="10818372" cy="5036916"/>
        </p:xfrm>
        <a:graphic>
          <a:graphicData uri="http://schemas.openxmlformats.org/drawingml/2006/table">
            <a:tbl>
              <a:tblPr firstRow="1" bandRow="1">
                <a:tableStyleId>{5940675A-B579-460E-94D1-54222C63F5DA}</a:tableStyleId>
              </a:tblPr>
              <a:tblGrid>
                <a:gridCol w="1803062"/>
                <a:gridCol w="1780671"/>
                <a:gridCol w="1825453"/>
                <a:gridCol w="1803062"/>
                <a:gridCol w="1803062"/>
                <a:gridCol w="1803062"/>
              </a:tblGrid>
              <a:tr h="5036916">
                <a:tc>
                  <a:txBody>
                    <a:bodyPr/>
                    <a:lstStyle/>
                    <a:p>
                      <a:pPr algn="just"/>
                      <a:r>
                        <a:rPr lang="en-US" sz="1800" dirty="0">
                          <a:latin typeface="Times New Roman" panose="02020603050405020304" pitchFamily="18" charset="0"/>
                          <a:cs typeface="Times New Roman" panose="02020603050405020304" pitchFamily="18" charset="0"/>
                        </a:rPr>
                        <a:t>03</a:t>
                      </a:r>
                      <a:endParaRPr lang="en-IN" sz="1800" dirty="0">
                        <a:latin typeface="Times New Roman" panose="02020603050405020304" pitchFamily="18" charset="0"/>
                        <a:cs typeface="Times New Roman" panose="02020603050405020304" pitchFamily="18" charset="0"/>
                      </a:endParaRPr>
                    </a:p>
                  </a:txBody>
                  <a:tcPr marL="121706" marR="121706"/>
                </a:tc>
                <a:tc>
                  <a:txBody>
                    <a:bodyPr/>
                    <a:lstStyle/>
                    <a:p>
                      <a:pPr algn="just"/>
                      <a:r>
                        <a:rPr lang="en-US" sz="1800" dirty="0">
                          <a:latin typeface="Times New Roman" panose="02020603050405020304" pitchFamily="18" charset="0"/>
                          <a:cs typeface="Times New Roman" panose="02020603050405020304" pitchFamily="18" charset="0"/>
                        </a:rPr>
                        <a:t>2024</a:t>
                      </a:r>
                      <a:endParaRPr lang="en-IN" sz="1800" dirty="0">
                        <a:latin typeface="Times New Roman" panose="02020603050405020304" pitchFamily="18" charset="0"/>
                        <a:cs typeface="Times New Roman" panose="02020603050405020304" pitchFamily="18" charset="0"/>
                      </a:endParaRPr>
                    </a:p>
                  </a:txBody>
                  <a:tcPr marL="121706" marR="121706"/>
                </a:tc>
                <a:tc>
                  <a:txBody>
                    <a:bodyPr/>
                    <a:lstStyle/>
                    <a:p>
                      <a:pPr algn="l"/>
                      <a:r>
                        <a:rPr lang="en-US" sz="1800" b="0" i="0" dirty="0">
                          <a:solidFill>
                            <a:srgbClr val="404040"/>
                          </a:solidFill>
                          <a:effectLst/>
                          <a:latin typeface="Times New Roman" panose="02020603050405020304" pitchFamily="18" charset="0"/>
                          <a:cs typeface="Times New Roman" panose="02020603050405020304" pitchFamily="18" charset="0"/>
                        </a:rPr>
                        <a:t>Systematic Review of Fake News, Propaganda, and Disinformation: Examining Authors, Content, and Social Impact Through Machine Learning.</a:t>
                      </a:r>
                      <a:endParaRPr lang="en-IN" sz="1800" b="0" dirty="0">
                        <a:latin typeface="Times New Roman" panose="02020603050405020304" pitchFamily="18" charset="0"/>
                        <a:cs typeface="Times New Roman" panose="02020603050405020304" pitchFamily="18" charset="0"/>
                      </a:endParaRPr>
                    </a:p>
                  </a:txBody>
                  <a:tcPr marL="121706" marR="121706" anchor="ctr"/>
                </a:tc>
                <a:tc>
                  <a:txBody>
                    <a:bodyPr/>
                    <a:lstStyle/>
                    <a:p>
                      <a:pPr algn="l"/>
                      <a:r>
                        <a:rPr lang="en-US" sz="1800" dirty="0">
                          <a:latin typeface="Times New Roman" panose="02020603050405020304" pitchFamily="18" charset="0"/>
                          <a:cs typeface="Times New Roman" panose="02020603050405020304" pitchFamily="18" charset="0"/>
                        </a:rPr>
                        <a:t>D</a:t>
                      </a:r>
                      <a:r>
                        <a:rPr lang="en-IN" sz="1800" dirty="0" err="1">
                          <a:latin typeface="Times New Roman" panose="02020603050405020304" pitchFamily="18" charset="0"/>
                          <a:cs typeface="Times New Roman" panose="02020603050405020304" pitchFamily="18" charset="0"/>
                        </a:rPr>
                        <a:t>arius</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Plikyns</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Ieva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Rizgeline</a:t>
                      </a:r>
                      <a:endParaRPr lang="en-IN" sz="1800" dirty="0">
                        <a:latin typeface="Times New Roman" panose="02020603050405020304" pitchFamily="18" charset="0"/>
                        <a:cs typeface="Times New Roman" panose="02020603050405020304" pitchFamily="18" charset="0"/>
                      </a:endParaRPr>
                    </a:p>
                  </a:txBody>
                  <a:tcPr marL="121706" marR="121706"/>
                </a:tc>
                <a:tc>
                  <a:txBody>
                    <a:bodyPr/>
                    <a:lstStyle/>
                    <a:p>
                      <a:pPr algn="l"/>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The paper provides a comprehensive</a:t>
                      </a:r>
                      <a:r>
                        <a:rPr lang="en-US" sz="1800" b="1"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review of fake news detection techniques, offering valuable insights into authorship, content, and social</a:t>
                      </a:r>
                      <a:r>
                        <a:rPr lang="en-US" sz="1800" b="1"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impact, which helps identify key challenges and gaps in the field.</a:t>
                      </a:r>
                      <a:endParaRPr lang="en-US" sz="1800" dirty="0">
                        <a:latin typeface="Times New Roman" panose="02020603050405020304" pitchFamily="18" charset="0"/>
                        <a:cs typeface="Times New Roman" panose="02020603050405020304" pitchFamily="18" charset="0"/>
                      </a:endParaRPr>
                    </a:p>
                  </a:txBody>
                  <a:tcPr marL="121706" marR="121706"/>
                </a:tc>
                <a:tc>
                  <a:txBody>
                    <a:bodyPr/>
                    <a:lstStyle/>
                    <a:p>
                      <a:pPr algn="l"/>
                      <a:r>
                        <a:rPr lang="en-US" sz="1800" dirty="0">
                          <a:effectLst/>
                          <a:latin typeface="Times New Roman" panose="02020603050405020304" pitchFamily="18" charset="0"/>
                          <a:cs typeface="Times New Roman" panose="02020603050405020304" pitchFamily="18" charset="0"/>
                        </a:rPr>
                        <a:t>The paper is </a:t>
                      </a:r>
                      <a:r>
                        <a:rPr lang="en-US" sz="1800" b="0" dirty="0">
                          <a:effectLst/>
                          <a:latin typeface="Times New Roman" panose="02020603050405020304" pitchFamily="18" charset="0"/>
                          <a:cs typeface="Times New Roman" panose="02020603050405020304" pitchFamily="18" charset="0"/>
                        </a:rPr>
                        <a:t>theoretical</a:t>
                      </a:r>
                      <a:r>
                        <a:rPr lang="en-US" sz="1800" dirty="0">
                          <a:effectLst/>
                          <a:latin typeface="Times New Roman" panose="02020603050405020304" pitchFamily="18" charset="0"/>
                          <a:cs typeface="Times New Roman" panose="02020603050405020304" pitchFamily="18" charset="0"/>
                        </a:rPr>
                        <a:t> and lacks </a:t>
                      </a:r>
                      <a:r>
                        <a:rPr lang="en-US" sz="1800" b="0" dirty="0">
                          <a:effectLst/>
                          <a:latin typeface="Times New Roman" panose="02020603050405020304" pitchFamily="18" charset="0"/>
                          <a:cs typeface="Times New Roman" panose="02020603050405020304" pitchFamily="18" charset="0"/>
                        </a:rPr>
                        <a:t>practical</a:t>
                      </a:r>
                      <a:r>
                        <a:rPr lang="en-US" sz="1800" b="1" dirty="0">
                          <a:effectLst/>
                          <a:latin typeface="Times New Roman" panose="02020603050405020304" pitchFamily="18" charset="0"/>
                          <a:cs typeface="Times New Roman" panose="02020603050405020304" pitchFamily="18" charset="0"/>
                        </a:rPr>
                        <a:t> </a:t>
                      </a:r>
                      <a:r>
                        <a:rPr lang="en-US" sz="1800" b="0" dirty="0">
                          <a:effectLst/>
                          <a:latin typeface="Times New Roman" panose="02020603050405020304" pitchFamily="18" charset="0"/>
                          <a:cs typeface="Times New Roman" panose="02020603050405020304" pitchFamily="18" charset="0"/>
                        </a:rPr>
                        <a:t>implementation</a:t>
                      </a:r>
                      <a:r>
                        <a:rPr lang="en-US" sz="1800" dirty="0">
                          <a:effectLst/>
                          <a:latin typeface="Times New Roman" panose="02020603050405020304" pitchFamily="18" charset="0"/>
                          <a:cs typeface="Times New Roman" panose="02020603050405020304" pitchFamily="18" charset="0"/>
                        </a:rPr>
                        <a:t> or experimental results, making it less useful for developing real-world solutions.</a:t>
                      </a:r>
                      <a:endParaRPr lang="en-US" sz="1800" dirty="0">
                        <a:effectLst/>
                        <a:latin typeface="Times New Roman" panose="02020603050405020304" pitchFamily="18" charset="0"/>
                        <a:cs typeface="Times New Roman" panose="02020603050405020304" pitchFamily="18" charset="0"/>
                      </a:endParaRPr>
                    </a:p>
                    <a:p>
                      <a:pPr algn="just"/>
                      <a:br>
                        <a:rPr lang="en-US" sz="1800" kern="1200" dirty="0">
                          <a:solidFill>
                            <a:schemeClr val="tx1"/>
                          </a:solidFill>
                          <a:effectLst/>
                          <a:latin typeface="Times New Roman" panose="02020603050405020304" pitchFamily="18" charset="0"/>
                          <a:ea typeface="+mn-ea"/>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txBody>
                  <a:tcPr marL="121706" marR="121706"/>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6375" y="376929"/>
            <a:ext cx="9144000" cy="905220"/>
          </a:xfrm>
        </p:spPr>
        <p:txBody>
          <a:bodyPr>
            <a:noAutofit/>
          </a:bodyPr>
          <a:lstStyle/>
          <a:p>
            <a:r>
              <a:rPr lang="en-US" sz="2800" b="1" u="sng" dirty="0">
                <a:latin typeface="Times New Roman" panose="02020603050405020304" pitchFamily="18" charset="0"/>
                <a:cs typeface="Times New Roman" panose="02020603050405020304" pitchFamily="18" charset="0"/>
              </a:rPr>
              <a:t>ALGORITHM</a:t>
            </a:r>
            <a:endParaRPr lang="en-IN" sz="2800" b="1"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82148" y="1510747"/>
            <a:ext cx="9385852" cy="4651513"/>
          </a:xfrm>
        </p:spPr>
        <p:txBody>
          <a:bodyPr>
            <a:normAutofit/>
          </a:bodyPr>
          <a:lstStyle/>
          <a:p>
            <a:pPr algn="just"/>
            <a:r>
              <a:rPr lang="en-US" sz="2000" b="1" dirty="0">
                <a:latin typeface="Times New Roman" panose="02020603050405020304" pitchFamily="18" charset="0"/>
                <a:cs typeface="Times New Roman" panose="02020603050405020304" pitchFamily="18" charset="0"/>
              </a:rPr>
              <a:t>NATURAL LANGUAGE PROCESSING (NLP) + LOGISTIC REGRESSION </a:t>
            </a:r>
            <a:endParaRPr lang="en-US" sz="20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NLP (Natural Language Processing)</a:t>
            </a:r>
            <a:r>
              <a:rPr lang="en-US" sz="2000" dirty="0">
                <a:latin typeface="Times New Roman" panose="02020603050405020304" pitchFamily="18" charset="0"/>
                <a:cs typeface="Times New Roman" panose="02020603050405020304" pitchFamily="18" charset="0"/>
              </a:rPr>
              <a:t>: Converts raw text into numerical data for machine learning.</a:t>
            </a:r>
            <a:endParaRPr lang="en-US" sz="20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Logistic Regression</a:t>
            </a:r>
            <a:r>
              <a:rPr lang="en-US" sz="2000" dirty="0">
                <a:latin typeface="Times New Roman" panose="02020603050405020304" pitchFamily="18" charset="0"/>
                <a:cs typeface="Times New Roman" panose="02020603050405020304" pitchFamily="18" charset="0"/>
              </a:rPr>
              <a:t>: A machine learning algorithm for binary classification (Fake vs. Real News).</a:t>
            </a: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How You Are Using Them:</a:t>
            </a:r>
            <a:endParaRPr lang="en-US" sz="20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NLP Processing</a:t>
            </a:r>
            <a:r>
              <a:rPr lang="en-US" sz="2000" dirty="0">
                <a:latin typeface="Times New Roman" panose="02020603050405020304" pitchFamily="18" charset="0"/>
                <a:cs typeface="Times New Roman" panose="02020603050405020304" pitchFamily="18" charset="0"/>
              </a:rPr>
              <a:t> → Clean text (remove </a:t>
            </a:r>
            <a:r>
              <a:rPr lang="en-US" sz="2000" dirty="0" err="1">
                <a:latin typeface="Times New Roman" panose="02020603050405020304" pitchFamily="18" charset="0"/>
                <a:cs typeface="Times New Roman" panose="02020603050405020304" pitchFamily="18" charset="0"/>
              </a:rPr>
              <a:t>stopwords</a:t>
            </a:r>
            <a:r>
              <a:rPr lang="en-US" sz="2000" dirty="0">
                <a:latin typeface="Times New Roman" panose="02020603050405020304" pitchFamily="18" charset="0"/>
                <a:cs typeface="Times New Roman" panose="02020603050405020304" pitchFamily="18" charset="0"/>
              </a:rPr>
              <a:t>, stemming).</a:t>
            </a: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Feature Extraction</a:t>
            </a:r>
            <a:r>
              <a:rPr lang="en-US" sz="2000" dirty="0">
                <a:latin typeface="Times New Roman" panose="02020603050405020304" pitchFamily="18" charset="0"/>
                <a:cs typeface="Times New Roman" panose="02020603050405020304" pitchFamily="18" charset="0"/>
              </a:rPr>
              <a:t> → Convert text into numbers using </a:t>
            </a:r>
            <a:r>
              <a:rPr lang="en-US" sz="2000" b="1" dirty="0">
                <a:latin typeface="Times New Roman" panose="02020603050405020304" pitchFamily="18" charset="0"/>
                <a:cs typeface="Times New Roman" panose="02020603050405020304" pitchFamily="18" charset="0"/>
              </a:rPr>
              <a:t>TF-IDF (TEAM FREQUENCY INVERSE DOCUMENT FREQUENCY)</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Logistic Regression</a:t>
            </a:r>
            <a:r>
              <a:rPr lang="en-US" sz="2000" dirty="0">
                <a:latin typeface="Times New Roman" panose="02020603050405020304" pitchFamily="18" charset="0"/>
                <a:cs typeface="Times New Roman" panose="02020603050405020304" pitchFamily="18" charset="0"/>
              </a:rPr>
              <a:t> → Classifies news as </a:t>
            </a:r>
            <a:r>
              <a:rPr lang="en-US" sz="2000" b="1" dirty="0">
                <a:latin typeface="Times New Roman" panose="02020603050405020304" pitchFamily="18" charset="0"/>
                <a:cs typeface="Times New Roman" panose="02020603050405020304" pitchFamily="18" charset="0"/>
              </a:rPr>
              <a:t>Fake or Real</a:t>
            </a:r>
            <a:r>
              <a:rPr lang="en-US" sz="2000" dirty="0">
                <a:latin typeface="Times New Roman" panose="02020603050405020304" pitchFamily="18" charset="0"/>
                <a:cs typeface="Times New Roman" panose="02020603050405020304" pitchFamily="18" charset="0"/>
              </a:rPr>
              <a:t> based on extracted features.</a:t>
            </a:r>
            <a:endParaRPr lang="en-US" sz="2000" dirty="0">
              <a:latin typeface="Times New Roman" panose="02020603050405020304" pitchFamily="18" charset="0"/>
              <a:cs typeface="Times New Roman" panose="02020603050405020304" pitchFamily="18" charset="0"/>
            </a:endParaRPr>
          </a:p>
          <a:p>
            <a:pPr algn="just"/>
            <a:endParaRPr lang="en-IN"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u="sng" dirty="0">
                <a:latin typeface="Times New Roman" panose="02020603050405020304" pitchFamily="18" charset="0"/>
                <a:cs typeface="Times New Roman" panose="02020603050405020304" pitchFamily="18" charset="0"/>
              </a:rPr>
              <a:t>NATURE LANGUAGE PROCESSING </a:t>
            </a:r>
            <a:r>
              <a:rPr lang="en-US" b="1" u="sng" dirty="0">
                <a:latin typeface="Times New Roman" panose="02020603050405020304" pitchFamily="18" charset="0"/>
                <a:cs typeface="Times New Roman" panose="02020603050405020304" pitchFamily="18" charset="0"/>
              </a:rPr>
              <a:t> </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NATURE LANGUAGE PROCESSING </a:t>
            </a:r>
            <a:endParaRPr lang="en-US" sz="2000" b="1"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​Natural Language Processing (NLP) enables computers to comprehend and interact using human language. Its primary purpose is to bridge the communication gap between humans and machines, facilitating seamless interaction.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a:t>Automating repetitive tasks.</a:t>
            </a:r>
            <a:endParaRPr lang="en-US" sz="2000" dirty="0"/>
          </a:p>
          <a:p>
            <a:pPr>
              <a:buFont typeface="Wingdings" panose="05000000000000000000" pitchFamily="2" charset="2"/>
              <a:buChar char="ü"/>
            </a:pPr>
            <a:r>
              <a:rPr lang="en-US" sz="2000" dirty="0"/>
              <a:t>Enhancing data analysis.</a:t>
            </a:r>
            <a:endParaRPr lang="en-US" sz="2000" dirty="0"/>
          </a:p>
          <a:p>
            <a:pPr>
              <a:buFont typeface="Wingdings" panose="05000000000000000000" pitchFamily="2" charset="2"/>
              <a:buChar char="ü"/>
            </a:pPr>
            <a:r>
              <a:rPr lang="en-US" sz="2000" dirty="0"/>
              <a:t>Improving search functionalities</a:t>
            </a:r>
            <a:endParaRPr lang="en-US" sz="2000" dirty="0"/>
          </a:p>
          <a:p>
            <a:pPr>
              <a:buFont typeface="Wingdings" panose="05000000000000000000" pitchFamily="2" charset="2"/>
              <a:buChar char="ü"/>
            </a:pPr>
            <a:r>
              <a:rPr lang="en-US" sz="2000" dirty="0"/>
              <a:t>Generating content. </a:t>
            </a:r>
            <a:endParaRPr lang="en-US" sz="2000" dirty="0"/>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412685" y="2834792"/>
            <a:ext cx="5122793" cy="334217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u="sng" dirty="0">
                <a:latin typeface="Times New Roman" panose="02020603050405020304" pitchFamily="18" charset="0"/>
                <a:cs typeface="Times New Roman" panose="02020603050405020304" pitchFamily="18" charset="0"/>
              </a:rPr>
              <a:t>LOGISTIC REGRESSION </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1800" b="1" dirty="0">
                <a:latin typeface="Times New Roman" panose="02020603050405020304" pitchFamily="18" charset="0"/>
                <a:cs typeface="Times New Roman" panose="02020603050405020304" pitchFamily="18" charset="0"/>
              </a:rPr>
              <a:t>LOGISTIC REGRESSION </a:t>
            </a: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Logistic Regression is a statistical method used for analyzing datasets where the outcome variable is binary, meaning it has two possible outcomes such as "yes" or "no", "success" or "failure". </a:t>
            </a: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The primary goal is to model the probability that a given input point belongs to a particular category.</a:t>
            </a:r>
            <a:endParaRPr lang="en-US" sz="1800" dirty="0">
              <a:latin typeface="Times New Roman" panose="02020603050405020304" pitchFamily="18" charset="0"/>
              <a:cs typeface="Times New Roman" panose="02020603050405020304" pitchFamily="18" charset="0"/>
            </a:endParaRPr>
          </a:p>
          <a:p>
            <a:pPr marL="0" indent="0" algn="just">
              <a:buNone/>
            </a:pP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DECISION RULE FOR CLASSIFICATION</a:t>
            </a:r>
            <a:endParaRPr lang="en-US" sz="1800" b="1"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After calculating the probability P(Y=1 | X):</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If P =1,</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Classify the news as real.</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If P =0,</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Classify the news as fake.</a:t>
            </a:r>
            <a:endParaRPr lang="en-IN" sz="1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96000" y="3341024"/>
            <a:ext cx="4620866" cy="297087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u="sng" dirty="0">
                <a:latin typeface="Times New Roman" panose="02020603050405020304" pitchFamily="18" charset="0"/>
                <a:cs typeface="Times New Roman" panose="02020603050405020304" pitchFamily="18" charset="0"/>
              </a:rPr>
              <a:t>WORK FLOW OF LOGISTIC REGRESSION </a:t>
            </a:r>
            <a:endParaRPr lang="en-IN" sz="2800" dirty="0"/>
          </a:p>
        </p:txBody>
      </p:sp>
      <p:sp>
        <p:nvSpPr>
          <p:cNvPr id="3" name="Content Placeholder 2"/>
          <p:cNvSpPr>
            <a:spLocks noGrp="1"/>
          </p:cNvSpPr>
          <p:nvPr>
            <p:ph idx="1"/>
          </p:nvPr>
        </p:nvSpPr>
        <p:spPr>
          <a:xfrm>
            <a:off x="1091565" y="1903095"/>
            <a:ext cx="10262235" cy="4263390"/>
          </a:xfrm>
        </p:spPr>
        <p:txBody>
          <a:bodyPr>
            <a:normAutofit fontScale="92500" lnSpcReduction="10000"/>
          </a:bodyPr>
          <a:lstStyle/>
          <a:p>
            <a:pPr>
              <a:buFont typeface="Wingdings" panose="05000000000000000000" pitchFamily="2" charset="2"/>
              <a:buChar char="ü"/>
            </a:pPr>
            <a:r>
              <a:rPr lang="en-US" sz="1900" b="1" dirty="0">
                <a:latin typeface="Times New Roman" panose="02020603050405020304" pitchFamily="18" charset="0"/>
                <a:cs typeface="Times New Roman" panose="02020603050405020304" pitchFamily="18" charset="0"/>
              </a:rPr>
              <a:t>Data Collection</a:t>
            </a:r>
            <a:r>
              <a:rPr lang="en-US" sz="1900" dirty="0">
                <a:latin typeface="Times New Roman" panose="02020603050405020304" pitchFamily="18" charset="0"/>
                <a:cs typeface="Times New Roman" panose="02020603050405020304" pitchFamily="18" charset="0"/>
              </a:rPr>
              <a:t>:</a:t>
            </a:r>
            <a:endParaRPr lang="en-US" sz="1900" dirty="0">
              <a:latin typeface="Times New Roman" panose="02020603050405020304" pitchFamily="18" charset="0"/>
              <a:cs typeface="Times New Roman" panose="02020603050405020304" pitchFamily="18" charset="0"/>
            </a:endParaRPr>
          </a:p>
          <a:p>
            <a:pPr marL="0" indent="0">
              <a:buNone/>
            </a:pPr>
            <a:r>
              <a:rPr lang="en-US" sz="1900" dirty="0">
                <a:latin typeface="Times New Roman" panose="02020603050405020304" pitchFamily="18" charset="0"/>
                <a:cs typeface="Times New Roman" panose="02020603050405020304" pitchFamily="18" charset="0"/>
              </a:rPr>
              <a:t>           Gather a dataset with relevant features and a binary outcome variable.​</a:t>
            </a:r>
            <a:endParaRPr lang="en-US" sz="1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1900" b="1" dirty="0">
                <a:latin typeface="Times New Roman" panose="02020603050405020304" pitchFamily="18" charset="0"/>
                <a:cs typeface="Times New Roman" panose="02020603050405020304" pitchFamily="18" charset="0"/>
              </a:rPr>
              <a:t>Data Preprocessing</a:t>
            </a:r>
            <a:r>
              <a:rPr lang="en-US" sz="1900" dirty="0">
                <a:latin typeface="Times New Roman" panose="02020603050405020304" pitchFamily="18" charset="0"/>
                <a:cs typeface="Times New Roman" panose="02020603050405020304" pitchFamily="18" charset="0"/>
              </a:rPr>
              <a:t>: </a:t>
            </a:r>
            <a:endParaRPr lang="en-US" sz="1900" dirty="0">
              <a:latin typeface="Times New Roman" panose="02020603050405020304" pitchFamily="18" charset="0"/>
              <a:cs typeface="Times New Roman" panose="02020603050405020304" pitchFamily="18" charset="0"/>
            </a:endParaRPr>
          </a:p>
          <a:p>
            <a:pPr marL="0" indent="0">
              <a:buNone/>
            </a:pPr>
            <a:r>
              <a:rPr lang="en-US" sz="1900" dirty="0">
                <a:latin typeface="Times New Roman" panose="02020603050405020304" pitchFamily="18" charset="0"/>
                <a:cs typeface="Times New Roman" panose="02020603050405020304" pitchFamily="18" charset="0"/>
              </a:rPr>
              <a:t>            Clean the data by handling missing values, encoding categorical variables, and normalizing numerical features if necessary.​</a:t>
            </a:r>
            <a:endParaRPr lang="en-US" sz="1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1900" b="1" dirty="0">
                <a:latin typeface="Times New Roman" panose="02020603050405020304" pitchFamily="18" charset="0"/>
                <a:cs typeface="Times New Roman" panose="02020603050405020304" pitchFamily="18" charset="0"/>
              </a:rPr>
              <a:t>Model Training:</a:t>
            </a:r>
            <a:endParaRPr lang="en-US" sz="1900" dirty="0">
              <a:latin typeface="Times New Roman" panose="02020603050405020304" pitchFamily="18" charset="0"/>
              <a:cs typeface="Times New Roman" panose="02020603050405020304" pitchFamily="18" charset="0"/>
            </a:endParaRPr>
          </a:p>
          <a:p>
            <a:pPr marL="0" indent="0">
              <a:buNone/>
            </a:pPr>
            <a:r>
              <a:rPr lang="en-US" sz="1900" dirty="0">
                <a:latin typeface="Times New Roman" panose="02020603050405020304" pitchFamily="18" charset="0"/>
                <a:cs typeface="Times New Roman" panose="02020603050405020304" pitchFamily="18" charset="0"/>
              </a:rPr>
              <a:t>           Split the data into training and testing sets. Use the training set to fit the Logistic Regression model by estimating the coefficients that best predict the outcome variable.​</a:t>
            </a:r>
            <a:endParaRPr lang="en-US" sz="1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1900" b="1" dirty="0">
                <a:latin typeface="Times New Roman" panose="02020603050405020304" pitchFamily="18" charset="0"/>
                <a:cs typeface="Times New Roman" panose="02020603050405020304" pitchFamily="18" charset="0"/>
              </a:rPr>
              <a:t>Model Evaluation</a:t>
            </a:r>
            <a:r>
              <a:rPr lang="en-US" sz="1900" dirty="0">
                <a:latin typeface="Times New Roman" panose="02020603050405020304" pitchFamily="18" charset="0"/>
                <a:cs typeface="Times New Roman" panose="02020603050405020304" pitchFamily="18" charset="0"/>
              </a:rPr>
              <a:t>:</a:t>
            </a:r>
            <a:endParaRPr lang="en-US" sz="1900" dirty="0">
              <a:latin typeface="Times New Roman" panose="02020603050405020304" pitchFamily="18" charset="0"/>
              <a:cs typeface="Times New Roman" panose="02020603050405020304" pitchFamily="18" charset="0"/>
            </a:endParaRPr>
          </a:p>
          <a:p>
            <a:pPr marL="0" indent="0">
              <a:buNone/>
            </a:pPr>
            <a:r>
              <a:rPr lang="en-US" sz="1900" dirty="0">
                <a:latin typeface="Times New Roman" panose="02020603050405020304" pitchFamily="18" charset="0"/>
                <a:cs typeface="Times New Roman" panose="02020603050405020304" pitchFamily="18" charset="0"/>
              </a:rPr>
              <a:t>           Assess the model's performance using metrics such as accuracy, precision.</a:t>
            </a:r>
            <a:endParaRPr lang="en-US" sz="1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1900" b="1" dirty="0">
                <a:latin typeface="Times New Roman" panose="02020603050405020304" pitchFamily="18" charset="0"/>
                <a:cs typeface="Times New Roman" panose="02020603050405020304" pitchFamily="18" charset="0"/>
              </a:rPr>
              <a:t>Prediction</a:t>
            </a:r>
            <a:r>
              <a:rPr lang="en-US" sz="1900" dirty="0">
                <a:latin typeface="Times New Roman" panose="02020603050405020304" pitchFamily="18" charset="0"/>
                <a:cs typeface="Times New Roman" panose="02020603050405020304" pitchFamily="18" charset="0"/>
              </a:rPr>
              <a:t>:</a:t>
            </a:r>
            <a:endParaRPr lang="en-US" sz="1900" dirty="0">
              <a:latin typeface="Times New Roman" panose="02020603050405020304" pitchFamily="18" charset="0"/>
              <a:cs typeface="Times New Roman" panose="02020603050405020304" pitchFamily="18" charset="0"/>
            </a:endParaRPr>
          </a:p>
          <a:p>
            <a:pPr marL="0" indent="0">
              <a:buNone/>
            </a:pPr>
            <a:r>
              <a:rPr lang="en-US" sz="1900" dirty="0">
                <a:latin typeface="Times New Roman" panose="02020603050405020304" pitchFamily="18" charset="0"/>
                <a:cs typeface="Times New Roman" panose="02020603050405020304" pitchFamily="18" charset="0"/>
              </a:rPr>
              <a:t>            Use the trained model to predict outcomes on new data instances by calculating the probability of the outcome variable and assigning class labels based on a chosen threshold.</a:t>
            </a:r>
            <a:endParaRPr lang="en-US" sz="19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u="sng" dirty="0">
                <a:latin typeface="Times New Roman" panose="02020603050405020304" pitchFamily="18" charset="0"/>
                <a:cs typeface="Times New Roman" panose="02020603050405020304" pitchFamily="18" charset="0"/>
              </a:rPr>
              <a:t>BENEFITS OF LOGISTIC REGRESSION</a:t>
            </a:r>
            <a:endParaRPr lang="en-IN" sz="2800" dirty="0"/>
          </a:p>
        </p:txBody>
      </p:sp>
      <p:sp>
        <p:nvSpPr>
          <p:cNvPr id="3" name="Content Placeholder 2"/>
          <p:cNvSpPr>
            <a:spLocks noGrp="1"/>
          </p:cNvSpPr>
          <p:nvPr>
            <p:ph idx="1"/>
          </p:nvPr>
        </p:nvSpPr>
        <p:spPr>
          <a:xfrm>
            <a:off x="1069975" y="1691005"/>
            <a:ext cx="9831070" cy="4020820"/>
          </a:xfrm>
        </p:spPr>
        <p:txBody>
          <a:bodyPr>
            <a:noAutofit/>
          </a:bodyPr>
          <a:lstStyle/>
          <a:p>
            <a:pPr algn="just">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Simplicity and Efficiency</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Logistic Regression is computationally less intensive compared to more complex models, making it suitable for large datasets.​</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Interpretability</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The coefficients in Logistic Regression represent the relationship between each independent variable and the dependent variable, allowing for clear insights into how input features affect the outcome.​</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Probability Estimation</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Unlike some classification methods that only provide a class label, Logistic Regression estimates probabilities, offering a measure of confidence in the predictions.​</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Flexibility</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It can handle various types of relationships by applying appropriate transformations to the predictor variables.</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u="sng" dirty="0">
                <a:latin typeface="Times New Roman" panose="02020603050405020304" pitchFamily="18" charset="0"/>
                <a:cs typeface="Times New Roman" panose="02020603050405020304" pitchFamily="18" charset="0"/>
              </a:rPr>
              <a:t>METHODOLOGY</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71600" y="1690688"/>
            <a:ext cx="9982199" cy="4590842"/>
          </a:xfrm>
        </p:spPr>
        <p:txBody>
          <a:bodyPr>
            <a:normAutofit/>
          </a:bodyPr>
          <a:lstStyle/>
          <a:p>
            <a:pPr algn="just">
              <a:buFont typeface="Wingdings" panose="05000000000000000000" pitchFamily="2" charset="2"/>
              <a:buChar char="ü"/>
            </a:pPr>
            <a:r>
              <a:rPr lang="en-IN" sz="2000" b="1" i="0" dirty="0">
                <a:solidFill>
                  <a:srgbClr val="404040"/>
                </a:solidFill>
                <a:effectLst/>
                <a:latin typeface="Times New Roman" panose="02020603050405020304" pitchFamily="18" charset="0"/>
                <a:cs typeface="Times New Roman" panose="02020603050405020304" pitchFamily="18" charset="0"/>
              </a:rPr>
              <a:t>DATA COLLECTION </a:t>
            </a:r>
            <a:endParaRPr lang="en-IN" sz="2000" b="1" i="0" dirty="0">
              <a:solidFill>
                <a:srgbClr val="404040"/>
              </a:solidFill>
              <a:effectLst/>
              <a:latin typeface="Times New Roman" panose="02020603050405020304" pitchFamily="18" charset="0"/>
              <a:cs typeface="Times New Roman" panose="02020603050405020304" pitchFamily="18" charset="0"/>
            </a:endParaRPr>
          </a:p>
          <a:p>
            <a:pPr marL="0" indent="0" algn="just">
              <a:buNone/>
            </a:pPr>
            <a:r>
              <a:rPr lang="en-IN" sz="2000" dirty="0">
                <a:solidFill>
                  <a:srgbClr val="404040"/>
                </a:solidFill>
                <a:latin typeface="Times New Roman" panose="02020603050405020304" pitchFamily="18" charset="0"/>
                <a:cs typeface="Times New Roman" panose="02020603050405020304" pitchFamily="18" charset="0"/>
              </a:rPr>
              <a:t>        </a:t>
            </a:r>
            <a:r>
              <a:rPr lang="en-IN" sz="2000" b="0" i="0" dirty="0">
                <a:solidFill>
                  <a:srgbClr val="404040"/>
                </a:solidFill>
                <a:effectLst/>
                <a:latin typeface="Times New Roman" panose="02020603050405020304" pitchFamily="18" charset="0"/>
                <a:cs typeface="Times New Roman" panose="02020603050405020304" pitchFamily="18" charset="0"/>
              </a:rPr>
              <a:t>Use labelled datasets (e.g., Kaggle’s "Fake News Detection").</a:t>
            </a:r>
            <a:endParaRPr lang="en-IN" sz="2000" b="0" i="0" dirty="0">
              <a:solidFill>
                <a:srgbClr val="404040"/>
              </a:solidFill>
              <a:effectLst/>
              <a:latin typeface="Times New Roman" panose="02020603050405020304" pitchFamily="18" charset="0"/>
              <a:cs typeface="Times New Roman" panose="02020603050405020304" pitchFamily="18" charset="0"/>
            </a:endParaRPr>
          </a:p>
          <a:p>
            <a:pPr algn="just">
              <a:spcBef>
                <a:spcPts val="300"/>
              </a:spcBef>
              <a:buFont typeface="Wingdings" panose="05000000000000000000" pitchFamily="2" charset="2"/>
              <a:buChar char="ü"/>
            </a:pPr>
            <a:r>
              <a:rPr lang="en-IN" sz="2000" b="1" i="0" dirty="0">
                <a:solidFill>
                  <a:srgbClr val="404040"/>
                </a:solidFill>
                <a:effectLst/>
                <a:latin typeface="Times New Roman" panose="02020603050405020304" pitchFamily="18" charset="0"/>
                <a:cs typeface="Times New Roman" panose="02020603050405020304" pitchFamily="18" charset="0"/>
              </a:rPr>
              <a:t>PROCESSING </a:t>
            </a:r>
            <a:endParaRPr lang="en-IN" sz="2000" b="1" i="0" dirty="0">
              <a:solidFill>
                <a:srgbClr val="404040"/>
              </a:solidFill>
              <a:effectLst/>
              <a:latin typeface="Times New Roman" panose="02020603050405020304" pitchFamily="18" charset="0"/>
              <a:cs typeface="Times New Roman" panose="02020603050405020304" pitchFamily="18" charset="0"/>
            </a:endParaRPr>
          </a:p>
          <a:p>
            <a:pPr marL="0" indent="0" algn="just">
              <a:spcBef>
                <a:spcPts val="300"/>
              </a:spcBef>
              <a:buNone/>
            </a:pPr>
            <a:r>
              <a:rPr lang="en-IN" sz="2000" b="1" dirty="0">
                <a:solidFill>
                  <a:srgbClr val="404040"/>
                </a:solidFill>
                <a:latin typeface="Times New Roman" panose="02020603050405020304" pitchFamily="18" charset="0"/>
                <a:cs typeface="Times New Roman" panose="02020603050405020304" pitchFamily="18" charset="0"/>
              </a:rPr>
              <a:t>       </a:t>
            </a:r>
            <a:r>
              <a:rPr lang="en-IN" sz="2000" dirty="0">
                <a:solidFill>
                  <a:srgbClr val="404040"/>
                </a:solidFill>
                <a:latin typeface="Times New Roman" panose="02020603050405020304" pitchFamily="18" charset="0"/>
                <a:cs typeface="Times New Roman" panose="02020603050405020304" pitchFamily="18" charset="0"/>
              </a:rPr>
              <a:t> </a:t>
            </a:r>
            <a:r>
              <a:rPr lang="en-IN" sz="2000" b="0" i="0" dirty="0">
                <a:solidFill>
                  <a:srgbClr val="404040"/>
                </a:solidFill>
                <a:effectLst/>
                <a:latin typeface="Times New Roman" panose="02020603050405020304" pitchFamily="18" charset="0"/>
                <a:cs typeface="Times New Roman" panose="02020603050405020304" pitchFamily="18" charset="0"/>
              </a:rPr>
              <a:t>Clean text (lowercase, remove stop words, tokenize, lemmatize) and apply TF-IDF.</a:t>
            </a:r>
            <a:endParaRPr lang="en-IN" sz="2000" b="0" i="0" dirty="0">
              <a:solidFill>
                <a:srgbClr val="404040"/>
              </a:solidFill>
              <a:effectLst/>
              <a:latin typeface="Times New Roman" panose="02020603050405020304" pitchFamily="18" charset="0"/>
              <a:cs typeface="Times New Roman" panose="02020603050405020304" pitchFamily="18" charset="0"/>
            </a:endParaRPr>
          </a:p>
          <a:p>
            <a:pPr algn="just">
              <a:spcBef>
                <a:spcPts val="300"/>
              </a:spcBef>
              <a:buFont typeface="Wingdings" panose="05000000000000000000" pitchFamily="2" charset="2"/>
              <a:buChar char="ü"/>
            </a:pPr>
            <a:r>
              <a:rPr lang="en-IN" sz="2000" b="1" i="0" dirty="0">
                <a:solidFill>
                  <a:srgbClr val="404040"/>
                </a:solidFill>
                <a:effectLst/>
                <a:latin typeface="Times New Roman" panose="02020603050405020304" pitchFamily="18" charset="0"/>
                <a:cs typeface="Times New Roman" panose="02020603050405020304" pitchFamily="18" charset="0"/>
              </a:rPr>
              <a:t>FEATURE </a:t>
            </a:r>
            <a:r>
              <a:rPr lang="en-IN" sz="2000" b="1" dirty="0">
                <a:solidFill>
                  <a:srgbClr val="404040"/>
                </a:solidFill>
                <a:latin typeface="Times New Roman" panose="02020603050405020304" pitchFamily="18" charset="0"/>
                <a:cs typeface="Times New Roman" panose="02020603050405020304" pitchFamily="18" charset="0"/>
              </a:rPr>
              <a:t>EXTRACTION </a:t>
            </a:r>
            <a:endParaRPr lang="en-IN" sz="2000" b="1" dirty="0">
              <a:solidFill>
                <a:srgbClr val="404040"/>
              </a:solidFill>
              <a:latin typeface="Times New Roman" panose="02020603050405020304" pitchFamily="18" charset="0"/>
              <a:cs typeface="Times New Roman" panose="02020603050405020304" pitchFamily="18" charset="0"/>
            </a:endParaRPr>
          </a:p>
          <a:p>
            <a:pPr marL="0" indent="0" algn="just">
              <a:spcBef>
                <a:spcPts val="300"/>
              </a:spcBef>
              <a:buNone/>
            </a:pPr>
            <a:r>
              <a:rPr lang="en-IN" sz="2000" b="0" i="0" dirty="0">
                <a:solidFill>
                  <a:srgbClr val="404040"/>
                </a:solidFill>
                <a:effectLst/>
                <a:latin typeface="Times New Roman" panose="02020603050405020304" pitchFamily="18" charset="0"/>
                <a:cs typeface="Times New Roman" panose="02020603050405020304" pitchFamily="18" charset="0"/>
              </a:rPr>
              <a:t>        Extract TF-IDF scores, word count, sentence length, etc.</a:t>
            </a:r>
            <a:endParaRPr lang="en-IN" sz="2000" b="0" i="0" dirty="0">
              <a:solidFill>
                <a:srgbClr val="404040"/>
              </a:solidFill>
              <a:effectLst/>
              <a:latin typeface="Times New Roman" panose="02020603050405020304" pitchFamily="18" charset="0"/>
              <a:cs typeface="Times New Roman" panose="02020603050405020304" pitchFamily="18" charset="0"/>
            </a:endParaRPr>
          </a:p>
          <a:p>
            <a:pPr algn="just">
              <a:spcBef>
                <a:spcPts val="300"/>
              </a:spcBef>
              <a:buFont typeface="Wingdings" panose="05000000000000000000" pitchFamily="2" charset="2"/>
              <a:buChar char="ü"/>
            </a:pPr>
            <a:r>
              <a:rPr lang="en-IN" sz="2000" b="1" dirty="0">
                <a:solidFill>
                  <a:srgbClr val="404040"/>
                </a:solidFill>
                <a:latin typeface="Times New Roman" panose="02020603050405020304" pitchFamily="18" charset="0"/>
                <a:cs typeface="Times New Roman" panose="02020603050405020304" pitchFamily="18" charset="0"/>
              </a:rPr>
              <a:t>MOD</a:t>
            </a:r>
            <a:r>
              <a:rPr lang="en-US" altLang="en-IN" sz="2000" b="1" dirty="0">
                <a:solidFill>
                  <a:srgbClr val="404040"/>
                </a:solidFill>
                <a:latin typeface="Times New Roman" panose="02020603050405020304" pitchFamily="18" charset="0"/>
                <a:cs typeface="Times New Roman" panose="02020603050405020304" pitchFamily="18" charset="0"/>
              </a:rPr>
              <a:t>E</a:t>
            </a:r>
            <a:r>
              <a:rPr lang="en-IN" sz="2000" b="1" dirty="0">
                <a:solidFill>
                  <a:srgbClr val="404040"/>
                </a:solidFill>
                <a:latin typeface="Times New Roman" panose="02020603050405020304" pitchFamily="18" charset="0"/>
                <a:cs typeface="Times New Roman" panose="02020603050405020304" pitchFamily="18" charset="0"/>
              </a:rPr>
              <a:t>L TRAINING </a:t>
            </a:r>
            <a:endParaRPr lang="en-IN" sz="2000" b="1" dirty="0">
              <a:solidFill>
                <a:srgbClr val="404040"/>
              </a:solidFill>
              <a:latin typeface="Times New Roman" panose="02020603050405020304" pitchFamily="18" charset="0"/>
              <a:cs typeface="Times New Roman" panose="02020603050405020304" pitchFamily="18" charset="0"/>
            </a:endParaRPr>
          </a:p>
          <a:p>
            <a:pPr marL="0" indent="0" algn="just">
              <a:spcBef>
                <a:spcPts val="300"/>
              </a:spcBef>
              <a:buNone/>
            </a:pPr>
            <a:r>
              <a:rPr lang="en-IN" sz="2000" b="1" i="0" dirty="0">
                <a:solidFill>
                  <a:srgbClr val="404040"/>
                </a:solidFill>
                <a:effectLst/>
                <a:latin typeface="Times New Roman" panose="02020603050405020304" pitchFamily="18" charset="0"/>
                <a:cs typeface="Times New Roman" panose="02020603050405020304" pitchFamily="18" charset="0"/>
              </a:rPr>
              <a:t>      </a:t>
            </a:r>
            <a:r>
              <a:rPr lang="en-IN" sz="2000" b="0" i="0" dirty="0">
                <a:solidFill>
                  <a:srgbClr val="404040"/>
                </a:solidFill>
                <a:effectLst/>
                <a:latin typeface="Times New Roman" panose="02020603050405020304" pitchFamily="18" charset="0"/>
                <a:cs typeface="Times New Roman" panose="02020603050405020304" pitchFamily="18" charset="0"/>
              </a:rPr>
              <a:t>  Split data (80/20), train Logistic Regression, optimize hyperparameters.</a:t>
            </a:r>
            <a:endParaRPr lang="en-IN" sz="2000" b="0" i="0" dirty="0">
              <a:solidFill>
                <a:srgbClr val="404040"/>
              </a:solidFill>
              <a:effectLst/>
              <a:latin typeface="Times New Roman" panose="02020603050405020304" pitchFamily="18" charset="0"/>
              <a:cs typeface="Times New Roman" panose="02020603050405020304" pitchFamily="18" charset="0"/>
            </a:endParaRPr>
          </a:p>
          <a:p>
            <a:pPr algn="just">
              <a:spcBef>
                <a:spcPts val="300"/>
              </a:spcBef>
              <a:buFont typeface="Wingdings" panose="05000000000000000000" pitchFamily="2" charset="2"/>
              <a:buChar char="ü"/>
            </a:pPr>
            <a:r>
              <a:rPr lang="en-IN" sz="2000" b="1" dirty="0">
                <a:solidFill>
                  <a:srgbClr val="404040"/>
                </a:solidFill>
                <a:latin typeface="Times New Roman" panose="02020603050405020304" pitchFamily="18" charset="0"/>
                <a:cs typeface="Times New Roman" panose="02020603050405020304" pitchFamily="18" charset="0"/>
              </a:rPr>
              <a:t>CLASSIFICATION </a:t>
            </a:r>
            <a:endParaRPr lang="en-IN" sz="2000" b="1" dirty="0">
              <a:solidFill>
                <a:srgbClr val="404040"/>
              </a:solidFill>
              <a:latin typeface="Times New Roman" panose="02020603050405020304" pitchFamily="18" charset="0"/>
              <a:cs typeface="Times New Roman" panose="02020603050405020304" pitchFamily="18" charset="0"/>
            </a:endParaRPr>
          </a:p>
          <a:p>
            <a:pPr marL="0" indent="0" algn="just">
              <a:spcBef>
                <a:spcPts val="300"/>
              </a:spcBef>
              <a:buNone/>
            </a:pPr>
            <a:r>
              <a:rPr lang="en-IN" sz="2000" b="1" i="0" dirty="0">
                <a:solidFill>
                  <a:srgbClr val="404040"/>
                </a:solidFill>
                <a:effectLst/>
                <a:latin typeface="Times New Roman" panose="02020603050405020304" pitchFamily="18" charset="0"/>
                <a:cs typeface="Times New Roman" panose="02020603050405020304" pitchFamily="18" charset="0"/>
              </a:rPr>
              <a:t>        </a:t>
            </a:r>
            <a:r>
              <a:rPr lang="en-IN" sz="2000" b="0" i="0" dirty="0">
                <a:solidFill>
                  <a:srgbClr val="404040"/>
                </a:solidFill>
                <a:effectLst/>
                <a:latin typeface="Times New Roman" panose="02020603050405020304" pitchFamily="18" charset="0"/>
                <a:cs typeface="Times New Roman" panose="02020603050405020304" pitchFamily="18" charset="0"/>
              </a:rPr>
              <a:t>Preprocess input text, extract features, predict using the model.</a:t>
            </a:r>
            <a:endParaRPr lang="en-IN" sz="2000" b="0" i="0" dirty="0">
              <a:solidFill>
                <a:srgbClr val="404040"/>
              </a:solidFill>
              <a:effectLst/>
              <a:latin typeface="Times New Roman" panose="02020603050405020304" pitchFamily="18" charset="0"/>
              <a:cs typeface="Times New Roman" panose="02020603050405020304" pitchFamily="18" charset="0"/>
            </a:endParaRPr>
          </a:p>
          <a:p>
            <a:pPr algn="just">
              <a:spcBef>
                <a:spcPts val="300"/>
              </a:spcBef>
              <a:buFont typeface="Wingdings" panose="05000000000000000000" pitchFamily="2" charset="2"/>
              <a:buChar char="ü"/>
            </a:pPr>
            <a:r>
              <a:rPr lang="en-IN" sz="2000" b="1" dirty="0">
                <a:solidFill>
                  <a:srgbClr val="404040"/>
                </a:solidFill>
                <a:latin typeface="Times New Roman" panose="02020603050405020304" pitchFamily="18" charset="0"/>
                <a:cs typeface="Times New Roman" panose="02020603050405020304" pitchFamily="18" charset="0"/>
              </a:rPr>
              <a:t>FEEDBACK AND DEPLOYMENT </a:t>
            </a:r>
            <a:endParaRPr lang="en-IN" sz="2000" b="1" dirty="0">
              <a:solidFill>
                <a:srgbClr val="404040"/>
              </a:solidFill>
              <a:latin typeface="Times New Roman" panose="02020603050405020304" pitchFamily="18" charset="0"/>
              <a:cs typeface="Times New Roman" panose="02020603050405020304" pitchFamily="18" charset="0"/>
            </a:endParaRPr>
          </a:p>
          <a:p>
            <a:pPr marL="0" indent="0" algn="just">
              <a:spcBef>
                <a:spcPts val="300"/>
              </a:spcBef>
              <a:buNone/>
            </a:pPr>
            <a:r>
              <a:rPr lang="en-IN" sz="2000" b="0" i="0" dirty="0">
                <a:solidFill>
                  <a:srgbClr val="404040"/>
                </a:solidFill>
                <a:effectLst/>
                <a:latin typeface="Times New Roman" panose="02020603050405020304" pitchFamily="18" charset="0"/>
                <a:cs typeface="Times New Roman" panose="02020603050405020304" pitchFamily="18" charset="0"/>
              </a:rPr>
              <a:t>        Allow user feedback for improvement</a:t>
            </a:r>
            <a:r>
              <a:rPr lang="en-IN" sz="2000" dirty="0">
                <a:solidFill>
                  <a:srgbClr val="404040"/>
                </a:solidFill>
                <a:latin typeface="Times New Roman" panose="02020603050405020304" pitchFamily="18" charset="0"/>
                <a:cs typeface="Times New Roman" panose="02020603050405020304" pitchFamily="18" charset="0"/>
              </a:rPr>
              <a:t>.</a:t>
            </a:r>
            <a:endParaRPr lang="en-IN" sz="2000" b="0" i="0" dirty="0">
              <a:solidFill>
                <a:srgbClr val="404040"/>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u="sng" dirty="0">
                <a:latin typeface="Times New Roman" panose="02020603050405020304" pitchFamily="18" charset="0"/>
                <a:cs typeface="Times New Roman" panose="02020603050405020304" pitchFamily="18" charset="0"/>
              </a:rPr>
              <a:t>MODULES</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70382" y="1690688"/>
            <a:ext cx="9783417" cy="4486275"/>
          </a:xfrm>
        </p:spPr>
        <p:txBody>
          <a:bodyPr>
            <a:normAutofit/>
          </a:bodyPr>
          <a:lstStyle/>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DATA SELECTION </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DATA PROCESSING</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STEMMING AND STOPWORDS REMOVAL</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FEATURE EXTRACTION</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CLASSIFIER</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EXPERIMENTAL RESULTS</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FAKE NEWS PREDICTION</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dirty="0"/>
          </a:p>
          <a:p>
            <a:pPr>
              <a:buFont typeface="Wingdings" panose="05000000000000000000" pitchFamily="2" charset="2"/>
              <a:buChar char="ü"/>
            </a:pP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8362"/>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MODULES</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31234"/>
            <a:ext cx="10515600" cy="5061639"/>
          </a:xfrm>
        </p:spPr>
        <p:txBody>
          <a:bodyPr>
            <a:noAutofit/>
          </a:bodyPr>
          <a:lstStyle/>
          <a:p>
            <a:pPr marL="0" indent="0" algn="just">
              <a:buNone/>
            </a:pPr>
            <a:r>
              <a:rPr lang="en-US" sz="2000" b="1" dirty="0">
                <a:latin typeface="Times New Roman" panose="02020603050405020304" pitchFamily="18" charset="0"/>
                <a:cs typeface="Times New Roman" panose="02020603050405020304" pitchFamily="18" charset="0"/>
              </a:rPr>
              <a:t>MODULE 1 :</a:t>
            </a:r>
            <a:r>
              <a:rPr lang="en-IN" sz="2000" b="1" dirty="0">
                <a:latin typeface="Times New Roman" panose="02020603050405020304" pitchFamily="18" charset="0"/>
                <a:cs typeface="Times New Roman" panose="02020603050405020304" pitchFamily="18" charset="0"/>
              </a:rPr>
              <a:t> DATA SELECTION </a:t>
            </a:r>
            <a:endParaRPr lang="en-IN" sz="2000" b="1"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This is the first step where we select only the relevant data needed for fake news detection. The dataset is chosen based on the objective of identifying misleading or false information. We ensured that the data includes both real and fake news articles for balanced analysis.</a:t>
            </a:r>
            <a:endParaRPr lang="en-IN" sz="2000"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rPr>
              <a:t>MODULE 2 : DATA PREPROCESSING </a:t>
            </a:r>
            <a:endParaRPr lang="en-IN" sz="2000" b="1"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We clean the raw data by removing unwanted characters, handling missing values, and performing text normalization techniques such as tokenization. Exploratory Data Analysis (EDA) is also carried out to understand data quality and class distribution.</a:t>
            </a:r>
            <a:endParaRPr lang="en-IN" sz="2000" b="1"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rPr>
              <a:t>MODULE 3 : STOPWORD REMOVAL AND STEMMING </a:t>
            </a:r>
            <a:endParaRPr lang="en-IN" sz="2000" b="1"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Focuses on refining the text by eliminating common, non-informative words (</a:t>
            </a:r>
            <a:r>
              <a:rPr lang="en-US" sz="2000" dirty="0" err="1">
                <a:latin typeface="Times New Roman" panose="02020603050405020304" pitchFamily="18" charset="0"/>
                <a:cs typeface="Times New Roman" panose="02020603050405020304" pitchFamily="18" charset="0"/>
              </a:rPr>
              <a:t>stopwords</a:t>
            </a:r>
            <a:r>
              <a:rPr lang="en-US" sz="2000" dirty="0">
                <a:latin typeface="Times New Roman" panose="02020603050405020304" pitchFamily="18" charset="0"/>
                <a:cs typeface="Times New Roman" panose="02020603050405020304" pitchFamily="18" charset="0"/>
              </a:rPr>
              <a:t>) and reducing words to their root form using stemming. This helps unify similar words and reduce noise in the data.</a:t>
            </a:r>
            <a:endParaRPr lang="en-IN" sz="2000" b="1" dirty="0">
              <a:latin typeface="Times New Roman" panose="02020603050405020304" pitchFamily="18" charset="0"/>
              <a:cs typeface="Times New Roman" panose="02020603050405020304" pitchFamily="18" charset="0"/>
            </a:endParaRPr>
          </a:p>
          <a:p>
            <a:pPr marL="0" indent="0" algn="just">
              <a:buNone/>
            </a:pP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8362"/>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MODULES</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31234"/>
            <a:ext cx="10515600" cy="5061639"/>
          </a:xfrm>
        </p:spPr>
        <p:txBody>
          <a:bodyPr>
            <a:noAutofit/>
          </a:bodyPr>
          <a:lstStyle/>
          <a:p>
            <a:pPr marL="0" indent="0" algn="just">
              <a:buNone/>
            </a:pPr>
            <a:r>
              <a:rPr lang="en-US" sz="2000" b="1" dirty="0">
                <a:latin typeface="Times New Roman" panose="02020603050405020304" pitchFamily="18" charset="0"/>
                <a:cs typeface="Times New Roman" panose="02020603050405020304" pitchFamily="18" charset="0"/>
              </a:rPr>
              <a:t>MODULE 1 :</a:t>
            </a:r>
            <a:r>
              <a:rPr lang="en-IN" sz="2000" b="1" dirty="0">
                <a:latin typeface="Times New Roman" panose="02020603050405020304" pitchFamily="18" charset="0"/>
                <a:cs typeface="Times New Roman" panose="02020603050405020304" pitchFamily="18" charset="0"/>
              </a:rPr>
              <a:t> DATA SELECTION </a:t>
            </a:r>
            <a:endParaRPr lang="en-IN" sz="2000" b="1"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This is the first step where we select only the relevant data needed for fake news detection. The dataset is chosen based on the objective of identifying misleading or false information. We ensured that the data includes both real and fake news articles for balanced analysis.</a:t>
            </a:r>
            <a:endParaRPr lang="en-IN" sz="2000"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rPr>
              <a:t>MODULE 2 : DATA PREPROCESSING </a:t>
            </a:r>
            <a:endParaRPr lang="en-IN" sz="2000" b="1"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We clean the raw data by removing unwanted characters, handling missing values, and performing text normalization techniques such as tokenization. Exploratory Data Analysis (EDA) is also carried out to understand data quality and class distribution.</a:t>
            </a:r>
            <a:endParaRPr lang="en-IN" sz="2000" b="1"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rPr>
              <a:t>MODULE 3 : STOPWORD REMOVAL AND STEMMING </a:t>
            </a:r>
            <a:endParaRPr lang="en-IN" sz="2000" b="1"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Focuses on refining the text by eliminating common, non-informative words (</a:t>
            </a:r>
            <a:r>
              <a:rPr lang="en-US" sz="2000" dirty="0" err="1">
                <a:latin typeface="Times New Roman" panose="02020603050405020304" pitchFamily="18" charset="0"/>
                <a:cs typeface="Times New Roman" panose="02020603050405020304" pitchFamily="18" charset="0"/>
              </a:rPr>
              <a:t>stopwords</a:t>
            </a:r>
            <a:r>
              <a:rPr lang="en-US" sz="2000" dirty="0">
                <a:latin typeface="Times New Roman" panose="02020603050405020304" pitchFamily="18" charset="0"/>
                <a:cs typeface="Times New Roman" panose="02020603050405020304" pitchFamily="18" charset="0"/>
              </a:rPr>
              <a:t>) and reducing words to their root form using stemming. This helps unify similar words and reduce noise in the data.</a:t>
            </a:r>
            <a:endParaRPr lang="en-IN" sz="2000" b="1" dirty="0">
              <a:latin typeface="Times New Roman" panose="02020603050405020304" pitchFamily="18" charset="0"/>
              <a:cs typeface="Times New Roman" panose="02020603050405020304" pitchFamily="18" charset="0"/>
            </a:endParaRPr>
          </a:p>
          <a:p>
            <a:pPr marL="0" indent="0" algn="just">
              <a:buNone/>
            </a:pP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1316" y="226"/>
            <a:ext cx="9144000" cy="1063096"/>
          </a:xfrm>
        </p:spPr>
        <p:txBody>
          <a:bodyPr>
            <a:normAutofit/>
          </a:bodyPr>
          <a:lstStyle/>
          <a:p>
            <a:r>
              <a:rPr lang="en-US" sz="2800" b="1" u="sng" dirty="0">
                <a:latin typeface="Times New Roman" panose="02020603050405020304" pitchFamily="18" charset="0"/>
                <a:cs typeface="Times New Roman" panose="02020603050405020304" pitchFamily="18" charset="0"/>
              </a:rPr>
              <a:t>TABLE OF CONTENT</a:t>
            </a:r>
            <a:endParaRPr lang="en-IN" sz="2800" b="1"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936875" y="1203325"/>
            <a:ext cx="8370570" cy="2029460"/>
          </a:xfrm>
        </p:spPr>
        <p:txBody>
          <a:bodyPr>
            <a:noAutofit/>
          </a:bodyPr>
          <a:lstStyle/>
          <a:p>
            <a:pPr algn="l">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sym typeface="+mn-ea"/>
              </a:rPr>
              <a:t>Abstract</a:t>
            </a:r>
            <a:endParaRPr lang="en-IN"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sym typeface="+mn-ea"/>
              </a:rPr>
              <a:t>Introduction</a:t>
            </a:r>
            <a:endParaRPr lang="en-IN"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sym typeface="+mn-ea"/>
              </a:rPr>
              <a:t>Objective</a:t>
            </a:r>
            <a:endParaRPr lang="en-IN" dirty="0">
              <a:latin typeface="Times New Roman" panose="02020603050405020304" pitchFamily="18" charset="0"/>
              <a:cs typeface="Times New Roman" panose="02020603050405020304" pitchFamily="18" charset="0"/>
              <a:sym typeface="+mn-ea"/>
            </a:endParaRPr>
          </a:p>
          <a:p>
            <a:pPr algn="l">
              <a:buFont typeface="Wingdings" panose="05000000000000000000" pitchFamily="2" charset="2"/>
              <a:buChar char="Ø"/>
            </a:pPr>
            <a:r>
              <a:rPr lang="en-US" altLang="en-IN" dirty="0">
                <a:latin typeface="Times New Roman" panose="02020603050405020304" pitchFamily="18" charset="0"/>
                <a:cs typeface="Times New Roman" panose="02020603050405020304" pitchFamily="18" charset="0"/>
                <a:sym typeface="+mn-ea"/>
              </a:rPr>
              <a:t>Problem identification</a:t>
            </a:r>
            <a:endParaRPr lang="en-US" altLang="en-IN" dirty="0">
              <a:latin typeface="Times New Roman" panose="02020603050405020304" pitchFamily="18" charset="0"/>
              <a:cs typeface="Times New Roman" panose="02020603050405020304" pitchFamily="18" charset="0"/>
              <a:sym typeface="+mn-ea"/>
            </a:endParaRPr>
          </a:p>
          <a:p>
            <a:pPr algn="l">
              <a:buFont typeface="Wingdings" panose="05000000000000000000" pitchFamily="2" charset="2"/>
              <a:buChar char="Ø"/>
            </a:pPr>
            <a:r>
              <a:rPr lang="en-US" altLang="en-IN" dirty="0">
                <a:latin typeface="Times New Roman" panose="02020603050405020304" pitchFamily="18" charset="0"/>
                <a:cs typeface="Times New Roman" panose="02020603050405020304" pitchFamily="18" charset="0"/>
                <a:sym typeface="+mn-ea"/>
              </a:rPr>
              <a:t>Research gaps</a:t>
            </a:r>
            <a:endParaRPr lang="en-IN"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sym typeface="+mn-ea"/>
              </a:rPr>
              <a:t>Literature Review</a:t>
            </a:r>
            <a:endParaRPr lang="en-IN"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sym typeface="+mn-ea"/>
              </a:rPr>
              <a:t>Algorithm </a:t>
            </a:r>
            <a:endParaRPr lang="en-IN"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sym typeface="+mn-ea"/>
              </a:rPr>
              <a:t>Modules</a:t>
            </a:r>
            <a:endParaRPr lang="en-IN" dirty="0">
              <a:latin typeface="Times New Roman" panose="02020603050405020304" pitchFamily="18" charset="0"/>
              <a:cs typeface="Times New Roman" panose="02020603050405020304" pitchFamily="18" charset="0"/>
              <a:sym typeface="+mn-ea"/>
            </a:endParaRPr>
          </a:p>
          <a:p>
            <a:pPr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UML Diagrams</a:t>
            </a:r>
            <a:endParaRPr lang="en-US"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Future Enhancement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699304" y="-3706867"/>
            <a:ext cx="10515600" cy="2804042"/>
          </a:xfrm>
        </p:spPr>
        <p:txBody>
          <a:bodyPr/>
          <a:lstStyle/>
          <a:p>
            <a:endParaRPr lang="en-IN" dirty="0"/>
          </a:p>
        </p:txBody>
      </p:sp>
      <p:sp>
        <p:nvSpPr>
          <p:cNvPr id="3" name="Content Placeholder 2"/>
          <p:cNvSpPr>
            <a:spLocks noGrp="1"/>
          </p:cNvSpPr>
          <p:nvPr>
            <p:ph idx="1"/>
          </p:nvPr>
        </p:nvSpPr>
        <p:spPr>
          <a:xfrm>
            <a:off x="1325880" y="1018540"/>
            <a:ext cx="10027920" cy="4585970"/>
          </a:xfrm>
        </p:spPr>
        <p:txBody>
          <a:bodyPr>
            <a:noAutofit/>
          </a:bodyPr>
          <a:lstStyle/>
          <a:p>
            <a:pPr marL="0" indent="0" algn="just">
              <a:buNone/>
            </a:pPr>
            <a:r>
              <a:rPr lang="en-IN" sz="2400" b="1" dirty="0">
                <a:latin typeface="Times New Roman" panose="02020603050405020304" pitchFamily="18" charset="0"/>
                <a:cs typeface="Times New Roman" panose="02020603050405020304" pitchFamily="18" charset="0"/>
              </a:rPr>
              <a:t>MODULE 4 : FEATURE EXTRACTION </a:t>
            </a:r>
            <a:endParaRPr lang="en-IN" sz="2400" b="1" dirty="0">
              <a:latin typeface="Times New Roman" panose="02020603050405020304" pitchFamily="18" charset="0"/>
              <a:cs typeface="Times New Roman" panose="02020603050405020304" pitchFamily="18" charset="0"/>
            </a:endParaRPr>
          </a:p>
          <a:p>
            <a:pPr marL="0" indent="0" algn="just">
              <a:buNone/>
            </a:pP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We convert the processed text into numerical form using techniques like Bag of Words and TF-IDF (Term Frequency-Inverse Document Frequency). These methods help highlight important terms in the data and form the basis for training machine learning models using scikit-learn.</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MODULE 4 : CLASSIFIER </a:t>
            </a: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       W</a:t>
            </a:r>
            <a:r>
              <a:rPr lang="en-US" sz="2400" dirty="0">
                <a:latin typeface="Times New Roman" panose="02020603050405020304" pitchFamily="18" charset="0"/>
                <a:cs typeface="Times New Roman" panose="02020603050405020304" pitchFamily="18" charset="0"/>
              </a:rPr>
              <a:t>e implemented a Logistic Regression model using the features extracted from the previous step. This model was trained to differentiate between real and fake news articles.</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sym typeface="+mn-ea"/>
              </a:rPr>
              <a:t>MODULE 5 : EXPERIMENTAL RESULTS </a:t>
            </a:r>
            <a:endParaRPr lang="en-US" sz="2400" b="1"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sym typeface="+mn-ea"/>
              </a:rPr>
              <a:t>      We analyzed the accuracy of the model on both the </a:t>
            </a:r>
            <a:r>
              <a:rPr lang="en-US" sz="2400" b="1" dirty="0">
                <a:latin typeface="Times New Roman" panose="02020603050405020304" pitchFamily="18" charset="0"/>
                <a:cs typeface="Times New Roman" panose="02020603050405020304" pitchFamily="18" charset="0"/>
                <a:sym typeface="+mn-ea"/>
              </a:rPr>
              <a:t>training and test datasets</a:t>
            </a:r>
            <a:r>
              <a:rPr lang="en-US" sz="2400" dirty="0">
                <a:latin typeface="Times New Roman" panose="02020603050405020304" pitchFamily="18" charset="0"/>
                <a:cs typeface="Times New Roman" panose="02020603050405020304" pitchFamily="18" charset="0"/>
                <a:sym typeface="+mn-ea"/>
              </a:rPr>
              <a:t>, helping us assess how well the model performs on known and unknown data.</a:t>
            </a: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699304" y="-3706867"/>
            <a:ext cx="10515600" cy="2804042"/>
          </a:xfrm>
        </p:spPr>
        <p:txBody>
          <a:bodyPr/>
          <a:lstStyle/>
          <a:p>
            <a:endParaRPr lang="en-IN" dirty="0"/>
          </a:p>
        </p:txBody>
      </p:sp>
      <p:sp>
        <p:nvSpPr>
          <p:cNvPr id="3" name="Content Placeholder 2"/>
          <p:cNvSpPr>
            <a:spLocks noGrp="1"/>
          </p:cNvSpPr>
          <p:nvPr>
            <p:ph idx="1"/>
          </p:nvPr>
        </p:nvSpPr>
        <p:spPr>
          <a:xfrm>
            <a:off x="699770" y="1845310"/>
            <a:ext cx="5316220" cy="4109085"/>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MODULE 6 : FAKE NEWS PREDICTION </a:t>
            </a:r>
            <a:endParaRPr lang="en-US" sz="2000" b="1"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The best-performing model was used to predict whether an input news article is real or fake.</a:t>
            </a:r>
            <a:endParaRPr lang="en-US" sz="2000" dirty="0">
              <a:latin typeface="Times New Roman" panose="02020603050405020304" pitchFamily="18" charset="0"/>
              <a:cs typeface="Times New Roman" panose="02020603050405020304" pitchFamily="18" charset="0"/>
            </a:endParaRPr>
          </a:p>
          <a:p>
            <a:pPr marL="0" indent="457200" algn="just">
              <a:buNone/>
            </a:pPr>
            <a:r>
              <a:rPr lang="en-US" sz="2000" dirty="0">
                <a:latin typeface="Times New Roman" panose="02020603050405020304" pitchFamily="18" charset="0"/>
                <a:cs typeface="Times New Roman" panose="02020603050405020304" pitchFamily="18" charset="0"/>
              </a:rPr>
              <a:t> The model provides a </a:t>
            </a:r>
            <a:r>
              <a:rPr lang="en-US" sz="2000" b="1" dirty="0">
                <a:latin typeface="Times New Roman" panose="02020603050405020304" pitchFamily="18" charset="0"/>
                <a:cs typeface="Times New Roman" panose="02020603050405020304" pitchFamily="18" charset="0"/>
              </a:rPr>
              <a:t>probability score</a:t>
            </a:r>
            <a:r>
              <a:rPr lang="en-US" sz="2000" dirty="0">
                <a:latin typeface="Times New Roman" panose="02020603050405020304" pitchFamily="18" charset="0"/>
                <a:cs typeface="Times New Roman" panose="02020603050405020304" pitchFamily="18" charset="0"/>
              </a:rPr>
              <a:t>, indicating the likelihood of the news being true or false, allowing for more informed decisions.</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descr="Screenshot 2025-05-28 222550"/>
          <p:cNvPicPr>
            <a:picLocks noChangeAspect="1"/>
          </p:cNvPicPr>
          <p:nvPr/>
        </p:nvPicPr>
        <p:blipFill>
          <a:blip r:embed="rId1"/>
          <a:stretch>
            <a:fillRect/>
          </a:stretch>
        </p:blipFill>
        <p:spPr>
          <a:xfrm>
            <a:off x="6207760" y="680720"/>
            <a:ext cx="5429250" cy="536829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699304" y="-3706867"/>
            <a:ext cx="10515600" cy="2804042"/>
          </a:xfrm>
        </p:spPr>
        <p:txBody>
          <a:bodyPr/>
          <a:lstStyle/>
          <a:p>
            <a:endParaRPr lang="en-IN" dirty="0"/>
          </a:p>
        </p:txBody>
      </p:sp>
      <p:sp>
        <p:nvSpPr>
          <p:cNvPr id="3" name="Content Placeholder 2"/>
          <p:cNvSpPr>
            <a:spLocks noGrp="1"/>
          </p:cNvSpPr>
          <p:nvPr>
            <p:ph idx="1"/>
          </p:nvPr>
        </p:nvSpPr>
        <p:spPr>
          <a:xfrm>
            <a:off x="603885" y="583565"/>
            <a:ext cx="10749915" cy="5020945"/>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         			UML DIAGRAMS:ACTIVITY DIAGRAM</a:t>
            </a:r>
            <a:endParaRPr lang="en-US" sz="2400" b="1" dirty="0">
              <a:latin typeface="Times New Roman" panose="02020603050405020304" pitchFamily="18" charset="0"/>
              <a:cs typeface="Times New Roman" panose="02020603050405020304" pitchFamily="18" charset="0"/>
            </a:endParaRPr>
          </a:p>
          <a:p>
            <a:pPr marL="0" indent="0" algn="just">
              <a:buNone/>
            </a:pPr>
            <a:endParaRPr lang="en-US" sz="2800" b="1" dirty="0">
              <a:latin typeface="Times New Roman" panose="02020603050405020304" pitchFamily="18" charset="0"/>
              <a:cs typeface="Times New Roman" panose="02020603050405020304" pitchFamily="18" charset="0"/>
            </a:endParaRPr>
          </a:p>
          <a:p>
            <a:pPr marL="0" indent="0" algn="just">
              <a:buNone/>
            </a:pPr>
            <a:endParaRPr lang="en-US" sz="2800" b="1" dirty="0">
              <a:latin typeface="Times New Roman" panose="02020603050405020304" pitchFamily="18" charset="0"/>
              <a:cs typeface="Times New Roman" panose="02020603050405020304" pitchFamily="18" charset="0"/>
            </a:endParaRPr>
          </a:p>
          <a:p>
            <a:pPr marL="0" indent="0" algn="just">
              <a:buNone/>
            </a:pPr>
            <a:endParaRPr lang="en-US" sz="2800" b="1"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5" name="Picture 4" descr="Screenshot 2025-05-28 220733"/>
          <p:cNvPicPr>
            <a:picLocks noChangeAspect="1"/>
          </p:cNvPicPr>
          <p:nvPr/>
        </p:nvPicPr>
        <p:blipFill>
          <a:blip r:embed="rId1"/>
          <a:stretch>
            <a:fillRect/>
          </a:stretch>
        </p:blipFill>
        <p:spPr>
          <a:xfrm>
            <a:off x="4488180" y="1124585"/>
            <a:ext cx="2802890" cy="535178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699304" y="-3706867"/>
            <a:ext cx="10515600" cy="2804042"/>
          </a:xfrm>
        </p:spPr>
        <p:txBody>
          <a:bodyPr/>
          <a:lstStyle/>
          <a:p>
            <a:endParaRPr lang="en-IN" dirty="0"/>
          </a:p>
        </p:txBody>
      </p:sp>
      <p:sp>
        <p:nvSpPr>
          <p:cNvPr id="3" name="Content Placeholder 2"/>
          <p:cNvSpPr>
            <a:spLocks noGrp="1"/>
          </p:cNvSpPr>
          <p:nvPr>
            <p:ph idx="1"/>
          </p:nvPr>
        </p:nvSpPr>
        <p:spPr>
          <a:xfrm>
            <a:off x="603885" y="583565"/>
            <a:ext cx="10749915" cy="5020945"/>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         				USE CASE DIAGRAM</a:t>
            </a:r>
            <a:endParaRPr lang="en-US" sz="2400" b="1" dirty="0">
              <a:latin typeface="Times New Roman" panose="02020603050405020304" pitchFamily="18" charset="0"/>
              <a:cs typeface="Times New Roman" panose="02020603050405020304" pitchFamily="18" charset="0"/>
            </a:endParaRPr>
          </a:p>
          <a:p>
            <a:pPr marL="0" indent="0" algn="just">
              <a:buNone/>
            </a:pPr>
            <a:endParaRPr lang="en-US" sz="2800" b="1" dirty="0">
              <a:latin typeface="Times New Roman" panose="02020603050405020304" pitchFamily="18" charset="0"/>
              <a:cs typeface="Times New Roman" panose="02020603050405020304" pitchFamily="18" charset="0"/>
            </a:endParaRPr>
          </a:p>
          <a:p>
            <a:pPr marL="0" indent="0" algn="just">
              <a:buNone/>
            </a:pPr>
            <a:endParaRPr lang="en-US" sz="2800" b="1" dirty="0">
              <a:latin typeface="Times New Roman" panose="02020603050405020304" pitchFamily="18" charset="0"/>
              <a:cs typeface="Times New Roman" panose="02020603050405020304" pitchFamily="18" charset="0"/>
            </a:endParaRPr>
          </a:p>
          <a:p>
            <a:pPr marL="0" indent="0" algn="just">
              <a:buNone/>
            </a:pPr>
            <a:endParaRPr lang="en-US" sz="2800" b="1"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6" name="Picture 5" descr="Screenshot 2025-05-28 220903"/>
          <p:cNvPicPr>
            <a:picLocks noChangeAspect="1"/>
          </p:cNvPicPr>
          <p:nvPr/>
        </p:nvPicPr>
        <p:blipFill>
          <a:blip r:embed="rId1"/>
          <a:stretch>
            <a:fillRect/>
          </a:stretch>
        </p:blipFill>
        <p:spPr>
          <a:xfrm>
            <a:off x="3703955" y="1243965"/>
            <a:ext cx="3586480" cy="491680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648181" y="254643"/>
            <a:ext cx="3970118" cy="46166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400" b="1" u="sng" dirty="0">
                <a:latin typeface="Times New Roman" panose="02020603050405020304" pitchFamily="18" charset="0"/>
                <a:cs typeface="Times New Roman" panose="02020603050405020304" pitchFamily="18" charset="0"/>
              </a:rPr>
              <a:t>DATA FLOW DIAGRAM</a:t>
            </a:r>
            <a:endParaRPr lang="en-IN" sz="2400" b="1" u="sng" dirty="0">
              <a:latin typeface="Times New Roman" panose="02020603050405020304" pitchFamily="18" charset="0"/>
              <a:cs typeface="Times New Roman" panose="02020603050405020304" pitchFamily="18" charset="0"/>
            </a:endParaRPr>
          </a:p>
        </p:txBody>
      </p:sp>
      <p:sp>
        <p:nvSpPr>
          <p:cNvPr id="5" name="Rectangle 4"/>
          <p:cNvSpPr/>
          <p:nvPr/>
        </p:nvSpPr>
        <p:spPr>
          <a:xfrm>
            <a:off x="1559814" y="1003852"/>
            <a:ext cx="2146852" cy="626165"/>
          </a:xfrm>
          <a:prstGeom prst="rect">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schemeClr val="tx1"/>
                </a:solidFill>
              </a:rPr>
              <a:t>Text Data(Training)   </a:t>
            </a:r>
            <a:endParaRPr lang="en-US" dirty="0">
              <a:solidFill>
                <a:schemeClr val="tx1"/>
              </a:solidFill>
            </a:endParaRPr>
          </a:p>
          <a:p>
            <a:pPr algn="ctr"/>
            <a:r>
              <a:rPr lang="en-US" dirty="0">
                <a:solidFill>
                  <a:schemeClr val="tx1"/>
                </a:solidFill>
              </a:rPr>
              <a:t>Statement, Labels</a:t>
            </a:r>
            <a:endParaRPr lang="en-IN" dirty="0">
              <a:solidFill>
                <a:schemeClr val="tx1"/>
              </a:solidFill>
            </a:endParaRPr>
          </a:p>
        </p:txBody>
      </p:sp>
      <p:sp>
        <p:nvSpPr>
          <p:cNvPr id="9" name="TextBox 8"/>
          <p:cNvSpPr txBox="1"/>
          <p:nvPr/>
        </p:nvSpPr>
        <p:spPr>
          <a:xfrm>
            <a:off x="6341165" y="2792900"/>
            <a:ext cx="2345635" cy="646331"/>
          </a:xfrm>
          <a:prstGeom prst="rect">
            <a:avLst/>
          </a:prstGeom>
          <a:noFill/>
          <a:ln>
            <a:solidFill>
              <a:schemeClr val="tx1"/>
            </a:solidFill>
          </a:ln>
        </p:spPr>
        <p:txBody>
          <a:bodyPr wrap="square" rtlCol="0">
            <a:spAutoFit/>
          </a:bodyPr>
          <a:lstStyle/>
          <a:p>
            <a:pPr algn="ctr"/>
            <a:r>
              <a:rPr lang="en-US" dirty="0"/>
              <a:t>Stemming Word / Stop</a:t>
            </a:r>
            <a:endParaRPr lang="en-US" dirty="0"/>
          </a:p>
          <a:p>
            <a:pPr algn="ctr"/>
            <a:r>
              <a:rPr lang="en-US" dirty="0"/>
              <a:t>Word Removing</a:t>
            </a:r>
            <a:endParaRPr lang="en-IN" dirty="0"/>
          </a:p>
        </p:txBody>
      </p:sp>
      <p:sp>
        <p:nvSpPr>
          <p:cNvPr id="12" name="TextBox 11"/>
          <p:cNvSpPr txBox="1"/>
          <p:nvPr/>
        </p:nvSpPr>
        <p:spPr>
          <a:xfrm>
            <a:off x="6341165" y="3667546"/>
            <a:ext cx="2345635" cy="646331"/>
          </a:xfrm>
          <a:prstGeom prst="rect">
            <a:avLst/>
          </a:prstGeom>
          <a:noFill/>
          <a:ln>
            <a:solidFill>
              <a:schemeClr val="tx1"/>
            </a:solidFill>
          </a:ln>
        </p:spPr>
        <p:txBody>
          <a:bodyPr wrap="square" rtlCol="0">
            <a:spAutoFit/>
          </a:bodyPr>
          <a:lstStyle/>
          <a:p>
            <a:pPr algn="ctr"/>
            <a:r>
              <a:rPr lang="en-US" dirty="0"/>
              <a:t>Logistic         Regression     classifier</a:t>
            </a:r>
            <a:endParaRPr lang="en-IN" dirty="0"/>
          </a:p>
        </p:txBody>
      </p:sp>
      <p:cxnSp>
        <p:nvCxnSpPr>
          <p:cNvPr id="19" name="Connector: Elbow 18"/>
          <p:cNvCxnSpPr>
            <a:stCxn id="5" idx="2"/>
          </p:cNvCxnSpPr>
          <p:nvPr/>
        </p:nvCxnSpPr>
        <p:spPr>
          <a:xfrm rot="16200000" flipH="1">
            <a:off x="2904395" y="1358862"/>
            <a:ext cx="621198" cy="1163508"/>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1" name="Connector: Elbow 20"/>
          <p:cNvCxnSpPr>
            <a:stCxn id="54" idx="2"/>
            <a:endCxn id="9" idx="1"/>
          </p:cNvCxnSpPr>
          <p:nvPr/>
        </p:nvCxnSpPr>
        <p:spPr>
          <a:xfrm rot="16200000" flipH="1">
            <a:off x="5479015" y="2253916"/>
            <a:ext cx="452092" cy="1272208"/>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4" name="Connector: Elbow 23"/>
          <p:cNvCxnSpPr>
            <a:stCxn id="53" idx="3"/>
            <a:endCxn id="12" idx="3"/>
          </p:cNvCxnSpPr>
          <p:nvPr/>
        </p:nvCxnSpPr>
        <p:spPr>
          <a:xfrm>
            <a:off x="8557591" y="1451256"/>
            <a:ext cx="129209" cy="2539456"/>
          </a:xfrm>
          <a:prstGeom prst="bentConnector3">
            <a:avLst>
              <a:gd name="adj1" fmla="val 276923"/>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9" idx="2"/>
            <a:endCxn id="12" idx="0"/>
          </p:cNvCxnSpPr>
          <p:nvPr/>
        </p:nvCxnSpPr>
        <p:spPr>
          <a:xfrm>
            <a:off x="7513983" y="3439231"/>
            <a:ext cx="0" cy="2283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TextBox 32"/>
          <p:cNvSpPr txBox="1"/>
          <p:nvPr/>
        </p:nvSpPr>
        <p:spPr>
          <a:xfrm>
            <a:off x="5168348" y="4503522"/>
            <a:ext cx="2445026" cy="646331"/>
          </a:xfrm>
          <a:prstGeom prst="rect">
            <a:avLst/>
          </a:prstGeom>
          <a:noFill/>
          <a:ln>
            <a:solidFill>
              <a:schemeClr val="tx1"/>
            </a:solidFill>
          </a:ln>
        </p:spPr>
        <p:txBody>
          <a:bodyPr wrap="square" rtlCol="0">
            <a:spAutoFit/>
          </a:bodyPr>
          <a:lstStyle/>
          <a:p>
            <a:pPr algn="ctr"/>
            <a:r>
              <a:rPr lang="en-US" dirty="0"/>
              <a:t>Final Classification Model</a:t>
            </a:r>
            <a:endParaRPr lang="en-US" dirty="0"/>
          </a:p>
        </p:txBody>
      </p:sp>
      <p:sp>
        <p:nvSpPr>
          <p:cNvPr id="35" name="TextBox 34"/>
          <p:cNvSpPr txBox="1"/>
          <p:nvPr/>
        </p:nvSpPr>
        <p:spPr>
          <a:xfrm>
            <a:off x="5168348" y="5655365"/>
            <a:ext cx="2445026" cy="615553"/>
          </a:xfrm>
          <a:prstGeom prst="rect">
            <a:avLst/>
          </a:prstGeom>
          <a:noFill/>
          <a:ln>
            <a:solidFill>
              <a:schemeClr val="tx1"/>
            </a:solidFill>
          </a:ln>
        </p:spPr>
        <p:txBody>
          <a:bodyPr wrap="square" rtlCol="0">
            <a:spAutoFit/>
          </a:bodyPr>
          <a:lstStyle/>
          <a:p>
            <a:pPr algn="ctr"/>
            <a:r>
              <a:rPr lang="en-US" dirty="0"/>
              <a:t>Probability of Truth</a:t>
            </a:r>
            <a:endParaRPr lang="en-US" dirty="0"/>
          </a:p>
          <a:p>
            <a:endParaRPr lang="en-IN" sz="1600" dirty="0"/>
          </a:p>
        </p:txBody>
      </p:sp>
      <p:sp>
        <p:nvSpPr>
          <p:cNvPr id="36" name="TextBox 35"/>
          <p:cNvSpPr txBox="1"/>
          <p:nvPr/>
        </p:nvSpPr>
        <p:spPr>
          <a:xfrm>
            <a:off x="8686800" y="5655365"/>
            <a:ext cx="2345635" cy="615553"/>
          </a:xfrm>
          <a:prstGeom prst="rect">
            <a:avLst/>
          </a:prstGeom>
          <a:noFill/>
          <a:ln>
            <a:solidFill>
              <a:schemeClr val="tx1"/>
            </a:solidFill>
          </a:ln>
        </p:spPr>
        <p:txBody>
          <a:bodyPr wrap="square" rtlCol="0">
            <a:spAutoFit/>
          </a:bodyPr>
          <a:lstStyle/>
          <a:p>
            <a:r>
              <a:rPr lang="en-US" dirty="0"/>
              <a:t>True                        False</a:t>
            </a:r>
            <a:endParaRPr lang="en-US" dirty="0"/>
          </a:p>
          <a:p>
            <a:pPr algn="just"/>
            <a:endParaRPr lang="en-IN" sz="1600" dirty="0"/>
          </a:p>
        </p:txBody>
      </p:sp>
      <p:cxnSp>
        <p:nvCxnSpPr>
          <p:cNvPr id="38" name="Connector: Elbow 37"/>
          <p:cNvCxnSpPr>
            <a:stCxn id="12" idx="1"/>
          </p:cNvCxnSpPr>
          <p:nvPr/>
        </p:nvCxnSpPr>
        <p:spPr>
          <a:xfrm rot="10800000" flipV="1">
            <a:off x="6096025" y="3990711"/>
            <a:ext cx="245141" cy="546479"/>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43" name="TextBox 42"/>
          <p:cNvSpPr txBox="1"/>
          <p:nvPr/>
        </p:nvSpPr>
        <p:spPr>
          <a:xfrm>
            <a:off x="1113184" y="4492489"/>
            <a:ext cx="2534477" cy="646331"/>
          </a:xfrm>
          <a:prstGeom prst="rect">
            <a:avLst/>
          </a:prstGeom>
          <a:noFill/>
          <a:ln>
            <a:solidFill>
              <a:schemeClr val="tx1"/>
            </a:solidFill>
          </a:ln>
        </p:spPr>
        <p:txBody>
          <a:bodyPr wrap="square" rtlCol="0">
            <a:spAutoFit/>
          </a:bodyPr>
          <a:lstStyle/>
          <a:p>
            <a:pPr algn="ctr"/>
            <a:r>
              <a:rPr lang="en-US" dirty="0"/>
              <a:t>User Input</a:t>
            </a:r>
            <a:endParaRPr lang="en-IN" dirty="0"/>
          </a:p>
          <a:p>
            <a:pPr algn="ctr"/>
            <a:endParaRPr lang="en-US" dirty="0"/>
          </a:p>
        </p:txBody>
      </p:sp>
      <p:cxnSp>
        <p:nvCxnSpPr>
          <p:cNvPr id="45" name="Straight Arrow Connector 44"/>
          <p:cNvCxnSpPr>
            <a:stCxn id="43" idx="3"/>
            <a:endCxn id="33" idx="1"/>
          </p:cNvCxnSpPr>
          <p:nvPr/>
        </p:nvCxnSpPr>
        <p:spPr>
          <a:xfrm>
            <a:off x="3647661" y="4815655"/>
            <a:ext cx="1520687" cy="110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p:cNvCxnSpPr>
            <a:stCxn id="33" idx="2"/>
            <a:endCxn id="35" idx="0"/>
          </p:cNvCxnSpPr>
          <p:nvPr/>
        </p:nvCxnSpPr>
        <p:spPr>
          <a:xfrm>
            <a:off x="6390861" y="5149853"/>
            <a:ext cx="0" cy="5055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p:cNvCxnSpPr>
            <a:stCxn id="35" idx="3"/>
            <a:endCxn id="36" idx="1"/>
          </p:cNvCxnSpPr>
          <p:nvPr/>
        </p:nvCxnSpPr>
        <p:spPr>
          <a:xfrm>
            <a:off x="7613374" y="5963142"/>
            <a:ext cx="107342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3" name="TextBox 52"/>
          <p:cNvSpPr txBox="1"/>
          <p:nvPr/>
        </p:nvSpPr>
        <p:spPr>
          <a:xfrm>
            <a:off x="6211956" y="1128090"/>
            <a:ext cx="2345635" cy="646331"/>
          </a:xfrm>
          <a:prstGeom prst="rect">
            <a:avLst/>
          </a:prstGeom>
          <a:noFill/>
          <a:ln>
            <a:solidFill>
              <a:schemeClr val="tx1"/>
            </a:solidFill>
          </a:ln>
        </p:spPr>
        <p:txBody>
          <a:bodyPr wrap="square" rtlCol="0">
            <a:spAutoFit/>
          </a:bodyPr>
          <a:lstStyle/>
          <a:p>
            <a:pPr algn="ctr"/>
            <a:r>
              <a:rPr lang="en-US" dirty="0"/>
              <a:t>Text Data (Text)</a:t>
            </a:r>
            <a:endParaRPr lang="en-US" dirty="0"/>
          </a:p>
          <a:p>
            <a:pPr algn="ctr"/>
            <a:r>
              <a:rPr lang="en-US" dirty="0"/>
              <a:t>Statement ,</a:t>
            </a:r>
            <a:r>
              <a:rPr lang="en-US" dirty="0" err="1"/>
              <a:t>Lables</a:t>
            </a:r>
            <a:endParaRPr lang="en-US" dirty="0"/>
          </a:p>
        </p:txBody>
      </p:sp>
      <p:sp>
        <p:nvSpPr>
          <p:cNvPr id="54" name="TextBox 53"/>
          <p:cNvSpPr txBox="1"/>
          <p:nvPr/>
        </p:nvSpPr>
        <p:spPr>
          <a:xfrm>
            <a:off x="3796748" y="2017643"/>
            <a:ext cx="2544417" cy="646331"/>
          </a:xfrm>
          <a:prstGeom prst="rect">
            <a:avLst/>
          </a:prstGeom>
          <a:noFill/>
          <a:ln>
            <a:solidFill>
              <a:schemeClr val="tx1"/>
            </a:solidFill>
          </a:ln>
        </p:spPr>
        <p:txBody>
          <a:bodyPr wrap="square" rtlCol="0">
            <a:spAutoFit/>
          </a:bodyPr>
          <a:lstStyle/>
          <a:p>
            <a:pPr algn="ctr"/>
            <a:r>
              <a:rPr lang="en-US" dirty="0"/>
              <a:t>Pre – Processing</a:t>
            </a:r>
            <a:endParaRPr lang="en-US" dirty="0"/>
          </a:p>
          <a:p>
            <a:endParaRPr lang="en-IN" dirty="0"/>
          </a:p>
        </p:txBody>
      </p:sp>
      <p:sp>
        <p:nvSpPr>
          <p:cNvPr id="69" name="Oval 68"/>
          <p:cNvSpPr/>
          <p:nvPr/>
        </p:nvSpPr>
        <p:spPr>
          <a:xfrm>
            <a:off x="1559814" y="934278"/>
            <a:ext cx="2146852" cy="105196"/>
          </a:xfrm>
          <a:prstGeom prst="ellipse">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ln>
                <a:solidFill>
                  <a:schemeClr val="tx1"/>
                </a:solidFill>
              </a:ln>
            </a:endParaRPr>
          </a:p>
        </p:txBody>
      </p:sp>
      <p:sp>
        <p:nvSpPr>
          <p:cNvPr id="71" name="Oval 70"/>
          <p:cNvSpPr/>
          <p:nvPr/>
        </p:nvSpPr>
        <p:spPr>
          <a:xfrm>
            <a:off x="6211956" y="1059352"/>
            <a:ext cx="2345635" cy="103524"/>
          </a:xfrm>
          <a:prstGeom prst="ellipse">
            <a:avLst/>
          </a:prstGeom>
          <a:ln>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cxnSp>
        <p:nvCxnSpPr>
          <p:cNvPr id="73" name="Straight Connector 72"/>
          <p:cNvCxnSpPr/>
          <p:nvPr/>
        </p:nvCxnSpPr>
        <p:spPr>
          <a:xfrm>
            <a:off x="3796748" y="2117035"/>
            <a:ext cx="2544417" cy="0"/>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699304" y="-3706867"/>
            <a:ext cx="10515600" cy="2804042"/>
          </a:xfrm>
        </p:spPr>
        <p:txBody>
          <a:bodyPr/>
          <a:lstStyle/>
          <a:p>
            <a:endParaRPr lang="en-IN" dirty="0"/>
          </a:p>
        </p:txBody>
      </p:sp>
      <p:sp>
        <p:nvSpPr>
          <p:cNvPr id="3" name="Content Placeholder 2"/>
          <p:cNvSpPr>
            <a:spLocks noGrp="1"/>
          </p:cNvSpPr>
          <p:nvPr>
            <p:ph idx="1"/>
          </p:nvPr>
        </p:nvSpPr>
        <p:spPr>
          <a:xfrm>
            <a:off x="603885" y="583565"/>
            <a:ext cx="10749915" cy="5020945"/>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         				CLASS DIAGRAM</a:t>
            </a:r>
            <a:endParaRPr lang="en-US" sz="2400" b="1" dirty="0">
              <a:latin typeface="Times New Roman" panose="02020603050405020304" pitchFamily="18" charset="0"/>
              <a:cs typeface="Times New Roman" panose="02020603050405020304" pitchFamily="18" charset="0"/>
            </a:endParaRPr>
          </a:p>
          <a:p>
            <a:pPr marL="0" indent="0" algn="just">
              <a:buNone/>
            </a:pPr>
            <a:endParaRPr lang="en-US" sz="2800" b="1" dirty="0">
              <a:latin typeface="Times New Roman" panose="02020603050405020304" pitchFamily="18" charset="0"/>
              <a:cs typeface="Times New Roman" panose="02020603050405020304" pitchFamily="18" charset="0"/>
            </a:endParaRPr>
          </a:p>
          <a:p>
            <a:pPr marL="0" indent="0" algn="just">
              <a:buNone/>
            </a:pPr>
            <a:endParaRPr lang="en-US" sz="2800" b="1" dirty="0">
              <a:latin typeface="Times New Roman" panose="02020603050405020304" pitchFamily="18" charset="0"/>
              <a:cs typeface="Times New Roman" panose="02020603050405020304" pitchFamily="18" charset="0"/>
            </a:endParaRPr>
          </a:p>
          <a:p>
            <a:pPr marL="0" indent="0" algn="just">
              <a:buNone/>
            </a:pPr>
            <a:endParaRPr lang="en-US" sz="2800" b="1"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pic>
        <p:nvPicPr>
          <p:cNvPr id="5" name="Picture 4" descr="Screenshot 2025-05-28 220413"/>
          <p:cNvPicPr>
            <a:picLocks noChangeAspect="1"/>
          </p:cNvPicPr>
          <p:nvPr/>
        </p:nvPicPr>
        <p:blipFill>
          <a:blip r:embed="rId1"/>
          <a:stretch>
            <a:fillRect/>
          </a:stretch>
        </p:blipFill>
        <p:spPr>
          <a:xfrm>
            <a:off x="4302125" y="1120775"/>
            <a:ext cx="2877820" cy="543369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699304" y="-3706867"/>
            <a:ext cx="10515600" cy="2804042"/>
          </a:xfrm>
        </p:spPr>
        <p:txBody>
          <a:bodyPr/>
          <a:lstStyle/>
          <a:p>
            <a:endParaRPr lang="en-IN" dirty="0"/>
          </a:p>
        </p:txBody>
      </p:sp>
      <p:sp>
        <p:nvSpPr>
          <p:cNvPr id="3" name="Content Placeholder 2"/>
          <p:cNvSpPr>
            <a:spLocks noGrp="1"/>
          </p:cNvSpPr>
          <p:nvPr>
            <p:ph idx="1"/>
          </p:nvPr>
        </p:nvSpPr>
        <p:spPr>
          <a:xfrm>
            <a:off x="699135" y="742950"/>
            <a:ext cx="10654665" cy="4861560"/>
          </a:xfrm>
        </p:spPr>
        <p:txBody>
          <a:bodyPr>
            <a:normAutofit/>
          </a:bodyPr>
          <a:lstStyle/>
          <a:p>
            <a:pPr marL="0" indent="0">
              <a:buNone/>
            </a:pPr>
            <a:r>
              <a:rPr lang="en-US" sz="3100" b="1" dirty="0">
                <a:latin typeface="Times New Roman" panose="02020603050405020304" pitchFamily="18" charset="0"/>
                <a:cs typeface="Times New Roman" panose="02020603050405020304" pitchFamily="18" charset="0"/>
              </a:rPr>
              <a:t> </a:t>
            </a:r>
            <a:r>
              <a:rPr lang="en-US" sz="2700" b="1" dirty="0">
                <a:latin typeface="Times New Roman" panose="02020603050405020304" pitchFamily="18" charset="0"/>
                <a:cs typeface="Times New Roman" panose="02020603050405020304" pitchFamily="18" charset="0"/>
              </a:rPr>
              <a:t>OUTPUT</a:t>
            </a:r>
            <a:endParaRPr lang="en-US" sz="3100" b="1"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descr="Screenshot 2025-05-28 194522"/>
          <p:cNvPicPr>
            <a:picLocks noChangeAspect="1"/>
          </p:cNvPicPr>
          <p:nvPr/>
        </p:nvPicPr>
        <p:blipFill>
          <a:blip r:embed="rId1"/>
          <a:stretch>
            <a:fillRect/>
          </a:stretch>
        </p:blipFill>
        <p:spPr>
          <a:xfrm>
            <a:off x="2461895" y="1484630"/>
            <a:ext cx="7916545" cy="411988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699304" y="-3706867"/>
            <a:ext cx="10515600" cy="2804042"/>
          </a:xfrm>
        </p:spPr>
        <p:txBody>
          <a:bodyPr/>
          <a:lstStyle/>
          <a:p>
            <a:endParaRPr lang="en-IN" dirty="0"/>
          </a:p>
        </p:txBody>
      </p:sp>
      <p:pic>
        <p:nvPicPr>
          <p:cNvPr id="5" name="Content Placeholder 4" descr="Screenshot 2025-05-28 194606"/>
          <p:cNvPicPr>
            <a:picLocks noChangeAspect="1"/>
          </p:cNvPicPr>
          <p:nvPr>
            <p:ph idx="1"/>
          </p:nvPr>
        </p:nvPicPr>
        <p:blipFill>
          <a:blip r:embed="rId1"/>
          <a:stretch>
            <a:fillRect/>
          </a:stretch>
        </p:blipFill>
        <p:spPr>
          <a:xfrm>
            <a:off x="2465705" y="1356995"/>
            <a:ext cx="7958455" cy="4196080"/>
          </a:xfrm>
          <a:prstGeom prst="rect">
            <a:avLst/>
          </a:prstGeom>
        </p:spPr>
      </p:pic>
      <p:sp>
        <p:nvSpPr>
          <p:cNvPr id="7" name="Text Box 6"/>
          <p:cNvSpPr txBox="1"/>
          <p:nvPr/>
        </p:nvSpPr>
        <p:spPr>
          <a:xfrm>
            <a:off x="1473835" y="829945"/>
            <a:ext cx="4064000" cy="368300"/>
          </a:xfrm>
          <a:prstGeom prst="rect">
            <a:avLst/>
          </a:prstGeom>
          <a:noFill/>
        </p:spPr>
        <p:txBody>
          <a:bodyPr wrap="square" rtlCol="0">
            <a:spAutoFit/>
          </a:bodyPr>
          <a:p>
            <a:r>
              <a:rPr lang="en-US"/>
              <a:t>USER INPUT:</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699304" y="-3706867"/>
            <a:ext cx="10515600" cy="2804042"/>
          </a:xfrm>
        </p:spPr>
        <p:txBody>
          <a:bodyPr/>
          <a:lstStyle/>
          <a:p>
            <a:endParaRPr lang="en-IN" dirty="0"/>
          </a:p>
        </p:txBody>
      </p:sp>
      <p:pic>
        <p:nvPicPr>
          <p:cNvPr id="4" name="Content Placeholder 3" descr="Screenshot 2025-05-28 194737"/>
          <p:cNvPicPr>
            <a:picLocks noChangeAspect="1"/>
          </p:cNvPicPr>
          <p:nvPr>
            <p:ph idx="1"/>
          </p:nvPr>
        </p:nvPicPr>
        <p:blipFill>
          <a:blip r:embed="rId1"/>
          <a:stretch>
            <a:fillRect/>
          </a:stretch>
        </p:blipFill>
        <p:spPr>
          <a:xfrm>
            <a:off x="1130300" y="742950"/>
            <a:ext cx="4634230" cy="3573780"/>
          </a:xfrm>
          <a:prstGeom prst="rect">
            <a:avLst/>
          </a:prstGeom>
        </p:spPr>
      </p:pic>
      <p:pic>
        <p:nvPicPr>
          <p:cNvPr id="6" name="Picture 5" descr="Screenshot 2025-05-28 194821"/>
          <p:cNvPicPr>
            <a:picLocks noChangeAspect="1"/>
          </p:cNvPicPr>
          <p:nvPr/>
        </p:nvPicPr>
        <p:blipFill>
          <a:blip r:embed="rId2"/>
          <a:stretch>
            <a:fillRect/>
          </a:stretch>
        </p:blipFill>
        <p:spPr>
          <a:xfrm>
            <a:off x="6084570" y="2341880"/>
            <a:ext cx="4818380" cy="3761105"/>
          </a:xfrm>
          <a:prstGeom prst="rect">
            <a:avLst/>
          </a:prstGeom>
        </p:spPr>
      </p:pic>
      <p:sp>
        <p:nvSpPr>
          <p:cNvPr id="7" name="Text Box 6"/>
          <p:cNvSpPr txBox="1"/>
          <p:nvPr/>
        </p:nvSpPr>
        <p:spPr>
          <a:xfrm>
            <a:off x="6598920" y="1625600"/>
            <a:ext cx="4064000" cy="368300"/>
          </a:xfrm>
          <a:prstGeom prst="rect">
            <a:avLst/>
          </a:prstGeom>
          <a:noFill/>
        </p:spPr>
        <p:txBody>
          <a:bodyPr wrap="square" rtlCol="0">
            <a:spAutoFit/>
          </a:bodyPr>
          <a:p>
            <a:r>
              <a:rPr lang="en-US"/>
              <a:t>RESULT: REAL OR FAKE</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699304" y="-3706867"/>
            <a:ext cx="10515600" cy="2804042"/>
          </a:xfrm>
        </p:spPr>
        <p:txBody>
          <a:bodyPr/>
          <a:lstStyle/>
          <a:p>
            <a:endParaRPr lang="en-IN" dirty="0"/>
          </a:p>
        </p:txBody>
      </p:sp>
      <p:pic>
        <p:nvPicPr>
          <p:cNvPr id="3" name="Picture 2" descr="C:\Users\LENOVO\Documents\Screenshot 2025-05-28 194941.pngScreenshot 2025-05-28 194941"/>
          <p:cNvPicPr>
            <a:picLocks noChangeAspect="1"/>
          </p:cNvPicPr>
          <p:nvPr/>
        </p:nvPicPr>
        <p:blipFill>
          <a:blip r:embed="rId1"/>
          <a:srcRect t="12870" b="12870"/>
          <a:stretch>
            <a:fillRect/>
          </a:stretch>
        </p:blipFill>
        <p:spPr>
          <a:xfrm>
            <a:off x="2762250" y="1667510"/>
            <a:ext cx="6668135" cy="3523615"/>
          </a:xfrm>
          <a:prstGeom prst="rect">
            <a:avLst/>
          </a:prstGeom>
        </p:spPr>
      </p:pic>
      <p:sp>
        <p:nvSpPr>
          <p:cNvPr id="6" name="Text Box 5"/>
          <p:cNvSpPr txBox="1"/>
          <p:nvPr/>
        </p:nvSpPr>
        <p:spPr>
          <a:xfrm>
            <a:off x="1792605" y="1031875"/>
            <a:ext cx="4064000" cy="368300"/>
          </a:xfrm>
          <a:prstGeom prst="rect">
            <a:avLst/>
          </a:prstGeom>
          <a:noFill/>
        </p:spPr>
        <p:txBody>
          <a:bodyPr wrap="square" rtlCol="0">
            <a:spAutoFit/>
          </a:bodyPr>
          <a:p>
            <a:r>
              <a:rPr lang="en-US"/>
              <a:t>Integrated with the Email subscribed:</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2561" y="610461"/>
            <a:ext cx="9144000" cy="1063096"/>
          </a:xfrm>
        </p:spPr>
        <p:txBody>
          <a:bodyPr>
            <a:normAutofit/>
          </a:bodyPr>
          <a:lstStyle/>
          <a:p>
            <a:r>
              <a:rPr lang="en-US" sz="2800" b="1" u="sng" dirty="0">
                <a:latin typeface="Times New Roman" panose="02020603050405020304" pitchFamily="18" charset="0"/>
                <a:cs typeface="Times New Roman" panose="02020603050405020304" pitchFamily="18" charset="0"/>
              </a:rPr>
              <a:t>ABSTRACT</a:t>
            </a:r>
            <a:endParaRPr lang="en-IN" sz="2800" b="1"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3999" y="2109233"/>
            <a:ext cx="8988287" cy="2371024"/>
          </a:xfrm>
        </p:spPr>
        <p:txBody>
          <a:bodyPr>
            <a:noAutofit/>
          </a:bodyPr>
          <a:lstStyle/>
          <a:p>
            <a:pPr algn="just">
              <a:lnSpc>
                <a:spcPct val="120000"/>
              </a:lnSpc>
            </a:pPr>
            <a:r>
              <a:rPr lang="en-US" dirty="0">
                <a:latin typeface="Times New Roman" panose="02020603050405020304" pitchFamily="18" charset="0"/>
                <a:cs typeface="Times New Roman" panose="02020603050405020304" pitchFamily="18" charset="0"/>
              </a:rPr>
              <a:t>The rapid spread of misinformation on digital platforms has become a critical concern in today’s interconnected world. This project proposes an AI-based system to detect and mitigate fake news propagation using machine learning and natural language processing (NLP) techniques. The system leverages logistic regression, fact-checking algorithms, and user credibility analysis to identify and suppress false information.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699304" y="-3706867"/>
            <a:ext cx="10515600" cy="2804042"/>
          </a:xfrm>
        </p:spPr>
        <p:txBody>
          <a:bodyPr/>
          <a:lstStyle/>
          <a:p>
            <a:endParaRPr lang="en-IN" dirty="0"/>
          </a:p>
        </p:txBody>
      </p:sp>
      <p:sp>
        <p:nvSpPr>
          <p:cNvPr id="3" name="Content Placeholder 2"/>
          <p:cNvSpPr>
            <a:spLocks noGrp="1"/>
          </p:cNvSpPr>
          <p:nvPr>
            <p:ph idx="1"/>
          </p:nvPr>
        </p:nvSpPr>
        <p:spPr>
          <a:xfrm>
            <a:off x="952500" y="1018540"/>
            <a:ext cx="10401300" cy="5038725"/>
          </a:xfrm>
        </p:spPr>
        <p:txBody>
          <a:bodyPr>
            <a:normAutofit fontScale="60000"/>
          </a:bodyPr>
          <a:lstStyle/>
          <a:p>
            <a:pPr marL="0" indent="0">
              <a:buNone/>
            </a:pPr>
            <a:r>
              <a:rPr lang="en-US" sz="3100" b="1" dirty="0">
                <a:latin typeface="Times New Roman" panose="02020603050405020304" pitchFamily="18" charset="0"/>
                <a:cs typeface="Times New Roman" panose="02020603050405020304" pitchFamily="18" charset="0"/>
              </a:rPr>
              <a:t> 			      </a:t>
            </a:r>
            <a:r>
              <a:rPr lang="en-US" sz="4800" b="1" dirty="0">
                <a:latin typeface="Times New Roman" panose="02020603050405020304" pitchFamily="18" charset="0"/>
                <a:cs typeface="Times New Roman" panose="02020603050405020304" pitchFamily="18" charset="0"/>
              </a:rPr>
              <a:t>CONCLUSION</a:t>
            </a:r>
            <a:endParaRPr lang="en-US" sz="3100" b="1" dirty="0">
              <a:latin typeface="Times New Roman" panose="02020603050405020304" pitchFamily="18" charset="0"/>
              <a:cs typeface="Times New Roman" panose="02020603050405020304" pitchFamily="18" charset="0"/>
            </a:endParaRPr>
          </a:p>
          <a:p>
            <a:pPr>
              <a:buFont typeface="Wingdings" panose="05000000000000000000" charset="0"/>
              <a:buChar char="v"/>
            </a:pPr>
            <a:r>
              <a:rPr lang="en-US" sz="4000" dirty="0">
                <a:latin typeface="Times New Roman" panose="02020603050405020304" pitchFamily="18" charset="0"/>
                <a:cs typeface="Times New Roman" panose="02020603050405020304" pitchFamily="18" charset="0"/>
              </a:rPr>
              <a:t> </a:t>
            </a:r>
            <a:r>
              <a:rPr lang="en-US" altLang="en-US" sz="4000" dirty="0">
                <a:latin typeface="Times New Roman" panose="02020603050405020304" pitchFamily="18" charset="0"/>
                <a:cs typeface="Times New Roman" panose="02020603050405020304" pitchFamily="18" charset="0"/>
              </a:rPr>
              <a:t>The Fake News Detection system successfully identifies fake and real news using machine learning and NLP techniques.</a:t>
            </a:r>
            <a:endParaRPr lang="en-US" altLang="en-US" sz="3335" dirty="0">
              <a:latin typeface="Times New Roman" panose="02020603050405020304" pitchFamily="18" charset="0"/>
              <a:cs typeface="Times New Roman" panose="02020603050405020304" pitchFamily="18" charset="0"/>
            </a:endParaRPr>
          </a:p>
          <a:p>
            <a:pPr>
              <a:buFont typeface="Wingdings" panose="05000000000000000000" charset="0"/>
              <a:buChar char="v"/>
            </a:pPr>
            <a:r>
              <a:rPr lang="en-US" altLang="en-US" sz="4000" dirty="0">
                <a:latin typeface="Times New Roman" panose="02020603050405020304" pitchFamily="18" charset="0"/>
                <a:cs typeface="Times New Roman" panose="02020603050405020304" pitchFamily="18" charset="0"/>
              </a:rPr>
              <a:t>Logistic Regression provides a simple yet effective approach for binary classification of news content.</a:t>
            </a:r>
            <a:endParaRPr lang="en-US" altLang="en-US" sz="3335" dirty="0">
              <a:latin typeface="Times New Roman" panose="02020603050405020304" pitchFamily="18" charset="0"/>
              <a:cs typeface="Times New Roman" panose="02020603050405020304" pitchFamily="18" charset="0"/>
            </a:endParaRPr>
          </a:p>
          <a:p>
            <a:pPr>
              <a:buFont typeface="Wingdings" panose="05000000000000000000" charset="0"/>
              <a:buChar char="v"/>
            </a:pPr>
            <a:r>
              <a:rPr lang="en-US" altLang="en-US" sz="4000" dirty="0">
                <a:latin typeface="Times New Roman" panose="02020603050405020304" pitchFamily="18" charset="0"/>
                <a:cs typeface="Times New Roman" panose="02020603050405020304" pitchFamily="18" charset="0"/>
              </a:rPr>
              <a:t>The project highlights the potential of automated tools to assist in reducing the spread of misinformation.</a:t>
            </a:r>
            <a:endParaRPr lang="en-US" altLang="en-US" sz="3335" dirty="0">
              <a:latin typeface="Times New Roman" panose="02020603050405020304" pitchFamily="18" charset="0"/>
              <a:cs typeface="Times New Roman" panose="02020603050405020304" pitchFamily="18" charset="0"/>
            </a:endParaRPr>
          </a:p>
          <a:p>
            <a:pPr>
              <a:buFont typeface="Wingdings" panose="05000000000000000000" charset="0"/>
              <a:buChar char="v"/>
            </a:pPr>
            <a:r>
              <a:rPr lang="en-US" altLang="en-US" sz="4000" dirty="0">
                <a:latin typeface="Times New Roman" panose="02020603050405020304" pitchFamily="18" charset="0"/>
                <a:cs typeface="Times New Roman" panose="02020603050405020304" pitchFamily="18" charset="0"/>
              </a:rPr>
              <a:t>The web application makes the system accessible, allowing users to test news headlines or content instantly.</a:t>
            </a:r>
            <a:endParaRPr lang="en-US" altLang="en-US" sz="3335" dirty="0">
              <a:latin typeface="Times New Roman" panose="02020603050405020304" pitchFamily="18" charset="0"/>
              <a:cs typeface="Times New Roman" panose="02020603050405020304" pitchFamily="18" charset="0"/>
            </a:endParaRPr>
          </a:p>
          <a:p>
            <a:pPr>
              <a:buFont typeface="Wingdings" panose="05000000000000000000" charset="0"/>
              <a:buChar char="v"/>
            </a:pPr>
            <a:r>
              <a:rPr lang="en-US" altLang="en-US" sz="4000" dirty="0">
                <a:latin typeface="Times New Roman" panose="02020603050405020304" pitchFamily="18" charset="0"/>
                <a:cs typeface="Times New Roman" panose="02020603050405020304" pitchFamily="18" charset="0"/>
              </a:rPr>
              <a:t>This project serves as a foundation for more advanced fake news detection solutions in the future.</a:t>
            </a:r>
            <a:endParaRPr lang="en-US" altLang="en-US" sz="4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699304" y="-3706867"/>
            <a:ext cx="10515600" cy="2804042"/>
          </a:xfrm>
        </p:spPr>
        <p:txBody>
          <a:bodyPr/>
          <a:lstStyle/>
          <a:p>
            <a:endParaRPr lang="en-IN" dirty="0"/>
          </a:p>
        </p:txBody>
      </p:sp>
      <p:sp>
        <p:nvSpPr>
          <p:cNvPr id="3" name="Content Placeholder 2"/>
          <p:cNvSpPr>
            <a:spLocks noGrp="1"/>
          </p:cNvSpPr>
          <p:nvPr>
            <p:ph idx="1"/>
          </p:nvPr>
        </p:nvSpPr>
        <p:spPr>
          <a:xfrm>
            <a:off x="838200" y="1018572"/>
            <a:ext cx="10515600" cy="4586097"/>
          </a:xfrm>
        </p:spPr>
        <p:txBody>
          <a:bodyPr>
            <a:normAutofit fontScale="90000"/>
          </a:bodyPr>
          <a:lstStyle/>
          <a:p>
            <a:pPr marL="0" indent="0">
              <a:buNone/>
            </a:pPr>
            <a:r>
              <a:rPr lang="en-US" sz="3100" b="1" dirty="0">
                <a:latin typeface="Times New Roman" panose="02020603050405020304" pitchFamily="18" charset="0"/>
                <a:cs typeface="Times New Roman" panose="02020603050405020304" pitchFamily="18" charset="0"/>
              </a:rPr>
              <a:t> 			FUTURE ENHANCEMENTS</a:t>
            </a:r>
            <a:endParaRPr lang="en-US" sz="3100" b="1" dirty="0">
              <a:latin typeface="Times New Roman" panose="02020603050405020304" pitchFamily="18" charset="0"/>
              <a:cs typeface="Times New Roman" panose="02020603050405020304" pitchFamily="18" charset="0"/>
            </a:endParaRPr>
          </a:p>
          <a:p>
            <a:pPr>
              <a:buFont typeface="Wingdings" panose="05000000000000000000" charset="0"/>
              <a:buChar char="v"/>
            </a:pPr>
            <a:r>
              <a:rPr lang="en-US" sz="2800" dirty="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Integrate support for multiple languages to detect fake news in regional and global contexts.</a:t>
            </a:r>
            <a:endParaRPr lang="en-US" altLang="en-US" sz="2800" dirty="0">
              <a:latin typeface="Times New Roman" panose="02020603050405020304" pitchFamily="18" charset="0"/>
              <a:cs typeface="Times New Roman" panose="02020603050405020304" pitchFamily="18" charset="0"/>
            </a:endParaRPr>
          </a:p>
          <a:p>
            <a:pPr>
              <a:buFont typeface="Wingdings" panose="05000000000000000000" charset="0"/>
              <a:buChar char="v"/>
            </a:pPr>
            <a:r>
              <a:rPr lang="en-US" altLang="en-US" sz="2800" dirty="0">
                <a:latin typeface="Times New Roman" panose="02020603050405020304" pitchFamily="18" charset="0"/>
                <a:cs typeface="Times New Roman" panose="02020603050405020304" pitchFamily="18" charset="0"/>
              </a:rPr>
              <a:t>Add image and video content analysis using deep learning (e.g., CNNs for fake image detection).</a:t>
            </a:r>
            <a:endParaRPr lang="en-US" altLang="en-US" sz="2800" dirty="0">
              <a:latin typeface="Times New Roman" panose="02020603050405020304" pitchFamily="18" charset="0"/>
              <a:cs typeface="Times New Roman" panose="02020603050405020304" pitchFamily="18" charset="0"/>
            </a:endParaRPr>
          </a:p>
          <a:p>
            <a:pPr>
              <a:buFont typeface="Wingdings" panose="05000000000000000000" charset="0"/>
              <a:buChar char="v"/>
            </a:pPr>
            <a:r>
              <a:rPr lang="en-US" altLang="en-US" sz="2800" dirty="0">
                <a:latin typeface="Times New Roman" panose="02020603050405020304" pitchFamily="18" charset="0"/>
                <a:cs typeface="Times New Roman" panose="02020603050405020304" pitchFamily="18" charset="0"/>
              </a:rPr>
              <a:t>Implement a browser extension for on-the-go verification of online news.</a:t>
            </a:r>
            <a:endParaRPr lang="en-US" altLang="en-US" sz="2800" dirty="0">
              <a:latin typeface="Times New Roman" panose="02020603050405020304" pitchFamily="18" charset="0"/>
              <a:cs typeface="Times New Roman" panose="02020603050405020304" pitchFamily="18" charset="0"/>
            </a:endParaRPr>
          </a:p>
          <a:p>
            <a:pPr>
              <a:buFont typeface="Wingdings" panose="05000000000000000000" charset="0"/>
              <a:buChar char="v"/>
            </a:pPr>
            <a:r>
              <a:rPr lang="en-US" altLang="en-US" sz="2800" dirty="0">
                <a:latin typeface="Times New Roman" panose="02020603050405020304" pitchFamily="18" charset="0"/>
                <a:cs typeface="Times New Roman" panose="02020603050405020304" pitchFamily="18" charset="0"/>
              </a:rPr>
              <a:t>Integrate emotional tone analysis to detect sensational or misleading headlines</a:t>
            </a:r>
            <a:endParaRPr lang="en-US" altLang="en-US" sz="2800" dirty="0">
              <a:latin typeface="Times New Roman" panose="02020603050405020304" pitchFamily="18" charset="0"/>
              <a:cs typeface="Times New Roman" panose="02020603050405020304" pitchFamily="18" charset="0"/>
            </a:endParaRPr>
          </a:p>
          <a:p>
            <a:pPr>
              <a:buFont typeface="Wingdings" panose="05000000000000000000" charset="0"/>
              <a:buChar char="v"/>
            </a:pPr>
            <a:r>
              <a:rPr lang="en-US" altLang="en-US" sz="2800" dirty="0">
                <a:latin typeface="Times New Roman" panose="02020603050405020304" pitchFamily="18" charset="0"/>
                <a:cs typeface="Times New Roman" panose="02020603050405020304" pitchFamily="18" charset="0"/>
              </a:rPr>
              <a:t>Add user feedback and reporting system to improvement over time</a:t>
            </a:r>
            <a:endParaRPr lang="en-US" altLang="en-US" sz="2800" dirty="0">
              <a:latin typeface="Times New Roman" panose="02020603050405020304" pitchFamily="18" charset="0"/>
              <a:cs typeface="Times New Roman" panose="02020603050405020304" pitchFamily="18" charset="0"/>
            </a:endParaRPr>
          </a:p>
          <a:p>
            <a:pPr>
              <a:buFont typeface="Wingdings" panose="05000000000000000000" charset="0"/>
              <a:buChar char="v"/>
            </a:pPr>
            <a:r>
              <a:rPr lang="en-US" altLang="en-IN" dirty="0">
                <a:latin typeface="Times New Roman" panose="02020603050405020304" pitchFamily="18" charset="0"/>
                <a:cs typeface="Times New Roman" panose="02020603050405020304" pitchFamily="18" charset="0"/>
              </a:rPr>
              <a:t>Use graph based analysis to study how fake news spread through social networks.</a:t>
            </a:r>
            <a:endParaRPr lang="en-US" alt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1440" y="365125"/>
            <a:ext cx="4094480" cy="6370955"/>
          </a:xfrm>
        </p:spPr>
        <p:txBody>
          <a:bodyPr/>
          <a:lstStyle/>
          <a:p>
            <a:r>
              <a:rPr lang="en-US" b="1" dirty="0">
                <a:latin typeface="Times New Roman" panose="02020603050405020304" pitchFamily="18" charset="0"/>
                <a:cs typeface="Times New Roman" panose="02020603050405020304" pitchFamily="18" charset="0"/>
              </a:rPr>
              <a:t>THANK YOU </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3104"/>
            <a:ext cx="9144000" cy="1063096"/>
          </a:xfrm>
        </p:spPr>
        <p:txBody>
          <a:bodyPr>
            <a:normAutofit/>
          </a:bodyPr>
          <a:lstStyle/>
          <a:p>
            <a:r>
              <a:rPr lang="en-US" sz="2800" b="1" u="sng" dirty="0">
                <a:latin typeface="Times New Roman" panose="02020603050405020304" pitchFamily="18" charset="0"/>
                <a:cs typeface="Times New Roman" panose="02020603050405020304" pitchFamily="18" charset="0"/>
              </a:rPr>
              <a:t>INTRODUCTION </a:t>
            </a:r>
            <a:endParaRPr lang="en-IN" sz="2800" b="1"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727200"/>
            <a:ext cx="9081770" cy="4316095"/>
          </a:xfrm>
        </p:spPr>
        <p:txBody>
          <a:bodyPr>
            <a:noAutofit/>
          </a:bodyPr>
          <a:lstStyle/>
          <a:p>
            <a:pPr marL="342900" indent="-342900" algn="just">
              <a:lnSpc>
                <a:spcPct val="11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With the advent of social media and online news platforms, the dissemination of information has become instantaneous.</a:t>
            </a:r>
            <a:endParaRPr lang="en-US" sz="2000" dirty="0">
              <a:latin typeface="Times New Roman" panose="02020603050405020304" pitchFamily="18" charset="0"/>
              <a:cs typeface="Times New Roman" panose="02020603050405020304" pitchFamily="18" charset="0"/>
            </a:endParaRPr>
          </a:p>
          <a:p>
            <a:pPr marL="342900" indent="-342900" algn="just">
              <a:lnSpc>
                <a:spcPct val="11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However, this also presents an opportunity for the rapid spread of false or misleading content.</a:t>
            </a:r>
            <a:endParaRPr lang="en-US" sz="2000" dirty="0">
              <a:latin typeface="Times New Roman" panose="02020603050405020304" pitchFamily="18" charset="0"/>
              <a:cs typeface="Times New Roman" panose="02020603050405020304" pitchFamily="18" charset="0"/>
            </a:endParaRPr>
          </a:p>
          <a:p>
            <a:pPr marL="342900" indent="-342900" algn="just">
              <a:lnSpc>
                <a:spcPct val="11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Fake news can manipulate public opinion, impact elections, and incite violence. Traditional fact-checking methods are inefficient against the sheer volume of misinformation.</a:t>
            </a:r>
            <a:endParaRPr lang="en-US" sz="2000" dirty="0">
              <a:latin typeface="Times New Roman" panose="02020603050405020304" pitchFamily="18" charset="0"/>
              <a:cs typeface="Times New Roman" panose="02020603050405020304" pitchFamily="18" charset="0"/>
            </a:endParaRPr>
          </a:p>
          <a:p>
            <a:pPr marL="342900" indent="-342900" algn="just">
              <a:lnSpc>
                <a:spcPct val="11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AI-driven solutions offer a scalable and efficient way to detect and combat fake news by analyzing textual patterns, sources, and dissemination behaviors.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3165" y="356764"/>
            <a:ext cx="9144000" cy="1063096"/>
          </a:xfrm>
        </p:spPr>
        <p:txBody>
          <a:bodyPr>
            <a:normAutofit/>
          </a:bodyPr>
          <a:lstStyle/>
          <a:p>
            <a:r>
              <a:rPr lang="en-US" sz="2800" b="1" u="sng" dirty="0">
                <a:latin typeface="Times New Roman" panose="02020603050405020304" pitchFamily="18" charset="0"/>
                <a:cs typeface="Times New Roman" panose="02020603050405020304" pitchFamily="18" charset="0"/>
              </a:rPr>
              <a:t>OBJECTIVES</a:t>
            </a:r>
            <a:endParaRPr lang="en-IN" sz="2800" b="1"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93165" y="1961515"/>
            <a:ext cx="9519920" cy="4191000"/>
          </a:xfrm>
        </p:spPr>
        <p:txBody>
          <a:bodyPr numCol="1">
            <a:noAutofit/>
          </a:bodyPr>
          <a:lstStyle/>
          <a:p>
            <a:pPr marL="342900" indent="-342900" algn="just">
              <a:lnSpc>
                <a:spcPct val="12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To develop an AI-driven system for detecting fake news using NLP and machine learning techniques.</a:t>
            </a:r>
            <a:endParaRPr lang="en-US" sz="2000" dirty="0">
              <a:latin typeface="Times New Roman" panose="02020603050405020304" pitchFamily="18" charset="0"/>
              <a:cs typeface="Times New Roman" panose="02020603050405020304" pitchFamily="18" charset="0"/>
            </a:endParaRPr>
          </a:p>
          <a:p>
            <a:pPr marL="342900" indent="-342900" algn="just">
              <a:lnSpc>
                <a:spcPct val="12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To integrate fact-checking mechanisms with credible sources for verification.</a:t>
            </a:r>
            <a:endParaRPr lang="en-US" sz="2000" dirty="0">
              <a:latin typeface="Times New Roman" panose="02020603050405020304" pitchFamily="18" charset="0"/>
              <a:cs typeface="Times New Roman" panose="02020603050405020304" pitchFamily="18" charset="0"/>
            </a:endParaRPr>
          </a:p>
          <a:p>
            <a:pPr marL="342900" indent="-342900" algn="just">
              <a:lnSpc>
                <a:spcPct val="12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To analyze and classify fake news based on linguistic patterns and source credibility.</a:t>
            </a:r>
            <a:endParaRPr lang="en-US" sz="2000" dirty="0">
              <a:latin typeface="Times New Roman" panose="02020603050405020304" pitchFamily="18" charset="0"/>
              <a:cs typeface="Times New Roman" panose="02020603050405020304" pitchFamily="18" charset="0"/>
            </a:endParaRPr>
          </a:p>
          <a:p>
            <a:pPr marL="342900" indent="-342900" algn="just">
              <a:lnSpc>
                <a:spcPct val="12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To create a real-time monitoring system that alerts users and authorities about misinformation.</a:t>
            </a:r>
            <a:endParaRPr lang="en-US" sz="2000" dirty="0">
              <a:latin typeface="Times New Roman" panose="02020603050405020304" pitchFamily="18" charset="0"/>
              <a:cs typeface="Times New Roman" panose="02020603050405020304" pitchFamily="18" charset="0"/>
            </a:endParaRPr>
          </a:p>
          <a:p>
            <a:pPr marL="342900" indent="-342900" algn="just">
              <a:lnSpc>
                <a:spcPct val="120000"/>
              </a:lnSpc>
              <a:buFont typeface="Wingdings" panose="05000000000000000000" pitchFamily="2" charset="2"/>
              <a:buChar char="ü"/>
            </a:pPr>
            <a:r>
              <a:rPr lang="en-US" altLang="en-US" sz="2000" dirty="0">
                <a:latin typeface="Times New Roman" panose="02020603050405020304" pitchFamily="18" charset="0"/>
                <a:cs typeface="Times New Roman" panose="02020603050405020304" pitchFamily="18" charset="0"/>
              </a:rPr>
              <a:t>To raise awareness about misinformation and provide a tool to validate news credibility.</a:t>
            </a:r>
            <a:endParaRPr lang="en-US" altLang="en-US" sz="2000" dirty="0">
              <a:latin typeface="Times New Roman" panose="02020603050405020304" pitchFamily="18" charset="0"/>
              <a:cs typeface="Times New Roman" panose="02020603050405020304" pitchFamily="18" charset="0"/>
            </a:endParaRPr>
          </a:p>
          <a:p>
            <a:pPr marL="342900" indent="-342900" algn="just">
              <a:lnSpc>
                <a:spcPct val="120000"/>
              </a:lnSpc>
              <a:buFont typeface="Wingdings" panose="05000000000000000000" pitchFamily="2" charset="2"/>
              <a:buChar char="ü"/>
            </a:pPr>
            <a:endParaRPr lang="en-US" altLang="en-US" sz="2000" dirty="0">
              <a:latin typeface="Times New Roman" panose="02020603050405020304" pitchFamily="18" charset="0"/>
              <a:cs typeface="Times New Roman" panose="02020603050405020304" pitchFamily="18" charset="0"/>
            </a:endParaRPr>
          </a:p>
          <a:p>
            <a:pPr marL="342900" indent="-342900" algn="just">
              <a:lnSpc>
                <a:spcPct val="120000"/>
              </a:lnSpc>
              <a:buFont typeface="Wingdings" panose="05000000000000000000" pitchFamily="2" charset="2"/>
              <a:buChar char="ü"/>
            </a:pPr>
            <a:endParaRPr lang="en-US" altLang="en-US" sz="2000" dirty="0">
              <a:latin typeface="Times New Roman" panose="02020603050405020304" pitchFamily="18" charset="0"/>
              <a:cs typeface="Times New Roman" panose="02020603050405020304" pitchFamily="18" charset="0"/>
            </a:endParaRPr>
          </a:p>
          <a:p>
            <a:pPr marL="342900" indent="-342900" algn="just">
              <a:lnSpc>
                <a:spcPct val="120000"/>
              </a:lnSpc>
              <a:buFont typeface="Wingdings" panose="05000000000000000000" pitchFamily="2" charset="2"/>
              <a:buChar char="ü"/>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9395"/>
            <a:ext cx="10515600" cy="1325563"/>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PROBLEM IDENTIFICATION</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20140" y="1440815"/>
            <a:ext cx="10233660" cy="4745990"/>
          </a:xfrm>
        </p:spPr>
        <p:txBody>
          <a:bodyPr>
            <a:noAutofit/>
          </a:bodyPr>
          <a:lstStyle/>
          <a:p>
            <a:pPr algn="just">
              <a:spcBef>
                <a:spcPts val="300"/>
              </a:spcBef>
              <a:buFont typeface="Wingdings" panose="05000000000000000000" pitchFamily="2" charset="2"/>
              <a:buChar char="ü"/>
            </a:pPr>
            <a:r>
              <a:rPr lang="en-US" sz="2400" i="0" dirty="0">
                <a:solidFill>
                  <a:srgbClr val="404040"/>
                </a:solidFill>
                <a:effectLst/>
                <a:latin typeface="Times New Roman" panose="02020603050405020304" pitchFamily="18" charset="0"/>
                <a:cs typeface="Times New Roman" panose="02020603050405020304" pitchFamily="18" charset="0"/>
              </a:rPr>
              <a:t>Language Barrier:</a:t>
            </a:r>
            <a:endParaRPr lang="en-US" sz="2400" i="0" dirty="0">
              <a:solidFill>
                <a:srgbClr val="404040"/>
              </a:solidFill>
              <a:effectLst/>
              <a:latin typeface="Times New Roman" panose="02020603050405020304" pitchFamily="18" charset="0"/>
              <a:cs typeface="Times New Roman" panose="02020603050405020304" pitchFamily="18" charset="0"/>
            </a:endParaRPr>
          </a:p>
          <a:p>
            <a:pPr marL="0" indent="0" algn="just">
              <a:spcBef>
                <a:spcPts val="300"/>
              </a:spcBef>
              <a:buNone/>
            </a:pPr>
            <a:r>
              <a:rPr lang="en-US" sz="2400" dirty="0">
                <a:solidFill>
                  <a:srgbClr val="404040"/>
                </a:solidFill>
                <a:latin typeface="Times New Roman" panose="02020603050405020304" pitchFamily="18" charset="0"/>
                <a:cs typeface="Times New Roman" panose="02020603050405020304" pitchFamily="18" charset="0"/>
              </a:rPr>
              <a:t>               </a:t>
            </a:r>
            <a:r>
              <a:rPr lang="en-US" sz="2400" i="0" dirty="0">
                <a:solidFill>
                  <a:srgbClr val="404040"/>
                </a:solidFill>
                <a:effectLst/>
                <a:latin typeface="Times New Roman" panose="02020603050405020304" pitchFamily="18" charset="0"/>
                <a:cs typeface="Times New Roman" panose="02020603050405020304" pitchFamily="18" charset="0"/>
              </a:rPr>
              <a:t> Primarily designed for English, lacking multilingual support.</a:t>
            </a:r>
            <a:endParaRPr lang="en-US" sz="2400" i="0" dirty="0">
              <a:solidFill>
                <a:srgbClr val="404040"/>
              </a:solidFill>
              <a:effectLst/>
              <a:latin typeface="Times New Roman" panose="02020603050405020304" pitchFamily="18" charset="0"/>
              <a:cs typeface="Times New Roman" panose="02020603050405020304" pitchFamily="18" charset="0"/>
            </a:endParaRPr>
          </a:p>
          <a:p>
            <a:pPr algn="just">
              <a:spcBef>
                <a:spcPts val="300"/>
              </a:spcBef>
              <a:buFont typeface="Wingdings" panose="05000000000000000000" pitchFamily="2" charset="2"/>
              <a:buChar char="ü"/>
            </a:pPr>
            <a:r>
              <a:rPr lang="en-US" sz="2400" i="0" dirty="0">
                <a:solidFill>
                  <a:srgbClr val="404040"/>
                </a:solidFill>
                <a:effectLst/>
                <a:latin typeface="Times New Roman" panose="02020603050405020304" pitchFamily="18" charset="0"/>
                <a:cs typeface="Times New Roman" panose="02020603050405020304" pitchFamily="18" charset="0"/>
              </a:rPr>
              <a:t>No Real-Time Detection:</a:t>
            </a:r>
            <a:endParaRPr lang="en-US" sz="2400" i="0" dirty="0">
              <a:solidFill>
                <a:srgbClr val="404040"/>
              </a:solidFill>
              <a:effectLst/>
              <a:latin typeface="Times New Roman" panose="02020603050405020304" pitchFamily="18" charset="0"/>
              <a:cs typeface="Times New Roman" panose="02020603050405020304" pitchFamily="18" charset="0"/>
            </a:endParaRPr>
          </a:p>
          <a:p>
            <a:pPr marL="0" indent="0" algn="just">
              <a:spcBef>
                <a:spcPts val="300"/>
              </a:spcBef>
              <a:buNone/>
            </a:pPr>
            <a:r>
              <a:rPr lang="en-US" sz="2400" i="0" dirty="0">
                <a:solidFill>
                  <a:srgbClr val="404040"/>
                </a:solidFill>
                <a:effectLst/>
                <a:latin typeface="Times New Roman" panose="02020603050405020304" pitchFamily="18" charset="0"/>
                <a:cs typeface="Times New Roman" panose="02020603050405020304" pitchFamily="18" charset="0"/>
              </a:rPr>
              <a:t>                None of the papers address real-time fake news detection on social media.</a:t>
            </a:r>
            <a:endParaRPr lang="en-US" sz="2400" i="0" dirty="0">
              <a:solidFill>
                <a:srgbClr val="404040"/>
              </a:solidFill>
              <a:effectLst/>
              <a:latin typeface="Times New Roman" panose="02020603050405020304" pitchFamily="18" charset="0"/>
              <a:cs typeface="Times New Roman" panose="02020603050405020304" pitchFamily="18" charset="0"/>
            </a:endParaRPr>
          </a:p>
          <a:p>
            <a:pPr algn="just">
              <a:spcBef>
                <a:spcPts val="300"/>
              </a:spcBef>
              <a:buFont typeface="Wingdings" panose="05000000000000000000" pitchFamily="2" charset="2"/>
              <a:buChar char="ü"/>
            </a:pPr>
            <a:r>
              <a:rPr lang="en-US" sz="2400" i="0" dirty="0">
                <a:solidFill>
                  <a:srgbClr val="404040"/>
                </a:solidFill>
                <a:effectLst/>
                <a:latin typeface="Times New Roman" panose="02020603050405020304" pitchFamily="18" charset="0"/>
                <a:cs typeface="Times New Roman" panose="02020603050405020304" pitchFamily="18" charset="0"/>
              </a:rPr>
              <a:t>Lack of Explainability:</a:t>
            </a:r>
            <a:endParaRPr lang="en-US" sz="2400" i="0" dirty="0">
              <a:solidFill>
                <a:srgbClr val="404040"/>
              </a:solidFill>
              <a:effectLst/>
              <a:latin typeface="Times New Roman" panose="02020603050405020304" pitchFamily="18" charset="0"/>
              <a:cs typeface="Times New Roman" panose="02020603050405020304" pitchFamily="18" charset="0"/>
            </a:endParaRPr>
          </a:p>
          <a:p>
            <a:pPr marL="0" indent="0" algn="just">
              <a:spcBef>
                <a:spcPts val="300"/>
              </a:spcBef>
              <a:buNone/>
            </a:pPr>
            <a:r>
              <a:rPr lang="en-US" sz="2400" dirty="0">
                <a:solidFill>
                  <a:srgbClr val="404040"/>
                </a:solidFill>
                <a:latin typeface="Times New Roman" panose="02020603050405020304" pitchFamily="18" charset="0"/>
                <a:cs typeface="Times New Roman" panose="02020603050405020304" pitchFamily="18" charset="0"/>
              </a:rPr>
              <a:t>               </a:t>
            </a:r>
            <a:r>
              <a:rPr lang="en-US" sz="2400" i="0" dirty="0">
                <a:solidFill>
                  <a:srgbClr val="404040"/>
                </a:solidFill>
                <a:effectLst/>
                <a:latin typeface="Times New Roman" panose="02020603050405020304" pitchFamily="18" charset="0"/>
                <a:cs typeface="Times New Roman" panose="02020603050405020304" pitchFamily="18" charset="0"/>
              </a:rPr>
              <a:t> Models are often black boxes, making it hard to trust their decisions.</a:t>
            </a:r>
            <a:endParaRPr lang="en-US" sz="2400" i="0" dirty="0">
              <a:solidFill>
                <a:srgbClr val="404040"/>
              </a:solidFill>
              <a:effectLst/>
              <a:latin typeface="Times New Roman" panose="02020603050405020304" pitchFamily="18" charset="0"/>
              <a:cs typeface="Times New Roman" panose="02020603050405020304" pitchFamily="18" charset="0"/>
            </a:endParaRPr>
          </a:p>
          <a:p>
            <a:pPr algn="just">
              <a:spcBef>
                <a:spcPts val="300"/>
              </a:spcBef>
              <a:buFont typeface="Wingdings" panose="05000000000000000000" pitchFamily="2" charset="2"/>
              <a:buChar char="ü"/>
            </a:pPr>
            <a:r>
              <a:rPr lang="en-US" sz="2400" i="0" dirty="0">
                <a:solidFill>
                  <a:srgbClr val="404040"/>
                </a:solidFill>
                <a:effectLst/>
                <a:latin typeface="Times New Roman" panose="02020603050405020304" pitchFamily="18" charset="0"/>
                <a:cs typeface="Times New Roman" panose="02020603050405020304" pitchFamily="18" charset="0"/>
              </a:rPr>
              <a:t>Influence:</a:t>
            </a:r>
            <a:endParaRPr lang="en-US" sz="2400" i="0" dirty="0">
              <a:solidFill>
                <a:srgbClr val="404040"/>
              </a:solidFill>
              <a:effectLst/>
              <a:latin typeface="Times New Roman" panose="02020603050405020304" pitchFamily="18" charset="0"/>
              <a:cs typeface="Times New Roman" panose="02020603050405020304" pitchFamily="18" charset="0"/>
            </a:endParaRPr>
          </a:p>
          <a:p>
            <a:pPr marL="457200" lvl="1" indent="457200" algn="just">
              <a:spcBef>
                <a:spcPts val="300"/>
              </a:spcBef>
              <a:buFont typeface="Wingdings" panose="05000000000000000000" pitchFamily="2" charset="2"/>
              <a:buNone/>
            </a:pPr>
            <a:r>
              <a:rPr lang="en-US" dirty="0">
                <a:solidFill>
                  <a:srgbClr val="404040"/>
                </a:solidFill>
                <a:effectLst/>
                <a:latin typeface="Times New Roman" panose="02020603050405020304" pitchFamily="18" charset="0"/>
                <a:cs typeface="Times New Roman" panose="02020603050405020304" pitchFamily="18" charset="0"/>
                <a:sym typeface="+mn-ea"/>
              </a:rPr>
              <a:t>    </a:t>
            </a:r>
            <a:r>
              <a:rPr lang="en-US" altLang="en-US" dirty="0">
                <a:solidFill>
                  <a:srgbClr val="404040"/>
                </a:solidFill>
                <a:effectLst/>
                <a:latin typeface="Times New Roman" panose="02020603050405020304" pitchFamily="18" charset="0"/>
                <a:cs typeface="Times New Roman" panose="02020603050405020304" pitchFamily="18" charset="0"/>
                <a:sym typeface="+mn-ea"/>
              </a:rPr>
              <a:t>Fake news can influence public opinion, elections, and create social unrest.</a:t>
            </a:r>
            <a:endParaRPr lang="en-US" i="0" dirty="0">
              <a:solidFill>
                <a:srgbClr val="404040"/>
              </a:solidFill>
              <a:effectLst/>
              <a:latin typeface="Times New Roman" panose="02020603050405020304" pitchFamily="18" charset="0"/>
              <a:cs typeface="Times New Roman" panose="02020603050405020304" pitchFamily="18" charset="0"/>
            </a:endParaRPr>
          </a:p>
          <a:p>
            <a:pPr algn="just">
              <a:spcBef>
                <a:spcPts val="300"/>
              </a:spcBef>
              <a:buFont typeface="Wingdings" panose="05000000000000000000" pitchFamily="2" charset="2"/>
              <a:buChar char="ü"/>
            </a:pPr>
            <a:r>
              <a:rPr lang="en-US" sz="2400" i="0" dirty="0">
                <a:solidFill>
                  <a:srgbClr val="404040"/>
                </a:solidFill>
                <a:effectLst/>
                <a:latin typeface="Times New Roman" panose="02020603050405020304" pitchFamily="18" charset="0"/>
                <a:cs typeface="Times New Roman" panose="02020603050405020304" pitchFamily="18" charset="0"/>
              </a:rPr>
              <a:t>Used multiple algorithms:</a:t>
            </a:r>
            <a:endParaRPr lang="en-US" sz="2400" i="0" dirty="0">
              <a:solidFill>
                <a:srgbClr val="404040"/>
              </a:solidFill>
              <a:effectLst/>
              <a:latin typeface="Times New Roman" panose="02020603050405020304" pitchFamily="18" charset="0"/>
              <a:cs typeface="Times New Roman" panose="02020603050405020304" pitchFamily="18" charset="0"/>
            </a:endParaRPr>
          </a:p>
          <a:p>
            <a:pPr marL="0" indent="0" algn="just">
              <a:spcBef>
                <a:spcPts val="300"/>
              </a:spcBef>
              <a:buFont typeface="Wingdings" panose="05000000000000000000" pitchFamily="2" charset="2"/>
              <a:buNone/>
            </a:pPr>
            <a:r>
              <a:rPr lang="en-US" sz="2400" i="0" dirty="0">
                <a:solidFill>
                  <a:srgbClr val="404040"/>
                </a:solidFill>
                <a:effectLst/>
                <a:latin typeface="Times New Roman" panose="02020603050405020304" pitchFamily="18" charset="0"/>
                <a:cs typeface="Times New Roman" panose="02020603050405020304" pitchFamily="18" charset="0"/>
              </a:rPr>
              <a:t> 	     In previous papers, multiple algorithms are used and failed to improve understandibilty.</a:t>
            </a:r>
            <a:endParaRPr lang="en-US" sz="2400" i="0" dirty="0">
              <a:solidFill>
                <a:srgbClr val="404040"/>
              </a:solidFill>
              <a:effectLst/>
              <a:latin typeface="Times New Roman" panose="02020603050405020304" pitchFamily="18" charset="0"/>
              <a:cs typeface="Times New Roman" panose="02020603050405020304" pitchFamily="18" charset="0"/>
            </a:endParaRPr>
          </a:p>
          <a:p>
            <a:pPr algn="just">
              <a:spcBef>
                <a:spcPts val="300"/>
              </a:spcBef>
              <a:buFont typeface="Wingdings" panose="05000000000000000000" pitchFamily="2" charset="2"/>
              <a:buChar char="ü"/>
            </a:pPr>
            <a:endParaRPr lang="en-US" sz="2400" i="0" dirty="0">
              <a:solidFill>
                <a:srgbClr val="404040"/>
              </a:solidFill>
              <a:effectLst/>
              <a:latin typeface="Times New Roman" panose="02020603050405020304" pitchFamily="18" charset="0"/>
              <a:cs typeface="Times New Roman" panose="02020603050405020304" pitchFamily="18" charset="0"/>
            </a:endParaRPr>
          </a:p>
          <a:p>
            <a:pPr marL="0" indent="0" algn="just">
              <a:spcBef>
                <a:spcPts val="300"/>
              </a:spcBef>
              <a:buFont typeface="Wingdings" panose="05000000000000000000" pitchFamily="2" charset="2"/>
              <a:buNone/>
            </a:pPr>
            <a:endParaRPr lang="en-US" altLang="en-US" sz="2400" i="0" dirty="0">
              <a:solidFill>
                <a:srgbClr val="404040"/>
              </a:solidFill>
              <a:effectLst/>
              <a:latin typeface="Times New Roman" panose="02020603050405020304" pitchFamily="18" charset="0"/>
              <a:cs typeface="Times New Roman" panose="02020603050405020304" pitchFamily="18" charset="0"/>
            </a:endParaRPr>
          </a:p>
          <a:p>
            <a:pPr marL="0" indent="0" algn="just">
              <a:spcBef>
                <a:spcPts val="300"/>
              </a:spcBef>
              <a:buFont typeface="Wingdings" panose="05000000000000000000" pitchFamily="2" charset="2"/>
              <a:buNone/>
            </a:pPr>
            <a:endParaRPr lang="en-US" altLang="en-US" sz="2400" i="0" dirty="0">
              <a:solidFill>
                <a:srgbClr val="404040"/>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u="sng" dirty="0">
                <a:latin typeface="Times New Roman" panose="02020603050405020304" pitchFamily="18" charset="0"/>
                <a:cs typeface="Times New Roman" panose="02020603050405020304" pitchFamily="18" charset="0"/>
              </a:rPr>
              <a:t>RESEARCH GAPS</a:t>
            </a:r>
            <a:endParaRPr lang="en-IN" sz="28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16380" y="1934845"/>
            <a:ext cx="9041765" cy="3929380"/>
          </a:xfrm>
        </p:spPr>
        <p:txBody>
          <a:bodyPr>
            <a:normAutofit/>
          </a:bodyPr>
          <a:lstStyle/>
          <a:p>
            <a:pPr>
              <a:buFont typeface="Wingdings" panose="05000000000000000000" pitchFamily="2" charset="2"/>
              <a:buChar char="ü"/>
            </a:pPr>
            <a:r>
              <a:rPr lang="en-US" sz="2000" i="0" dirty="0">
                <a:solidFill>
                  <a:srgbClr val="404040"/>
                </a:solidFill>
                <a:effectLst/>
                <a:latin typeface="Times New Roman" panose="02020603050405020304" pitchFamily="18" charset="0"/>
                <a:cs typeface="Times New Roman" panose="02020603050405020304" pitchFamily="18" charset="0"/>
              </a:rPr>
              <a:t>User-Friendly Alerts: Provide easy-to-understand fake news alerts for end-users.</a:t>
            </a:r>
            <a:endParaRPr lang="en-US" sz="2000" i="0" dirty="0">
              <a:solidFill>
                <a:srgbClr val="40404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2000" i="0" dirty="0">
              <a:solidFill>
                <a:srgbClr val="40404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i="0" dirty="0">
                <a:solidFill>
                  <a:srgbClr val="404040"/>
                </a:solidFill>
                <a:effectLst/>
                <a:latin typeface="Times New Roman" panose="02020603050405020304" pitchFamily="18" charset="0"/>
                <a:cs typeface="Times New Roman" panose="02020603050405020304" pitchFamily="18" charset="0"/>
              </a:rPr>
              <a:t>Social Impact Analysis: Measure how fake news influence's public opinion.</a:t>
            </a:r>
            <a:endParaRPr lang="en-US" sz="2000" i="0" dirty="0">
              <a:solidFill>
                <a:srgbClr val="404040"/>
              </a:solidFill>
              <a:effectLst/>
              <a:latin typeface="Times New Roman" panose="02020603050405020304" pitchFamily="18" charset="0"/>
              <a:cs typeface="Times New Roman" panose="02020603050405020304" pitchFamily="18" charset="0"/>
            </a:endParaRPr>
          </a:p>
          <a:p>
            <a:pPr marL="0" indent="0">
              <a:buNone/>
            </a:pPr>
            <a:endParaRPr lang="en-US" sz="2000" i="0" dirty="0">
              <a:solidFill>
                <a:srgbClr val="40404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a:solidFill>
                  <a:srgbClr val="404040"/>
                </a:solidFill>
                <a:latin typeface="Times New Roman" panose="02020603050405020304" pitchFamily="18" charset="0"/>
                <a:cs typeface="Times New Roman" panose="02020603050405020304" pitchFamily="18" charset="0"/>
              </a:rPr>
              <a:t>Probability: Measures the probability of 0 and1 with accuracy.</a:t>
            </a:r>
            <a:endParaRPr lang="en-US" sz="2000" i="0" dirty="0">
              <a:solidFill>
                <a:srgbClr val="40404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sz="2000" i="0" dirty="0">
              <a:solidFill>
                <a:srgbClr val="40404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i="0" dirty="0">
                <a:solidFill>
                  <a:srgbClr val="404040"/>
                </a:solidFill>
                <a:effectLst/>
                <a:latin typeface="Times New Roman" panose="02020603050405020304" pitchFamily="18" charset="0"/>
                <a:cs typeface="Times New Roman" panose="02020603050405020304" pitchFamily="18" charset="0"/>
              </a:rPr>
              <a:t>Contextual Understanding: Improve the system’s ability to understand context in fake news.</a:t>
            </a:r>
            <a:endParaRPr lang="en-US" sz="2000" i="0" dirty="0">
              <a:solidFill>
                <a:srgbClr val="40404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altLang="en-US" sz="2000" i="0" dirty="0">
                <a:solidFill>
                  <a:srgbClr val="404040"/>
                </a:solidFill>
                <a:effectLst/>
                <a:latin typeface="Times New Roman" panose="02020603050405020304" pitchFamily="18" charset="0"/>
                <a:cs typeface="Times New Roman" panose="02020603050405020304" pitchFamily="18" charset="0"/>
              </a:rPr>
              <a:t>Real-time detection capabilities: It is for fast-spreading misinformation.</a:t>
            </a:r>
            <a:endParaRPr lang="en-US" altLang="en-US" sz="2000" i="0" dirty="0">
              <a:solidFill>
                <a:srgbClr val="404040"/>
              </a:solidFill>
              <a:effectLst/>
              <a:latin typeface="Times New Roman" panose="02020603050405020304" pitchFamily="18" charset="0"/>
              <a:cs typeface="Times New Roman" panose="02020603050405020304" pitchFamily="18" charset="0"/>
            </a:endParaRPr>
          </a:p>
          <a:p>
            <a:pPr marL="0" indent="0" algn="just">
              <a:buNone/>
            </a:pPr>
            <a:endParaRPr lang="en-US" altLang="en-US" sz="2000" i="0" dirty="0">
              <a:solidFill>
                <a:srgbClr val="404040"/>
              </a:solidFill>
              <a:effectLst/>
              <a:latin typeface="Times New Roman" panose="02020603050405020304" pitchFamily="18" charset="0"/>
              <a:cs typeface="Times New Roman" panose="02020603050405020304" pitchFamily="18" charset="0"/>
            </a:endParaRPr>
          </a:p>
          <a:p>
            <a:pPr marL="0" indent="0" algn="just">
              <a:buNone/>
            </a:pPr>
            <a:endParaRPr lang="en-US" altLang="en-US" sz="2000" i="0" dirty="0">
              <a:solidFill>
                <a:srgbClr val="404040"/>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u="sng" dirty="0">
                <a:latin typeface="Times New Roman" panose="02020603050405020304" pitchFamily="18" charset="0"/>
                <a:cs typeface="Times New Roman" panose="02020603050405020304" pitchFamily="18" charset="0"/>
              </a:rPr>
              <a:t>LITERATURE REVIEW</a:t>
            </a:r>
            <a:endParaRPr lang="en-IN" sz="28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nvPr>
        </p:nvGraphicFramePr>
        <p:xfrm>
          <a:off x="476865" y="1599417"/>
          <a:ext cx="11238270" cy="4632960"/>
        </p:xfrm>
        <a:graphic>
          <a:graphicData uri="http://schemas.openxmlformats.org/drawingml/2006/table">
            <a:tbl>
              <a:tblPr firstRow="1" bandRow="1">
                <a:tableStyleId>{5940675A-B579-460E-94D1-54222C63F5DA}</a:tableStyleId>
              </a:tblPr>
              <a:tblGrid>
                <a:gridCol w="1873045"/>
                <a:gridCol w="1873045"/>
                <a:gridCol w="1873045"/>
                <a:gridCol w="1873045"/>
                <a:gridCol w="1873045"/>
                <a:gridCol w="1873045"/>
              </a:tblGrid>
              <a:tr h="692976">
                <a:tc>
                  <a:txBody>
                    <a:bodyPr/>
                    <a:lstStyle/>
                    <a:p>
                      <a:pPr algn="just"/>
                      <a:r>
                        <a:rPr lang="en-US" sz="2000" b="1" dirty="0">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txBody>
                  <a:tcPr/>
                </a:tc>
                <a:tc>
                  <a:txBody>
                    <a:bodyPr/>
                    <a:lstStyle/>
                    <a:p>
                      <a:pPr algn="just"/>
                      <a:r>
                        <a:rPr lang="en-US" sz="2000" b="1" dirty="0">
                          <a:latin typeface="Times New Roman" panose="02020603050405020304" pitchFamily="18" charset="0"/>
                          <a:cs typeface="Times New Roman" panose="02020603050405020304" pitchFamily="18" charset="0"/>
                        </a:rPr>
                        <a:t>YEAR</a:t>
                      </a:r>
                      <a:endParaRPr lang="en-IN" sz="2000" b="1" dirty="0">
                        <a:latin typeface="Times New Roman" panose="02020603050405020304" pitchFamily="18" charset="0"/>
                        <a:cs typeface="Times New Roman" panose="02020603050405020304" pitchFamily="18" charset="0"/>
                      </a:endParaRPr>
                    </a:p>
                  </a:txBody>
                  <a:tcPr/>
                </a:tc>
                <a:tc>
                  <a:txBody>
                    <a:bodyPr/>
                    <a:lstStyle/>
                    <a:p>
                      <a:pPr algn="just"/>
                      <a:r>
                        <a:rPr lang="en-US" sz="2000" b="1" dirty="0">
                          <a:latin typeface="Times New Roman" panose="02020603050405020304" pitchFamily="18" charset="0"/>
                          <a:cs typeface="Times New Roman" panose="02020603050405020304" pitchFamily="18" charset="0"/>
                        </a:rPr>
                        <a:t>PROJECT TITLE </a:t>
                      </a:r>
                      <a:endParaRPr lang="en-IN" sz="2000" b="1" dirty="0">
                        <a:latin typeface="Times New Roman" panose="02020603050405020304" pitchFamily="18" charset="0"/>
                        <a:cs typeface="Times New Roman" panose="02020603050405020304" pitchFamily="18" charset="0"/>
                      </a:endParaRPr>
                    </a:p>
                  </a:txBody>
                  <a:tcPr/>
                </a:tc>
                <a:tc>
                  <a:txBody>
                    <a:bodyPr/>
                    <a:lstStyle/>
                    <a:p>
                      <a:pPr algn="just"/>
                      <a:r>
                        <a:rPr lang="en-US" sz="2000" b="1" dirty="0">
                          <a:latin typeface="Times New Roman" panose="02020603050405020304" pitchFamily="18" charset="0"/>
                          <a:cs typeface="Times New Roman" panose="02020603050405020304" pitchFamily="18" charset="0"/>
                        </a:rPr>
                        <a:t>AUTHOR NAME</a:t>
                      </a:r>
                      <a:endParaRPr lang="en-IN" sz="2000" b="1" dirty="0">
                        <a:latin typeface="Times New Roman" panose="02020603050405020304" pitchFamily="18" charset="0"/>
                        <a:cs typeface="Times New Roman" panose="02020603050405020304" pitchFamily="18" charset="0"/>
                      </a:endParaRPr>
                    </a:p>
                  </a:txBody>
                  <a:tcPr/>
                </a:tc>
                <a:tc>
                  <a:txBody>
                    <a:bodyPr/>
                    <a:lstStyle/>
                    <a:p>
                      <a:pPr algn="just"/>
                      <a:r>
                        <a:rPr lang="en-US" sz="2000" b="1" dirty="0">
                          <a:latin typeface="Times New Roman" panose="02020603050405020304" pitchFamily="18" charset="0"/>
                          <a:cs typeface="Times New Roman" panose="02020603050405020304" pitchFamily="18" charset="0"/>
                        </a:rPr>
                        <a:t>MERITS</a:t>
                      </a:r>
                      <a:endParaRPr lang="en-IN" sz="2000" b="1" dirty="0">
                        <a:latin typeface="Times New Roman" panose="02020603050405020304" pitchFamily="18" charset="0"/>
                        <a:cs typeface="Times New Roman" panose="02020603050405020304" pitchFamily="18" charset="0"/>
                      </a:endParaRPr>
                    </a:p>
                  </a:txBody>
                  <a:tcPr/>
                </a:tc>
                <a:tc>
                  <a:txBody>
                    <a:bodyPr/>
                    <a:lstStyle/>
                    <a:p>
                      <a:pPr algn="just"/>
                      <a:r>
                        <a:rPr lang="en-US" sz="2000" b="1" dirty="0">
                          <a:latin typeface="Times New Roman" panose="02020603050405020304" pitchFamily="18" charset="0"/>
                          <a:cs typeface="Times New Roman" panose="02020603050405020304" pitchFamily="18" charset="0"/>
                        </a:rPr>
                        <a:t>DEMERITS</a:t>
                      </a:r>
                      <a:endParaRPr lang="en-IN" sz="2000" b="1" dirty="0">
                        <a:latin typeface="Times New Roman" panose="02020603050405020304" pitchFamily="18" charset="0"/>
                        <a:cs typeface="Times New Roman" panose="02020603050405020304" pitchFamily="18" charset="0"/>
                      </a:endParaRPr>
                    </a:p>
                  </a:txBody>
                  <a:tcPr/>
                </a:tc>
              </a:tr>
              <a:tr h="1988542">
                <a:tc>
                  <a:txBody>
                    <a:bodyPr/>
                    <a:lstStyle/>
                    <a:p>
                      <a:pPr algn="just"/>
                      <a:r>
                        <a:rPr lang="en-US" sz="1800" dirty="0">
                          <a:latin typeface="Times New Roman" panose="02020603050405020304" pitchFamily="18" charset="0"/>
                          <a:cs typeface="Times New Roman" panose="02020603050405020304" pitchFamily="18" charset="0"/>
                        </a:rPr>
                        <a:t>01</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2023</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Big Data ML- Based Fake News Detection Using Distributed Learning </a:t>
                      </a: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b="0" i="0" dirty="0">
                          <a:solidFill>
                            <a:srgbClr val="404040"/>
                          </a:solidFill>
                          <a:effectLst/>
                          <a:latin typeface="Times New Roman" panose="02020603050405020304" pitchFamily="18" charset="0"/>
                          <a:cs typeface="Times New Roman" panose="02020603050405020304" pitchFamily="18" charset="0"/>
                        </a:rPr>
                        <a:t>Alaa </a:t>
                      </a:r>
                      <a:r>
                        <a:rPr lang="en-US" sz="1800" b="0" i="0" dirty="0" err="1">
                          <a:solidFill>
                            <a:srgbClr val="404040"/>
                          </a:solidFill>
                          <a:effectLst/>
                          <a:latin typeface="Times New Roman" panose="02020603050405020304" pitchFamily="18" charset="0"/>
                          <a:cs typeface="Times New Roman" panose="02020603050405020304" pitchFamily="18" charset="0"/>
                        </a:rPr>
                        <a:t>Altheneyan</a:t>
                      </a:r>
                      <a:r>
                        <a:rPr lang="en-US" sz="1800" b="0" i="0" dirty="0">
                          <a:solidFill>
                            <a:srgbClr val="404040"/>
                          </a:solidFill>
                          <a:effectLst/>
                          <a:latin typeface="Times New Roman" panose="02020603050405020304" pitchFamily="18" charset="0"/>
                          <a:cs typeface="Times New Roman" panose="02020603050405020304" pitchFamily="18" charset="0"/>
                        </a:rPr>
                        <a:t> and Aseel </a:t>
                      </a:r>
                      <a:r>
                        <a:rPr lang="en-US" sz="1800" b="0" i="0" dirty="0" err="1">
                          <a:solidFill>
                            <a:srgbClr val="404040"/>
                          </a:solidFill>
                          <a:effectLst/>
                          <a:latin typeface="Times New Roman" panose="02020603050405020304" pitchFamily="18" charset="0"/>
                          <a:cs typeface="Times New Roman" panose="02020603050405020304" pitchFamily="18" charset="0"/>
                        </a:rPr>
                        <a:t>Alhadlaq</a:t>
                      </a:r>
                      <a:endParaRPr lang="en-IN" sz="18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The paper uses distributed</a:t>
                      </a:r>
                      <a:r>
                        <a:rPr lang="en-US" sz="1800" b="1"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machine learning with Apache Spark, making it highly scalable for handling large datasets, which is crucial for analyzing the massive volume of data on social media.</a:t>
                      </a:r>
                      <a:endParaRPr lang="en-IN" sz="18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IN" sz="1800" dirty="0">
                        <a:latin typeface="Times New Roman" panose="02020603050405020304" pitchFamily="18" charset="0"/>
                        <a:cs typeface="Times New Roman" panose="02020603050405020304" pitchFamily="18" charset="0"/>
                      </a:endParaRPr>
                    </a:p>
                  </a:txBody>
                  <a:tcPr/>
                </a:tc>
                <a:tc>
                  <a:txBody>
                    <a:bodyPr/>
                    <a:lstStyle/>
                    <a:p>
                      <a:pPr algn="l"/>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The model relies on batch processing, meaning it cannot perform real-time detection of fake news as it spreads on social media platforms.</a:t>
                      </a:r>
                      <a:endParaRPr lang="en-IN" sz="18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86814" y="777240"/>
          <a:ext cx="10818372" cy="5303520"/>
        </p:xfrm>
        <a:graphic>
          <a:graphicData uri="http://schemas.openxmlformats.org/drawingml/2006/table">
            <a:tbl>
              <a:tblPr firstRow="1" bandRow="1">
                <a:tableStyleId>{5940675A-B579-460E-94D1-54222C63F5DA}</a:tableStyleId>
              </a:tblPr>
              <a:tblGrid>
                <a:gridCol w="1803062"/>
                <a:gridCol w="1780671"/>
                <a:gridCol w="1825453"/>
                <a:gridCol w="1803062"/>
                <a:gridCol w="1803062"/>
                <a:gridCol w="1803062"/>
              </a:tblGrid>
              <a:tr h="370840">
                <a:tc>
                  <a:txBody>
                    <a:bodyPr/>
                    <a:lstStyle/>
                    <a:p>
                      <a:pPr lvl="0" algn="just"/>
                      <a:r>
                        <a:rPr lang="en-US" sz="1800" dirty="0">
                          <a:latin typeface="Times New Roman" panose="02020603050405020304" pitchFamily="18" charset="0"/>
                          <a:cs typeface="Times New Roman" panose="02020603050405020304" pitchFamily="18" charset="0"/>
                        </a:rPr>
                        <a:t>02</a:t>
                      </a:r>
                      <a:endParaRPr lang="en-IN" sz="1800" dirty="0">
                        <a:latin typeface="Times New Roman" panose="02020603050405020304" pitchFamily="18" charset="0"/>
                        <a:cs typeface="Times New Roman" panose="02020603050405020304" pitchFamily="18" charset="0"/>
                      </a:endParaRPr>
                    </a:p>
                  </a:txBody>
                  <a:tcPr marL="121706" marR="121706"/>
                </a:tc>
                <a:tc>
                  <a:txBody>
                    <a:bodyPr/>
                    <a:lstStyle/>
                    <a:p>
                      <a:pPr lvl="0" algn="just"/>
                      <a:r>
                        <a:rPr lang="en-US" sz="1800" dirty="0">
                          <a:latin typeface="Times New Roman" panose="02020603050405020304" pitchFamily="18" charset="0"/>
                          <a:cs typeface="Times New Roman" panose="02020603050405020304" pitchFamily="18" charset="0"/>
                        </a:rPr>
                        <a:t>2024</a:t>
                      </a:r>
                      <a:endParaRPr lang="en-IN" sz="1800" dirty="0">
                        <a:latin typeface="Times New Roman" panose="02020603050405020304" pitchFamily="18" charset="0"/>
                        <a:cs typeface="Times New Roman" panose="02020603050405020304" pitchFamily="18" charset="0"/>
                      </a:endParaRPr>
                    </a:p>
                  </a:txBody>
                  <a:tcPr marL="121706" marR="121706"/>
                </a:tc>
                <a:tc>
                  <a:txBody>
                    <a:bodyPr/>
                    <a:lstStyle/>
                    <a:p>
                      <a:pPr lvl="0" algn="l"/>
                      <a:r>
                        <a:rPr lang="en-US" sz="1800" b="0" i="0" dirty="0">
                          <a:solidFill>
                            <a:srgbClr val="404040"/>
                          </a:solidFill>
                          <a:effectLst/>
                          <a:latin typeface="Times New Roman" panose="02020603050405020304" pitchFamily="18" charset="0"/>
                          <a:cs typeface="Times New Roman" panose="02020603050405020304" pitchFamily="18" charset="0"/>
                        </a:rPr>
                        <a:t>Advancing Fake News Detection: Hybrid Deep Learning With </a:t>
                      </a:r>
                      <a:r>
                        <a:rPr lang="en-US" sz="1800" b="0" i="0" dirty="0" err="1">
                          <a:solidFill>
                            <a:srgbClr val="404040"/>
                          </a:solidFill>
                          <a:effectLst/>
                          <a:latin typeface="Times New Roman" panose="02020603050405020304" pitchFamily="18" charset="0"/>
                          <a:cs typeface="Times New Roman" panose="02020603050405020304" pitchFamily="18" charset="0"/>
                        </a:rPr>
                        <a:t>FastText</a:t>
                      </a:r>
                      <a:r>
                        <a:rPr lang="en-US" sz="1800" b="0" i="0" dirty="0">
                          <a:solidFill>
                            <a:srgbClr val="404040"/>
                          </a:solidFill>
                          <a:effectLst/>
                          <a:latin typeface="Times New Roman" panose="02020603050405020304" pitchFamily="18" charset="0"/>
                          <a:cs typeface="Times New Roman" panose="02020603050405020304" pitchFamily="18" charset="0"/>
                        </a:rPr>
                        <a:t> and Explainable AI</a:t>
                      </a:r>
                      <a:endParaRPr lang="en-IN" sz="1800" b="0" dirty="0">
                        <a:latin typeface="Times New Roman" panose="02020603050405020304" pitchFamily="18" charset="0"/>
                        <a:cs typeface="Times New Roman" panose="02020603050405020304" pitchFamily="18" charset="0"/>
                      </a:endParaRPr>
                    </a:p>
                  </a:txBody>
                  <a:tcPr marL="121706" marR="121706" anchor="ctr"/>
                </a:tc>
                <a:tc>
                  <a:txBody>
                    <a:bodyPr/>
                    <a:lstStyle/>
                    <a:p>
                      <a:pPr lvl="0" algn="l"/>
                      <a:r>
                        <a:rPr lang="en-US" sz="1800" i="0" dirty="0" err="1">
                          <a:solidFill>
                            <a:srgbClr val="404040"/>
                          </a:solidFill>
                          <a:effectLst/>
                          <a:latin typeface="Times New Roman" panose="02020603050405020304" pitchFamily="18" charset="0"/>
                          <a:cs typeface="Times New Roman" panose="02020603050405020304" pitchFamily="18" charset="0"/>
                        </a:rPr>
                        <a:t>Ehtesham</a:t>
                      </a:r>
                      <a:r>
                        <a:rPr lang="en-US" sz="1800" i="0" dirty="0">
                          <a:solidFill>
                            <a:srgbClr val="404040"/>
                          </a:solidFill>
                          <a:effectLst/>
                          <a:latin typeface="Times New Roman" panose="02020603050405020304" pitchFamily="18" charset="0"/>
                          <a:cs typeface="Times New Roman" panose="02020603050405020304" pitchFamily="18" charset="0"/>
                        </a:rPr>
                        <a:t> Hashmi, Sule Yildirim </a:t>
                      </a:r>
                      <a:r>
                        <a:rPr lang="en-US" sz="1800" i="0" dirty="0" err="1">
                          <a:solidFill>
                            <a:srgbClr val="404040"/>
                          </a:solidFill>
                          <a:effectLst/>
                          <a:latin typeface="Times New Roman" panose="02020603050405020304" pitchFamily="18" charset="0"/>
                          <a:cs typeface="Times New Roman" panose="02020603050405020304" pitchFamily="18" charset="0"/>
                        </a:rPr>
                        <a:t>Yayilgan</a:t>
                      </a:r>
                      <a:r>
                        <a:rPr lang="en-US" sz="1800" i="0" dirty="0">
                          <a:solidFill>
                            <a:srgbClr val="404040"/>
                          </a:solidFill>
                          <a:effectLst/>
                          <a:latin typeface="Times New Roman" panose="02020603050405020304" pitchFamily="18" charset="0"/>
                          <a:cs typeface="Times New Roman" panose="02020603050405020304" pitchFamily="18" charset="0"/>
                        </a:rPr>
                        <a:t>, Muhammad Mudassar Yamin</a:t>
                      </a:r>
                      <a:endParaRPr lang="en-IN" sz="1800" dirty="0">
                        <a:latin typeface="Times New Roman" panose="02020603050405020304" pitchFamily="18" charset="0"/>
                        <a:cs typeface="Times New Roman" panose="02020603050405020304" pitchFamily="18" charset="0"/>
                      </a:endParaRPr>
                    </a:p>
                  </a:txBody>
                  <a:tcPr marL="121706" marR="121706"/>
                </a:tc>
                <a:tc>
                  <a:txBody>
                    <a:bodyPr/>
                    <a:lstStyle/>
                    <a:p>
                      <a:pPr lvl="0" algn="l"/>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The paper proposes a hybrid deep learning model (CNN-LSTM) combined with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FastText</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embeddings, which effectively captures both</a:t>
                      </a:r>
                      <a:r>
                        <a:rPr lang="en-US" sz="1800" b="1"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local features and sequential dependencies in text data, achieving high accuracy in fake news detection.</a:t>
                      </a:r>
                      <a:endParaRPr lang="en-US" sz="18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marL="121706" marR="121706"/>
                </a:tc>
                <a:tc>
                  <a:txBody>
                    <a:bodyPr/>
                    <a:lstStyle/>
                    <a:p>
                      <a:pPr lvl="0" algn="l"/>
                      <a:r>
                        <a:rPr lang="en-US" sz="1800" dirty="0">
                          <a:effectLst/>
                          <a:latin typeface="Times New Roman" panose="02020603050405020304" pitchFamily="18" charset="0"/>
                          <a:cs typeface="Times New Roman" panose="02020603050405020304" pitchFamily="18" charset="0"/>
                        </a:rPr>
                        <a:t>The model is </a:t>
                      </a:r>
                      <a:r>
                        <a:rPr lang="en-US" sz="1800" b="0" dirty="0">
                          <a:effectLst/>
                          <a:latin typeface="Times New Roman" panose="02020603050405020304" pitchFamily="18" charset="0"/>
                          <a:cs typeface="Times New Roman" panose="02020603050405020304" pitchFamily="18" charset="0"/>
                        </a:rPr>
                        <a:t>limited to text-based fake news </a:t>
                      </a:r>
                      <a:r>
                        <a:rPr lang="en-US" sz="1800" dirty="0">
                          <a:effectLst/>
                          <a:latin typeface="Times New Roman" panose="02020603050405020304" pitchFamily="18" charset="0"/>
                          <a:cs typeface="Times New Roman" panose="02020603050405020304" pitchFamily="18" charset="0"/>
                        </a:rPr>
                        <a:t>and does not address </a:t>
                      </a:r>
                      <a:r>
                        <a:rPr lang="en-US" sz="1800" b="0" dirty="0">
                          <a:effectLst/>
                          <a:latin typeface="Times New Roman" panose="02020603050405020304" pitchFamily="18" charset="0"/>
                          <a:cs typeface="Times New Roman" panose="02020603050405020304" pitchFamily="18" charset="0"/>
                        </a:rPr>
                        <a:t>multimedia content </a:t>
                      </a:r>
                      <a:r>
                        <a:rPr lang="en-US" sz="1800" dirty="0">
                          <a:effectLst/>
                          <a:latin typeface="Times New Roman" panose="02020603050405020304" pitchFamily="18" charset="0"/>
                          <a:cs typeface="Times New Roman" panose="02020603050405020304" pitchFamily="18" charset="0"/>
                        </a:rPr>
                        <a:t>(images, videos), which are increasingly used in fake news propagation.</a:t>
                      </a:r>
                      <a:endParaRPr lang="en-US" sz="1800" dirty="0">
                        <a:effectLst/>
                        <a:latin typeface="Times New Roman" panose="02020603050405020304" pitchFamily="18" charset="0"/>
                        <a:cs typeface="Times New Roman" panose="02020603050405020304" pitchFamily="18" charset="0"/>
                      </a:endParaRPr>
                    </a:p>
                    <a:p>
                      <a:pPr lvl="0" algn="just"/>
                      <a:br>
                        <a:rPr lang="en-US" sz="1800" kern="1200" dirty="0">
                          <a:solidFill>
                            <a:schemeClr val="tx1"/>
                          </a:solidFill>
                          <a:effectLst/>
                          <a:latin typeface="Times New Roman" panose="02020603050405020304" pitchFamily="18" charset="0"/>
                          <a:ea typeface="+mn-ea"/>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marL="121706" marR="121706"/>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12232</Words>
  <Application>WPS Presentation</Application>
  <PresentationFormat>Widescreen</PresentationFormat>
  <Paragraphs>323</Paragraphs>
  <Slides>32</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Arial</vt:lpstr>
      <vt:lpstr>SimSun</vt:lpstr>
      <vt:lpstr>Wingdings</vt:lpstr>
      <vt:lpstr>Times New Roman</vt:lpstr>
      <vt:lpstr>Calibri Light</vt:lpstr>
      <vt:lpstr>Microsoft YaHei</vt:lpstr>
      <vt:lpstr>Arial Unicode MS</vt:lpstr>
      <vt:lpstr>Calibri</vt:lpstr>
      <vt:lpstr>Wingdings</vt:lpstr>
      <vt:lpstr>Office Theme</vt:lpstr>
      <vt:lpstr>AI- BASED SYSTEM FOR DETECTING AND COMBATTING  FAKE NEWS PROPAGATION</vt:lpstr>
      <vt:lpstr>TABLE OF CONTENT</vt:lpstr>
      <vt:lpstr>ABSTRACT</vt:lpstr>
      <vt:lpstr>INTRODUCTION </vt:lpstr>
      <vt:lpstr>OBJECTIVES</vt:lpstr>
      <vt:lpstr>PROBLEM IDENTIFICATION</vt:lpstr>
      <vt:lpstr>RESEARCH GAPS</vt:lpstr>
      <vt:lpstr>LITERATURE REVIEW</vt:lpstr>
      <vt:lpstr>PowerPoint 演示文稿</vt:lpstr>
      <vt:lpstr>PowerPoint 演示文稿</vt:lpstr>
      <vt:lpstr>ALGORITHM</vt:lpstr>
      <vt:lpstr>NATURE LANGUAGE PROCESSING  </vt:lpstr>
      <vt:lpstr>LOGISTIC REGRESSION </vt:lpstr>
      <vt:lpstr>WORK FLOW OF LOGISTIC REGRESSION </vt:lpstr>
      <vt:lpstr>BENEFITS OF LOGISTIC REGRESSION</vt:lpstr>
      <vt:lpstr>METHODOLOGY</vt:lpstr>
      <vt:lpstr>MODULES</vt:lpstr>
      <vt:lpstr>MODULES</vt:lpstr>
      <vt:lpstr>MODULES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Ranesh Guru S</dc:creator>
  <cp:lastModifiedBy>Dinesh Balaji</cp:lastModifiedBy>
  <cp:revision>30</cp:revision>
  <dcterms:created xsi:type="dcterms:W3CDTF">2025-03-04T13:41:00Z</dcterms:created>
  <dcterms:modified xsi:type="dcterms:W3CDTF">2025-05-29T04:23:58Z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AFA6E4C86F4C4E6098814221EA4234D4_13</vt:lpwstr>
  </property>
  <property fmtid="{D5CDD505-2E9C-101B-9397-08002B2CF9AE}" pid="3" name="KSOProductBuildVer">
    <vt:lpwstr>1033-12.2.0.21179</vt:lpwstr>
  </property>
</Properties>
</file>