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307" r:id="rId5"/>
    <p:sldId id="259" r:id="rId6"/>
    <p:sldId id="260" r:id="rId7"/>
    <p:sldId id="275" r:id="rId8"/>
    <p:sldId id="290" r:id="rId9"/>
    <p:sldId id="273" r:id="rId10"/>
    <p:sldId id="274" r:id="rId12"/>
    <p:sldId id="278" r:id="rId13"/>
    <p:sldId id="279" r:id="rId14"/>
    <p:sldId id="286" r:id="rId15"/>
    <p:sldId id="282" r:id="rId16"/>
    <p:sldId id="283" r:id="rId17"/>
    <p:sldId id="284" r:id="rId18"/>
    <p:sldId id="281" r:id="rId19"/>
    <p:sldId id="289" r:id="rId20"/>
    <p:sldId id="276" r:id="rId21"/>
    <p:sldId id="292" r:id="rId22"/>
    <p:sldId id="291" r:id="rId23"/>
    <p:sldId id="295" r:id="rId24"/>
    <p:sldId id="297" r:id="rId25"/>
    <p:sldId id="288" r:id="rId26"/>
    <p:sldId id="296" r:id="rId27"/>
    <p:sldId id="300" r:id="rId28"/>
    <p:sldId id="303" r:id="rId29"/>
    <p:sldId id="304" r:id="rId30"/>
    <p:sldId id="305" r:id="rId31"/>
    <p:sldId id="299" r:id="rId32"/>
    <p:sldId id="30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595" autoAdjust="0"/>
  </p:normalViewPr>
  <p:slideViewPr>
    <p:cSldViewPr snapToGrid="0">
      <p:cViewPr>
        <p:scale>
          <a:sx n="85" d="100"/>
          <a:sy n="85" d="100"/>
        </p:scale>
        <p:origin x="341" y="-28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AE5C9-482D-4E4F-93D6-13250F6C73C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26A16-C545-4871-9126-02293634DCA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26A16-C545-4871-9126-02293634DCA6}"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26A16-C545-4871-9126-02293634DCA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8619810-5D5D-4F20-95FF-8042B1425E4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619810-5D5D-4F20-95FF-8042B1425E4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19810-5D5D-4F20-95FF-8042B1425E4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19810-5D5D-4F20-95FF-8042B1425E4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506E-6753-4862-BD71-016D497208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614805"/>
            <a:ext cx="9196705" cy="1710055"/>
          </a:xfrm>
        </p:spPr>
        <p:txBody>
          <a:bodyPr>
            <a:normAutofit/>
          </a:bodyPr>
          <a:lstStyle/>
          <a:p>
            <a:r>
              <a:rPr lang="en-US" sz="2600" b="1" u="sng" dirty="0">
                <a:latin typeface="Times New Roman" panose="02020603050405020304" pitchFamily="18" charset="0"/>
                <a:cs typeface="Times New Roman" panose="02020603050405020304" pitchFamily="18" charset="0"/>
              </a:rPr>
              <a:t>AI- BASED SYSTEM FOR DETECTING AND COMBATTING  FAKE NEWS PROPAGATION</a:t>
            </a:r>
            <a:endParaRPr lang="en-IN" sz="2600" dirty="0"/>
          </a:p>
        </p:txBody>
      </p:sp>
      <p:sp>
        <p:nvSpPr>
          <p:cNvPr id="3" name="Subtitle 2"/>
          <p:cNvSpPr>
            <a:spLocks noGrp="1"/>
          </p:cNvSpPr>
          <p:nvPr>
            <p:ph type="subTitle" idx="1"/>
          </p:nvPr>
        </p:nvSpPr>
        <p:spPr>
          <a:xfrm>
            <a:off x="7489322" y="4621007"/>
            <a:ext cx="4461936" cy="1224034"/>
          </a:xfrm>
        </p:spPr>
        <p:txBody>
          <a:bodyPr>
            <a:noAutofit/>
          </a:bodyPr>
          <a:lstStyle/>
          <a:p>
            <a:pPr algn="l"/>
            <a:r>
              <a:rPr lang="en-US" sz="1800" dirty="0">
                <a:latin typeface="Times New Roman" panose="02020603050405020304" pitchFamily="18" charset="0"/>
                <a:cs typeface="Times New Roman" panose="02020603050405020304" pitchFamily="18" charset="0"/>
              </a:rPr>
              <a:t>Mr. M. NAGARASAN , AP/CSE</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ASSISTANT PROFESSOR, </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DEPARTMENT OF COMPUTER SCIENCE OF ENGINEERING.</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42333"/>
            <a:ext cx="1710267" cy="171026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669" y="120724"/>
            <a:ext cx="2404664" cy="1242409"/>
          </a:xfrm>
          <a:prstGeom prst="rect">
            <a:avLst/>
          </a:prstGeom>
        </p:spPr>
      </p:pic>
      <p:sp>
        <p:nvSpPr>
          <p:cNvPr id="8" name="TextBox 7"/>
          <p:cNvSpPr txBox="1"/>
          <p:nvPr/>
        </p:nvSpPr>
        <p:spPr>
          <a:xfrm>
            <a:off x="7368037" y="4252687"/>
            <a:ext cx="4295332"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GUIDENCE OF</a:t>
            </a:r>
            <a:endParaRPr lang="en-IN" b="1"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601133" y="4518117"/>
            <a:ext cx="3659368" cy="12240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PRESENTED BY </a:t>
            </a:r>
            <a:endParaRPr lang="en-US" sz="1800" b="1"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MALARVIZHI.R   (711021205013)</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POOJASHREE.R    (711021205017)</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DINESH BALAJI.R(711021205302)</a:t>
            </a:r>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6816" y="762000"/>
          <a:ext cx="10818372" cy="5036916"/>
        </p:xfrm>
        <a:graphic>
          <a:graphicData uri="http://schemas.openxmlformats.org/drawingml/2006/table">
            <a:tbl>
              <a:tblPr firstRow="1" bandRow="1">
                <a:tableStyleId>{5940675A-B579-460E-94D1-54222C63F5DA}</a:tableStyleId>
              </a:tblPr>
              <a:tblGrid>
                <a:gridCol w="1803062"/>
                <a:gridCol w="1780671"/>
                <a:gridCol w="1825453"/>
                <a:gridCol w="1803062"/>
                <a:gridCol w="1803062"/>
                <a:gridCol w="1803062"/>
              </a:tblGrid>
              <a:tr h="5036916">
                <a:tc>
                  <a:txBody>
                    <a:bodyPr/>
                    <a:lstStyle/>
                    <a:p>
                      <a:pPr algn="just"/>
                      <a:r>
                        <a:rPr lang="en-US" sz="1800" dirty="0">
                          <a:latin typeface="Times New Roman" panose="02020603050405020304" pitchFamily="18" charset="0"/>
                          <a:cs typeface="Times New Roman" panose="02020603050405020304" pitchFamily="18" charset="0"/>
                        </a:rPr>
                        <a:t>03</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just"/>
                      <a:r>
                        <a:rPr lang="en-US" sz="1800" dirty="0">
                          <a:latin typeface="Times New Roman" panose="02020603050405020304" pitchFamily="18" charset="0"/>
                          <a:cs typeface="Times New Roman" panose="02020603050405020304" pitchFamily="18" charset="0"/>
                        </a:rPr>
                        <a:t>2024</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ctr"/>
                      <a:r>
                        <a:rPr lang="en-US" sz="1800" b="0" i="0" dirty="0">
                          <a:solidFill>
                            <a:srgbClr val="404040"/>
                          </a:solidFill>
                          <a:effectLst/>
                          <a:latin typeface="Times New Roman" panose="02020603050405020304" pitchFamily="18" charset="0"/>
                          <a:cs typeface="Times New Roman" panose="02020603050405020304" pitchFamily="18" charset="0"/>
                        </a:rPr>
                        <a:t>Systematic Review of Fake News, Propaganda, and Disinformation: Examining Authors, Content, and Social Impact Through Machine Learning.</a:t>
                      </a:r>
                      <a:endParaRPr lang="en-IN" sz="1800" b="0" dirty="0">
                        <a:latin typeface="Times New Roman" panose="02020603050405020304" pitchFamily="18" charset="0"/>
                        <a:cs typeface="Times New Roman" panose="02020603050405020304" pitchFamily="18" charset="0"/>
                      </a:endParaRPr>
                    </a:p>
                  </a:txBody>
                  <a:tcPr marL="121706" marR="121706" anchor="ctr"/>
                </a:tc>
                <a:tc>
                  <a:txBody>
                    <a:bodyPr/>
                    <a:lstStyle/>
                    <a:p>
                      <a:pPr algn="just"/>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arius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Plikyns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Ieva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Rizgeline</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provides a comprehensive</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review of fake news detection techniques, offering valuable insights into authorship, content, and social</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impact, which helps identify key challenges and gaps in the field.</a:t>
                      </a:r>
                      <a:endParaRPr lang="en-US" sz="1800" dirty="0">
                        <a:latin typeface="Times New Roman" panose="02020603050405020304" pitchFamily="18" charset="0"/>
                        <a:cs typeface="Times New Roman" panose="02020603050405020304" pitchFamily="18" charset="0"/>
                      </a:endParaRPr>
                    </a:p>
                  </a:txBody>
                  <a:tcPr marL="121706" marR="121706"/>
                </a:tc>
                <a:tc>
                  <a:txBody>
                    <a:bodyPr/>
                    <a:lstStyle/>
                    <a:p>
                      <a:pPr algn="just"/>
                      <a:r>
                        <a:rPr lang="en-US" sz="1800" dirty="0">
                          <a:effectLst/>
                          <a:latin typeface="Times New Roman" panose="02020603050405020304" pitchFamily="18" charset="0"/>
                          <a:cs typeface="Times New Roman" panose="02020603050405020304" pitchFamily="18" charset="0"/>
                        </a:rPr>
                        <a:t>The paper is </a:t>
                      </a:r>
                      <a:r>
                        <a:rPr lang="en-US" sz="1800" b="0" dirty="0">
                          <a:effectLst/>
                          <a:latin typeface="Times New Roman" panose="02020603050405020304" pitchFamily="18" charset="0"/>
                          <a:cs typeface="Times New Roman" panose="02020603050405020304" pitchFamily="18" charset="0"/>
                        </a:rPr>
                        <a:t>theoretical</a:t>
                      </a:r>
                      <a:r>
                        <a:rPr lang="en-US" sz="1800" dirty="0">
                          <a:effectLst/>
                          <a:latin typeface="Times New Roman" panose="02020603050405020304" pitchFamily="18" charset="0"/>
                          <a:cs typeface="Times New Roman" panose="02020603050405020304" pitchFamily="18" charset="0"/>
                        </a:rPr>
                        <a:t> and lacks </a:t>
                      </a:r>
                      <a:r>
                        <a:rPr lang="en-US" sz="1800" b="0" dirty="0">
                          <a:effectLst/>
                          <a:latin typeface="Times New Roman" panose="02020603050405020304" pitchFamily="18" charset="0"/>
                          <a:cs typeface="Times New Roman" panose="02020603050405020304" pitchFamily="18" charset="0"/>
                        </a:rPr>
                        <a:t>practical</a:t>
                      </a:r>
                      <a:r>
                        <a:rPr lang="en-US" sz="1800" b="1"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implementation</a:t>
                      </a:r>
                      <a:r>
                        <a:rPr lang="en-US" sz="1800" dirty="0">
                          <a:effectLst/>
                          <a:latin typeface="Times New Roman" panose="02020603050405020304" pitchFamily="18" charset="0"/>
                          <a:cs typeface="Times New Roman" panose="02020603050405020304" pitchFamily="18" charset="0"/>
                        </a:rPr>
                        <a:t> or experimental results, making it less useful for developing real-world solutions.</a:t>
                      </a:r>
                      <a:endParaRPr lang="en-US" sz="1800" dirty="0">
                        <a:effectLst/>
                        <a:latin typeface="Times New Roman" panose="02020603050405020304" pitchFamily="18" charset="0"/>
                        <a:cs typeface="Times New Roman" panose="02020603050405020304" pitchFamily="18" charset="0"/>
                      </a:endParaRPr>
                    </a:p>
                    <a:p>
                      <a:pPr algn="just"/>
                      <a:br>
                        <a:rPr lang="en-US" sz="1800" kern="1200" dirty="0">
                          <a:solidFill>
                            <a:schemeClr val="tx1"/>
                          </a:solidFill>
                          <a:effectLst/>
                          <a:latin typeface="Times New Roman" panose="02020603050405020304" pitchFamily="18" charset="0"/>
                          <a:ea typeface="+mn-ea"/>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txBody>
                  <a:tcPr marL="121706" marR="121706"/>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375" y="376929"/>
            <a:ext cx="9144000" cy="905220"/>
          </a:xfrm>
        </p:spPr>
        <p:txBody>
          <a:bodyPr>
            <a:noAutofit/>
          </a:bodyPr>
          <a:lstStyle/>
          <a:p>
            <a:r>
              <a:rPr lang="en-US" sz="2800" b="1" u="sng" dirty="0">
                <a:latin typeface="Times New Roman" panose="02020603050405020304" pitchFamily="18" charset="0"/>
                <a:cs typeface="Times New Roman" panose="02020603050405020304" pitchFamily="18" charset="0"/>
              </a:rPr>
              <a:t>ALGORITHM</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82148" y="1510747"/>
            <a:ext cx="9385852" cy="4651513"/>
          </a:xfrm>
        </p:spPr>
        <p:txBody>
          <a:bodyPr>
            <a:normAutofit/>
          </a:bodyPr>
          <a:lstStyle/>
          <a:p>
            <a:pPr algn="just"/>
            <a:r>
              <a:rPr lang="en-US" sz="2000" b="1" dirty="0">
                <a:latin typeface="Times New Roman" panose="02020603050405020304" pitchFamily="18" charset="0"/>
                <a:cs typeface="Times New Roman" panose="02020603050405020304" pitchFamily="18" charset="0"/>
              </a:rPr>
              <a:t>NATURAL LANGUAGE PROCESSING (NLP) + LOGISTIC REGRESSION </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NLP (Natural Language Processing)</a:t>
            </a:r>
            <a:r>
              <a:rPr lang="en-US" sz="2000" dirty="0">
                <a:latin typeface="Times New Roman" panose="02020603050405020304" pitchFamily="18" charset="0"/>
                <a:cs typeface="Times New Roman" panose="02020603050405020304" pitchFamily="18" charset="0"/>
              </a:rPr>
              <a:t>: Converts raw text into numerical data for machine learning.</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 machine learning algorithm for binary classification (Fake vs. Real News).</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How You Are Using Them:</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NLP Processing</a:t>
            </a:r>
            <a:r>
              <a:rPr lang="en-US" sz="2000" dirty="0">
                <a:latin typeface="Times New Roman" panose="02020603050405020304" pitchFamily="18" charset="0"/>
                <a:cs typeface="Times New Roman" panose="02020603050405020304" pitchFamily="18" charset="0"/>
              </a:rPr>
              <a:t> → Clean text (remove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stemming).</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 Convert text into numbers using </a:t>
            </a:r>
            <a:r>
              <a:rPr lang="en-US" sz="2000" b="1" dirty="0">
                <a:latin typeface="Times New Roman" panose="02020603050405020304" pitchFamily="18" charset="0"/>
                <a:cs typeface="Times New Roman" panose="02020603050405020304" pitchFamily="18" charset="0"/>
              </a:rPr>
              <a:t>TF-IDF (TEAM FREQUENCY INVERSE DOCUMENT FREQUENCY)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 Classifies news as </a:t>
            </a:r>
            <a:r>
              <a:rPr lang="en-US" sz="2000" b="1" dirty="0">
                <a:latin typeface="Times New Roman" panose="02020603050405020304" pitchFamily="18" charset="0"/>
                <a:cs typeface="Times New Roman" panose="02020603050405020304" pitchFamily="18" charset="0"/>
              </a:rPr>
              <a:t>Fake or Real</a:t>
            </a:r>
            <a:r>
              <a:rPr lang="en-US" sz="2000" dirty="0">
                <a:latin typeface="Times New Roman" panose="02020603050405020304" pitchFamily="18" charset="0"/>
                <a:cs typeface="Times New Roman" panose="02020603050405020304" pitchFamily="18" charset="0"/>
              </a:rPr>
              <a:t> based on extracted features.</a:t>
            </a:r>
            <a:endParaRPr lang="en-US" sz="2000" dirty="0">
              <a:latin typeface="Times New Roman" panose="02020603050405020304" pitchFamily="18" charset="0"/>
              <a:cs typeface="Times New Roman" panose="02020603050405020304" pitchFamily="18" charset="0"/>
            </a:endParaRPr>
          </a:p>
          <a:p>
            <a:pPr algn="just"/>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u="sng" dirty="0">
                <a:latin typeface="Times New Roman" panose="02020603050405020304" pitchFamily="18" charset="0"/>
                <a:cs typeface="Times New Roman" panose="02020603050405020304" pitchFamily="18" charset="0"/>
              </a:rPr>
              <a:t>NATURE LANGUAGE PROCESSING </a:t>
            </a:r>
            <a:r>
              <a:rPr lang="en-US" b="1"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NATURE LANGUAGE PROCESSING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​Natural Language Processing (NLP) enables computers to comprehend and interact using human language. Its primary purpose is to bridge the communication gap between humans and machines, facilitating seamless interaction.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t>Automating repetitive tasks.</a:t>
            </a:r>
            <a:endParaRPr lang="en-US" sz="2000" dirty="0"/>
          </a:p>
          <a:p>
            <a:pPr>
              <a:buFont typeface="Wingdings" panose="05000000000000000000" pitchFamily="2" charset="2"/>
              <a:buChar char="ü"/>
            </a:pPr>
            <a:r>
              <a:rPr lang="en-US" sz="2000" dirty="0"/>
              <a:t>Enhancing data analysis.</a:t>
            </a:r>
            <a:endParaRPr lang="en-US" sz="2000" dirty="0"/>
          </a:p>
          <a:p>
            <a:pPr>
              <a:buFont typeface="Wingdings" panose="05000000000000000000" pitchFamily="2" charset="2"/>
              <a:buChar char="ü"/>
            </a:pPr>
            <a:r>
              <a:rPr lang="en-US" sz="2000" dirty="0"/>
              <a:t>Improving search functionalities</a:t>
            </a:r>
            <a:endParaRPr lang="en-US" sz="2000" dirty="0"/>
          </a:p>
          <a:p>
            <a:pPr>
              <a:buFont typeface="Wingdings" panose="05000000000000000000" pitchFamily="2" charset="2"/>
              <a:buChar char="ü"/>
            </a:pPr>
            <a:r>
              <a:rPr lang="en-US" sz="2000" dirty="0"/>
              <a:t>Generating content. </a:t>
            </a:r>
            <a:endParaRPr lang="en-US" sz="20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2685" y="2834792"/>
            <a:ext cx="5122793" cy="3342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LOGISTIC REGRESSION </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LOGISTIC REGRESSION </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Logistic Regression is a statistical method used for analyzing datasets where the outcome variable is binary, meaning it has two possible outcomes such as "yes" or "no", "success" or "failure". </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primary goal is to model the probability that a given input point belongs to a particular category.</a:t>
            </a:r>
            <a:endParaRPr lang="en-US" sz="1800" dirty="0">
              <a:latin typeface="Times New Roman" panose="02020603050405020304" pitchFamily="18" charset="0"/>
              <a:cs typeface="Times New Roman" panose="02020603050405020304" pitchFamily="18" charset="0"/>
            </a:endParaRPr>
          </a:p>
          <a:p>
            <a:pPr marL="0" indent="0" algn="just">
              <a:buNone/>
            </a:pP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DECISION RULE FOR CLASSIFICATION</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After calculating the probability P(Y=1 | X):</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P ≥ 0.5,</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classify the news as real.</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P &lt; 0.5,</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classify the news as fake.</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3341024"/>
            <a:ext cx="4620866" cy="29708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WORK FLOW OF LOGISTIC REGRESSION </a:t>
            </a:r>
            <a:endParaRPr lang="en-IN" sz="2800" dirty="0"/>
          </a:p>
        </p:txBody>
      </p:sp>
      <p:sp>
        <p:nvSpPr>
          <p:cNvPr id="3" name="Content Placeholder 2"/>
          <p:cNvSpPr>
            <a:spLocks noGrp="1"/>
          </p:cNvSpPr>
          <p:nvPr>
            <p:ph idx="1"/>
          </p:nvPr>
        </p:nvSpPr>
        <p:spPr>
          <a:xfrm>
            <a:off x="1091565" y="1903095"/>
            <a:ext cx="10262235" cy="4263390"/>
          </a:xfrm>
        </p:spPr>
        <p:txBody>
          <a:bodyPr>
            <a:normAutofit fontScale="92500" lnSpcReduction="10000"/>
          </a:bodyPr>
          <a:lstStyle/>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Gather a dataset with relevant features and a binary outcome variable.​</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Data Preprocessing</a:t>
            </a:r>
            <a:r>
              <a:rPr lang="en-US"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Clean the data by handling missing values, encoding categorical variables, and normalizing numerical features if necessary.​</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Model Training:</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Split the data into training and testing sets. Use the training set to fit the Logistic Regression model by estimating the coefficients that best predict the outcome variable.​</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Model Evaluation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Assess the model's performance using metrics such as accuracy, precision.</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Prediction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Use the trained model to predict outcomes on new data instances by calculating the probability of the outcome variable and assigning class labels based on a chosen threshold.</a:t>
            </a:r>
            <a:endParaRPr lang="en-US" sz="19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BENEFITS OF LOGISTIC REGRESSION</a:t>
            </a:r>
            <a:endParaRPr lang="en-IN" sz="2800" dirty="0"/>
          </a:p>
        </p:txBody>
      </p:sp>
      <p:sp>
        <p:nvSpPr>
          <p:cNvPr id="3" name="Content Placeholder 2"/>
          <p:cNvSpPr>
            <a:spLocks noGrp="1"/>
          </p:cNvSpPr>
          <p:nvPr>
            <p:ph idx="1"/>
          </p:nvPr>
        </p:nvSpPr>
        <p:spPr>
          <a:xfrm>
            <a:off x="1069975" y="1691005"/>
            <a:ext cx="9831070" cy="4020820"/>
          </a:xfrm>
        </p:spPr>
        <p:txBody>
          <a:bodyPr>
            <a:noAutofit/>
          </a:bodyPr>
          <a:lstStyle/>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Simplicity and Efficiency</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Logistic Regression is computationally less intensive compared to more complex models, making it suitable for large datasets.​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Interpretability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The coefficients in Logistic Regression represent the relationship between each independent variable and the dependent variable, allowing for clear insights into how input features affect the outcome.​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Probability Estimation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Unlike some classification methods that only provide a class label, Logistic Regression estimates probabilities, offering a measure of confidence in the predictions.​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It can handle various types of relationships by applying appropriate transformations to the predictor variables.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METHODOLOGY</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690688"/>
            <a:ext cx="9982199" cy="4590842"/>
          </a:xfrm>
        </p:spPr>
        <p:txBody>
          <a:bodyPr>
            <a:normAutofit/>
          </a:bodyPr>
          <a:lstStyle/>
          <a:p>
            <a:pPr algn="just">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DATA COLLECTION </a:t>
            </a:r>
            <a:endParaRPr lang="en-IN" sz="2000" b="1"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r>
              <a:rPr lang="en-IN" sz="2000" dirty="0">
                <a:solidFill>
                  <a:srgbClr val="404040"/>
                </a:solidFill>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Use labelled datasets (e.g., Kaggle’s "Fake News Detection").</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PROCESSING </a:t>
            </a:r>
            <a:endParaRPr lang="en-IN" sz="2000" b="1"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IN" sz="2000" b="1" dirty="0">
                <a:solidFill>
                  <a:srgbClr val="404040"/>
                </a:solidFill>
                <a:latin typeface="Times New Roman" panose="02020603050405020304" pitchFamily="18" charset="0"/>
                <a:cs typeface="Times New Roman" panose="02020603050405020304" pitchFamily="18" charset="0"/>
              </a:rPr>
              <a:t>       </a:t>
            </a:r>
            <a:r>
              <a:rPr lang="en-IN" sz="2000" dirty="0">
                <a:solidFill>
                  <a:srgbClr val="404040"/>
                </a:solidFill>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Clean text (lowercase, remove stop words, tokenize, lemmatize) and apply TF-IDF.</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FEATURE </a:t>
            </a:r>
            <a:r>
              <a:rPr lang="en-IN" sz="2000" b="1" dirty="0">
                <a:solidFill>
                  <a:srgbClr val="404040"/>
                </a:solidFill>
                <a:latin typeface="Times New Roman" panose="02020603050405020304" pitchFamily="18" charset="0"/>
                <a:cs typeface="Times New Roman" panose="02020603050405020304" pitchFamily="18" charset="0"/>
              </a:rPr>
              <a:t>EXTRACTION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0" i="0" dirty="0">
                <a:solidFill>
                  <a:srgbClr val="404040"/>
                </a:solidFill>
                <a:effectLst/>
                <a:latin typeface="Times New Roman" panose="02020603050405020304" pitchFamily="18" charset="0"/>
                <a:cs typeface="Times New Roman" panose="02020603050405020304" pitchFamily="18" charset="0"/>
              </a:rPr>
              <a:t>        Extract TF-IDF scores, word count, sentence length, etc.</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MODAL TRAINING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1" i="0" dirty="0">
                <a:solidFill>
                  <a:srgbClr val="404040"/>
                </a:solidFill>
                <a:effectLst/>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  Split data (80/20), train Logistic Regression, optimize hyperparameters.</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CLASSIFICATION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1" i="0" dirty="0">
                <a:solidFill>
                  <a:srgbClr val="404040"/>
                </a:solidFill>
                <a:effectLst/>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Preprocess input text, extract features, predict using the model.</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FEEDBACK AND DEPLOYMENT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0" i="0" dirty="0">
                <a:solidFill>
                  <a:srgbClr val="404040"/>
                </a:solidFill>
                <a:effectLst/>
                <a:latin typeface="Times New Roman" panose="02020603050405020304" pitchFamily="18" charset="0"/>
                <a:cs typeface="Times New Roman" panose="02020603050405020304" pitchFamily="18" charset="0"/>
              </a:rPr>
              <a:t>        Allow user feedback for improvement</a:t>
            </a:r>
            <a:r>
              <a:rPr lang="en-IN" sz="2000" dirty="0">
                <a:solidFill>
                  <a:srgbClr val="404040"/>
                </a:solidFill>
                <a:latin typeface="Times New Roman" panose="02020603050405020304" pitchFamily="18" charset="0"/>
                <a:cs typeface="Times New Roman" panose="02020603050405020304" pitchFamily="18" charset="0"/>
              </a:rPr>
              <a:t>.</a:t>
            </a:r>
            <a:endParaRPr lang="en-IN" sz="2000" b="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0382" y="1690688"/>
            <a:ext cx="9783417" cy="4486275"/>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SELECTION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PROCESSING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STEMMING AND STOPWORDS REMOVAL</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FEATURE EXTRACTION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CLASSIFIER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EXPERIMENTAL RESULTS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FAKE NEWS PREDICTION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1234"/>
            <a:ext cx="10515600" cy="5061639"/>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MODULE 1 :</a:t>
            </a:r>
            <a:r>
              <a:rPr lang="en-IN" sz="2000" b="1" dirty="0">
                <a:latin typeface="Times New Roman" panose="02020603050405020304" pitchFamily="18" charset="0"/>
                <a:cs typeface="Times New Roman" panose="02020603050405020304" pitchFamily="18" charset="0"/>
              </a:rPr>
              <a:t> DATA SELECTION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first step where we select only the relevant data needed for fake news detection. The dataset is chosen based on the objective of identifying misleading or false information. We ensured that the data includes both real and fake news articles for balanced analysis.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2 : DATA PREPROCESSING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clean the raw data by removing unwanted characters, handling missing values, and performing text normalization techniques such as tokenization. Exploratory Data Analysis (EDA) is also carried out to understand data quality and class distribution.</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3 : STOPWORD REMOVAL AND STEMMING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Focuses on refining the text by eliminating common, non-informative words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and reducing words to their root form using stemming. This helps unify similar words and reduce noise in the data.</a:t>
            </a: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1325880" y="1018540"/>
            <a:ext cx="10027920" cy="4585970"/>
          </a:xfrm>
        </p:spPr>
        <p:txBody>
          <a:bodyPr>
            <a:noAutofit/>
          </a:bodyPr>
          <a:lstStyle/>
          <a:p>
            <a:pPr marL="0" indent="0" algn="just">
              <a:buNone/>
            </a:pPr>
            <a:r>
              <a:rPr lang="en-IN" sz="2400" b="1" dirty="0">
                <a:latin typeface="Times New Roman" panose="02020603050405020304" pitchFamily="18" charset="0"/>
                <a:cs typeface="Times New Roman" panose="02020603050405020304" pitchFamily="18" charset="0"/>
              </a:rPr>
              <a:t>MODULE 4 : FEATURE EXTRACTION </a:t>
            </a: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convert the processed text into numerical form using techniques like Bag of Words and TF-IDF (Term Frequency-Inverse Document Frequency). These methods help highlight important terms in the data and form the basis for training machine learning models using scikit-learn.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MODULE 4 : CLASSIFIER </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W</a:t>
            </a:r>
            <a:r>
              <a:rPr lang="en-US" sz="2400" dirty="0">
                <a:latin typeface="Times New Roman" panose="02020603050405020304" pitchFamily="18" charset="0"/>
                <a:cs typeface="Times New Roman" panose="02020603050405020304" pitchFamily="18" charset="0"/>
              </a:rPr>
              <a:t>e implemented a Logistic Regression model using the features extracted from the previous step. This model was trained to differentiate between real and fake news articles.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sym typeface="+mn-ea"/>
              </a:rPr>
              <a:t>MODULE 5 : EXPERIMENTAL RESULTS </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      We analyzed the accuracy of the model on both the </a:t>
            </a:r>
            <a:r>
              <a:rPr lang="en-US" sz="2400" b="1" dirty="0">
                <a:latin typeface="Times New Roman" panose="02020603050405020304" pitchFamily="18" charset="0"/>
                <a:cs typeface="Times New Roman" panose="02020603050405020304" pitchFamily="18" charset="0"/>
                <a:sym typeface="+mn-ea"/>
              </a:rPr>
              <a:t>training and test datasets</a:t>
            </a:r>
            <a:r>
              <a:rPr lang="en-US" sz="2400" dirty="0">
                <a:latin typeface="Times New Roman" panose="02020603050405020304" pitchFamily="18" charset="0"/>
                <a:cs typeface="Times New Roman" panose="02020603050405020304" pitchFamily="18" charset="0"/>
                <a:sym typeface="+mn-ea"/>
              </a:rPr>
              <a:t>, helping us assess how well the model performs on known and unknown data.</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316" y="226"/>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TABLE OF CONTENT</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36875" y="1203325"/>
            <a:ext cx="8370570" cy="2029460"/>
          </a:xfrm>
        </p:spPr>
        <p:txBody>
          <a:bodyPr>
            <a:noAutofit/>
          </a:bodyPr>
          <a:lstStyle/>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Abstract</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Introduction</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Objective</a:t>
            </a:r>
            <a:endParaRPr 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sym typeface="+mn-ea"/>
              </a:rPr>
              <a:t>Problem identification</a:t>
            </a:r>
            <a:endParaRPr lang="en-US" alt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sym typeface="+mn-ea"/>
              </a:rPr>
              <a:t>Research gaps</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Literature Review</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Algorithm </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Modules</a:t>
            </a:r>
            <a:endParaRPr 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UML Diagrams</a:t>
            </a: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Enhancement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99770" y="1845310"/>
            <a:ext cx="5316220" cy="410908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 6 : FAKE NEWS PREDICTION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The best-performing model was used to predict whether an input news article is real or fake.</a:t>
            </a:r>
            <a:endParaRPr lang="en-US" sz="2000" dirty="0">
              <a:latin typeface="Times New Roman" panose="02020603050405020304" pitchFamily="18" charset="0"/>
              <a:cs typeface="Times New Roman" panose="02020603050405020304" pitchFamily="18" charset="0"/>
            </a:endParaRPr>
          </a:p>
          <a:p>
            <a:pPr marL="0" indent="457200" algn="just">
              <a:buNone/>
            </a:pPr>
            <a:r>
              <a:rPr lang="en-US" sz="2000" dirty="0">
                <a:latin typeface="Times New Roman" panose="02020603050405020304" pitchFamily="18" charset="0"/>
                <a:cs typeface="Times New Roman" panose="02020603050405020304" pitchFamily="18" charset="0"/>
              </a:rPr>
              <a:t> The model provides a </a:t>
            </a:r>
            <a:r>
              <a:rPr lang="en-US" sz="2000" b="1" dirty="0">
                <a:latin typeface="Times New Roman" panose="02020603050405020304" pitchFamily="18" charset="0"/>
                <a:cs typeface="Times New Roman" panose="02020603050405020304" pitchFamily="18" charset="0"/>
              </a:rPr>
              <a:t>probability score</a:t>
            </a:r>
            <a:r>
              <a:rPr lang="en-US" sz="2000" dirty="0">
                <a:latin typeface="Times New Roman" panose="02020603050405020304" pitchFamily="18" charset="0"/>
                <a:cs typeface="Times New Roman" panose="02020603050405020304" pitchFamily="18" charset="0"/>
              </a:rPr>
              <a:t>, indicating the likelihood of the news being true or false, allowing for more informed decisions.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descr="Screenshot 2025-05-28 222550"/>
          <p:cNvPicPr>
            <a:picLocks noChangeAspect="1"/>
          </p:cNvPicPr>
          <p:nvPr/>
        </p:nvPicPr>
        <p:blipFill>
          <a:blip r:embed="rId1"/>
          <a:stretch>
            <a:fillRect/>
          </a:stretch>
        </p:blipFill>
        <p:spPr>
          <a:xfrm>
            <a:off x="6207760" y="680720"/>
            <a:ext cx="5429250" cy="53682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UML DIAGRAMS:ACTIVITY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descr="Screenshot 2025-05-28 220733"/>
          <p:cNvPicPr>
            <a:picLocks noChangeAspect="1"/>
          </p:cNvPicPr>
          <p:nvPr/>
        </p:nvPicPr>
        <p:blipFill>
          <a:blip r:embed="rId1"/>
          <a:stretch>
            <a:fillRect/>
          </a:stretch>
        </p:blipFill>
        <p:spPr>
          <a:xfrm>
            <a:off x="4488180" y="1124585"/>
            <a:ext cx="2802890" cy="53517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USE CASE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6" name="Picture 5" descr="Screenshot 2025-05-28 220903"/>
          <p:cNvPicPr>
            <a:picLocks noChangeAspect="1"/>
          </p:cNvPicPr>
          <p:nvPr/>
        </p:nvPicPr>
        <p:blipFill>
          <a:blip r:embed="rId1"/>
          <a:stretch>
            <a:fillRect/>
          </a:stretch>
        </p:blipFill>
        <p:spPr>
          <a:xfrm>
            <a:off x="3703955" y="1243965"/>
            <a:ext cx="3586480" cy="49168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48181" y="254643"/>
            <a:ext cx="3970118"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u="sng" dirty="0">
                <a:latin typeface="Times New Roman" panose="02020603050405020304" pitchFamily="18" charset="0"/>
                <a:cs typeface="Times New Roman" panose="02020603050405020304" pitchFamily="18" charset="0"/>
              </a:rPr>
              <a:t>DATA FLOW DIAGRAM</a:t>
            </a:r>
            <a:endParaRPr lang="en-IN" sz="24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559814" y="1003852"/>
            <a:ext cx="2146852" cy="62616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Text Data(Training)   </a:t>
            </a:r>
            <a:endParaRPr lang="en-US" dirty="0">
              <a:solidFill>
                <a:schemeClr val="tx1"/>
              </a:solidFill>
            </a:endParaRPr>
          </a:p>
          <a:p>
            <a:pPr algn="ctr"/>
            <a:r>
              <a:rPr lang="en-US" dirty="0">
                <a:solidFill>
                  <a:schemeClr val="tx1"/>
                </a:solidFill>
              </a:rPr>
              <a:t>Statement, Labels</a:t>
            </a:r>
            <a:endParaRPr lang="en-IN" dirty="0">
              <a:solidFill>
                <a:schemeClr val="tx1"/>
              </a:solidFill>
            </a:endParaRPr>
          </a:p>
        </p:txBody>
      </p:sp>
      <p:sp>
        <p:nvSpPr>
          <p:cNvPr id="9" name="TextBox 8"/>
          <p:cNvSpPr txBox="1"/>
          <p:nvPr/>
        </p:nvSpPr>
        <p:spPr>
          <a:xfrm>
            <a:off x="6341165" y="2792900"/>
            <a:ext cx="2345635" cy="646331"/>
          </a:xfrm>
          <a:prstGeom prst="rect">
            <a:avLst/>
          </a:prstGeom>
          <a:noFill/>
          <a:ln>
            <a:solidFill>
              <a:schemeClr val="tx1"/>
            </a:solidFill>
          </a:ln>
        </p:spPr>
        <p:txBody>
          <a:bodyPr wrap="square" rtlCol="0">
            <a:spAutoFit/>
          </a:bodyPr>
          <a:lstStyle/>
          <a:p>
            <a:pPr algn="ctr"/>
            <a:r>
              <a:rPr lang="en-US" dirty="0"/>
              <a:t>Stemming Word / Stop</a:t>
            </a:r>
            <a:endParaRPr lang="en-US" dirty="0"/>
          </a:p>
          <a:p>
            <a:pPr algn="ctr"/>
            <a:r>
              <a:rPr lang="en-US" dirty="0"/>
              <a:t>Word Removing</a:t>
            </a:r>
            <a:endParaRPr lang="en-IN" dirty="0"/>
          </a:p>
        </p:txBody>
      </p:sp>
      <p:sp>
        <p:nvSpPr>
          <p:cNvPr id="12" name="TextBox 11"/>
          <p:cNvSpPr txBox="1"/>
          <p:nvPr/>
        </p:nvSpPr>
        <p:spPr>
          <a:xfrm>
            <a:off x="6341165" y="3667546"/>
            <a:ext cx="2345635" cy="646331"/>
          </a:xfrm>
          <a:prstGeom prst="rect">
            <a:avLst/>
          </a:prstGeom>
          <a:noFill/>
          <a:ln>
            <a:solidFill>
              <a:schemeClr val="tx1"/>
            </a:solidFill>
          </a:ln>
        </p:spPr>
        <p:txBody>
          <a:bodyPr wrap="square" rtlCol="0">
            <a:spAutoFit/>
          </a:bodyPr>
          <a:lstStyle/>
          <a:p>
            <a:pPr algn="ctr"/>
            <a:r>
              <a:rPr lang="en-US" dirty="0"/>
              <a:t>Logistic         Regression     classifier</a:t>
            </a:r>
            <a:endParaRPr lang="en-IN" dirty="0"/>
          </a:p>
        </p:txBody>
      </p:sp>
      <p:cxnSp>
        <p:nvCxnSpPr>
          <p:cNvPr id="19" name="Connector: Elbow 18"/>
          <p:cNvCxnSpPr>
            <a:stCxn id="5" idx="2"/>
          </p:cNvCxnSpPr>
          <p:nvPr/>
        </p:nvCxnSpPr>
        <p:spPr>
          <a:xfrm rot="16200000" flipH="1">
            <a:off x="2904395" y="1358862"/>
            <a:ext cx="621198" cy="11635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Elbow 20"/>
          <p:cNvCxnSpPr>
            <a:stCxn id="54" idx="2"/>
            <a:endCxn id="9" idx="1"/>
          </p:cNvCxnSpPr>
          <p:nvPr/>
        </p:nvCxnSpPr>
        <p:spPr>
          <a:xfrm rot="16200000" flipH="1">
            <a:off x="5479015" y="2253916"/>
            <a:ext cx="452092" cy="12722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or: Elbow 23"/>
          <p:cNvCxnSpPr>
            <a:stCxn id="53" idx="3"/>
            <a:endCxn id="12" idx="3"/>
          </p:cNvCxnSpPr>
          <p:nvPr/>
        </p:nvCxnSpPr>
        <p:spPr>
          <a:xfrm>
            <a:off x="8557591" y="1451256"/>
            <a:ext cx="129209" cy="2539456"/>
          </a:xfrm>
          <a:prstGeom prst="bentConnector3">
            <a:avLst>
              <a:gd name="adj1" fmla="val 276923"/>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9" idx="2"/>
            <a:endCxn id="12" idx="0"/>
          </p:cNvCxnSpPr>
          <p:nvPr/>
        </p:nvCxnSpPr>
        <p:spPr>
          <a:xfrm>
            <a:off x="7513983" y="3439231"/>
            <a:ext cx="0" cy="22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5168348" y="4503522"/>
            <a:ext cx="2445026" cy="646331"/>
          </a:xfrm>
          <a:prstGeom prst="rect">
            <a:avLst/>
          </a:prstGeom>
          <a:noFill/>
          <a:ln>
            <a:solidFill>
              <a:schemeClr val="tx1"/>
            </a:solidFill>
          </a:ln>
        </p:spPr>
        <p:txBody>
          <a:bodyPr wrap="square" rtlCol="0">
            <a:spAutoFit/>
          </a:bodyPr>
          <a:lstStyle/>
          <a:p>
            <a:pPr algn="ctr"/>
            <a:r>
              <a:rPr lang="en-US" dirty="0"/>
              <a:t>Final Classification Model</a:t>
            </a:r>
            <a:endParaRPr lang="en-US" dirty="0"/>
          </a:p>
        </p:txBody>
      </p:sp>
      <p:sp>
        <p:nvSpPr>
          <p:cNvPr id="35" name="TextBox 34"/>
          <p:cNvSpPr txBox="1"/>
          <p:nvPr/>
        </p:nvSpPr>
        <p:spPr>
          <a:xfrm>
            <a:off x="5168348" y="5655365"/>
            <a:ext cx="2445026" cy="615553"/>
          </a:xfrm>
          <a:prstGeom prst="rect">
            <a:avLst/>
          </a:prstGeom>
          <a:noFill/>
          <a:ln>
            <a:solidFill>
              <a:schemeClr val="tx1"/>
            </a:solidFill>
          </a:ln>
        </p:spPr>
        <p:txBody>
          <a:bodyPr wrap="square" rtlCol="0">
            <a:spAutoFit/>
          </a:bodyPr>
          <a:lstStyle/>
          <a:p>
            <a:pPr algn="ctr"/>
            <a:r>
              <a:rPr lang="en-US" dirty="0"/>
              <a:t>Probability of Truth</a:t>
            </a:r>
            <a:endParaRPr lang="en-US" dirty="0"/>
          </a:p>
          <a:p>
            <a:endParaRPr lang="en-IN" sz="1600" dirty="0"/>
          </a:p>
        </p:txBody>
      </p:sp>
      <p:sp>
        <p:nvSpPr>
          <p:cNvPr id="36" name="TextBox 35"/>
          <p:cNvSpPr txBox="1"/>
          <p:nvPr/>
        </p:nvSpPr>
        <p:spPr>
          <a:xfrm>
            <a:off x="8686800" y="5655365"/>
            <a:ext cx="2345635" cy="615553"/>
          </a:xfrm>
          <a:prstGeom prst="rect">
            <a:avLst/>
          </a:prstGeom>
          <a:noFill/>
          <a:ln>
            <a:solidFill>
              <a:schemeClr val="tx1"/>
            </a:solidFill>
          </a:ln>
        </p:spPr>
        <p:txBody>
          <a:bodyPr wrap="square" rtlCol="0">
            <a:spAutoFit/>
          </a:bodyPr>
          <a:lstStyle/>
          <a:p>
            <a:r>
              <a:rPr lang="en-US" dirty="0"/>
              <a:t>True                        False</a:t>
            </a:r>
            <a:endParaRPr lang="en-US" dirty="0"/>
          </a:p>
          <a:p>
            <a:pPr algn="just"/>
            <a:endParaRPr lang="en-IN" sz="1600" dirty="0"/>
          </a:p>
        </p:txBody>
      </p:sp>
      <p:cxnSp>
        <p:nvCxnSpPr>
          <p:cNvPr id="38" name="Connector: Elbow 37"/>
          <p:cNvCxnSpPr>
            <a:stCxn id="12" idx="1"/>
          </p:cNvCxnSpPr>
          <p:nvPr/>
        </p:nvCxnSpPr>
        <p:spPr>
          <a:xfrm rot="10800000" flipV="1">
            <a:off x="6096025" y="3990711"/>
            <a:ext cx="245141" cy="5464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1113184" y="4492489"/>
            <a:ext cx="2534477" cy="646331"/>
          </a:xfrm>
          <a:prstGeom prst="rect">
            <a:avLst/>
          </a:prstGeom>
          <a:noFill/>
          <a:ln>
            <a:solidFill>
              <a:schemeClr val="tx1"/>
            </a:solidFill>
          </a:ln>
        </p:spPr>
        <p:txBody>
          <a:bodyPr wrap="square" rtlCol="0">
            <a:spAutoFit/>
          </a:bodyPr>
          <a:lstStyle/>
          <a:p>
            <a:pPr algn="ctr"/>
            <a:r>
              <a:rPr lang="en-US" dirty="0"/>
              <a:t>User Input</a:t>
            </a:r>
            <a:endParaRPr lang="en-IN" dirty="0"/>
          </a:p>
          <a:p>
            <a:pPr algn="ctr"/>
            <a:endParaRPr lang="en-US" dirty="0"/>
          </a:p>
        </p:txBody>
      </p:sp>
      <p:cxnSp>
        <p:nvCxnSpPr>
          <p:cNvPr id="45" name="Straight Arrow Connector 44"/>
          <p:cNvCxnSpPr>
            <a:stCxn id="43" idx="3"/>
            <a:endCxn id="33" idx="1"/>
          </p:cNvCxnSpPr>
          <p:nvPr/>
        </p:nvCxnSpPr>
        <p:spPr>
          <a:xfrm>
            <a:off x="3647661" y="4815655"/>
            <a:ext cx="1520687" cy="110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33" idx="2"/>
            <a:endCxn id="35" idx="0"/>
          </p:cNvCxnSpPr>
          <p:nvPr/>
        </p:nvCxnSpPr>
        <p:spPr>
          <a:xfrm>
            <a:off x="6390861" y="5149853"/>
            <a:ext cx="0" cy="505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5" idx="3"/>
            <a:endCxn id="36" idx="1"/>
          </p:cNvCxnSpPr>
          <p:nvPr/>
        </p:nvCxnSpPr>
        <p:spPr>
          <a:xfrm>
            <a:off x="7613374" y="5963142"/>
            <a:ext cx="10734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6211956" y="1128090"/>
            <a:ext cx="2345635" cy="646331"/>
          </a:xfrm>
          <a:prstGeom prst="rect">
            <a:avLst/>
          </a:prstGeom>
          <a:noFill/>
          <a:ln>
            <a:solidFill>
              <a:schemeClr val="tx1"/>
            </a:solidFill>
          </a:ln>
        </p:spPr>
        <p:txBody>
          <a:bodyPr wrap="square" rtlCol="0">
            <a:spAutoFit/>
          </a:bodyPr>
          <a:lstStyle/>
          <a:p>
            <a:pPr algn="ctr"/>
            <a:r>
              <a:rPr lang="en-US" dirty="0"/>
              <a:t>Text Data (Text)</a:t>
            </a:r>
            <a:endParaRPr lang="en-US" dirty="0"/>
          </a:p>
          <a:p>
            <a:pPr algn="ctr"/>
            <a:r>
              <a:rPr lang="en-US" dirty="0"/>
              <a:t>Statement ,</a:t>
            </a:r>
            <a:r>
              <a:rPr lang="en-US" dirty="0" err="1"/>
              <a:t>Lables</a:t>
            </a:r>
            <a:endParaRPr lang="en-US" dirty="0"/>
          </a:p>
        </p:txBody>
      </p:sp>
      <p:sp>
        <p:nvSpPr>
          <p:cNvPr id="54" name="TextBox 53"/>
          <p:cNvSpPr txBox="1"/>
          <p:nvPr/>
        </p:nvSpPr>
        <p:spPr>
          <a:xfrm>
            <a:off x="3796748" y="2017643"/>
            <a:ext cx="2544417" cy="646331"/>
          </a:xfrm>
          <a:prstGeom prst="rect">
            <a:avLst/>
          </a:prstGeom>
          <a:noFill/>
          <a:ln>
            <a:solidFill>
              <a:schemeClr val="tx1"/>
            </a:solidFill>
          </a:ln>
        </p:spPr>
        <p:txBody>
          <a:bodyPr wrap="square" rtlCol="0">
            <a:spAutoFit/>
          </a:bodyPr>
          <a:lstStyle/>
          <a:p>
            <a:pPr algn="ctr"/>
            <a:r>
              <a:rPr lang="en-US" dirty="0"/>
              <a:t>Pre – Processing</a:t>
            </a:r>
            <a:endParaRPr lang="en-US" dirty="0"/>
          </a:p>
          <a:p>
            <a:endParaRPr lang="en-IN" dirty="0"/>
          </a:p>
        </p:txBody>
      </p:sp>
      <p:sp>
        <p:nvSpPr>
          <p:cNvPr id="69" name="Oval 68"/>
          <p:cNvSpPr/>
          <p:nvPr/>
        </p:nvSpPr>
        <p:spPr>
          <a:xfrm>
            <a:off x="1559814" y="934278"/>
            <a:ext cx="2146852" cy="105196"/>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ln>
                <a:solidFill>
                  <a:schemeClr val="tx1"/>
                </a:solidFill>
              </a:ln>
            </a:endParaRPr>
          </a:p>
        </p:txBody>
      </p:sp>
      <p:sp>
        <p:nvSpPr>
          <p:cNvPr id="71" name="Oval 70"/>
          <p:cNvSpPr/>
          <p:nvPr/>
        </p:nvSpPr>
        <p:spPr>
          <a:xfrm>
            <a:off x="6211956" y="1059352"/>
            <a:ext cx="2345635" cy="103524"/>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73" name="Straight Connector 72"/>
          <p:cNvCxnSpPr/>
          <p:nvPr/>
        </p:nvCxnSpPr>
        <p:spPr>
          <a:xfrm>
            <a:off x="3796748" y="2117035"/>
            <a:ext cx="254441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CLASS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descr="Screenshot 2025-05-28 220413"/>
          <p:cNvPicPr>
            <a:picLocks noChangeAspect="1"/>
          </p:cNvPicPr>
          <p:nvPr/>
        </p:nvPicPr>
        <p:blipFill>
          <a:blip r:embed="rId1"/>
          <a:stretch>
            <a:fillRect/>
          </a:stretch>
        </p:blipFill>
        <p:spPr>
          <a:xfrm>
            <a:off x="4302125" y="1120775"/>
            <a:ext cx="2877820" cy="54336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99135" y="742950"/>
            <a:ext cx="10654665" cy="4861560"/>
          </a:xfrm>
        </p:spPr>
        <p:txBody>
          <a:bodyPr>
            <a:normAutofit/>
          </a:bodyPr>
          <a:lstStyle/>
          <a:p>
            <a:pPr marL="0" indent="0">
              <a:buNone/>
            </a:pPr>
            <a:r>
              <a:rPr lang="en-US" sz="31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OUTPUT</a:t>
            </a:r>
            <a:endParaRPr lang="en-US" sz="31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Screenshot 2025-05-28 194522"/>
          <p:cNvPicPr>
            <a:picLocks noChangeAspect="1"/>
          </p:cNvPicPr>
          <p:nvPr/>
        </p:nvPicPr>
        <p:blipFill>
          <a:blip r:embed="rId1"/>
          <a:stretch>
            <a:fillRect/>
          </a:stretch>
        </p:blipFill>
        <p:spPr>
          <a:xfrm>
            <a:off x="2461895" y="1484630"/>
            <a:ext cx="7916545" cy="4119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5" name="Content Placeholder 4" descr="Screenshot 2025-05-28 194606"/>
          <p:cNvPicPr>
            <a:picLocks noChangeAspect="1"/>
          </p:cNvPicPr>
          <p:nvPr>
            <p:ph idx="1"/>
          </p:nvPr>
        </p:nvPicPr>
        <p:blipFill>
          <a:blip r:embed="rId1"/>
          <a:stretch>
            <a:fillRect/>
          </a:stretch>
        </p:blipFill>
        <p:spPr>
          <a:xfrm>
            <a:off x="2465705" y="1356995"/>
            <a:ext cx="7958455" cy="4196080"/>
          </a:xfrm>
          <a:prstGeom prst="rect">
            <a:avLst/>
          </a:prstGeom>
        </p:spPr>
      </p:pic>
      <p:sp>
        <p:nvSpPr>
          <p:cNvPr id="7" name="Text Box 6"/>
          <p:cNvSpPr txBox="1"/>
          <p:nvPr/>
        </p:nvSpPr>
        <p:spPr>
          <a:xfrm>
            <a:off x="1473835" y="829945"/>
            <a:ext cx="4064000" cy="368300"/>
          </a:xfrm>
          <a:prstGeom prst="rect">
            <a:avLst/>
          </a:prstGeom>
          <a:noFill/>
        </p:spPr>
        <p:txBody>
          <a:bodyPr wrap="square" rtlCol="0">
            <a:spAutoFit/>
          </a:bodyPr>
          <a:p>
            <a:r>
              <a:rPr lang="en-US"/>
              <a:t>USER INPUT:</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4" name="Content Placeholder 3" descr="Screenshot 2025-05-28 194737"/>
          <p:cNvPicPr>
            <a:picLocks noChangeAspect="1"/>
          </p:cNvPicPr>
          <p:nvPr>
            <p:ph idx="1"/>
          </p:nvPr>
        </p:nvPicPr>
        <p:blipFill>
          <a:blip r:embed="rId1"/>
          <a:stretch>
            <a:fillRect/>
          </a:stretch>
        </p:blipFill>
        <p:spPr>
          <a:xfrm>
            <a:off x="1130300" y="742950"/>
            <a:ext cx="4634230" cy="3573780"/>
          </a:xfrm>
          <a:prstGeom prst="rect">
            <a:avLst/>
          </a:prstGeom>
        </p:spPr>
      </p:pic>
      <p:pic>
        <p:nvPicPr>
          <p:cNvPr id="6" name="Picture 5" descr="Screenshot 2025-05-28 194821"/>
          <p:cNvPicPr>
            <a:picLocks noChangeAspect="1"/>
          </p:cNvPicPr>
          <p:nvPr/>
        </p:nvPicPr>
        <p:blipFill>
          <a:blip r:embed="rId2"/>
          <a:stretch>
            <a:fillRect/>
          </a:stretch>
        </p:blipFill>
        <p:spPr>
          <a:xfrm>
            <a:off x="6084570" y="2341880"/>
            <a:ext cx="4818380" cy="3761105"/>
          </a:xfrm>
          <a:prstGeom prst="rect">
            <a:avLst/>
          </a:prstGeom>
        </p:spPr>
      </p:pic>
      <p:sp>
        <p:nvSpPr>
          <p:cNvPr id="7" name="Text Box 6"/>
          <p:cNvSpPr txBox="1"/>
          <p:nvPr/>
        </p:nvSpPr>
        <p:spPr>
          <a:xfrm>
            <a:off x="6598920" y="1625600"/>
            <a:ext cx="4064000" cy="368300"/>
          </a:xfrm>
          <a:prstGeom prst="rect">
            <a:avLst/>
          </a:prstGeom>
          <a:noFill/>
        </p:spPr>
        <p:txBody>
          <a:bodyPr wrap="square" rtlCol="0">
            <a:spAutoFit/>
          </a:bodyPr>
          <a:p>
            <a:r>
              <a:rPr lang="en-US"/>
              <a:t>RESULT: REAL OR FAKE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3" name="Picture 2" descr="C:\Users\LENOVO\Documents\Screenshot 2025-05-28 194941.pngScreenshot 2025-05-28 194941"/>
          <p:cNvPicPr>
            <a:picLocks noChangeAspect="1"/>
          </p:cNvPicPr>
          <p:nvPr/>
        </p:nvPicPr>
        <p:blipFill>
          <a:blip r:embed="rId1"/>
          <a:srcRect t="12870" b="12870"/>
          <a:stretch>
            <a:fillRect/>
          </a:stretch>
        </p:blipFill>
        <p:spPr>
          <a:xfrm>
            <a:off x="2762250" y="1667510"/>
            <a:ext cx="6668135" cy="3523615"/>
          </a:xfrm>
          <a:prstGeom prst="rect">
            <a:avLst/>
          </a:prstGeom>
        </p:spPr>
      </p:pic>
      <p:sp>
        <p:nvSpPr>
          <p:cNvPr id="6" name="Text Box 5"/>
          <p:cNvSpPr txBox="1"/>
          <p:nvPr/>
        </p:nvSpPr>
        <p:spPr>
          <a:xfrm>
            <a:off x="1792605" y="1031875"/>
            <a:ext cx="4064000" cy="368300"/>
          </a:xfrm>
          <a:prstGeom prst="rect">
            <a:avLst/>
          </a:prstGeom>
          <a:noFill/>
        </p:spPr>
        <p:txBody>
          <a:bodyPr wrap="square" rtlCol="0">
            <a:spAutoFit/>
          </a:bodyPr>
          <a:p>
            <a:r>
              <a:rPr lang="en-US"/>
              <a:t>Integrated with the Email registered: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952500" y="1018540"/>
            <a:ext cx="10401300" cy="5038725"/>
          </a:xfrm>
        </p:spPr>
        <p:txBody>
          <a:bodyPr>
            <a:normAutofit fontScale="50000"/>
          </a:bodyPr>
          <a:lstStyle/>
          <a:p>
            <a:pPr marL="0" indent="0">
              <a:buNone/>
            </a:pPr>
            <a:r>
              <a:rPr lang="en-US" sz="3100" b="1"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CONCLUSION</a:t>
            </a:r>
            <a:endParaRPr lang="en-US" sz="3100" b="1"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40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The Fake News Detection system successfully identifies fake and real news using machine learning and NLP techniques.</a:t>
            </a:r>
            <a:endParaRPr lang="en-US" altLang="en-US" sz="4000" dirty="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Logistic Regression provides a simple yet effective approach for binary classification of news content.</a:t>
            </a:r>
            <a:endParaRPr lang="en-US" altLang="en-US" sz="4000" dirty="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The project highlights the potential of automated tools to assist in reducing the spread of misinformation.</a:t>
            </a:r>
            <a:endParaRPr lang="en-US" altLang="en-US" sz="4000" dirty="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The web application makes the system accessible, allowing users to test news headlines or content instantly.</a:t>
            </a:r>
            <a:endParaRPr lang="en-US" altLang="en-US" sz="4000" dirty="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This project serves as a foundation for more advanced fake news detection solutions in the future.</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2561" y="610461"/>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2109233"/>
            <a:ext cx="8988287" cy="2371024"/>
          </a:xfrm>
        </p:spPr>
        <p:txBody>
          <a:bodyPr>
            <a:noAutofit/>
          </a:bodyPr>
          <a:lstStyle/>
          <a:p>
            <a:pPr algn="just">
              <a:lnSpc>
                <a:spcPct val="120000"/>
              </a:lnSpc>
            </a:pPr>
            <a:r>
              <a:rPr lang="en-US" dirty="0">
                <a:latin typeface="Times New Roman" panose="02020603050405020304" pitchFamily="18" charset="0"/>
                <a:cs typeface="Times New Roman" panose="02020603050405020304" pitchFamily="18" charset="0"/>
              </a:rPr>
              <a:t>The rapid spread of misinformation on digital platforms has become a critical concern in today’s interconnected world. This project proposes an AI-based system to detect and mitigate fake news propagation using machine learning and natural language processing (NLP) techniques. The system leverages logistic regression, fact-checking algorithms, and user credibility analysis to identify and suppress false information.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838200" y="1018572"/>
            <a:ext cx="10515600" cy="4586097"/>
          </a:xfrm>
        </p:spPr>
        <p:txBody>
          <a:bodyPr>
            <a:normAutofit fontScale="90000"/>
          </a:bodyPr>
          <a:lstStyle/>
          <a:p>
            <a:pPr marL="0" indent="0">
              <a:buNone/>
            </a:pPr>
            <a:r>
              <a:rPr lang="en-US" sz="3100" b="1" dirty="0">
                <a:latin typeface="Times New Roman" panose="02020603050405020304" pitchFamily="18" charset="0"/>
                <a:cs typeface="Times New Roman" panose="02020603050405020304" pitchFamily="18" charset="0"/>
              </a:rPr>
              <a:t> 			FUTURE ENHANCEMENTS</a:t>
            </a:r>
            <a:endParaRPr lang="en-US" sz="3100" b="1"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Integrate support for multiple languages to detect fake news in regional and global contexts.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Add image and video content analysis using deep learning (e.g., CNNs for fake image detection).</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Implement a browser extension for on-the-go verification of online news.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Incorporate a credibility score or confidence level with detailed explanation.</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Enable real-time scraping and analysis of trending news articles from trusted and non-trusted sources.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Add user feedback and reporting system to improve model accuracy over time</a:t>
            </a:r>
            <a:endParaRPr lang="en-US" altLang="en-US"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0" y="365125"/>
            <a:ext cx="4094480" cy="6370955"/>
          </a:xfrm>
        </p:spPr>
        <p:txBody>
          <a:bodyPr/>
          <a:lstStyle/>
          <a:p>
            <a:r>
              <a:rPr lang="en-US"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104"/>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INTRODUCTION </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27200"/>
            <a:ext cx="8474765" cy="4315791"/>
          </a:xfrm>
        </p:spPr>
        <p:txBody>
          <a:bodyPr>
            <a:noAutofit/>
          </a:bodyPr>
          <a:lstStyle/>
          <a:p>
            <a:pPr algn="just">
              <a:lnSpc>
                <a:spcPct val="110000"/>
              </a:lnSpc>
            </a:pPr>
            <a:r>
              <a:rPr lang="en-US" sz="1800" b="1" u="sng" dirty="0">
                <a:latin typeface="Times New Roman" panose="02020603050405020304" pitchFamily="18" charset="0"/>
                <a:cs typeface="Times New Roman" panose="02020603050405020304" pitchFamily="18" charset="0"/>
              </a:rPr>
              <a:t>Communication Challenges for Individuals with Disabilities:</a:t>
            </a:r>
            <a:endParaRPr lang="en-US" sz="1800" b="1" u="sng"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With the advent of social media and online news platforms, the dissemination of information has become instantaneous.</a:t>
            </a:r>
            <a:endParaRPr lang="en-US"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However, this also presents an opportunity for the rapid spread of false or misleading content.</a:t>
            </a:r>
            <a:endParaRPr lang="en-US"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Fake news can manipulate public opinion, impact elections, and incite violence. Traditional fact-checking methods are inefficient against the sheer volume of misinformation.</a:t>
            </a:r>
            <a:endParaRPr lang="en-US" sz="18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AI-driven solutions offer a scalable and efficient way to detect and combat fake news by analyzing textual patterns, sources, and dissemination behaviors.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165" y="356764"/>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OBJECTIVES</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93165" y="1961515"/>
            <a:ext cx="9519920" cy="4191000"/>
          </a:xfrm>
        </p:spPr>
        <p:txBody>
          <a:bodyPr numCol="1">
            <a:noAutofit/>
          </a:bodyPr>
          <a:lstStyle/>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develop an AI-driven system for detecting fake news using NLP and machine learning techniques.</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integrate fact-checking mechanisms with credible sources for verification.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analyze and classify fake news based on linguistic patterns and source credibility.</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a real-time monitoring system that alerts users and authorities about misinformation.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To raise awareness about misinformation and provide a tool to validate news credibility.</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PROBLEM IDENTIFICATION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48070" y="1690688"/>
            <a:ext cx="9405730" cy="4486275"/>
          </a:xfrm>
        </p:spPr>
        <p:txBody>
          <a:bodyPr>
            <a:normAutofit/>
          </a:bodyPr>
          <a:lstStyle/>
          <a:p>
            <a:pPr algn="just">
              <a:spcBef>
                <a:spcPts val="300"/>
              </a:spcBef>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Language Barrier:</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000" dirty="0">
                <a:solidFill>
                  <a:srgbClr val="404040"/>
                </a:solidFill>
                <a:latin typeface="Times New Roman" panose="02020603050405020304" pitchFamily="18" charset="0"/>
                <a:cs typeface="Times New Roman" panose="02020603050405020304" pitchFamily="18" charset="0"/>
              </a:rPr>
              <a:t>               </a:t>
            </a:r>
            <a:r>
              <a:rPr lang="en-US" sz="2000" i="0" dirty="0">
                <a:solidFill>
                  <a:srgbClr val="404040"/>
                </a:solidFill>
                <a:effectLst/>
                <a:latin typeface="Times New Roman" panose="02020603050405020304" pitchFamily="18" charset="0"/>
                <a:cs typeface="Times New Roman" panose="02020603050405020304" pitchFamily="18" charset="0"/>
              </a:rPr>
              <a:t> Primarily designed for English, lacking multilingual support.</a:t>
            </a: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No Real-Time Detection:</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000" i="0" dirty="0">
                <a:solidFill>
                  <a:srgbClr val="404040"/>
                </a:solidFill>
                <a:effectLst/>
                <a:latin typeface="Times New Roman" panose="02020603050405020304" pitchFamily="18" charset="0"/>
                <a:cs typeface="Times New Roman" panose="02020603050405020304" pitchFamily="18" charset="0"/>
              </a:rPr>
              <a:t>                None of the papers address real-time fake news detection on social media.</a:t>
            </a: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Lack of Explainability:</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000" dirty="0">
                <a:solidFill>
                  <a:srgbClr val="404040"/>
                </a:solidFill>
                <a:latin typeface="Times New Roman" panose="02020603050405020304" pitchFamily="18" charset="0"/>
                <a:cs typeface="Times New Roman" panose="02020603050405020304" pitchFamily="18" charset="0"/>
              </a:rPr>
              <a:t>               </a:t>
            </a:r>
            <a:r>
              <a:rPr lang="en-US" sz="2000" i="0" dirty="0">
                <a:solidFill>
                  <a:srgbClr val="404040"/>
                </a:solidFill>
                <a:effectLst/>
                <a:latin typeface="Times New Roman" panose="02020603050405020304" pitchFamily="18" charset="0"/>
                <a:cs typeface="Times New Roman" panose="02020603050405020304" pitchFamily="18" charset="0"/>
              </a:rPr>
              <a:t> Models are often black boxes, making it hard to trust their decisions.</a:t>
            </a: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Influence:</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r>
              <a:rPr lang="en-US" sz="2000" i="0" dirty="0">
                <a:solidFill>
                  <a:srgbClr val="404040"/>
                </a:solidFill>
                <a:effectLst/>
                <a:latin typeface="Times New Roman" panose="02020603050405020304" pitchFamily="18" charset="0"/>
                <a:cs typeface="Times New Roman" panose="02020603050405020304" pitchFamily="18" charset="0"/>
              </a:rPr>
              <a:t>              </a:t>
            </a:r>
            <a:r>
              <a:rPr lang="en-US" altLang="en-US" sz="2000" i="0" dirty="0">
                <a:solidFill>
                  <a:srgbClr val="404040"/>
                </a:solidFill>
                <a:effectLst/>
                <a:latin typeface="Times New Roman" panose="02020603050405020304" pitchFamily="18" charset="0"/>
                <a:cs typeface="Times New Roman" panose="02020603050405020304" pitchFamily="18" charset="0"/>
              </a:rPr>
              <a:t>Fake news can influence public opinion, elections, and create social unrest.</a:t>
            </a: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RESEARCH GAPS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6380" y="1934845"/>
            <a:ext cx="9041765" cy="3929380"/>
          </a:xfrm>
        </p:spPr>
        <p:txBody>
          <a:bodyPr>
            <a:normAutofit/>
          </a:bodyPr>
          <a:lstStyle/>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User-Friendly Alerts: Provide easy-to-understand fake news alerts for end-users.</a:t>
            </a: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Social Impact Analysis: Measure how fake news influence's public opinion.</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solidFill>
                  <a:srgbClr val="404040"/>
                </a:solidFill>
                <a:latin typeface="Times New Roman" panose="02020603050405020304" pitchFamily="18" charset="0"/>
                <a:cs typeface="Times New Roman" panose="02020603050405020304" pitchFamily="18" charset="0"/>
              </a:rPr>
              <a:t>Probability: Measures the probability between 0-1 with accuracy.</a:t>
            </a: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Contextual Understanding: Improve the system’s ability to understand context and sarcasm in fake news.</a:t>
            </a:r>
            <a:br>
              <a:rPr lang="en-US" sz="2000" i="0" dirty="0">
                <a:solidFill>
                  <a:srgbClr val="404040"/>
                </a:solidFill>
                <a:effectLst/>
                <a:latin typeface="Times New Roman" panose="02020603050405020304" pitchFamily="18" charset="0"/>
                <a:cs typeface="Times New Roman" panose="02020603050405020304" pitchFamily="18" charset="0"/>
              </a:rPr>
            </a:b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i="0" dirty="0">
                <a:solidFill>
                  <a:srgbClr val="404040"/>
                </a:solidFill>
                <a:effectLst/>
                <a:latin typeface="Times New Roman" panose="02020603050405020304" pitchFamily="18" charset="0"/>
                <a:cs typeface="Times New Roman" panose="02020603050405020304" pitchFamily="18" charset="0"/>
              </a:rPr>
              <a:t>Inadequate real-time detection capabilities for fast-spreading misinformation.</a:t>
            </a: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476865" y="1551792"/>
          <a:ext cx="11238270" cy="4632960"/>
        </p:xfrm>
        <a:graphic>
          <a:graphicData uri="http://schemas.openxmlformats.org/drawingml/2006/table">
            <a:tbl>
              <a:tblPr firstRow="1" bandRow="1">
                <a:tableStyleId>{5940675A-B579-460E-94D1-54222C63F5DA}</a:tableStyleId>
              </a:tblPr>
              <a:tblGrid>
                <a:gridCol w="1873045"/>
                <a:gridCol w="1873045"/>
                <a:gridCol w="1873045"/>
                <a:gridCol w="1873045"/>
                <a:gridCol w="1873045"/>
                <a:gridCol w="1873045"/>
              </a:tblGrid>
              <a:tr h="692976">
                <a:tc>
                  <a:txBody>
                    <a:bodyPr/>
                    <a:lstStyle/>
                    <a:p>
                      <a:pPr algn="just"/>
                      <a:r>
                        <a:rPr lang="en-US" sz="2000" b="1" dirty="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PROJECT TITLE </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AUTHOR NAME</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MERITS</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DEMERITS</a:t>
                      </a:r>
                      <a:endParaRPr lang="en-IN" sz="2000" b="1" dirty="0">
                        <a:latin typeface="Times New Roman" panose="02020603050405020304" pitchFamily="18" charset="0"/>
                        <a:cs typeface="Times New Roman" panose="02020603050405020304" pitchFamily="18" charset="0"/>
                      </a:endParaRPr>
                    </a:p>
                  </a:txBody>
                  <a:tcPr/>
                </a:tc>
              </a:tr>
              <a:tr h="1988542">
                <a:tc>
                  <a:txBody>
                    <a:bodyPr/>
                    <a:lstStyle/>
                    <a:p>
                      <a:pPr algn="just"/>
                      <a:r>
                        <a:rPr lang="en-US" sz="1800" dirty="0">
                          <a:latin typeface="Times New Roman" panose="02020603050405020304" pitchFamily="18" charset="0"/>
                          <a:cs typeface="Times New Roman" panose="02020603050405020304" pitchFamily="18" charset="0"/>
                        </a:rPr>
                        <a:t>01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Big Data ML- Based Fake News Detection Using Distributed Learning </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b="0" i="0" dirty="0">
                          <a:solidFill>
                            <a:srgbClr val="404040"/>
                          </a:solidFill>
                          <a:effectLst/>
                          <a:latin typeface="Times New Roman" panose="02020603050405020304" pitchFamily="18" charset="0"/>
                          <a:cs typeface="Times New Roman" panose="02020603050405020304" pitchFamily="18" charset="0"/>
                        </a:rPr>
                        <a:t>Alaa </a:t>
                      </a:r>
                      <a:r>
                        <a:rPr lang="en-US" sz="1800" b="0" i="0" dirty="0" err="1">
                          <a:solidFill>
                            <a:srgbClr val="404040"/>
                          </a:solidFill>
                          <a:effectLst/>
                          <a:latin typeface="Times New Roman" panose="02020603050405020304" pitchFamily="18" charset="0"/>
                          <a:cs typeface="Times New Roman" panose="02020603050405020304" pitchFamily="18" charset="0"/>
                        </a:rPr>
                        <a:t>Altheneyan</a:t>
                      </a:r>
                      <a:r>
                        <a:rPr lang="en-US" sz="1800" b="0" i="0" dirty="0">
                          <a:solidFill>
                            <a:srgbClr val="404040"/>
                          </a:solidFill>
                          <a:effectLst/>
                          <a:latin typeface="Times New Roman" panose="02020603050405020304" pitchFamily="18" charset="0"/>
                          <a:cs typeface="Times New Roman" panose="02020603050405020304" pitchFamily="18" charset="0"/>
                        </a:rPr>
                        <a:t> and Aseel </a:t>
                      </a:r>
                      <a:r>
                        <a:rPr lang="en-US" sz="1800" b="0" i="0" dirty="0" err="1">
                          <a:solidFill>
                            <a:srgbClr val="404040"/>
                          </a:solidFill>
                          <a:effectLst/>
                          <a:latin typeface="Times New Roman" panose="02020603050405020304" pitchFamily="18" charset="0"/>
                          <a:cs typeface="Times New Roman" panose="02020603050405020304" pitchFamily="18" charset="0"/>
                        </a:rPr>
                        <a:t>Alhadlaq</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uses distributed</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machine learning with Apache Spark, making it highly scalable for handling large datasets, which is crucial for analyzing the massive volume of data on social media.</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model relies on batch processing, meaning it cannot perform real-time detection of fake news as it spreads on social media platforms.</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6814" y="777240"/>
          <a:ext cx="10818372" cy="5303520"/>
        </p:xfrm>
        <a:graphic>
          <a:graphicData uri="http://schemas.openxmlformats.org/drawingml/2006/table">
            <a:tbl>
              <a:tblPr firstRow="1" bandRow="1">
                <a:tableStyleId>{5940675A-B579-460E-94D1-54222C63F5DA}</a:tableStyleId>
              </a:tblPr>
              <a:tblGrid>
                <a:gridCol w="1803062"/>
                <a:gridCol w="1780671"/>
                <a:gridCol w="1825453"/>
                <a:gridCol w="1803062"/>
                <a:gridCol w="1803062"/>
                <a:gridCol w="1803062"/>
              </a:tblGrid>
              <a:tr h="370840">
                <a:tc>
                  <a:txBody>
                    <a:bodyPr/>
                    <a:lstStyle/>
                    <a:p>
                      <a:pPr lvl="0" algn="just"/>
                      <a:r>
                        <a:rPr lang="en-US" sz="1800" dirty="0">
                          <a:latin typeface="Times New Roman" panose="02020603050405020304" pitchFamily="18" charset="0"/>
                          <a:cs typeface="Times New Roman" panose="02020603050405020304" pitchFamily="18" charset="0"/>
                        </a:rPr>
                        <a:t>02</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just"/>
                      <a:r>
                        <a:rPr lang="en-US" sz="1800" dirty="0">
                          <a:latin typeface="Times New Roman" panose="02020603050405020304" pitchFamily="18" charset="0"/>
                          <a:cs typeface="Times New Roman" panose="02020603050405020304" pitchFamily="18" charset="0"/>
                        </a:rPr>
                        <a:t>2024</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just"/>
                      <a:r>
                        <a:rPr lang="en-US" sz="1800" b="0" i="0" dirty="0">
                          <a:solidFill>
                            <a:srgbClr val="404040"/>
                          </a:solidFill>
                          <a:effectLst/>
                          <a:latin typeface="Times New Roman" panose="02020603050405020304" pitchFamily="18" charset="0"/>
                          <a:cs typeface="Times New Roman" panose="02020603050405020304" pitchFamily="18" charset="0"/>
                        </a:rPr>
                        <a:t>Advancing Fake News Detection: Hybrid Deep Learning With </a:t>
                      </a:r>
                      <a:r>
                        <a:rPr lang="en-US" sz="1800" b="0" i="0" dirty="0" err="1">
                          <a:solidFill>
                            <a:srgbClr val="404040"/>
                          </a:solidFill>
                          <a:effectLst/>
                          <a:latin typeface="Times New Roman" panose="02020603050405020304" pitchFamily="18" charset="0"/>
                          <a:cs typeface="Times New Roman" panose="02020603050405020304" pitchFamily="18" charset="0"/>
                        </a:rPr>
                        <a:t>FastText</a:t>
                      </a:r>
                      <a:r>
                        <a:rPr lang="en-US" sz="1800" b="0" i="0" dirty="0">
                          <a:solidFill>
                            <a:srgbClr val="404040"/>
                          </a:solidFill>
                          <a:effectLst/>
                          <a:latin typeface="Times New Roman" panose="02020603050405020304" pitchFamily="18" charset="0"/>
                          <a:cs typeface="Times New Roman" panose="02020603050405020304" pitchFamily="18" charset="0"/>
                        </a:rPr>
                        <a:t> and Explainable AI</a:t>
                      </a:r>
                      <a:endParaRPr lang="en-IN" sz="1800" b="0" dirty="0">
                        <a:latin typeface="Times New Roman" panose="02020603050405020304" pitchFamily="18" charset="0"/>
                        <a:cs typeface="Times New Roman" panose="02020603050405020304" pitchFamily="18" charset="0"/>
                      </a:endParaRPr>
                    </a:p>
                  </a:txBody>
                  <a:tcPr marL="121706" marR="121706" anchor="ctr"/>
                </a:tc>
                <a:tc>
                  <a:txBody>
                    <a:bodyPr/>
                    <a:lstStyle/>
                    <a:p>
                      <a:pPr lvl="0" algn="just"/>
                      <a:r>
                        <a:rPr lang="en-US" sz="1800" i="0" dirty="0" err="1">
                          <a:solidFill>
                            <a:srgbClr val="404040"/>
                          </a:solidFill>
                          <a:effectLst/>
                          <a:latin typeface="Times New Roman" panose="02020603050405020304" pitchFamily="18" charset="0"/>
                          <a:cs typeface="Times New Roman" panose="02020603050405020304" pitchFamily="18" charset="0"/>
                        </a:rPr>
                        <a:t>Ehtesham</a:t>
                      </a:r>
                      <a:r>
                        <a:rPr lang="en-US" sz="1800" i="0" dirty="0">
                          <a:solidFill>
                            <a:srgbClr val="404040"/>
                          </a:solidFill>
                          <a:effectLst/>
                          <a:latin typeface="Times New Roman" panose="02020603050405020304" pitchFamily="18" charset="0"/>
                          <a:cs typeface="Times New Roman" panose="02020603050405020304" pitchFamily="18" charset="0"/>
                        </a:rPr>
                        <a:t> Hashmi, Sule Yildirim </a:t>
                      </a:r>
                      <a:r>
                        <a:rPr lang="en-US" sz="1800" i="0" dirty="0" err="1">
                          <a:solidFill>
                            <a:srgbClr val="404040"/>
                          </a:solidFill>
                          <a:effectLst/>
                          <a:latin typeface="Times New Roman" panose="02020603050405020304" pitchFamily="18" charset="0"/>
                          <a:cs typeface="Times New Roman" panose="02020603050405020304" pitchFamily="18" charset="0"/>
                        </a:rPr>
                        <a:t>Yayilgan</a:t>
                      </a:r>
                      <a:r>
                        <a:rPr lang="en-US" sz="1800" i="0" dirty="0">
                          <a:solidFill>
                            <a:srgbClr val="404040"/>
                          </a:solidFill>
                          <a:effectLst/>
                          <a:latin typeface="Times New Roman" panose="02020603050405020304" pitchFamily="18" charset="0"/>
                          <a:cs typeface="Times New Roman" panose="02020603050405020304" pitchFamily="18" charset="0"/>
                        </a:rPr>
                        <a:t>, Muhammad Mudassar Yamin</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proposes a hybrid deep learning model (CNN-LSTM) combined with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FastText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embeddings, which effectively captures both</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local features and sequential dependencies in text data, achieving high accuracy in fake news detection.</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121706" marR="121706"/>
                </a:tc>
                <a:tc>
                  <a:txBody>
                    <a:bodyPr/>
                    <a:lstStyle/>
                    <a:p>
                      <a:pPr lvl="0" algn="just"/>
                      <a:r>
                        <a:rPr lang="en-US" sz="1800" dirty="0">
                          <a:effectLst/>
                          <a:latin typeface="Times New Roman" panose="02020603050405020304" pitchFamily="18" charset="0"/>
                          <a:cs typeface="Times New Roman" panose="02020603050405020304" pitchFamily="18" charset="0"/>
                        </a:rPr>
                        <a:t>the model is </a:t>
                      </a:r>
                      <a:r>
                        <a:rPr lang="en-US" sz="1800" b="0" dirty="0">
                          <a:effectLst/>
                          <a:latin typeface="Times New Roman" panose="02020603050405020304" pitchFamily="18" charset="0"/>
                          <a:cs typeface="Times New Roman" panose="02020603050405020304" pitchFamily="18" charset="0"/>
                        </a:rPr>
                        <a:t>limited to text-based fake news </a:t>
                      </a:r>
                      <a:r>
                        <a:rPr lang="en-US" sz="1800" dirty="0">
                          <a:effectLst/>
                          <a:latin typeface="Times New Roman" panose="02020603050405020304" pitchFamily="18" charset="0"/>
                          <a:cs typeface="Times New Roman" panose="02020603050405020304" pitchFamily="18" charset="0"/>
                        </a:rPr>
                        <a:t>and does not address </a:t>
                      </a:r>
                      <a:r>
                        <a:rPr lang="en-US" sz="1800" b="0" dirty="0">
                          <a:effectLst/>
                          <a:latin typeface="Times New Roman" panose="02020603050405020304" pitchFamily="18" charset="0"/>
                          <a:cs typeface="Times New Roman" panose="02020603050405020304" pitchFamily="18" charset="0"/>
                        </a:rPr>
                        <a:t>multimedia content </a:t>
                      </a:r>
                      <a:r>
                        <a:rPr lang="en-US" sz="1800" dirty="0">
                          <a:effectLst/>
                          <a:latin typeface="Times New Roman" panose="02020603050405020304" pitchFamily="18" charset="0"/>
                          <a:cs typeface="Times New Roman" panose="02020603050405020304" pitchFamily="18" charset="0"/>
                        </a:rPr>
                        <a:t>(images, videos), which are increasingly used in fake news propagation.</a:t>
                      </a:r>
                      <a:endParaRPr lang="en-US" sz="1800" dirty="0">
                        <a:effectLst/>
                        <a:latin typeface="Times New Roman" panose="02020603050405020304" pitchFamily="18" charset="0"/>
                        <a:cs typeface="Times New Roman" panose="02020603050405020304" pitchFamily="18" charset="0"/>
                      </a:endParaRPr>
                    </a:p>
                    <a:p>
                      <a:pPr lvl="0" algn="just"/>
                      <a:br>
                        <a:rPr lang="en-US" sz="1800" kern="1200"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marL="121706" marR="121706"/>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11377</Words>
  <Application>WPS Presentation</Application>
  <PresentationFormat>Widescreen</PresentationFormat>
  <Paragraphs>319</Paragraphs>
  <Slides>31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Calibri Light</vt:lpstr>
      <vt:lpstr>Microsoft YaHei</vt:lpstr>
      <vt:lpstr>Arial Unicode MS</vt:lpstr>
      <vt:lpstr>Calibri</vt:lpstr>
      <vt:lpstr>Wingdings</vt:lpstr>
      <vt:lpstr>Office Theme</vt:lpstr>
      <vt:lpstr>AI- BASED SYSTEM FOR DETECTING AND COMBATTING  FAKE NEWS PROPAGATION</vt:lpstr>
      <vt:lpstr>ABSTRACT</vt:lpstr>
      <vt:lpstr>ABSTRACT</vt:lpstr>
      <vt:lpstr>INTRODUCTION </vt:lpstr>
      <vt:lpstr>OBJECTIVES</vt:lpstr>
      <vt:lpstr>PROBLEM IDENTIFICATION</vt:lpstr>
      <vt:lpstr>RESEARCH GAPS</vt:lpstr>
      <vt:lpstr>LITERATURE REVIEW</vt:lpstr>
      <vt:lpstr>PowerPoint 演示文稿</vt:lpstr>
      <vt:lpstr>PowerPoint 演示文稿</vt:lpstr>
      <vt:lpstr>ALGORITHM</vt:lpstr>
      <vt:lpstr>NATURE LANGUAGE PROCESSING  </vt:lpstr>
      <vt:lpstr>LOGISTIC REGRESSION </vt:lpstr>
      <vt:lpstr>WORK FLOW OF LOGISTIC REGRESSION </vt:lpstr>
      <vt:lpstr>BENEFITS OF LOGISTIC REGRESSION</vt:lpstr>
      <vt:lpstr>METHODOLOGY</vt:lpstr>
      <vt:lpstr>MODULES</vt:lpstr>
      <vt:lpstr>MODULES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Ranesh Guru S</dc:creator>
  <cp:lastModifiedBy>Dinesh Balaji</cp:lastModifiedBy>
  <cp:revision>30</cp:revision>
  <dcterms:created xsi:type="dcterms:W3CDTF">2025-03-04T13:41:00Z</dcterms:created>
  <dcterms:modified xsi:type="dcterms:W3CDTF">2025-05-28T17:33:30Z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B80081C8994641698B6EC9B05288A3A3_13</vt:lpwstr>
  </property>
  <property fmtid="{D5CDD505-2E9C-101B-9397-08002B2CF9AE}" pid="3" name="KSOProductBuildVer">
    <vt:lpwstr>1033-12.2.0.21179</vt:lpwstr>
  </property>
</Properties>
</file>