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285" r:id="rId6"/>
    <p:sldId id="271" r:id="rId7"/>
    <p:sldId id="272" r:id="rId8"/>
    <p:sldId id="286" r:id="rId9"/>
    <p:sldId id="288" r:id="rId10"/>
    <p:sldId id="292" r:id="rId11"/>
    <p:sldId id="273" r:id="rId12"/>
    <p:sldId id="282" r:id="rId13"/>
    <p:sldId id="283" r:id="rId14"/>
    <p:sldId id="280" r:id="rId15"/>
    <p:sldId id="276" r:id="rId16"/>
    <p:sldId id="293" r:id="rId17"/>
    <p:sldId id="277" r:id="rId18"/>
    <p:sldId id="279" r:id="rId19"/>
    <p:sldId id="295" r:id="rId20"/>
    <p:sldId id="289" r:id="rId21"/>
    <p:sldId id="294" r:id="rId22"/>
    <p:sldId id="300" r:id="rId23"/>
    <p:sldId id="287" r:id="rId24"/>
    <p:sldId id="296" r:id="rId25"/>
    <p:sldId id="297" r:id="rId26"/>
    <p:sldId id="2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89" d="100"/>
          <a:sy n="89" d="100"/>
        </p:scale>
        <p:origin x="499"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DB811B-3D1B-41ED-AF58-0E59BFAEED74}"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FCE3EBF4-FD54-447B-A209-F51669AA33B5}">
      <dgm:prSet/>
      <dgm:spPr/>
      <dgm:t>
        <a:bodyPr/>
        <a:lstStyle/>
        <a:p>
          <a:r>
            <a:rPr lang="en-US"/>
            <a:t>Gather and perform</a:t>
          </a:r>
        </a:p>
      </dgm:t>
    </dgm:pt>
    <dgm:pt modelId="{3A93B2AB-A19A-461F-9EEB-93E2354B6856}" type="parTrans" cxnId="{3E39C1D3-78A4-4822-BB2F-A12B44500587}">
      <dgm:prSet/>
      <dgm:spPr/>
      <dgm:t>
        <a:bodyPr/>
        <a:lstStyle/>
        <a:p>
          <a:endParaRPr lang="en-US"/>
        </a:p>
      </dgm:t>
    </dgm:pt>
    <dgm:pt modelId="{BCDBD0C3-0997-4F6F-86E0-0749C07A810B}" type="sibTrans" cxnId="{3E39C1D3-78A4-4822-BB2F-A12B44500587}">
      <dgm:prSet/>
      <dgm:spPr/>
      <dgm:t>
        <a:bodyPr/>
        <a:lstStyle/>
        <a:p>
          <a:endParaRPr lang="en-US"/>
        </a:p>
      </dgm:t>
    </dgm:pt>
    <dgm:pt modelId="{32B8924D-FD91-4BE6-931F-DACCC094E2B7}">
      <dgm:prSet/>
      <dgm:spPr/>
      <dgm:t>
        <a:bodyPr/>
        <a:lstStyle/>
        <a:p>
          <a:r>
            <a:rPr lang="en-US" dirty="0">
              <a:latin typeface="Abadi" panose="020B0604020104020204" pitchFamily="34" charset="0"/>
            </a:rPr>
            <a:t>Gather and perform pre-processing on the dataset.</a:t>
          </a:r>
        </a:p>
      </dgm:t>
    </dgm:pt>
    <dgm:pt modelId="{B6499479-C156-4F71-8420-A7C660AFF1EB}" type="parTrans" cxnId="{97539F3F-15ED-438E-9389-BFC456A33516}">
      <dgm:prSet/>
      <dgm:spPr/>
      <dgm:t>
        <a:bodyPr/>
        <a:lstStyle/>
        <a:p>
          <a:endParaRPr lang="en-US"/>
        </a:p>
      </dgm:t>
    </dgm:pt>
    <dgm:pt modelId="{5B29FF51-9EB1-4F68-9F81-AC9519AEAD51}" type="sibTrans" cxnId="{97539F3F-15ED-438E-9389-BFC456A33516}">
      <dgm:prSet/>
      <dgm:spPr/>
      <dgm:t>
        <a:bodyPr/>
        <a:lstStyle/>
        <a:p>
          <a:endParaRPr lang="en-US"/>
        </a:p>
      </dgm:t>
    </dgm:pt>
    <dgm:pt modelId="{C6CB18CF-1B71-49DF-A1D7-71B888A0BB99}">
      <dgm:prSet/>
      <dgm:spPr/>
      <dgm:t>
        <a:bodyPr/>
        <a:lstStyle/>
        <a:p>
          <a:r>
            <a:rPr lang="en-US"/>
            <a:t>Develop</a:t>
          </a:r>
        </a:p>
      </dgm:t>
    </dgm:pt>
    <dgm:pt modelId="{5BCCD3EA-D512-4FB9-89AB-BD64F180743B}" type="parTrans" cxnId="{4B1EE84E-56E6-4D6A-8EEB-7A2588127E0E}">
      <dgm:prSet/>
      <dgm:spPr/>
      <dgm:t>
        <a:bodyPr/>
        <a:lstStyle/>
        <a:p>
          <a:endParaRPr lang="en-US"/>
        </a:p>
      </dgm:t>
    </dgm:pt>
    <dgm:pt modelId="{C2576498-20B0-4F33-BC60-19A2EAE29C44}" type="sibTrans" cxnId="{4B1EE84E-56E6-4D6A-8EEB-7A2588127E0E}">
      <dgm:prSet/>
      <dgm:spPr/>
      <dgm:t>
        <a:bodyPr/>
        <a:lstStyle/>
        <a:p>
          <a:endParaRPr lang="en-US"/>
        </a:p>
      </dgm:t>
    </dgm:pt>
    <dgm:pt modelId="{1EA93087-59FA-4612-BBC5-323EF1881DB0}">
      <dgm:prSet/>
      <dgm:spPr/>
      <dgm:t>
        <a:bodyPr/>
        <a:lstStyle/>
        <a:p>
          <a:r>
            <a:rPr lang="en-US" dirty="0">
              <a:latin typeface="Abadi" panose="020B0604020104020204" pitchFamily="34" charset="0"/>
            </a:rPr>
            <a:t>Develop an EfficientNetB7 and compare it to vgg16  for classification of brain tumors. Compare the models based on accuracy and complexity.</a:t>
          </a:r>
        </a:p>
      </dgm:t>
    </dgm:pt>
    <dgm:pt modelId="{1C6BF476-87EA-4E1A-9E59-9FDC205B8746}" type="parTrans" cxnId="{9B640506-CA74-40C9-A117-344E71A7F365}">
      <dgm:prSet/>
      <dgm:spPr/>
      <dgm:t>
        <a:bodyPr/>
        <a:lstStyle/>
        <a:p>
          <a:endParaRPr lang="en-US"/>
        </a:p>
      </dgm:t>
    </dgm:pt>
    <dgm:pt modelId="{15B54E74-E19F-40D4-BBFD-CF4CA94B355F}" type="sibTrans" cxnId="{9B640506-CA74-40C9-A117-344E71A7F365}">
      <dgm:prSet/>
      <dgm:spPr/>
      <dgm:t>
        <a:bodyPr/>
        <a:lstStyle/>
        <a:p>
          <a:endParaRPr lang="en-US"/>
        </a:p>
      </dgm:t>
    </dgm:pt>
    <dgm:pt modelId="{97052379-35B8-4686-AD49-1BE6541E5160}">
      <dgm:prSet/>
      <dgm:spPr/>
      <dgm:t>
        <a:bodyPr/>
        <a:lstStyle/>
        <a:p>
          <a:r>
            <a:rPr lang="en-US"/>
            <a:t>Segment</a:t>
          </a:r>
        </a:p>
      </dgm:t>
    </dgm:pt>
    <dgm:pt modelId="{EF62DB99-DD5C-4E56-9CA0-DD0018227684}" type="parTrans" cxnId="{DC5788FF-77F1-455C-8355-EE624F22DA35}">
      <dgm:prSet/>
      <dgm:spPr/>
      <dgm:t>
        <a:bodyPr/>
        <a:lstStyle/>
        <a:p>
          <a:endParaRPr lang="en-US"/>
        </a:p>
      </dgm:t>
    </dgm:pt>
    <dgm:pt modelId="{1AF0500A-FEF8-491D-A46E-30C19686C647}" type="sibTrans" cxnId="{DC5788FF-77F1-455C-8355-EE624F22DA35}">
      <dgm:prSet/>
      <dgm:spPr/>
      <dgm:t>
        <a:bodyPr/>
        <a:lstStyle/>
        <a:p>
          <a:endParaRPr lang="en-US"/>
        </a:p>
      </dgm:t>
    </dgm:pt>
    <dgm:pt modelId="{48A6D171-E5B2-45E3-A3C4-B488C7CB9663}">
      <dgm:prSet/>
      <dgm:spPr/>
      <dgm:t>
        <a:bodyPr/>
        <a:lstStyle/>
        <a:p>
          <a:r>
            <a:rPr lang="en-US">
              <a:latin typeface="Abadi" panose="020B0604020104020204" pitchFamily="34" charset="0"/>
            </a:rPr>
            <a:t>Segment the brain tumor using image processing techniques.</a:t>
          </a:r>
        </a:p>
      </dgm:t>
    </dgm:pt>
    <dgm:pt modelId="{F7D690E0-8608-49D9-AE2D-832028DF0BC7}" type="parTrans" cxnId="{2D648113-5124-4AA3-9957-E48251ADDE32}">
      <dgm:prSet/>
      <dgm:spPr/>
      <dgm:t>
        <a:bodyPr/>
        <a:lstStyle/>
        <a:p>
          <a:endParaRPr lang="en-US"/>
        </a:p>
      </dgm:t>
    </dgm:pt>
    <dgm:pt modelId="{DCBD448E-4252-40B8-8481-7574B19571EB}" type="sibTrans" cxnId="{2D648113-5124-4AA3-9957-E48251ADDE32}">
      <dgm:prSet/>
      <dgm:spPr/>
      <dgm:t>
        <a:bodyPr/>
        <a:lstStyle/>
        <a:p>
          <a:endParaRPr lang="en-US"/>
        </a:p>
      </dgm:t>
    </dgm:pt>
    <dgm:pt modelId="{686E33ED-EA64-43B8-90F6-F2D3E41C692E}" type="pres">
      <dgm:prSet presAssocID="{0ADB811B-3D1B-41ED-AF58-0E59BFAEED74}" presName="vert0" presStyleCnt="0">
        <dgm:presLayoutVars>
          <dgm:dir/>
          <dgm:animOne val="branch"/>
          <dgm:animLvl val="lvl"/>
        </dgm:presLayoutVars>
      </dgm:prSet>
      <dgm:spPr/>
    </dgm:pt>
    <dgm:pt modelId="{8CC96A5F-79E7-4794-90D3-6638B24A4857}" type="pres">
      <dgm:prSet presAssocID="{FCE3EBF4-FD54-447B-A209-F51669AA33B5}" presName="thickLine" presStyleLbl="alignNode1" presStyleIdx="0" presStyleCnt="3"/>
      <dgm:spPr/>
    </dgm:pt>
    <dgm:pt modelId="{1189C9F9-BE9E-4C26-8A88-7316C749B8C9}" type="pres">
      <dgm:prSet presAssocID="{FCE3EBF4-FD54-447B-A209-F51669AA33B5}" presName="horz1" presStyleCnt="0"/>
      <dgm:spPr/>
    </dgm:pt>
    <dgm:pt modelId="{8B66D7CA-E707-48EB-A3A9-C645EC50B8DD}" type="pres">
      <dgm:prSet presAssocID="{FCE3EBF4-FD54-447B-A209-F51669AA33B5}" presName="tx1" presStyleLbl="revTx" presStyleIdx="0" presStyleCnt="6"/>
      <dgm:spPr/>
    </dgm:pt>
    <dgm:pt modelId="{3E5895A9-5A27-4672-9A1D-A15F1EDEC8DE}" type="pres">
      <dgm:prSet presAssocID="{FCE3EBF4-FD54-447B-A209-F51669AA33B5}" presName="vert1" presStyleCnt="0"/>
      <dgm:spPr/>
    </dgm:pt>
    <dgm:pt modelId="{C2937C3D-A790-41B3-AF79-2FD3D73C7DD6}" type="pres">
      <dgm:prSet presAssocID="{32B8924D-FD91-4BE6-931F-DACCC094E2B7}" presName="vertSpace2a" presStyleCnt="0"/>
      <dgm:spPr/>
    </dgm:pt>
    <dgm:pt modelId="{03E2F39F-7604-46B2-AC8D-58CB4C072B81}" type="pres">
      <dgm:prSet presAssocID="{32B8924D-FD91-4BE6-931F-DACCC094E2B7}" presName="horz2" presStyleCnt="0"/>
      <dgm:spPr/>
    </dgm:pt>
    <dgm:pt modelId="{034F9E98-DC2D-4621-99E4-C56799FC0E31}" type="pres">
      <dgm:prSet presAssocID="{32B8924D-FD91-4BE6-931F-DACCC094E2B7}" presName="horzSpace2" presStyleCnt="0"/>
      <dgm:spPr/>
    </dgm:pt>
    <dgm:pt modelId="{83E883D0-BBB1-43EA-8E19-923FD774EF67}" type="pres">
      <dgm:prSet presAssocID="{32B8924D-FD91-4BE6-931F-DACCC094E2B7}" presName="tx2" presStyleLbl="revTx" presStyleIdx="1" presStyleCnt="6"/>
      <dgm:spPr/>
    </dgm:pt>
    <dgm:pt modelId="{B7EDF6C4-D051-4566-BD0C-72A91B475A56}" type="pres">
      <dgm:prSet presAssocID="{32B8924D-FD91-4BE6-931F-DACCC094E2B7}" presName="vert2" presStyleCnt="0"/>
      <dgm:spPr/>
    </dgm:pt>
    <dgm:pt modelId="{2AF648A7-8040-4937-B0DD-9306E39095BD}" type="pres">
      <dgm:prSet presAssocID="{32B8924D-FD91-4BE6-931F-DACCC094E2B7}" presName="thinLine2b" presStyleLbl="callout" presStyleIdx="0" presStyleCnt="3"/>
      <dgm:spPr/>
    </dgm:pt>
    <dgm:pt modelId="{98A87C70-E112-4446-87CB-C7708CE4636C}" type="pres">
      <dgm:prSet presAssocID="{32B8924D-FD91-4BE6-931F-DACCC094E2B7}" presName="vertSpace2b" presStyleCnt="0"/>
      <dgm:spPr/>
    </dgm:pt>
    <dgm:pt modelId="{02D40D42-816F-4E3D-943E-A33A737946A0}" type="pres">
      <dgm:prSet presAssocID="{C6CB18CF-1B71-49DF-A1D7-71B888A0BB99}" presName="thickLine" presStyleLbl="alignNode1" presStyleIdx="1" presStyleCnt="3"/>
      <dgm:spPr/>
    </dgm:pt>
    <dgm:pt modelId="{36D95E37-8CF9-42F9-80C7-E7DF1E86A61B}" type="pres">
      <dgm:prSet presAssocID="{C6CB18CF-1B71-49DF-A1D7-71B888A0BB99}" presName="horz1" presStyleCnt="0"/>
      <dgm:spPr/>
    </dgm:pt>
    <dgm:pt modelId="{DFECCE1D-19D7-47B9-AE2A-76B76FB37D01}" type="pres">
      <dgm:prSet presAssocID="{C6CB18CF-1B71-49DF-A1D7-71B888A0BB99}" presName="tx1" presStyleLbl="revTx" presStyleIdx="2" presStyleCnt="6"/>
      <dgm:spPr/>
    </dgm:pt>
    <dgm:pt modelId="{D9E5AD93-1DF0-49D4-A324-AC80559EA064}" type="pres">
      <dgm:prSet presAssocID="{C6CB18CF-1B71-49DF-A1D7-71B888A0BB99}" presName="vert1" presStyleCnt="0"/>
      <dgm:spPr/>
    </dgm:pt>
    <dgm:pt modelId="{B4991CE5-629A-4394-A72B-D05364E6B554}" type="pres">
      <dgm:prSet presAssocID="{1EA93087-59FA-4612-BBC5-323EF1881DB0}" presName="vertSpace2a" presStyleCnt="0"/>
      <dgm:spPr/>
    </dgm:pt>
    <dgm:pt modelId="{B91B20A1-F61D-4D5A-B8A0-EEFF1D6007E6}" type="pres">
      <dgm:prSet presAssocID="{1EA93087-59FA-4612-BBC5-323EF1881DB0}" presName="horz2" presStyleCnt="0"/>
      <dgm:spPr/>
    </dgm:pt>
    <dgm:pt modelId="{E80558BF-E854-4F05-9628-F884111A753D}" type="pres">
      <dgm:prSet presAssocID="{1EA93087-59FA-4612-BBC5-323EF1881DB0}" presName="horzSpace2" presStyleCnt="0"/>
      <dgm:spPr/>
    </dgm:pt>
    <dgm:pt modelId="{ED53F1B6-5B67-4BBE-B92E-20D215E9501B}" type="pres">
      <dgm:prSet presAssocID="{1EA93087-59FA-4612-BBC5-323EF1881DB0}" presName="tx2" presStyleLbl="revTx" presStyleIdx="3" presStyleCnt="6"/>
      <dgm:spPr/>
    </dgm:pt>
    <dgm:pt modelId="{00005B82-5B44-48F0-A3C7-44021A0AC723}" type="pres">
      <dgm:prSet presAssocID="{1EA93087-59FA-4612-BBC5-323EF1881DB0}" presName="vert2" presStyleCnt="0"/>
      <dgm:spPr/>
    </dgm:pt>
    <dgm:pt modelId="{6A3B6A5B-1005-44C5-A61E-76BDF75B8221}" type="pres">
      <dgm:prSet presAssocID="{1EA93087-59FA-4612-BBC5-323EF1881DB0}" presName="thinLine2b" presStyleLbl="callout" presStyleIdx="1" presStyleCnt="3"/>
      <dgm:spPr/>
    </dgm:pt>
    <dgm:pt modelId="{3ED37646-51DA-4E0D-86E0-4DFC945C2578}" type="pres">
      <dgm:prSet presAssocID="{1EA93087-59FA-4612-BBC5-323EF1881DB0}" presName="vertSpace2b" presStyleCnt="0"/>
      <dgm:spPr/>
    </dgm:pt>
    <dgm:pt modelId="{F505015C-7544-40CF-A5CE-5010A25616EC}" type="pres">
      <dgm:prSet presAssocID="{97052379-35B8-4686-AD49-1BE6541E5160}" presName="thickLine" presStyleLbl="alignNode1" presStyleIdx="2" presStyleCnt="3"/>
      <dgm:spPr/>
    </dgm:pt>
    <dgm:pt modelId="{27DAA295-2E14-458C-A90E-F142E74BE93C}" type="pres">
      <dgm:prSet presAssocID="{97052379-35B8-4686-AD49-1BE6541E5160}" presName="horz1" presStyleCnt="0"/>
      <dgm:spPr/>
    </dgm:pt>
    <dgm:pt modelId="{51E6A22A-BEBE-462A-92AF-9DEDB7460CCD}" type="pres">
      <dgm:prSet presAssocID="{97052379-35B8-4686-AD49-1BE6541E5160}" presName="tx1" presStyleLbl="revTx" presStyleIdx="4" presStyleCnt="6"/>
      <dgm:spPr/>
    </dgm:pt>
    <dgm:pt modelId="{3947D761-98FF-4090-8B48-C50757B06F7F}" type="pres">
      <dgm:prSet presAssocID="{97052379-35B8-4686-AD49-1BE6541E5160}" presName="vert1" presStyleCnt="0"/>
      <dgm:spPr/>
    </dgm:pt>
    <dgm:pt modelId="{46F3F4BA-1041-49B7-8A52-F49E7B97D84F}" type="pres">
      <dgm:prSet presAssocID="{48A6D171-E5B2-45E3-A3C4-B488C7CB9663}" presName="vertSpace2a" presStyleCnt="0"/>
      <dgm:spPr/>
    </dgm:pt>
    <dgm:pt modelId="{F677F32F-6224-4531-B06D-3DAD2468A5C1}" type="pres">
      <dgm:prSet presAssocID="{48A6D171-E5B2-45E3-A3C4-B488C7CB9663}" presName="horz2" presStyleCnt="0"/>
      <dgm:spPr/>
    </dgm:pt>
    <dgm:pt modelId="{01976B5A-5269-4D00-AE89-139D08E7B66A}" type="pres">
      <dgm:prSet presAssocID="{48A6D171-E5B2-45E3-A3C4-B488C7CB9663}" presName="horzSpace2" presStyleCnt="0"/>
      <dgm:spPr/>
    </dgm:pt>
    <dgm:pt modelId="{07A6A4C6-2B95-4C52-BD94-967769F0788E}" type="pres">
      <dgm:prSet presAssocID="{48A6D171-E5B2-45E3-A3C4-B488C7CB9663}" presName="tx2" presStyleLbl="revTx" presStyleIdx="5" presStyleCnt="6"/>
      <dgm:spPr/>
    </dgm:pt>
    <dgm:pt modelId="{D2EFF467-36B7-4279-871E-D6F2D195524D}" type="pres">
      <dgm:prSet presAssocID="{48A6D171-E5B2-45E3-A3C4-B488C7CB9663}" presName="vert2" presStyleCnt="0"/>
      <dgm:spPr/>
    </dgm:pt>
    <dgm:pt modelId="{BFE0C587-ED57-430E-A090-F3575A104C16}" type="pres">
      <dgm:prSet presAssocID="{48A6D171-E5B2-45E3-A3C4-B488C7CB9663}" presName="thinLine2b" presStyleLbl="callout" presStyleIdx="2" presStyleCnt="3"/>
      <dgm:spPr/>
    </dgm:pt>
    <dgm:pt modelId="{C0505C92-9D42-452D-9309-B998FEC0520F}" type="pres">
      <dgm:prSet presAssocID="{48A6D171-E5B2-45E3-A3C4-B488C7CB9663}" presName="vertSpace2b" presStyleCnt="0"/>
      <dgm:spPr/>
    </dgm:pt>
  </dgm:ptLst>
  <dgm:cxnLst>
    <dgm:cxn modelId="{9B640506-CA74-40C9-A117-344E71A7F365}" srcId="{C6CB18CF-1B71-49DF-A1D7-71B888A0BB99}" destId="{1EA93087-59FA-4612-BBC5-323EF1881DB0}" srcOrd="0" destOrd="0" parTransId="{1C6BF476-87EA-4E1A-9E59-9FDC205B8746}" sibTransId="{15B54E74-E19F-40D4-BBFD-CF4CA94B355F}"/>
    <dgm:cxn modelId="{2D648113-5124-4AA3-9957-E48251ADDE32}" srcId="{97052379-35B8-4686-AD49-1BE6541E5160}" destId="{48A6D171-E5B2-45E3-A3C4-B488C7CB9663}" srcOrd="0" destOrd="0" parTransId="{F7D690E0-8608-49D9-AE2D-832028DF0BC7}" sibTransId="{DCBD448E-4252-40B8-8481-7574B19571EB}"/>
    <dgm:cxn modelId="{E249EF23-B74C-4B8D-8D0D-61C050C0636D}" type="presOf" srcId="{0ADB811B-3D1B-41ED-AF58-0E59BFAEED74}" destId="{686E33ED-EA64-43B8-90F6-F2D3E41C692E}" srcOrd="0" destOrd="0" presId="urn:microsoft.com/office/officeart/2008/layout/LinedList"/>
    <dgm:cxn modelId="{7965A72A-F288-4B16-8040-B295BCA2E16D}" type="presOf" srcId="{C6CB18CF-1B71-49DF-A1D7-71B888A0BB99}" destId="{DFECCE1D-19D7-47B9-AE2A-76B76FB37D01}" srcOrd="0" destOrd="0" presId="urn:microsoft.com/office/officeart/2008/layout/LinedList"/>
    <dgm:cxn modelId="{97539F3F-15ED-438E-9389-BFC456A33516}" srcId="{FCE3EBF4-FD54-447B-A209-F51669AA33B5}" destId="{32B8924D-FD91-4BE6-931F-DACCC094E2B7}" srcOrd="0" destOrd="0" parTransId="{B6499479-C156-4F71-8420-A7C660AFF1EB}" sibTransId="{5B29FF51-9EB1-4F68-9F81-AC9519AEAD51}"/>
    <dgm:cxn modelId="{28B2885C-6EC9-49CD-8019-FB44B2657982}" type="presOf" srcId="{48A6D171-E5B2-45E3-A3C4-B488C7CB9663}" destId="{07A6A4C6-2B95-4C52-BD94-967769F0788E}" srcOrd="0" destOrd="0" presId="urn:microsoft.com/office/officeart/2008/layout/LinedList"/>
    <dgm:cxn modelId="{4B1EE84E-56E6-4D6A-8EEB-7A2588127E0E}" srcId="{0ADB811B-3D1B-41ED-AF58-0E59BFAEED74}" destId="{C6CB18CF-1B71-49DF-A1D7-71B888A0BB99}" srcOrd="1" destOrd="0" parTransId="{5BCCD3EA-D512-4FB9-89AB-BD64F180743B}" sibTransId="{C2576498-20B0-4F33-BC60-19A2EAE29C44}"/>
    <dgm:cxn modelId="{6D45647D-EF88-409A-9BC4-EE629C59C277}" type="presOf" srcId="{97052379-35B8-4686-AD49-1BE6541E5160}" destId="{51E6A22A-BEBE-462A-92AF-9DEDB7460CCD}" srcOrd="0" destOrd="0" presId="urn:microsoft.com/office/officeart/2008/layout/LinedList"/>
    <dgm:cxn modelId="{D92E5B84-C2B6-4DBF-B7F4-6AC391835567}" type="presOf" srcId="{1EA93087-59FA-4612-BBC5-323EF1881DB0}" destId="{ED53F1B6-5B67-4BBE-B92E-20D215E9501B}" srcOrd="0" destOrd="0" presId="urn:microsoft.com/office/officeart/2008/layout/LinedList"/>
    <dgm:cxn modelId="{E26656B3-08AF-4754-963D-EAA539B05896}" type="presOf" srcId="{32B8924D-FD91-4BE6-931F-DACCC094E2B7}" destId="{83E883D0-BBB1-43EA-8E19-923FD774EF67}" srcOrd="0" destOrd="0" presId="urn:microsoft.com/office/officeart/2008/layout/LinedList"/>
    <dgm:cxn modelId="{3E39C1D3-78A4-4822-BB2F-A12B44500587}" srcId="{0ADB811B-3D1B-41ED-AF58-0E59BFAEED74}" destId="{FCE3EBF4-FD54-447B-A209-F51669AA33B5}" srcOrd="0" destOrd="0" parTransId="{3A93B2AB-A19A-461F-9EEB-93E2354B6856}" sibTransId="{BCDBD0C3-0997-4F6F-86E0-0749C07A810B}"/>
    <dgm:cxn modelId="{1AB600F8-6DF9-4ADD-A818-A689AA6C92B8}" type="presOf" srcId="{FCE3EBF4-FD54-447B-A209-F51669AA33B5}" destId="{8B66D7CA-E707-48EB-A3A9-C645EC50B8DD}" srcOrd="0" destOrd="0" presId="urn:microsoft.com/office/officeart/2008/layout/LinedList"/>
    <dgm:cxn modelId="{DC5788FF-77F1-455C-8355-EE624F22DA35}" srcId="{0ADB811B-3D1B-41ED-AF58-0E59BFAEED74}" destId="{97052379-35B8-4686-AD49-1BE6541E5160}" srcOrd="2" destOrd="0" parTransId="{EF62DB99-DD5C-4E56-9CA0-DD0018227684}" sibTransId="{1AF0500A-FEF8-491D-A46E-30C19686C647}"/>
    <dgm:cxn modelId="{EF699C5E-F466-4C7A-945E-868EC48FCA1A}" type="presParOf" srcId="{686E33ED-EA64-43B8-90F6-F2D3E41C692E}" destId="{8CC96A5F-79E7-4794-90D3-6638B24A4857}" srcOrd="0" destOrd="0" presId="urn:microsoft.com/office/officeart/2008/layout/LinedList"/>
    <dgm:cxn modelId="{51698633-DE39-422E-81DB-6AD852B4D140}" type="presParOf" srcId="{686E33ED-EA64-43B8-90F6-F2D3E41C692E}" destId="{1189C9F9-BE9E-4C26-8A88-7316C749B8C9}" srcOrd="1" destOrd="0" presId="urn:microsoft.com/office/officeart/2008/layout/LinedList"/>
    <dgm:cxn modelId="{16884EB4-0798-4D4D-8AA0-D0299B33A594}" type="presParOf" srcId="{1189C9F9-BE9E-4C26-8A88-7316C749B8C9}" destId="{8B66D7CA-E707-48EB-A3A9-C645EC50B8DD}" srcOrd="0" destOrd="0" presId="urn:microsoft.com/office/officeart/2008/layout/LinedList"/>
    <dgm:cxn modelId="{E4065F15-7876-4F53-9168-049EF81563AA}" type="presParOf" srcId="{1189C9F9-BE9E-4C26-8A88-7316C749B8C9}" destId="{3E5895A9-5A27-4672-9A1D-A15F1EDEC8DE}" srcOrd="1" destOrd="0" presId="urn:microsoft.com/office/officeart/2008/layout/LinedList"/>
    <dgm:cxn modelId="{E1469821-6619-4C65-97B4-0F6DDD10CF92}" type="presParOf" srcId="{3E5895A9-5A27-4672-9A1D-A15F1EDEC8DE}" destId="{C2937C3D-A790-41B3-AF79-2FD3D73C7DD6}" srcOrd="0" destOrd="0" presId="urn:microsoft.com/office/officeart/2008/layout/LinedList"/>
    <dgm:cxn modelId="{02551270-CC45-4D35-9F23-9B820ADA294A}" type="presParOf" srcId="{3E5895A9-5A27-4672-9A1D-A15F1EDEC8DE}" destId="{03E2F39F-7604-46B2-AC8D-58CB4C072B81}" srcOrd="1" destOrd="0" presId="urn:microsoft.com/office/officeart/2008/layout/LinedList"/>
    <dgm:cxn modelId="{856B3C20-2175-4668-B269-F842ADC45259}" type="presParOf" srcId="{03E2F39F-7604-46B2-AC8D-58CB4C072B81}" destId="{034F9E98-DC2D-4621-99E4-C56799FC0E31}" srcOrd="0" destOrd="0" presId="urn:microsoft.com/office/officeart/2008/layout/LinedList"/>
    <dgm:cxn modelId="{0C7F03E0-D135-4E00-8982-75358B1FE604}" type="presParOf" srcId="{03E2F39F-7604-46B2-AC8D-58CB4C072B81}" destId="{83E883D0-BBB1-43EA-8E19-923FD774EF67}" srcOrd="1" destOrd="0" presId="urn:microsoft.com/office/officeart/2008/layout/LinedList"/>
    <dgm:cxn modelId="{05AD5D12-B8F7-418B-B2B2-AEE476B5DA92}" type="presParOf" srcId="{03E2F39F-7604-46B2-AC8D-58CB4C072B81}" destId="{B7EDF6C4-D051-4566-BD0C-72A91B475A56}" srcOrd="2" destOrd="0" presId="urn:microsoft.com/office/officeart/2008/layout/LinedList"/>
    <dgm:cxn modelId="{5169843B-0B88-4E95-8188-3B9220124E53}" type="presParOf" srcId="{3E5895A9-5A27-4672-9A1D-A15F1EDEC8DE}" destId="{2AF648A7-8040-4937-B0DD-9306E39095BD}" srcOrd="2" destOrd="0" presId="urn:microsoft.com/office/officeart/2008/layout/LinedList"/>
    <dgm:cxn modelId="{B96A47E6-FDAB-402E-9B2D-DBD36E7BB2D2}" type="presParOf" srcId="{3E5895A9-5A27-4672-9A1D-A15F1EDEC8DE}" destId="{98A87C70-E112-4446-87CB-C7708CE4636C}" srcOrd="3" destOrd="0" presId="urn:microsoft.com/office/officeart/2008/layout/LinedList"/>
    <dgm:cxn modelId="{43DAFA43-BC44-4B36-A16F-BD6B400F2980}" type="presParOf" srcId="{686E33ED-EA64-43B8-90F6-F2D3E41C692E}" destId="{02D40D42-816F-4E3D-943E-A33A737946A0}" srcOrd="2" destOrd="0" presId="urn:microsoft.com/office/officeart/2008/layout/LinedList"/>
    <dgm:cxn modelId="{0E68BF5E-7D21-4D5B-A8D3-D4A2289F4882}" type="presParOf" srcId="{686E33ED-EA64-43B8-90F6-F2D3E41C692E}" destId="{36D95E37-8CF9-42F9-80C7-E7DF1E86A61B}" srcOrd="3" destOrd="0" presId="urn:microsoft.com/office/officeart/2008/layout/LinedList"/>
    <dgm:cxn modelId="{BE0B85B4-6BDD-4D92-8F46-723989A64271}" type="presParOf" srcId="{36D95E37-8CF9-42F9-80C7-E7DF1E86A61B}" destId="{DFECCE1D-19D7-47B9-AE2A-76B76FB37D01}" srcOrd="0" destOrd="0" presId="urn:microsoft.com/office/officeart/2008/layout/LinedList"/>
    <dgm:cxn modelId="{F534A668-A6F4-4BB9-BC31-2DAC64784A9A}" type="presParOf" srcId="{36D95E37-8CF9-42F9-80C7-E7DF1E86A61B}" destId="{D9E5AD93-1DF0-49D4-A324-AC80559EA064}" srcOrd="1" destOrd="0" presId="urn:microsoft.com/office/officeart/2008/layout/LinedList"/>
    <dgm:cxn modelId="{A635718D-DB87-403A-A61A-266DD2305CA0}" type="presParOf" srcId="{D9E5AD93-1DF0-49D4-A324-AC80559EA064}" destId="{B4991CE5-629A-4394-A72B-D05364E6B554}" srcOrd="0" destOrd="0" presId="urn:microsoft.com/office/officeart/2008/layout/LinedList"/>
    <dgm:cxn modelId="{CFB3FADD-2A62-44AC-98F8-14EB82BA3531}" type="presParOf" srcId="{D9E5AD93-1DF0-49D4-A324-AC80559EA064}" destId="{B91B20A1-F61D-4D5A-B8A0-EEFF1D6007E6}" srcOrd="1" destOrd="0" presId="urn:microsoft.com/office/officeart/2008/layout/LinedList"/>
    <dgm:cxn modelId="{8E8CBAA1-D036-4628-9964-8D5DC5390F9D}" type="presParOf" srcId="{B91B20A1-F61D-4D5A-B8A0-EEFF1D6007E6}" destId="{E80558BF-E854-4F05-9628-F884111A753D}" srcOrd="0" destOrd="0" presId="urn:microsoft.com/office/officeart/2008/layout/LinedList"/>
    <dgm:cxn modelId="{F2650CE7-AF40-4E87-87C9-41F42C467366}" type="presParOf" srcId="{B91B20A1-F61D-4D5A-B8A0-EEFF1D6007E6}" destId="{ED53F1B6-5B67-4BBE-B92E-20D215E9501B}" srcOrd="1" destOrd="0" presId="urn:microsoft.com/office/officeart/2008/layout/LinedList"/>
    <dgm:cxn modelId="{A5C64BA0-434F-4D96-9AAF-13A57EFA96AF}" type="presParOf" srcId="{B91B20A1-F61D-4D5A-B8A0-EEFF1D6007E6}" destId="{00005B82-5B44-48F0-A3C7-44021A0AC723}" srcOrd="2" destOrd="0" presId="urn:microsoft.com/office/officeart/2008/layout/LinedList"/>
    <dgm:cxn modelId="{AC4E605B-8F42-4D63-A63D-58B1E03DEDB9}" type="presParOf" srcId="{D9E5AD93-1DF0-49D4-A324-AC80559EA064}" destId="{6A3B6A5B-1005-44C5-A61E-76BDF75B8221}" srcOrd="2" destOrd="0" presId="urn:microsoft.com/office/officeart/2008/layout/LinedList"/>
    <dgm:cxn modelId="{05CD5233-12AD-40D3-B2C5-072387C51828}" type="presParOf" srcId="{D9E5AD93-1DF0-49D4-A324-AC80559EA064}" destId="{3ED37646-51DA-4E0D-86E0-4DFC945C2578}" srcOrd="3" destOrd="0" presId="urn:microsoft.com/office/officeart/2008/layout/LinedList"/>
    <dgm:cxn modelId="{42AEB20D-97C9-4552-B963-8527175477CE}" type="presParOf" srcId="{686E33ED-EA64-43B8-90F6-F2D3E41C692E}" destId="{F505015C-7544-40CF-A5CE-5010A25616EC}" srcOrd="4" destOrd="0" presId="urn:microsoft.com/office/officeart/2008/layout/LinedList"/>
    <dgm:cxn modelId="{268D7175-CAAB-4DAA-A11D-4AA5F2CB0448}" type="presParOf" srcId="{686E33ED-EA64-43B8-90F6-F2D3E41C692E}" destId="{27DAA295-2E14-458C-A90E-F142E74BE93C}" srcOrd="5" destOrd="0" presId="urn:microsoft.com/office/officeart/2008/layout/LinedList"/>
    <dgm:cxn modelId="{47403717-50AE-4692-B723-9D929594B348}" type="presParOf" srcId="{27DAA295-2E14-458C-A90E-F142E74BE93C}" destId="{51E6A22A-BEBE-462A-92AF-9DEDB7460CCD}" srcOrd="0" destOrd="0" presId="urn:microsoft.com/office/officeart/2008/layout/LinedList"/>
    <dgm:cxn modelId="{D43E6EE6-1318-455A-8EA7-8038CDEF881E}" type="presParOf" srcId="{27DAA295-2E14-458C-A90E-F142E74BE93C}" destId="{3947D761-98FF-4090-8B48-C50757B06F7F}" srcOrd="1" destOrd="0" presId="urn:microsoft.com/office/officeart/2008/layout/LinedList"/>
    <dgm:cxn modelId="{928045FF-CD7C-42C9-B370-5F4C977E147D}" type="presParOf" srcId="{3947D761-98FF-4090-8B48-C50757B06F7F}" destId="{46F3F4BA-1041-49B7-8A52-F49E7B97D84F}" srcOrd="0" destOrd="0" presId="urn:microsoft.com/office/officeart/2008/layout/LinedList"/>
    <dgm:cxn modelId="{2C484C6C-86B0-4DFA-9AF8-5F65DA6C45E5}" type="presParOf" srcId="{3947D761-98FF-4090-8B48-C50757B06F7F}" destId="{F677F32F-6224-4531-B06D-3DAD2468A5C1}" srcOrd="1" destOrd="0" presId="urn:microsoft.com/office/officeart/2008/layout/LinedList"/>
    <dgm:cxn modelId="{624A2670-262F-42E7-830B-4616D99E9205}" type="presParOf" srcId="{F677F32F-6224-4531-B06D-3DAD2468A5C1}" destId="{01976B5A-5269-4D00-AE89-139D08E7B66A}" srcOrd="0" destOrd="0" presId="urn:microsoft.com/office/officeart/2008/layout/LinedList"/>
    <dgm:cxn modelId="{DE5646C8-6CE4-426F-8A03-D47E38B424F8}" type="presParOf" srcId="{F677F32F-6224-4531-B06D-3DAD2468A5C1}" destId="{07A6A4C6-2B95-4C52-BD94-967769F0788E}" srcOrd="1" destOrd="0" presId="urn:microsoft.com/office/officeart/2008/layout/LinedList"/>
    <dgm:cxn modelId="{90884374-829C-4F0B-B561-9B617A44701C}" type="presParOf" srcId="{F677F32F-6224-4531-B06D-3DAD2468A5C1}" destId="{D2EFF467-36B7-4279-871E-D6F2D195524D}" srcOrd="2" destOrd="0" presId="urn:microsoft.com/office/officeart/2008/layout/LinedList"/>
    <dgm:cxn modelId="{A01F2A64-D609-4810-BEF4-EC17387D34C7}" type="presParOf" srcId="{3947D761-98FF-4090-8B48-C50757B06F7F}" destId="{BFE0C587-ED57-430E-A090-F3575A104C16}" srcOrd="2" destOrd="0" presId="urn:microsoft.com/office/officeart/2008/layout/LinedList"/>
    <dgm:cxn modelId="{EFBD2569-B0D7-4D64-8EF0-C960351AACB3}" type="presParOf" srcId="{3947D761-98FF-4090-8B48-C50757B06F7F}" destId="{C0505C92-9D42-452D-9309-B998FEC0520F}"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DE9F40-52F9-468F-BF60-BC8D07587FCC}" type="doc">
      <dgm:prSet loTypeId="urn:microsoft.com/office/officeart/2005/8/layout/hierarchy1" loCatId="hierarchy" qsTypeId="urn:microsoft.com/office/officeart/2005/8/quickstyle/simple5" qsCatId="simple" csTypeId="urn:microsoft.com/office/officeart/2005/8/colors/accent6_2" csCatId="accent6" phldr="1"/>
      <dgm:spPr/>
      <dgm:t>
        <a:bodyPr/>
        <a:lstStyle/>
        <a:p>
          <a:endParaRPr lang="en-US"/>
        </a:p>
      </dgm:t>
    </dgm:pt>
    <dgm:pt modelId="{6D21455E-AB05-4AC4-8231-CD53013074CC}">
      <dgm:prSet/>
      <dgm:spPr/>
      <dgm:t>
        <a:bodyPr/>
        <a:lstStyle/>
        <a:p>
          <a:r>
            <a:rPr lang="en-US" dirty="0">
              <a:latin typeface="Abadi" panose="020B0604020104020204" pitchFamily="34" charset="0"/>
            </a:rPr>
            <a:t>This project implements deep learning models to classify images.</a:t>
          </a:r>
        </a:p>
        <a:p>
          <a:r>
            <a:rPr lang="en-US" dirty="0">
              <a:latin typeface="Abadi" panose="020B0604020104020204" pitchFamily="34" charset="0"/>
            </a:rPr>
            <a:t>The use of deep learning models relates this project to the Data Science 2A and Data Science 2B modules.</a:t>
          </a:r>
        </a:p>
        <a:p>
          <a:r>
            <a:rPr lang="en-US" dirty="0">
              <a:latin typeface="Abadi" panose="020B0604020104020204" pitchFamily="34" charset="0"/>
            </a:rPr>
            <a:t>The project also implements image processing and that relates it to the Image Processing module taken by third years. </a:t>
          </a:r>
        </a:p>
      </dgm:t>
    </dgm:pt>
    <dgm:pt modelId="{41B8BE9D-446C-4C11-8A4B-8D180CA1B694}" type="parTrans" cxnId="{4DB3C5EB-8D17-4D8D-B91C-1F69A9EEEF3D}">
      <dgm:prSet/>
      <dgm:spPr/>
      <dgm:t>
        <a:bodyPr/>
        <a:lstStyle/>
        <a:p>
          <a:endParaRPr lang="en-US"/>
        </a:p>
      </dgm:t>
    </dgm:pt>
    <dgm:pt modelId="{2F20CEC4-7220-47EE-B389-B6BE39831A2C}" type="sibTrans" cxnId="{4DB3C5EB-8D17-4D8D-B91C-1F69A9EEEF3D}">
      <dgm:prSet/>
      <dgm:spPr/>
      <dgm:t>
        <a:bodyPr/>
        <a:lstStyle/>
        <a:p>
          <a:endParaRPr lang="en-US"/>
        </a:p>
      </dgm:t>
    </dgm:pt>
    <dgm:pt modelId="{2095BA84-2EBA-4071-BA63-E395B3C65C03}" type="pres">
      <dgm:prSet presAssocID="{7DDE9F40-52F9-468F-BF60-BC8D07587FCC}" presName="hierChild1" presStyleCnt="0">
        <dgm:presLayoutVars>
          <dgm:chPref val="1"/>
          <dgm:dir/>
          <dgm:animOne val="branch"/>
          <dgm:animLvl val="lvl"/>
          <dgm:resizeHandles/>
        </dgm:presLayoutVars>
      </dgm:prSet>
      <dgm:spPr/>
    </dgm:pt>
    <dgm:pt modelId="{CD38B4B7-AAC9-4C4A-BEC9-D26FCAF81F2D}" type="pres">
      <dgm:prSet presAssocID="{6D21455E-AB05-4AC4-8231-CD53013074CC}" presName="hierRoot1" presStyleCnt="0"/>
      <dgm:spPr/>
    </dgm:pt>
    <dgm:pt modelId="{336820A0-0B0A-4774-808F-99FA270FC3A1}" type="pres">
      <dgm:prSet presAssocID="{6D21455E-AB05-4AC4-8231-CD53013074CC}" presName="composite" presStyleCnt="0"/>
      <dgm:spPr/>
    </dgm:pt>
    <dgm:pt modelId="{CB850ABA-605A-4846-A9FE-920F69935218}" type="pres">
      <dgm:prSet presAssocID="{6D21455E-AB05-4AC4-8231-CD53013074CC}" presName="background" presStyleLbl="node0" presStyleIdx="0" presStyleCnt="1"/>
      <dgm:spPr/>
    </dgm:pt>
    <dgm:pt modelId="{56BE769F-3DD0-4B93-9D6E-4B3EDC49452D}" type="pres">
      <dgm:prSet presAssocID="{6D21455E-AB05-4AC4-8231-CD53013074CC}" presName="text" presStyleLbl="fgAcc0" presStyleIdx="0" presStyleCnt="1" custScaleX="301704" custScaleY="376654" custLinFactNeighborY="-4388">
        <dgm:presLayoutVars>
          <dgm:chPref val="3"/>
        </dgm:presLayoutVars>
      </dgm:prSet>
      <dgm:spPr/>
    </dgm:pt>
    <dgm:pt modelId="{E570EBB9-D093-48E5-96CB-8821A0A391AF}" type="pres">
      <dgm:prSet presAssocID="{6D21455E-AB05-4AC4-8231-CD53013074CC}" presName="hierChild2" presStyleCnt="0"/>
      <dgm:spPr/>
    </dgm:pt>
  </dgm:ptLst>
  <dgm:cxnLst>
    <dgm:cxn modelId="{900ADB8A-1068-4752-955A-55BBCF81B99A}" type="presOf" srcId="{6D21455E-AB05-4AC4-8231-CD53013074CC}" destId="{56BE769F-3DD0-4B93-9D6E-4B3EDC49452D}" srcOrd="0" destOrd="0" presId="urn:microsoft.com/office/officeart/2005/8/layout/hierarchy1"/>
    <dgm:cxn modelId="{9D8028A0-371B-4FDD-9DDB-0F7CF1CE7E81}" type="presOf" srcId="{7DDE9F40-52F9-468F-BF60-BC8D07587FCC}" destId="{2095BA84-2EBA-4071-BA63-E395B3C65C03}" srcOrd="0" destOrd="0" presId="urn:microsoft.com/office/officeart/2005/8/layout/hierarchy1"/>
    <dgm:cxn modelId="{4DB3C5EB-8D17-4D8D-B91C-1F69A9EEEF3D}" srcId="{7DDE9F40-52F9-468F-BF60-BC8D07587FCC}" destId="{6D21455E-AB05-4AC4-8231-CD53013074CC}" srcOrd="0" destOrd="0" parTransId="{41B8BE9D-446C-4C11-8A4B-8D180CA1B694}" sibTransId="{2F20CEC4-7220-47EE-B389-B6BE39831A2C}"/>
    <dgm:cxn modelId="{C0D4DEF7-B8A1-43E0-9BA4-4936B8DE9EA0}" type="presParOf" srcId="{2095BA84-2EBA-4071-BA63-E395B3C65C03}" destId="{CD38B4B7-AAC9-4C4A-BEC9-D26FCAF81F2D}" srcOrd="0" destOrd="0" presId="urn:microsoft.com/office/officeart/2005/8/layout/hierarchy1"/>
    <dgm:cxn modelId="{3565B735-FD26-45DC-B370-1929BBB0B743}" type="presParOf" srcId="{CD38B4B7-AAC9-4C4A-BEC9-D26FCAF81F2D}" destId="{336820A0-0B0A-4774-808F-99FA270FC3A1}" srcOrd="0" destOrd="0" presId="urn:microsoft.com/office/officeart/2005/8/layout/hierarchy1"/>
    <dgm:cxn modelId="{0528E6FB-B39B-48A6-9B60-EDD37DA57BC2}" type="presParOf" srcId="{336820A0-0B0A-4774-808F-99FA270FC3A1}" destId="{CB850ABA-605A-4846-A9FE-920F69935218}" srcOrd="0" destOrd="0" presId="urn:microsoft.com/office/officeart/2005/8/layout/hierarchy1"/>
    <dgm:cxn modelId="{63DC0095-180A-4B80-B4C7-83CC1F45EE22}" type="presParOf" srcId="{336820A0-0B0A-4774-808F-99FA270FC3A1}" destId="{56BE769F-3DD0-4B93-9D6E-4B3EDC49452D}" srcOrd="1" destOrd="0" presId="urn:microsoft.com/office/officeart/2005/8/layout/hierarchy1"/>
    <dgm:cxn modelId="{032944EE-AB84-41A8-A827-EAEFB42EA43A}" type="presParOf" srcId="{CD38B4B7-AAC9-4C4A-BEC9-D26FCAF81F2D}" destId="{E570EBB9-D093-48E5-96CB-8821A0A391A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96A5F-79E7-4794-90D3-6638B24A4857}">
      <dsp:nvSpPr>
        <dsp:cNvPr id="0" name=""/>
        <dsp:cNvSpPr/>
      </dsp:nvSpPr>
      <dsp:spPr>
        <a:xfrm>
          <a:off x="0" y="2011"/>
          <a:ext cx="671355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66D7CA-E707-48EB-A3A9-C645EC50B8DD}">
      <dsp:nvSpPr>
        <dsp:cNvPr id="0" name=""/>
        <dsp:cNvSpPr/>
      </dsp:nvSpPr>
      <dsp:spPr>
        <a:xfrm>
          <a:off x="0" y="2011"/>
          <a:ext cx="1342710"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Gather and perform</a:t>
          </a:r>
        </a:p>
      </dsp:txBody>
      <dsp:txXfrm>
        <a:off x="0" y="2011"/>
        <a:ext cx="1342710" cy="1371716"/>
      </dsp:txXfrm>
    </dsp:sp>
    <dsp:sp modelId="{83E883D0-BBB1-43EA-8E19-923FD774EF67}">
      <dsp:nvSpPr>
        <dsp:cNvPr id="0" name=""/>
        <dsp:cNvSpPr/>
      </dsp:nvSpPr>
      <dsp:spPr>
        <a:xfrm>
          <a:off x="1443413" y="64301"/>
          <a:ext cx="5270138" cy="1245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badi" panose="020B0604020104020204" pitchFamily="34" charset="0"/>
            </a:rPr>
            <a:t>Gather and perform pre-processing on the dataset.</a:t>
          </a:r>
        </a:p>
      </dsp:txBody>
      <dsp:txXfrm>
        <a:off x="1443413" y="64301"/>
        <a:ext cx="5270138" cy="1245797"/>
      </dsp:txXfrm>
    </dsp:sp>
    <dsp:sp modelId="{2AF648A7-8040-4937-B0DD-9306E39095BD}">
      <dsp:nvSpPr>
        <dsp:cNvPr id="0" name=""/>
        <dsp:cNvSpPr/>
      </dsp:nvSpPr>
      <dsp:spPr>
        <a:xfrm>
          <a:off x="1342710" y="1310098"/>
          <a:ext cx="5370841"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02D40D42-816F-4E3D-943E-A33A737946A0}">
      <dsp:nvSpPr>
        <dsp:cNvPr id="0" name=""/>
        <dsp:cNvSpPr/>
      </dsp:nvSpPr>
      <dsp:spPr>
        <a:xfrm>
          <a:off x="0" y="1373727"/>
          <a:ext cx="671355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FECCE1D-19D7-47B9-AE2A-76B76FB37D01}">
      <dsp:nvSpPr>
        <dsp:cNvPr id="0" name=""/>
        <dsp:cNvSpPr/>
      </dsp:nvSpPr>
      <dsp:spPr>
        <a:xfrm>
          <a:off x="0" y="1373727"/>
          <a:ext cx="1342710"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Develop</a:t>
          </a:r>
        </a:p>
      </dsp:txBody>
      <dsp:txXfrm>
        <a:off x="0" y="1373727"/>
        <a:ext cx="1342710" cy="1371716"/>
      </dsp:txXfrm>
    </dsp:sp>
    <dsp:sp modelId="{ED53F1B6-5B67-4BBE-B92E-20D215E9501B}">
      <dsp:nvSpPr>
        <dsp:cNvPr id="0" name=""/>
        <dsp:cNvSpPr/>
      </dsp:nvSpPr>
      <dsp:spPr>
        <a:xfrm>
          <a:off x="1443413" y="1436017"/>
          <a:ext cx="5270138" cy="1245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badi" panose="020B0604020104020204" pitchFamily="34" charset="0"/>
            </a:rPr>
            <a:t>Develop an EfficientNetB7 and compare it to vgg16  for classification of brain tumors. Compare the models based on accuracy and complexity.</a:t>
          </a:r>
        </a:p>
      </dsp:txBody>
      <dsp:txXfrm>
        <a:off x="1443413" y="1436017"/>
        <a:ext cx="5270138" cy="1245797"/>
      </dsp:txXfrm>
    </dsp:sp>
    <dsp:sp modelId="{6A3B6A5B-1005-44C5-A61E-76BDF75B8221}">
      <dsp:nvSpPr>
        <dsp:cNvPr id="0" name=""/>
        <dsp:cNvSpPr/>
      </dsp:nvSpPr>
      <dsp:spPr>
        <a:xfrm>
          <a:off x="1342710" y="2681814"/>
          <a:ext cx="5370841"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F505015C-7544-40CF-A5CE-5010A25616EC}">
      <dsp:nvSpPr>
        <dsp:cNvPr id="0" name=""/>
        <dsp:cNvSpPr/>
      </dsp:nvSpPr>
      <dsp:spPr>
        <a:xfrm>
          <a:off x="0" y="2745444"/>
          <a:ext cx="671355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1E6A22A-BEBE-462A-92AF-9DEDB7460CCD}">
      <dsp:nvSpPr>
        <dsp:cNvPr id="0" name=""/>
        <dsp:cNvSpPr/>
      </dsp:nvSpPr>
      <dsp:spPr>
        <a:xfrm>
          <a:off x="0" y="2745444"/>
          <a:ext cx="1342710"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Segment</a:t>
          </a:r>
        </a:p>
      </dsp:txBody>
      <dsp:txXfrm>
        <a:off x="0" y="2745444"/>
        <a:ext cx="1342710" cy="1371716"/>
      </dsp:txXfrm>
    </dsp:sp>
    <dsp:sp modelId="{07A6A4C6-2B95-4C52-BD94-967769F0788E}">
      <dsp:nvSpPr>
        <dsp:cNvPr id="0" name=""/>
        <dsp:cNvSpPr/>
      </dsp:nvSpPr>
      <dsp:spPr>
        <a:xfrm>
          <a:off x="1443413" y="2807734"/>
          <a:ext cx="5270138" cy="1245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Abadi" panose="020B0604020104020204" pitchFamily="34" charset="0"/>
            </a:rPr>
            <a:t>Segment the brain tumor using image processing techniques.</a:t>
          </a:r>
        </a:p>
      </dsp:txBody>
      <dsp:txXfrm>
        <a:off x="1443413" y="2807734"/>
        <a:ext cx="5270138" cy="1245797"/>
      </dsp:txXfrm>
    </dsp:sp>
    <dsp:sp modelId="{BFE0C587-ED57-430E-A090-F3575A104C16}">
      <dsp:nvSpPr>
        <dsp:cNvPr id="0" name=""/>
        <dsp:cNvSpPr/>
      </dsp:nvSpPr>
      <dsp:spPr>
        <a:xfrm>
          <a:off x="1342710" y="4053531"/>
          <a:ext cx="5370841"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50ABA-605A-4846-A9FE-920F69935218}">
      <dsp:nvSpPr>
        <dsp:cNvPr id="0" name=""/>
        <dsp:cNvSpPr/>
      </dsp:nvSpPr>
      <dsp:spPr>
        <a:xfrm>
          <a:off x="1434" y="323796"/>
          <a:ext cx="4526982" cy="358875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6BE769F-3DD0-4B93-9D6E-4B3EDC49452D}">
      <dsp:nvSpPr>
        <dsp:cNvPr id="0" name=""/>
        <dsp:cNvSpPr/>
      </dsp:nvSpPr>
      <dsp:spPr>
        <a:xfrm>
          <a:off x="168153" y="482179"/>
          <a:ext cx="4526982" cy="358875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badi" panose="020B0604020104020204" pitchFamily="34" charset="0"/>
            </a:rPr>
            <a:t>This project implements deep learning models to classify images.</a:t>
          </a:r>
        </a:p>
        <a:p>
          <a:pPr marL="0" lvl="0" indent="0" algn="ctr" defTabSz="933450">
            <a:lnSpc>
              <a:spcPct val="90000"/>
            </a:lnSpc>
            <a:spcBef>
              <a:spcPct val="0"/>
            </a:spcBef>
            <a:spcAft>
              <a:spcPct val="35000"/>
            </a:spcAft>
            <a:buNone/>
          </a:pPr>
          <a:r>
            <a:rPr lang="en-US" sz="2100" kern="1200" dirty="0">
              <a:latin typeface="Abadi" panose="020B0604020104020204" pitchFamily="34" charset="0"/>
            </a:rPr>
            <a:t>The use of deep learning models relates this project to the Data Science 2A and Data Science 2B modules.</a:t>
          </a:r>
        </a:p>
        <a:p>
          <a:pPr marL="0" lvl="0" indent="0" algn="ctr" defTabSz="933450">
            <a:lnSpc>
              <a:spcPct val="90000"/>
            </a:lnSpc>
            <a:spcBef>
              <a:spcPct val="0"/>
            </a:spcBef>
            <a:spcAft>
              <a:spcPct val="35000"/>
            </a:spcAft>
            <a:buNone/>
          </a:pPr>
          <a:r>
            <a:rPr lang="en-US" sz="2100" kern="1200" dirty="0">
              <a:latin typeface="Abadi" panose="020B0604020104020204" pitchFamily="34" charset="0"/>
            </a:rPr>
            <a:t>The project also implements image processing and that relates it to the Image Processing module taken by third years. </a:t>
          </a:r>
        </a:p>
      </dsp:txBody>
      <dsp:txXfrm>
        <a:off x="273264" y="587290"/>
        <a:ext cx="4316760" cy="33785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D8CA-DAD6-448A-8486-08A7E9C53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0F455668-1579-4E54-8EB2-21658BD72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1138135D-618E-429E-8DE1-03B8A553E4F8}"/>
              </a:ext>
            </a:extLst>
          </p:cNvPr>
          <p:cNvSpPr>
            <a:spLocks noGrp="1"/>
          </p:cNvSpPr>
          <p:nvPr>
            <p:ph type="dt" sz="half" idx="10"/>
          </p:nvPr>
        </p:nvSpPr>
        <p:spPr/>
        <p:txBody>
          <a:bodyPr/>
          <a:lstStyle/>
          <a:p>
            <a:fld id="{17B89E06-A462-4573-B7B8-5B74074C1C95}" type="datetimeFigureOut">
              <a:rPr lang="en-ZA" smtClean="0"/>
              <a:t>2024/02/22</a:t>
            </a:fld>
            <a:endParaRPr lang="en-ZA"/>
          </a:p>
        </p:txBody>
      </p:sp>
      <p:sp>
        <p:nvSpPr>
          <p:cNvPr id="5" name="Footer Placeholder 4">
            <a:extLst>
              <a:ext uri="{FF2B5EF4-FFF2-40B4-BE49-F238E27FC236}">
                <a16:creationId xmlns:a16="http://schemas.microsoft.com/office/drawing/2014/main" id="{CA1A7B9D-0F97-4225-9B03-8863F41B38C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8413AD7-8375-4D9A-B73A-6316BA7CA092}"/>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99596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49D7-48CA-48C4-9632-95C1249AA738}"/>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48BA7258-F639-4848-A0F5-F622CCF78C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C2FD339-80FE-4BA5-8689-8157DD10E1FB}"/>
              </a:ext>
            </a:extLst>
          </p:cNvPr>
          <p:cNvSpPr>
            <a:spLocks noGrp="1"/>
          </p:cNvSpPr>
          <p:nvPr>
            <p:ph type="dt" sz="half" idx="10"/>
          </p:nvPr>
        </p:nvSpPr>
        <p:spPr/>
        <p:txBody>
          <a:bodyPr/>
          <a:lstStyle/>
          <a:p>
            <a:fld id="{17B89E06-A462-4573-B7B8-5B74074C1C95}" type="datetimeFigureOut">
              <a:rPr lang="en-ZA" smtClean="0"/>
              <a:t>2024/02/22</a:t>
            </a:fld>
            <a:endParaRPr lang="en-ZA"/>
          </a:p>
        </p:txBody>
      </p:sp>
      <p:sp>
        <p:nvSpPr>
          <p:cNvPr id="5" name="Footer Placeholder 4">
            <a:extLst>
              <a:ext uri="{FF2B5EF4-FFF2-40B4-BE49-F238E27FC236}">
                <a16:creationId xmlns:a16="http://schemas.microsoft.com/office/drawing/2014/main" id="{CC59CA4F-EF8B-494C-ACAB-1A9104183F5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98B32F3-F1AB-4CB8-A424-25767809C95C}"/>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318868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19E36-795C-4264-AAC2-3F3D8E52B2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B5CE3E6-3C2C-46F5-85EB-9B5E1A9AB2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B2D6A4D-A5BE-4EF4-864B-20ED267B7610}"/>
              </a:ext>
            </a:extLst>
          </p:cNvPr>
          <p:cNvSpPr>
            <a:spLocks noGrp="1"/>
          </p:cNvSpPr>
          <p:nvPr>
            <p:ph type="dt" sz="half" idx="10"/>
          </p:nvPr>
        </p:nvSpPr>
        <p:spPr/>
        <p:txBody>
          <a:bodyPr/>
          <a:lstStyle/>
          <a:p>
            <a:fld id="{17B89E06-A462-4573-B7B8-5B74074C1C95}" type="datetimeFigureOut">
              <a:rPr lang="en-ZA" smtClean="0"/>
              <a:t>2024/02/22</a:t>
            </a:fld>
            <a:endParaRPr lang="en-ZA"/>
          </a:p>
        </p:txBody>
      </p:sp>
      <p:sp>
        <p:nvSpPr>
          <p:cNvPr id="5" name="Footer Placeholder 4">
            <a:extLst>
              <a:ext uri="{FF2B5EF4-FFF2-40B4-BE49-F238E27FC236}">
                <a16:creationId xmlns:a16="http://schemas.microsoft.com/office/drawing/2014/main" id="{23C2FB59-0916-409D-9DE8-1FFD2E97B12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A3718C7-4792-4FCC-9BF2-828F9DFF3A33}"/>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195709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8F5C-8809-4EE2-9118-5F089C449DF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10E9316-4D3A-4953-9F72-765EDC133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533BE72-3EE6-4F63-8763-A14DC5E3E8CF}"/>
              </a:ext>
            </a:extLst>
          </p:cNvPr>
          <p:cNvSpPr>
            <a:spLocks noGrp="1"/>
          </p:cNvSpPr>
          <p:nvPr>
            <p:ph type="dt" sz="half" idx="10"/>
          </p:nvPr>
        </p:nvSpPr>
        <p:spPr/>
        <p:txBody>
          <a:bodyPr/>
          <a:lstStyle/>
          <a:p>
            <a:fld id="{17B89E06-A462-4573-B7B8-5B74074C1C95}" type="datetimeFigureOut">
              <a:rPr lang="en-ZA" smtClean="0"/>
              <a:t>2024/02/22</a:t>
            </a:fld>
            <a:endParaRPr lang="en-ZA"/>
          </a:p>
        </p:txBody>
      </p:sp>
      <p:sp>
        <p:nvSpPr>
          <p:cNvPr id="5" name="Footer Placeholder 4">
            <a:extLst>
              <a:ext uri="{FF2B5EF4-FFF2-40B4-BE49-F238E27FC236}">
                <a16:creationId xmlns:a16="http://schemas.microsoft.com/office/drawing/2014/main" id="{EE2DF99E-C350-4A75-82C8-63BA61569A8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4986649-CA2E-4DE1-AA09-E9881932DDE6}"/>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212026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F056-6529-4541-9DFA-1998E3EF4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35513780-1A03-4BCA-B2F3-2E4E276E6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8CFC8-2D5E-4234-9A99-10A0602AB79E}"/>
              </a:ext>
            </a:extLst>
          </p:cNvPr>
          <p:cNvSpPr>
            <a:spLocks noGrp="1"/>
          </p:cNvSpPr>
          <p:nvPr>
            <p:ph type="dt" sz="half" idx="10"/>
          </p:nvPr>
        </p:nvSpPr>
        <p:spPr/>
        <p:txBody>
          <a:bodyPr/>
          <a:lstStyle/>
          <a:p>
            <a:fld id="{17B89E06-A462-4573-B7B8-5B74074C1C95}" type="datetimeFigureOut">
              <a:rPr lang="en-ZA" smtClean="0"/>
              <a:t>2024/02/22</a:t>
            </a:fld>
            <a:endParaRPr lang="en-ZA"/>
          </a:p>
        </p:txBody>
      </p:sp>
      <p:sp>
        <p:nvSpPr>
          <p:cNvPr id="5" name="Footer Placeholder 4">
            <a:extLst>
              <a:ext uri="{FF2B5EF4-FFF2-40B4-BE49-F238E27FC236}">
                <a16:creationId xmlns:a16="http://schemas.microsoft.com/office/drawing/2014/main" id="{8A38774B-B232-41E7-A612-FC3CA54B542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A3DF100-29B6-417D-B544-54D4BB624E47}"/>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43594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1777-7A08-48A9-AF92-BA257D7BEC7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E3B00D9-D2BD-4F86-9B6F-0F640C553B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3A057FBD-9933-45C4-8C5A-083F4E364D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E394C8B9-2D62-4960-BD90-C0E6E82527C5}"/>
              </a:ext>
            </a:extLst>
          </p:cNvPr>
          <p:cNvSpPr>
            <a:spLocks noGrp="1"/>
          </p:cNvSpPr>
          <p:nvPr>
            <p:ph type="dt" sz="half" idx="10"/>
          </p:nvPr>
        </p:nvSpPr>
        <p:spPr/>
        <p:txBody>
          <a:bodyPr/>
          <a:lstStyle/>
          <a:p>
            <a:fld id="{17B89E06-A462-4573-B7B8-5B74074C1C95}" type="datetimeFigureOut">
              <a:rPr lang="en-ZA" smtClean="0"/>
              <a:t>2024/02/22</a:t>
            </a:fld>
            <a:endParaRPr lang="en-ZA"/>
          </a:p>
        </p:txBody>
      </p:sp>
      <p:sp>
        <p:nvSpPr>
          <p:cNvPr id="6" name="Footer Placeholder 5">
            <a:extLst>
              <a:ext uri="{FF2B5EF4-FFF2-40B4-BE49-F238E27FC236}">
                <a16:creationId xmlns:a16="http://schemas.microsoft.com/office/drawing/2014/main" id="{87E14CA9-4558-429C-8E9A-37BF31AA8D8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4A6AEAC-CAD7-4B1C-A93D-840A1CD02F82}"/>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257494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63A4-D2CF-4349-9C15-7A2F1F96357C}"/>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A1194D2-3417-4468-B751-FED3A1317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192C59-B2B4-4D89-AB53-ADAE7A0EC3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84759B07-E854-4B43-AF9C-4F3ECDB01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82E996-DC01-4620-8745-58221D189E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C8FB7F7F-A2D8-4BA5-9CEE-AEA0F8F78DF9}"/>
              </a:ext>
            </a:extLst>
          </p:cNvPr>
          <p:cNvSpPr>
            <a:spLocks noGrp="1"/>
          </p:cNvSpPr>
          <p:nvPr>
            <p:ph type="dt" sz="half" idx="10"/>
          </p:nvPr>
        </p:nvSpPr>
        <p:spPr/>
        <p:txBody>
          <a:bodyPr/>
          <a:lstStyle/>
          <a:p>
            <a:fld id="{17B89E06-A462-4573-B7B8-5B74074C1C95}" type="datetimeFigureOut">
              <a:rPr lang="en-ZA" smtClean="0"/>
              <a:t>2024/02/22</a:t>
            </a:fld>
            <a:endParaRPr lang="en-ZA"/>
          </a:p>
        </p:txBody>
      </p:sp>
      <p:sp>
        <p:nvSpPr>
          <p:cNvPr id="8" name="Footer Placeholder 7">
            <a:extLst>
              <a:ext uri="{FF2B5EF4-FFF2-40B4-BE49-F238E27FC236}">
                <a16:creationId xmlns:a16="http://schemas.microsoft.com/office/drawing/2014/main" id="{555ABDD5-CC2C-4647-AFAC-3CEDF179DACD}"/>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4A8BA64B-494E-40EC-BF16-36CAD7C4C1EC}"/>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110515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E1B4-B87D-4ED7-ACB0-BC88DBE32312}"/>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DB70B2F-C3D8-43F8-A2CB-8206871C0B53}"/>
              </a:ext>
            </a:extLst>
          </p:cNvPr>
          <p:cNvSpPr>
            <a:spLocks noGrp="1"/>
          </p:cNvSpPr>
          <p:nvPr>
            <p:ph type="dt" sz="half" idx="10"/>
          </p:nvPr>
        </p:nvSpPr>
        <p:spPr/>
        <p:txBody>
          <a:bodyPr/>
          <a:lstStyle/>
          <a:p>
            <a:fld id="{17B89E06-A462-4573-B7B8-5B74074C1C95}" type="datetimeFigureOut">
              <a:rPr lang="en-ZA" smtClean="0"/>
              <a:t>2024/02/22</a:t>
            </a:fld>
            <a:endParaRPr lang="en-ZA"/>
          </a:p>
        </p:txBody>
      </p:sp>
      <p:sp>
        <p:nvSpPr>
          <p:cNvPr id="4" name="Footer Placeholder 3">
            <a:extLst>
              <a:ext uri="{FF2B5EF4-FFF2-40B4-BE49-F238E27FC236}">
                <a16:creationId xmlns:a16="http://schemas.microsoft.com/office/drawing/2014/main" id="{2DAB6EF9-024D-4443-A48E-B14686EE87F3}"/>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7E701D0-2D0D-4B48-864B-8D1997A3E14E}"/>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169887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28D94-2419-4AE4-A770-EFEF1A8527D8}"/>
              </a:ext>
            </a:extLst>
          </p:cNvPr>
          <p:cNvSpPr>
            <a:spLocks noGrp="1"/>
          </p:cNvSpPr>
          <p:nvPr>
            <p:ph type="dt" sz="half" idx="10"/>
          </p:nvPr>
        </p:nvSpPr>
        <p:spPr/>
        <p:txBody>
          <a:bodyPr/>
          <a:lstStyle/>
          <a:p>
            <a:fld id="{17B89E06-A462-4573-B7B8-5B74074C1C95}" type="datetimeFigureOut">
              <a:rPr lang="en-ZA" smtClean="0"/>
              <a:t>2024/02/22</a:t>
            </a:fld>
            <a:endParaRPr lang="en-ZA"/>
          </a:p>
        </p:txBody>
      </p:sp>
      <p:sp>
        <p:nvSpPr>
          <p:cNvPr id="3" name="Footer Placeholder 2">
            <a:extLst>
              <a:ext uri="{FF2B5EF4-FFF2-40B4-BE49-F238E27FC236}">
                <a16:creationId xmlns:a16="http://schemas.microsoft.com/office/drawing/2014/main" id="{0E308178-553D-4B8B-AB17-8DD3ABC45D22}"/>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D1D6702-7521-48D0-8B39-2B9BAA610084}"/>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68551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9ADCD-0E0E-407B-89B0-A775C417E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FB7E90BA-E691-451D-8666-AD675AAE2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5F1A970A-ADF3-44F6-9774-26B679FED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538BA-DA3F-4AA9-8630-98A34BA14537}"/>
              </a:ext>
            </a:extLst>
          </p:cNvPr>
          <p:cNvSpPr>
            <a:spLocks noGrp="1"/>
          </p:cNvSpPr>
          <p:nvPr>
            <p:ph type="dt" sz="half" idx="10"/>
          </p:nvPr>
        </p:nvSpPr>
        <p:spPr/>
        <p:txBody>
          <a:bodyPr/>
          <a:lstStyle/>
          <a:p>
            <a:fld id="{17B89E06-A462-4573-B7B8-5B74074C1C95}" type="datetimeFigureOut">
              <a:rPr lang="en-ZA" smtClean="0"/>
              <a:t>2024/02/22</a:t>
            </a:fld>
            <a:endParaRPr lang="en-ZA"/>
          </a:p>
        </p:txBody>
      </p:sp>
      <p:sp>
        <p:nvSpPr>
          <p:cNvPr id="6" name="Footer Placeholder 5">
            <a:extLst>
              <a:ext uri="{FF2B5EF4-FFF2-40B4-BE49-F238E27FC236}">
                <a16:creationId xmlns:a16="http://schemas.microsoft.com/office/drawing/2014/main" id="{6DCB2279-AE5B-4216-98EC-A1A9A30889A1}"/>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4685C83-F2E5-486D-AC60-0103E57F5E9C}"/>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12892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219E-2440-4CB2-81A9-D17D180A0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8DF1E72B-F689-4E75-BBA9-2378D23E6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ECC41462-52D8-46A6-A998-945B7BF7A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1ABAE-D68B-45E1-8055-7D82BFB2DEDD}"/>
              </a:ext>
            </a:extLst>
          </p:cNvPr>
          <p:cNvSpPr>
            <a:spLocks noGrp="1"/>
          </p:cNvSpPr>
          <p:nvPr>
            <p:ph type="dt" sz="half" idx="10"/>
          </p:nvPr>
        </p:nvSpPr>
        <p:spPr/>
        <p:txBody>
          <a:bodyPr/>
          <a:lstStyle/>
          <a:p>
            <a:fld id="{17B89E06-A462-4573-B7B8-5B74074C1C95}" type="datetimeFigureOut">
              <a:rPr lang="en-ZA" smtClean="0"/>
              <a:t>2024/02/22</a:t>
            </a:fld>
            <a:endParaRPr lang="en-ZA"/>
          </a:p>
        </p:txBody>
      </p:sp>
      <p:sp>
        <p:nvSpPr>
          <p:cNvPr id="6" name="Footer Placeholder 5">
            <a:extLst>
              <a:ext uri="{FF2B5EF4-FFF2-40B4-BE49-F238E27FC236}">
                <a16:creationId xmlns:a16="http://schemas.microsoft.com/office/drawing/2014/main" id="{4D87DC80-ED52-4742-8ADE-287F7D0770F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C81C4A5-7DB7-40E9-9944-F6F5942CC8CF}"/>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410342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F5BD8847-F9FD-4B0E-8458-8C443D4D4AA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70AB38F8-22EE-45BD-BF6D-473D738F9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3" name="Text Placeholder 2">
            <a:extLst>
              <a:ext uri="{FF2B5EF4-FFF2-40B4-BE49-F238E27FC236}">
                <a16:creationId xmlns:a16="http://schemas.microsoft.com/office/drawing/2014/main" id="{1E4C5C25-637D-4E8D-BF97-A895075B7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ZA" dirty="0"/>
          </a:p>
        </p:txBody>
      </p:sp>
      <p:sp>
        <p:nvSpPr>
          <p:cNvPr id="4" name="Date Placeholder 3">
            <a:extLst>
              <a:ext uri="{FF2B5EF4-FFF2-40B4-BE49-F238E27FC236}">
                <a16:creationId xmlns:a16="http://schemas.microsoft.com/office/drawing/2014/main" id="{F4598D30-BEA7-44F2-B562-9B10AF79BA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89E06-A462-4573-B7B8-5B74074C1C95}" type="datetimeFigureOut">
              <a:rPr lang="en-ZA" smtClean="0"/>
              <a:t>2024/02/22</a:t>
            </a:fld>
            <a:endParaRPr lang="en-ZA"/>
          </a:p>
        </p:txBody>
      </p:sp>
      <p:sp>
        <p:nvSpPr>
          <p:cNvPr id="5" name="Footer Placeholder 4">
            <a:extLst>
              <a:ext uri="{FF2B5EF4-FFF2-40B4-BE49-F238E27FC236}">
                <a16:creationId xmlns:a16="http://schemas.microsoft.com/office/drawing/2014/main" id="{402DF495-86CF-4340-A2F7-8B763B7AE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E9FD550A-A4E9-40AC-A907-74E8DA405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F4575-F71E-4CE3-BB6A-EAC18DEF7299}" type="slidenum">
              <a:rPr lang="en-ZA" smtClean="0"/>
              <a:t>‹#›</a:t>
            </a:fld>
            <a:endParaRPr lang="en-ZA"/>
          </a:p>
        </p:txBody>
      </p:sp>
    </p:spTree>
    <p:extLst>
      <p:ext uri="{BB962C8B-B14F-4D97-AF65-F5344CB8AC3E}">
        <p14:creationId xmlns:p14="http://schemas.microsoft.com/office/powerpoint/2010/main" val="7213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jellyfish in the water&#10;&#10;Description automatically generated with medium confidence">
            <a:extLst>
              <a:ext uri="{FF2B5EF4-FFF2-40B4-BE49-F238E27FC236}">
                <a16:creationId xmlns:a16="http://schemas.microsoft.com/office/drawing/2014/main" id="{890BC7BE-0DD8-487B-AE94-3C7C0DD456B2}"/>
              </a:ext>
            </a:extLst>
          </p:cNvPr>
          <p:cNvPicPr>
            <a:picLocks noChangeAspect="1"/>
          </p:cNvPicPr>
          <p:nvPr/>
        </p:nvPicPr>
        <p:blipFill rotWithShape="1">
          <a:blip r:embed="rId2">
            <a:extLst>
              <a:ext uri="{28A0092B-C50C-407E-A947-70E740481C1C}">
                <a14:useLocalDpi xmlns:a14="http://schemas.microsoft.com/office/drawing/2010/main" val="0"/>
              </a:ext>
            </a:extLst>
          </a:blip>
          <a:srcRect l="27378" r="13530" b="1"/>
          <a:stretch/>
        </p:blipFill>
        <p:spPr>
          <a:xfrm>
            <a:off x="5373858" y="-126599"/>
            <a:ext cx="6818142" cy="6857990"/>
          </a:xfrm>
          <a:prstGeom prst="rect">
            <a:avLst/>
          </a:prstGeom>
        </p:spPr>
      </p:pic>
      <p:sp>
        <p:nvSpPr>
          <p:cNvPr id="91" name="Rectangle 9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444243-645F-49C6-9C24-102E80E8B17F}"/>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b="1" dirty="0"/>
              <a:t>Brain Tumor Detection and Segmenting</a:t>
            </a:r>
          </a:p>
        </p:txBody>
      </p:sp>
      <p:sp>
        <p:nvSpPr>
          <p:cNvPr id="3" name="Subtitle 2">
            <a:extLst>
              <a:ext uri="{FF2B5EF4-FFF2-40B4-BE49-F238E27FC236}">
                <a16:creationId xmlns:a16="http://schemas.microsoft.com/office/drawing/2014/main" id="{88C07824-AA88-4695-9067-6BD16D29A912}"/>
              </a:ext>
            </a:extLst>
          </p:cNvPr>
          <p:cNvSpPr>
            <a:spLocks noGrp="1"/>
          </p:cNvSpPr>
          <p:nvPr>
            <p:ph type="subTitle" idx="1"/>
          </p:nvPr>
        </p:nvSpPr>
        <p:spPr>
          <a:xfrm>
            <a:off x="477980" y="4872922"/>
            <a:ext cx="4023359" cy="1948492"/>
          </a:xfrm>
        </p:spPr>
        <p:txBody>
          <a:bodyPr vert="horz" lIns="91440" tIns="45720" rIns="91440" bIns="45720" rtlCol="0">
            <a:normAutofit/>
          </a:bodyPr>
          <a:lstStyle/>
          <a:p>
            <a:pPr indent="-228600" algn="l">
              <a:buFont typeface="Arial" panose="020B0604020202020204" pitchFamily="34" charset="0"/>
              <a:buChar char="•"/>
            </a:pPr>
            <a:r>
              <a:rPr lang="en-US" sz="1400" b="1" dirty="0">
                <a:latin typeface="Abadi" panose="020B0604020104020204" pitchFamily="34" charset="0"/>
              </a:rPr>
              <a:t>Group members : </a:t>
            </a:r>
          </a:p>
          <a:p>
            <a:pPr marL="571500" indent="-457200" algn="l">
              <a:buFont typeface="+mj-lt"/>
              <a:buAutoNum type="arabicParenR"/>
            </a:pPr>
            <a:r>
              <a:rPr lang="en-US" sz="1400" b="1" dirty="0">
                <a:latin typeface="Abadi" panose="020B0604020104020204" pitchFamily="34" charset="0"/>
              </a:rPr>
              <a:t>ABISEK KAMTHAN R S</a:t>
            </a:r>
          </a:p>
          <a:p>
            <a:pPr marL="571500" indent="-457200" algn="l">
              <a:buFont typeface="+mj-lt"/>
              <a:buAutoNum type="arabicParenR"/>
            </a:pPr>
            <a:r>
              <a:rPr lang="en-US" sz="1400" b="1" dirty="0">
                <a:latin typeface="Abadi" panose="020B0604020104020204" pitchFamily="34" charset="0"/>
              </a:rPr>
              <a:t>ESWAR PRASAD</a:t>
            </a:r>
          </a:p>
          <a:p>
            <a:pPr marL="571500" indent="-457200" algn="l">
              <a:buFont typeface="+mj-lt"/>
              <a:buAutoNum type="arabicParenR"/>
            </a:pPr>
            <a:r>
              <a:rPr lang="en-US" sz="1400" b="1" dirty="0">
                <a:latin typeface="Abadi" panose="020B0604020104020204" pitchFamily="34" charset="0"/>
              </a:rPr>
              <a:t>TALARI VAMSI</a:t>
            </a:r>
          </a:p>
          <a:p>
            <a:pPr algn="l"/>
            <a:r>
              <a:rPr lang="en-US" sz="500" b="1" dirty="0">
                <a:latin typeface="Abadi" panose="020B0604020104020204" pitchFamily="34" charset="0"/>
              </a:rPr>
              <a:t>    </a:t>
            </a:r>
            <a:endParaRPr lang="en-US" sz="500" dirty="0"/>
          </a:p>
        </p:txBody>
      </p:sp>
      <p:sp>
        <p:nvSpPr>
          <p:cNvPr id="93" name="Rectangle 9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5" name="Rectangle 9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6217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696B4E-5903-48ED-959F-369E2F9DBF30}"/>
              </a:ext>
            </a:extLst>
          </p:cNvPr>
          <p:cNvSpPr>
            <a:spLocks noGrp="1"/>
          </p:cNvSpPr>
          <p:nvPr>
            <p:ph type="title"/>
          </p:nvPr>
        </p:nvSpPr>
        <p:spPr>
          <a:xfrm>
            <a:off x="808962" y="640081"/>
            <a:ext cx="3282696" cy="5257800"/>
          </a:xfrm>
        </p:spPr>
        <p:txBody>
          <a:bodyPr>
            <a:normAutofit/>
          </a:bodyPr>
          <a:lstStyle/>
          <a:p>
            <a:r>
              <a:rPr lang="en-US" kern="1200" dirty="0">
                <a:solidFill>
                  <a:schemeClr val="bg1"/>
                </a:solidFill>
                <a:latin typeface="+mj-lt"/>
                <a:ea typeface="+mj-ea"/>
                <a:cs typeface="+mj-cs"/>
              </a:rPr>
              <a:t>Business Case</a:t>
            </a:r>
            <a:endParaRPr lang="en-ZA" dirty="0">
              <a:solidFill>
                <a:schemeClr val="bg1"/>
              </a:solidFill>
            </a:endParaRPr>
          </a:p>
        </p:txBody>
      </p:sp>
      <p:sp>
        <p:nvSpPr>
          <p:cNvPr id="3" name="Content Placeholder 2">
            <a:extLst>
              <a:ext uri="{FF2B5EF4-FFF2-40B4-BE49-F238E27FC236}">
                <a16:creationId xmlns:a16="http://schemas.microsoft.com/office/drawing/2014/main" id="{FD13E2CD-1388-4D6F-B037-7D869C74C69B}"/>
              </a:ext>
            </a:extLst>
          </p:cNvPr>
          <p:cNvSpPr>
            <a:spLocks noGrp="1"/>
          </p:cNvSpPr>
          <p:nvPr>
            <p:ph idx="1"/>
          </p:nvPr>
        </p:nvSpPr>
        <p:spPr>
          <a:xfrm>
            <a:off x="5358384" y="640081"/>
            <a:ext cx="6024654" cy="5257800"/>
          </a:xfrm>
        </p:spPr>
        <p:txBody>
          <a:bodyPr anchor="ctr">
            <a:normAutofit/>
          </a:bodyPr>
          <a:lstStyle/>
          <a:p>
            <a:r>
              <a:rPr lang="en-GB" sz="2400" dirty="0">
                <a:latin typeface="Abadi" panose="020B0604020104020204" pitchFamily="34" charset="0"/>
              </a:rPr>
              <a:t>The app developed in this project can be implemented by less experienced medical practitioners or low levelled practitioners, example nurses and  parents or individuals who have access to MRI scanners. </a:t>
            </a:r>
          </a:p>
          <a:p>
            <a:r>
              <a:rPr lang="en-GB" sz="2400" dirty="0">
                <a:latin typeface="Abadi" panose="020B0604020104020204" pitchFamily="34" charset="0"/>
              </a:rPr>
              <a:t>This app will provide a second opinion when diagnosis of brain </a:t>
            </a:r>
            <a:r>
              <a:rPr lang="en-GB" sz="2400" dirty="0" err="1">
                <a:latin typeface="Abadi" panose="020B0604020104020204" pitchFamily="34" charset="0"/>
              </a:rPr>
              <a:t>tumor</a:t>
            </a:r>
            <a:r>
              <a:rPr lang="en-GB" sz="2400" dirty="0">
                <a:latin typeface="Abadi" panose="020B0604020104020204" pitchFamily="34" charset="0"/>
              </a:rPr>
              <a:t> is carried out in hospitals.</a:t>
            </a:r>
          </a:p>
          <a:p>
            <a:r>
              <a:rPr lang="en-GB" sz="2400" kern="1200" dirty="0">
                <a:latin typeface="Abadi" panose="020B0604020104020204" pitchFamily="34" charset="0"/>
              </a:rPr>
              <a:t>Due to</a:t>
            </a:r>
            <a:r>
              <a:rPr lang="en-GB" sz="2400" dirty="0">
                <a:latin typeface="Abadi" panose="020B0604020104020204" pitchFamily="34" charset="0"/>
              </a:rPr>
              <a:t> the reduced complexity of EfficientNetB7 the app can be deployed on mobile devices therefore providing easy access to the app’s services.</a:t>
            </a:r>
          </a:p>
          <a:p>
            <a:endParaRPr lang="en-ZA" sz="2400" dirty="0"/>
          </a:p>
        </p:txBody>
      </p:sp>
    </p:spTree>
    <p:extLst>
      <p:ext uri="{BB962C8B-B14F-4D97-AF65-F5344CB8AC3E}">
        <p14:creationId xmlns:p14="http://schemas.microsoft.com/office/powerpoint/2010/main" val="107468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841248" y="548640"/>
            <a:ext cx="3600860" cy="5431536"/>
          </a:xfrm>
        </p:spPr>
        <p:txBody>
          <a:bodyPr>
            <a:normAutofit/>
          </a:bodyPr>
          <a:lstStyle/>
          <a:p>
            <a:r>
              <a:rPr lang="en-GB" sz="4600"/>
              <a:t>Significance of study</a:t>
            </a:r>
            <a:endParaRPr lang="en-ZA" sz="4600"/>
          </a:p>
        </p:txBody>
      </p:sp>
      <p:sp>
        <p:nvSpPr>
          <p:cNvPr id="7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FFA8102-F23F-48AC-9F41-4BA328D7F916}"/>
              </a:ext>
            </a:extLst>
          </p:cNvPr>
          <p:cNvSpPr>
            <a:spLocks noGrp="1"/>
          </p:cNvSpPr>
          <p:nvPr>
            <p:ph idx="1"/>
          </p:nvPr>
        </p:nvSpPr>
        <p:spPr>
          <a:xfrm>
            <a:off x="5203362" y="1170656"/>
            <a:ext cx="6224335" cy="5431536"/>
          </a:xfrm>
        </p:spPr>
        <p:txBody>
          <a:bodyPr anchor="ctr">
            <a:normAutofit/>
          </a:bodyPr>
          <a:lstStyle/>
          <a:p>
            <a:r>
              <a:rPr lang="en-ZA" sz="2200" dirty="0">
                <a:latin typeface="Abadi" panose="020B0604020104020204" pitchFamily="34" charset="0"/>
                <a:ea typeface="Calibri" panose="020F0502020204030204" pitchFamily="34" charset="0"/>
              </a:rPr>
              <a:t>The development of smaller networks is important as it is linked to the possibility of deploying the models on mobile platforms and fast .</a:t>
            </a:r>
          </a:p>
          <a:p>
            <a:r>
              <a:rPr lang="en-ZA" sz="2200" dirty="0">
                <a:latin typeface="Abadi" panose="020B0604020104020204" pitchFamily="34" charset="0"/>
                <a:ea typeface="Calibri" panose="020F0502020204030204" pitchFamily="34" charset="0"/>
              </a:rPr>
              <a:t>This study’s findings will help medical practitioners generate fast and reliable diagnosis of brain </a:t>
            </a:r>
            <a:r>
              <a:rPr lang="en-ZA" sz="2200" dirty="0" err="1">
                <a:latin typeface="Abadi" panose="020B0604020104020204" pitchFamily="34" charset="0"/>
                <a:ea typeface="Calibri" panose="020F0502020204030204" pitchFamily="34" charset="0"/>
              </a:rPr>
              <a:t>tumor</a:t>
            </a:r>
            <a:r>
              <a:rPr lang="en-ZA" sz="2200" dirty="0">
                <a:latin typeface="Abadi" panose="020B0604020104020204" pitchFamily="34" charset="0"/>
                <a:ea typeface="Calibri" panose="020F0502020204030204" pitchFamily="34" charset="0"/>
              </a:rPr>
              <a:t> through the implementation of EfficientNetB7. </a:t>
            </a:r>
          </a:p>
          <a:p>
            <a:pPr marL="0" indent="0">
              <a:buNone/>
            </a:pPr>
            <a:endParaRPr lang="en-ZA" sz="2200" dirty="0">
              <a:latin typeface="Calibri" panose="020F0502020204030204" pitchFamily="34" charset="0"/>
              <a:ea typeface="Calibri" panose="020F0502020204030204" pitchFamily="34" charset="0"/>
            </a:endParaRPr>
          </a:p>
          <a:p>
            <a:pPr marL="0" indent="0">
              <a:buNone/>
            </a:pPr>
            <a:endParaRPr lang="en-ZA" sz="2200" dirty="0">
              <a:latin typeface="Calibri" panose="020F0502020204030204" pitchFamily="34" charset="0"/>
              <a:ea typeface="Calibri" panose="020F0502020204030204" pitchFamily="34" charset="0"/>
            </a:endParaRPr>
          </a:p>
          <a:p>
            <a:pPr marL="0" indent="0">
              <a:buNone/>
            </a:pPr>
            <a:r>
              <a:rPr lang="en-ZA" sz="2200" dirty="0">
                <a:latin typeface="Calibri" panose="020F0502020204030204" pitchFamily="34" charset="0"/>
                <a:ea typeface="Calibri" panose="020F0502020204030204" pitchFamily="34" charset="0"/>
              </a:rPr>
              <a:t> </a:t>
            </a:r>
          </a:p>
          <a:p>
            <a:pPr marL="0" indent="0">
              <a:buNone/>
            </a:pPr>
            <a:endParaRPr lang="en-ZA" sz="2200" dirty="0">
              <a:latin typeface="Calibri" panose="020F0502020204030204" pitchFamily="34" charset="0"/>
              <a:ea typeface="Calibri" panose="020F0502020204030204" pitchFamily="34" charset="0"/>
            </a:endParaRPr>
          </a:p>
          <a:p>
            <a:pPr marL="0" indent="0">
              <a:buNone/>
            </a:pPr>
            <a:endParaRPr lang="en-ZA" sz="2200" dirty="0">
              <a:latin typeface="Calibri" panose="020F0502020204030204" pitchFamily="34" charset="0"/>
              <a:ea typeface="Calibri" panose="020F0502020204030204" pitchFamily="34" charset="0"/>
            </a:endParaRPr>
          </a:p>
          <a:p>
            <a:pPr marL="0" indent="0">
              <a:buNone/>
            </a:pPr>
            <a:endParaRPr lang="en-ZA" sz="2200" dirty="0">
              <a:latin typeface="Calibri" panose="020F0502020204030204" pitchFamily="34" charset="0"/>
              <a:ea typeface="Calibri" panose="020F0502020204030204" pitchFamily="34" charset="0"/>
            </a:endParaRPr>
          </a:p>
          <a:p>
            <a:pPr marL="0" indent="0">
              <a:buNone/>
            </a:pPr>
            <a:endParaRPr lang="en-ZA" sz="2200" dirty="0"/>
          </a:p>
        </p:txBody>
      </p:sp>
    </p:spTree>
    <p:extLst>
      <p:ext uri="{BB962C8B-B14F-4D97-AF65-F5344CB8AC3E}">
        <p14:creationId xmlns:p14="http://schemas.microsoft.com/office/powerpoint/2010/main" val="2204053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52950-ADCD-4662-8C44-B0881DD11E18}"/>
              </a:ext>
            </a:extLst>
          </p:cNvPr>
          <p:cNvSpPr>
            <a:spLocks noGrp="1"/>
          </p:cNvSpPr>
          <p:nvPr>
            <p:ph type="title"/>
          </p:nvPr>
        </p:nvSpPr>
        <p:spPr>
          <a:xfrm>
            <a:off x="563189" y="79772"/>
            <a:ext cx="6356606" cy="921642"/>
          </a:xfrm>
        </p:spPr>
        <p:txBody>
          <a:bodyPr>
            <a:normAutofit/>
          </a:bodyPr>
          <a:lstStyle/>
          <a:p>
            <a:r>
              <a:rPr lang="en-ZA" sz="4000" dirty="0"/>
              <a:t>Literature Review</a:t>
            </a:r>
          </a:p>
        </p:txBody>
      </p:sp>
      <p:sp>
        <p:nvSpPr>
          <p:cNvPr id="3" name="Content Placeholder 2">
            <a:extLst>
              <a:ext uri="{FF2B5EF4-FFF2-40B4-BE49-F238E27FC236}">
                <a16:creationId xmlns:a16="http://schemas.microsoft.com/office/drawing/2014/main" id="{93B95712-4B4C-4C94-A076-9D87502046D4}"/>
              </a:ext>
            </a:extLst>
          </p:cNvPr>
          <p:cNvSpPr>
            <a:spLocks noGrp="1"/>
          </p:cNvSpPr>
          <p:nvPr>
            <p:ph idx="1"/>
          </p:nvPr>
        </p:nvSpPr>
        <p:spPr>
          <a:xfrm>
            <a:off x="182880" y="815926"/>
            <a:ext cx="7007539" cy="5313161"/>
          </a:xfrm>
        </p:spPr>
        <p:txBody>
          <a:bodyPr>
            <a:normAutofit/>
          </a:bodyPr>
          <a:lstStyle/>
          <a:p>
            <a:r>
              <a:rPr lang="en-AU" sz="1600" dirty="0">
                <a:effectLst/>
                <a:latin typeface="Abadi" panose="020B0604020104020204" pitchFamily="34" charset="0"/>
                <a:ea typeface="SimSun" panose="02010600030101010101" pitchFamily="2" charset="-122"/>
                <a:cs typeface="Calibri" panose="020F0502020204030204" pitchFamily="34" charset="0"/>
              </a:rPr>
              <a:t>Numerous techniques have been applied to brain </a:t>
            </a:r>
            <a:r>
              <a:rPr lang="en-AU" sz="1600" dirty="0" err="1">
                <a:effectLst/>
                <a:latin typeface="Abadi" panose="020B0604020104020204" pitchFamily="34" charset="0"/>
                <a:ea typeface="SimSun" panose="02010600030101010101" pitchFamily="2" charset="-122"/>
                <a:cs typeface="Calibri" panose="020F0502020204030204" pitchFamily="34" charset="0"/>
              </a:rPr>
              <a:t>tumor</a:t>
            </a:r>
            <a:r>
              <a:rPr lang="en-AU" sz="1600" dirty="0">
                <a:effectLst/>
                <a:latin typeface="Abadi" panose="020B0604020104020204" pitchFamily="34" charset="0"/>
                <a:ea typeface="SimSun" panose="02010600030101010101" pitchFamily="2" charset="-122"/>
                <a:cs typeface="Calibri" panose="020F0502020204030204" pitchFamily="34" charset="0"/>
              </a:rPr>
              <a:t> classification. One of those techniques is machine </a:t>
            </a:r>
            <a:r>
              <a:rPr lang="en-AU" sz="1600">
                <a:effectLst/>
                <a:latin typeface="Abadi" panose="020B0604020104020204" pitchFamily="34" charset="0"/>
                <a:ea typeface="SimSun" panose="02010600030101010101" pitchFamily="2" charset="-122"/>
                <a:cs typeface="Calibri" panose="020F0502020204030204" pitchFamily="34" charset="0"/>
              </a:rPr>
              <a:t>learning (</a:t>
            </a:r>
            <a:r>
              <a:rPr lang="en-AU" sz="1600" dirty="0">
                <a:effectLst/>
                <a:latin typeface="Abadi" panose="020B0604020104020204" pitchFamily="34" charset="0"/>
                <a:ea typeface="SimSun" panose="02010600030101010101" pitchFamily="2" charset="-122"/>
                <a:cs typeface="Calibri" panose="020F0502020204030204" pitchFamily="34" charset="0"/>
              </a:rPr>
              <a:t>Irmak, 2021:2). Deep learning and artificial intelligence have made a big impact in the field of medical image analysis, more specifically in the field of disease diagnosis((Mehmood et al. 2020, 2021; </a:t>
            </a:r>
            <a:r>
              <a:rPr lang="en-AU" sz="1600" dirty="0" err="1">
                <a:effectLst/>
                <a:latin typeface="Abadi" panose="020B0604020104020204" pitchFamily="34" charset="0"/>
                <a:ea typeface="SimSun" panose="02010600030101010101" pitchFamily="2" charset="-122"/>
                <a:cs typeface="Calibri" panose="020F0502020204030204" pitchFamily="34" charset="0"/>
              </a:rPr>
              <a:t>Yaqub</a:t>
            </a:r>
            <a:r>
              <a:rPr lang="en-AU" sz="1600" dirty="0">
                <a:effectLst/>
                <a:latin typeface="Abadi" panose="020B0604020104020204" pitchFamily="34" charset="0"/>
                <a:ea typeface="SimSun" panose="02010600030101010101" pitchFamily="2" charset="-122"/>
                <a:cs typeface="Calibri" panose="020F0502020204030204" pitchFamily="34" charset="0"/>
              </a:rPr>
              <a:t> et al. 2020 cited in Irmak, 2021:2). </a:t>
            </a:r>
          </a:p>
          <a:p>
            <a:r>
              <a:rPr lang="en-AU" sz="1600" dirty="0">
                <a:effectLst/>
                <a:latin typeface="Abadi" panose="020B0604020104020204" pitchFamily="34" charset="0"/>
                <a:ea typeface="Times New Roman" panose="02020603050405020304" pitchFamily="18" charset="0"/>
                <a:cs typeface="Calibri" panose="020F0502020204030204" pitchFamily="34" charset="0"/>
              </a:rPr>
              <a:t>Kang, Ullah and </a:t>
            </a:r>
            <a:r>
              <a:rPr lang="en-AU" sz="1600" dirty="0" err="1">
                <a:effectLst/>
                <a:latin typeface="Abadi" panose="020B0604020104020204" pitchFamily="34" charset="0"/>
                <a:ea typeface="Times New Roman" panose="02020603050405020304" pitchFamily="18" charset="0"/>
                <a:cs typeface="Calibri" panose="020F0502020204030204" pitchFamily="34" charset="0"/>
              </a:rPr>
              <a:t>Gwak</a:t>
            </a:r>
            <a:r>
              <a:rPr lang="en-AU" sz="1600" dirty="0">
                <a:effectLst/>
                <a:latin typeface="Abadi" panose="020B0604020104020204" pitchFamily="34" charset="0"/>
                <a:ea typeface="Times New Roman" panose="02020603050405020304" pitchFamily="18" charset="0"/>
                <a:cs typeface="Calibri" panose="020F0502020204030204" pitchFamily="34" charset="0"/>
              </a:rPr>
              <a:t> (2021:6) </a:t>
            </a:r>
            <a:r>
              <a:rPr lang="en-ZA" sz="1600" dirty="0">
                <a:effectLst/>
                <a:latin typeface="Abadi" panose="020B0604020104020204" pitchFamily="34" charset="0"/>
                <a:ea typeface="Times New Roman" panose="02020603050405020304" pitchFamily="18" charset="0"/>
                <a:cs typeface="Calibri" panose="020F0502020204030204" pitchFamily="34" charset="0"/>
              </a:rPr>
              <a:t>proposed a system that used pretrained deep learning models to extract features and then fed those features to machine learning models. They used many pretrained deep learning models including vgg-16, Resnet and others and they also used many machine learning models. They then studied the performance of each of those machine learning models. </a:t>
            </a:r>
          </a:p>
          <a:p>
            <a:r>
              <a:rPr lang="en-ZA" sz="1600" dirty="0">
                <a:effectLst/>
                <a:latin typeface="Abadi" panose="020B0604020104020204" pitchFamily="34" charset="0"/>
                <a:ea typeface="Times New Roman" panose="02020603050405020304" pitchFamily="18" charset="0"/>
                <a:cs typeface="Calibri" panose="020F0502020204030204" pitchFamily="34" charset="0"/>
              </a:rPr>
              <a:t>The results showed that DenseNet-169 deep feature alone is a good choice when the size of the MRI dataset is very small and the number of classes is 2, the ensemble of DenseNet-169, Inception V3, and ResNeXt-50 deep features is a good choice when the size of MR images dataset is large and the number of classes is 2, and the ensemble of DenseNet-169,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ShuffleNet</a:t>
            </a:r>
            <a:r>
              <a:rPr lang="en-ZA" sz="1600" dirty="0">
                <a:effectLst/>
                <a:latin typeface="Abadi" panose="020B0604020104020204" pitchFamily="34" charset="0"/>
                <a:ea typeface="Times New Roman" panose="02020603050405020304" pitchFamily="18" charset="0"/>
                <a:cs typeface="Calibri" panose="020F0502020204030204" pitchFamily="34" charset="0"/>
              </a:rPr>
              <a:t> V2, and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MnasNet</a:t>
            </a:r>
            <a:r>
              <a:rPr lang="en-ZA" sz="1600" dirty="0">
                <a:effectLst/>
                <a:latin typeface="Abadi" panose="020B0604020104020204" pitchFamily="34" charset="0"/>
                <a:ea typeface="Times New Roman" panose="02020603050405020304" pitchFamily="18" charset="0"/>
                <a:cs typeface="Calibri" panose="020F0502020204030204" pitchFamily="34" charset="0"/>
              </a:rPr>
              <a:t> deep features is a good choice when the size of MRI dataset is large and there are four classes (normal, glioma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tumor</a:t>
            </a:r>
            <a:r>
              <a:rPr lang="en-ZA" sz="1600" dirty="0">
                <a:effectLst/>
                <a:latin typeface="Abadi" panose="020B0604020104020204" pitchFamily="34" charset="0"/>
                <a:ea typeface="Times New Roman" panose="02020603050405020304" pitchFamily="18" charset="0"/>
                <a:cs typeface="Calibri" panose="020F0502020204030204" pitchFamily="34" charset="0"/>
              </a:rPr>
              <a:t>, meningioma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tumor</a:t>
            </a:r>
            <a:r>
              <a:rPr lang="en-ZA" sz="1600" dirty="0">
                <a:effectLst/>
                <a:latin typeface="Abadi" panose="020B0604020104020204" pitchFamily="34" charset="0"/>
                <a:ea typeface="Times New Roman" panose="02020603050405020304" pitchFamily="18" charset="0"/>
                <a:cs typeface="Calibri" panose="020F0502020204030204" pitchFamily="34" charset="0"/>
              </a:rPr>
              <a:t>, and pituitary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tumor</a:t>
            </a:r>
            <a:r>
              <a:rPr lang="en-ZA" sz="1600" dirty="0">
                <a:effectLst/>
                <a:latin typeface="Abadi" panose="020B0604020104020204" pitchFamily="34" charset="0"/>
                <a:ea typeface="Times New Roman" panose="02020603050405020304" pitchFamily="18" charset="0"/>
                <a:cs typeface="Calibri" panose="020F0502020204030204" pitchFamily="34" charset="0"/>
              </a:rPr>
              <a:t>). They also discovered that in most cases, SVM with RBF kernel outperforms other ML classifiers for the MRI-based brain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tumor</a:t>
            </a:r>
            <a:r>
              <a:rPr lang="en-ZA" sz="1600" dirty="0">
                <a:effectLst/>
                <a:latin typeface="Abadi" panose="020B0604020104020204" pitchFamily="34" charset="0"/>
                <a:ea typeface="Times New Roman" panose="02020603050405020304" pitchFamily="18" charset="0"/>
                <a:cs typeface="Calibri" panose="020F0502020204030204" pitchFamily="34" charset="0"/>
              </a:rPr>
              <a:t> classification task</a:t>
            </a:r>
            <a:r>
              <a:rPr lang="en-ZA" sz="1100" dirty="0">
                <a:effectLst/>
                <a:latin typeface="Abadi" panose="020B0604020104020204" pitchFamily="34" charset="0"/>
                <a:ea typeface="Times New Roman" panose="02020603050405020304" pitchFamily="18" charset="0"/>
                <a:cs typeface="Calibri" panose="020F0502020204030204" pitchFamily="34" charset="0"/>
              </a:rPr>
              <a:t>.</a:t>
            </a:r>
          </a:p>
          <a:p>
            <a:endParaRPr lang="en-ZA" sz="1100" dirty="0"/>
          </a:p>
        </p:txBody>
      </p:sp>
      <p:pic>
        <p:nvPicPr>
          <p:cNvPr id="5" name="Picture 4" descr="A jellyfish in the water&#10;&#10;Description automatically generated with medium confidence">
            <a:extLst>
              <a:ext uri="{FF2B5EF4-FFF2-40B4-BE49-F238E27FC236}">
                <a16:creationId xmlns:a16="http://schemas.microsoft.com/office/drawing/2014/main" id="{B277BED6-01E6-434E-A2A7-B67E9BC44531}"/>
              </a:ext>
            </a:extLst>
          </p:cNvPr>
          <p:cNvPicPr>
            <a:picLocks noChangeAspect="1"/>
          </p:cNvPicPr>
          <p:nvPr/>
        </p:nvPicPr>
        <p:blipFill rotWithShape="1">
          <a:blip r:embed="rId2">
            <a:extLst>
              <a:ext uri="{28A0092B-C50C-407E-A947-70E740481C1C}">
                <a14:useLocalDpi xmlns:a14="http://schemas.microsoft.com/office/drawing/2010/main" val="0"/>
              </a:ext>
            </a:extLst>
          </a:blip>
          <a:srcRect l="40738" r="5545"/>
          <a:stretch/>
        </p:blipFill>
        <p:spPr>
          <a:xfrm>
            <a:off x="7556409" y="557190"/>
            <a:ext cx="3995928" cy="5571896"/>
          </a:xfrm>
          <a:prstGeom prst="rect">
            <a:avLst/>
          </a:prstGeom>
          <a:effectLst/>
        </p:spPr>
      </p:pic>
    </p:spTree>
    <p:extLst>
      <p:ext uri="{BB962C8B-B14F-4D97-AF65-F5344CB8AC3E}">
        <p14:creationId xmlns:p14="http://schemas.microsoft.com/office/powerpoint/2010/main" val="61858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449B4-7300-421D-B019-787125FB30A7}"/>
              </a:ext>
            </a:extLst>
          </p:cNvPr>
          <p:cNvSpPr>
            <a:spLocks noGrp="1"/>
          </p:cNvSpPr>
          <p:nvPr>
            <p:ph type="title"/>
          </p:nvPr>
        </p:nvSpPr>
        <p:spPr>
          <a:xfrm>
            <a:off x="838200" y="365125"/>
            <a:ext cx="10515600" cy="1325563"/>
          </a:xfrm>
        </p:spPr>
        <p:txBody>
          <a:bodyPr>
            <a:normAutofit/>
          </a:bodyPr>
          <a:lstStyle/>
          <a:p>
            <a:r>
              <a:rPr lang="en-ZA" sz="5400"/>
              <a:t>Literature Review cont.</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917A98-C4C0-4435-9664-62D37A5F03CD}"/>
              </a:ext>
            </a:extLst>
          </p:cNvPr>
          <p:cNvSpPr>
            <a:spLocks noGrp="1"/>
          </p:cNvSpPr>
          <p:nvPr>
            <p:ph idx="1"/>
          </p:nvPr>
        </p:nvSpPr>
        <p:spPr>
          <a:xfrm>
            <a:off x="838200" y="1929384"/>
            <a:ext cx="10515600" cy="4251960"/>
          </a:xfrm>
        </p:spPr>
        <p:txBody>
          <a:bodyPr>
            <a:normAutofit/>
          </a:bodyPr>
          <a:lstStyle/>
          <a:p>
            <a:r>
              <a:rPr lang="en-AU" sz="2000">
                <a:effectLst/>
                <a:latin typeface="Abadi" panose="020B0604020104020204" pitchFamily="34" charset="0"/>
                <a:ea typeface="Times New Roman" panose="02020603050405020304" pitchFamily="18" charset="0"/>
                <a:cs typeface="Calibri" panose="020F0502020204030204" pitchFamily="34" charset="0"/>
              </a:rPr>
              <a:t>Then Badža and Barjaktarovi´c (2020:4) </a:t>
            </a:r>
            <a:r>
              <a:rPr lang="en-ZA" sz="2000">
                <a:effectLst/>
                <a:latin typeface="Abadi" panose="020B0604020104020204" pitchFamily="34" charset="0"/>
                <a:ea typeface="Times New Roman" panose="02020603050405020304" pitchFamily="18" charset="0"/>
                <a:cs typeface="Calibri" panose="020F0502020204030204" pitchFamily="34" charset="0"/>
              </a:rPr>
              <a:t>proposed a new CNN architecture and the classification was performed using a T1-weighted contrast-enhanced MRI image database which contains three tumor types. The CNN model created is simpler and it is possible to run it on conventional modern personal computers. The performance of their network was evaluated using the four approaches: combinations of two 10-fold cross-validation methods and two databases. The generalization capability of their network was tested with one of the 10-fold methods, subject-wise cross-validation, and the improvement was tested by using an augmented image database. The best results for the 10-fold cross-validation method was obtained for the record-wise cross-validation for the augmented data set, and the accuracy was 96.56%. </a:t>
            </a:r>
          </a:p>
          <a:p>
            <a:r>
              <a:rPr lang="en-ZA" sz="2000">
                <a:effectLst/>
                <a:latin typeface="Abadi" panose="020B0604020104020204" pitchFamily="34" charset="0"/>
                <a:ea typeface="Times New Roman" panose="02020603050405020304" pitchFamily="18" charset="0"/>
                <a:cs typeface="Calibri" panose="020F0502020204030204" pitchFamily="34" charset="0"/>
              </a:rPr>
              <a:t>From all the techniques </a:t>
            </a:r>
            <a:r>
              <a:rPr lang="en-ZA" sz="2000">
                <a:latin typeface="Abadi" panose="020B0604020104020204" pitchFamily="34" charset="0"/>
                <a:ea typeface="Times New Roman" panose="02020603050405020304" pitchFamily="18" charset="0"/>
                <a:cs typeface="Calibri" panose="020F0502020204030204" pitchFamily="34" charset="0"/>
              </a:rPr>
              <a:t>implemeneted</a:t>
            </a:r>
            <a:r>
              <a:rPr lang="en-ZA" sz="2000">
                <a:effectLst/>
                <a:latin typeface="Abadi" panose="020B0604020104020204" pitchFamily="34" charset="0"/>
                <a:ea typeface="Times New Roman" panose="02020603050405020304" pitchFamily="18" charset="0"/>
                <a:cs typeface="Calibri" panose="020F0502020204030204" pitchFamily="34" charset="0"/>
              </a:rPr>
              <a:t> we discovered that the EfficientNetB7 hasn’t been implemented to classify brain tumors. So, this study will </a:t>
            </a:r>
            <a:r>
              <a:rPr lang="en-ZA" sz="2000">
                <a:latin typeface="Abadi" panose="020B0604020104020204" pitchFamily="34" charset="0"/>
                <a:ea typeface="Times New Roman" panose="02020603050405020304" pitchFamily="18" charset="0"/>
                <a:cs typeface="Calibri" panose="020F0502020204030204" pitchFamily="34" charset="0"/>
              </a:rPr>
              <a:t>develop </a:t>
            </a:r>
            <a:r>
              <a:rPr lang="en-ZA" sz="2000">
                <a:effectLst/>
                <a:latin typeface="Abadi" panose="020B0604020104020204" pitchFamily="34" charset="0"/>
                <a:ea typeface="Times New Roman" panose="02020603050405020304" pitchFamily="18" charset="0"/>
                <a:cs typeface="Calibri" panose="020F0502020204030204" pitchFamily="34" charset="0"/>
              </a:rPr>
              <a:t>the model in brain tumor classification along with vgg-16 then compare the results based on accuracy and complexity</a:t>
            </a:r>
            <a:r>
              <a:rPr lang="en-ZA" sz="2000">
                <a:effectLst/>
                <a:latin typeface="Abadi" panose="020B0604020104020204" pitchFamily="34" charset="0"/>
                <a:ea typeface="Times New Roman" panose="02020603050405020304" pitchFamily="18" charset="0"/>
              </a:rPr>
              <a:t>. </a:t>
            </a:r>
          </a:p>
          <a:p>
            <a:endParaRPr lang="en-ZA" sz="2000">
              <a:effectLst/>
              <a:latin typeface="Calibri" panose="020F0502020204030204" pitchFamily="34" charset="0"/>
              <a:ea typeface="Times New Roman" panose="02020603050405020304" pitchFamily="18" charset="0"/>
              <a:cs typeface="Calibri" panose="020F0502020204030204" pitchFamily="34" charset="0"/>
            </a:endParaRPr>
          </a:p>
          <a:p>
            <a:endParaRPr lang="en-ZA" sz="2000"/>
          </a:p>
          <a:p>
            <a:endParaRPr lang="en-ZA" sz="2000"/>
          </a:p>
        </p:txBody>
      </p:sp>
    </p:spTree>
    <p:extLst>
      <p:ext uri="{BB962C8B-B14F-4D97-AF65-F5344CB8AC3E}">
        <p14:creationId xmlns:p14="http://schemas.microsoft.com/office/powerpoint/2010/main" val="170128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640080" y="325369"/>
            <a:ext cx="4368602" cy="1956841"/>
          </a:xfrm>
        </p:spPr>
        <p:txBody>
          <a:bodyPr anchor="b">
            <a:normAutofit/>
          </a:bodyPr>
          <a:lstStyle/>
          <a:p>
            <a:r>
              <a:rPr lang="en-GB" sz="5400"/>
              <a:t>Limitations of study</a:t>
            </a:r>
            <a:endParaRPr lang="en-ZA" sz="5400"/>
          </a:p>
        </p:txBody>
      </p:sp>
      <p:sp>
        <p:nvSpPr>
          <p:cNvPr id="8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FFA8102-F23F-48AC-9F41-4BA328D7F916}"/>
              </a:ext>
            </a:extLst>
          </p:cNvPr>
          <p:cNvSpPr>
            <a:spLocks noGrp="1"/>
          </p:cNvSpPr>
          <p:nvPr>
            <p:ph idx="1"/>
          </p:nvPr>
        </p:nvSpPr>
        <p:spPr>
          <a:xfrm>
            <a:off x="640080" y="2872899"/>
            <a:ext cx="4243589" cy="3320668"/>
          </a:xfrm>
        </p:spPr>
        <p:txBody>
          <a:bodyPr>
            <a:normAutofit/>
          </a:bodyPr>
          <a:lstStyle/>
          <a:p>
            <a:r>
              <a:rPr lang="en-ZA" sz="2200">
                <a:effectLst/>
                <a:latin typeface="Calibri" panose="020F0502020204030204" pitchFamily="34" charset="0"/>
                <a:ea typeface="Times New Roman" panose="02020603050405020304" pitchFamily="18" charset="0"/>
              </a:rPr>
              <a:t>Time</a:t>
            </a:r>
          </a:p>
          <a:p>
            <a:r>
              <a:rPr lang="en-ZA" sz="2200">
                <a:effectLst/>
                <a:latin typeface="Calibri" panose="020F0502020204030204" pitchFamily="34" charset="0"/>
                <a:ea typeface="Times New Roman" panose="02020603050405020304" pitchFamily="18" charset="0"/>
              </a:rPr>
              <a:t>Data</a:t>
            </a:r>
            <a:endParaRPr lang="en-ZA" sz="2200">
              <a:effectLst/>
              <a:latin typeface="Times New Roman" panose="02020603050405020304" pitchFamily="18" charset="0"/>
              <a:ea typeface="Times New Roman" panose="02020603050405020304" pitchFamily="18" charset="0"/>
            </a:endParaRPr>
          </a:p>
          <a:p>
            <a:endParaRPr lang="en-ZA" sz="2200"/>
          </a:p>
        </p:txBody>
      </p:sp>
      <p:pic>
        <p:nvPicPr>
          <p:cNvPr id="201" name="Picture 195" descr="Graph on document with pen">
            <a:extLst>
              <a:ext uri="{FF2B5EF4-FFF2-40B4-BE49-F238E27FC236}">
                <a16:creationId xmlns:a16="http://schemas.microsoft.com/office/drawing/2014/main" id="{1C828BE4-C403-4822-B1A3-3DFE961B73CF}"/>
              </a:ext>
            </a:extLst>
          </p:cNvPr>
          <p:cNvPicPr>
            <a:picLocks noChangeAspect="1"/>
          </p:cNvPicPr>
          <p:nvPr/>
        </p:nvPicPr>
        <p:blipFill rotWithShape="1">
          <a:blip r:embed="rId2"/>
          <a:srcRect l="23301" r="974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49586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838200" y="365125"/>
            <a:ext cx="5393361" cy="1325563"/>
          </a:xfrm>
        </p:spPr>
        <p:txBody>
          <a:bodyPr>
            <a:normAutofit/>
          </a:bodyPr>
          <a:lstStyle/>
          <a:p>
            <a:r>
              <a:rPr lang="en-GB" sz="4100"/>
              <a:t>Methodology: Method of data collection</a:t>
            </a:r>
            <a:endParaRPr lang="en-ZA" sz="4100"/>
          </a:p>
        </p:txBody>
      </p:sp>
      <p:sp>
        <p:nvSpPr>
          <p:cNvPr id="7" name="Content Placeholder 6">
            <a:extLst>
              <a:ext uri="{FF2B5EF4-FFF2-40B4-BE49-F238E27FC236}">
                <a16:creationId xmlns:a16="http://schemas.microsoft.com/office/drawing/2014/main" id="{4FFA8102-F23F-48AC-9F41-4BA328D7F916}"/>
              </a:ext>
            </a:extLst>
          </p:cNvPr>
          <p:cNvSpPr>
            <a:spLocks noGrp="1"/>
          </p:cNvSpPr>
          <p:nvPr>
            <p:ph idx="1"/>
          </p:nvPr>
        </p:nvSpPr>
        <p:spPr>
          <a:xfrm>
            <a:off x="838200" y="1825625"/>
            <a:ext cx="5393361" cy="4351338"/>
          </a:xfrm>
        </p:spPr>
        <p:txBody>
          <a:bodyPr>
            <a:normAutofit/>
          </a:bodyPr>
          <a:lstStyle/>
          <a:p>
            <a:pPr marL="0" indent="0">
              <a:buNone/>
            </a:pPr>
            <a:r>
              <a:rPr lang="en-ZA">
                <a:effectLst/>
                <a:latin typeface="Calibri" panose="020F0502020204030204" pitchFamily="34" charset="0"/>
                <a:ea typeface="Times New Roman" panose="02020603050405020304" pitchFamily="18" charset="0"/>
              </a:rPr>
              <a:t>The dataset was downloaded from Kaggle.</a:t>
            </a:r>
            <a:endParaRPr lang="en-ZA">
              <a:effectLst/>
              <a:latin typeface="Times New Roman" panose="02020603050405020304" pitchFamily="18" charset="0"/>
              <a:ea typeface="Times New Roman" panose="02020603050405020304" pitchFamily="18" charset="0"/>
            </a:endParaRPr>
          </a:p>
          <a:p>
            <a:endParaRPr lang="en-ZA"/>
          </a:p>
        </p:txBody>
      </p:sp>
      <p:pic>
        <p:nvPicPr>
          <p:cNvPr id="3" name="Picture 2" descr="A jellyfish in the water&#10;&#10;Description automatically generated with medium confidence">
            <a:extLst>
              <a:ext uri="{FF2B5EF4-FFF2-40B4-BE49-F238E27FC236}">
                <a16:creationId xmlns:a16="http://schemas.microsoft.com/office/drawing/2014/main" id="{B7399BBA-8E6C-4BE3-BBE1-ABBCD5A55710}"/>
              </a:ext>
            </a:extLst>
          </p:cNvPr>
          <p:cNvPicPr>
            <a:picLocks noChangeAspect="1"/>
          </p:cNvPicPr>
          <p:nvPr/>
        </p:nvPicPr>
        <p:blipFill rotWithShape="1">
          <a:blip r:embed="rId2">
            <a:extLst>
              <a:ext uri="{28A0092B-C50C-407E-A947-70E740481C1C}">
                <a14:useLocalDpi xmlns:a14="http://schemas.microsoft.com/office/drawing/2010/main" val="0"/>
              </a:ext>
            </a:extLst>
          </a:blip>
          <a:srcRect l="51211" r="2040"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8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7306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E7962A6-11AA-47C4-832F-2F8D8C0FD1CD}"/>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Dataset Sample</a:t>
            </a:r>
          </a:p>
        </p:txBody>
      </p:sp>
      <p:sp>
        <p:nvSpPr>
          <p:cNvPr id="8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picture containing invertebrate, arthropod, branchiopod crustacean&#10;&#10;Description automatically generated">
            <a:extLst>
              <a:ext uri="{FF2B5EF4-FFF2-40B4-BE49-F238E27FC236}">
                <a16:creationId xmlns:a16="http://schemas.microsoft.com/office/drawing/2014/main" id="{465798D0-B5A5-453C-B9DF-B5EC10131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711" y="2633472"/>
            <a:ext cx="10705530" cy="3586353"/>
          </a:xfrm>
          <a:prstGeom prst="rect">
            <a:avLst/>
          </a:prstGeom>
        </p:spPr>
      </p:pic>
    </p:spTree>
    <p:extLst>
      <p:ext uri="{BB962C8B-B14F-4D97-AF65-F5344CB8AC3E}">
        <p14:creationId xmlns:p14="http://schemas.microsoft.com/office/powerpoint/2010/main" val="1726273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572493" y="238539"/>
            <a:ext cx="11018520" cy="1434415"/>
          </a:xfrm>
        </p:spPr>
        <p:txBody>
          <a:bodyPr anchor="b">
            <a:normAutofit/>
          </a:bodyPr>
          <a:lstStyle/>
          <a:p>
            <a:r>
              <a:rPr lang="en-GB" sz="5000" dirty="0"/>
              <a:t>Methodology: System specifications</a:t>
            </a:r>
            <a:endParaRPr lang="en-ZA" sz="5000" dirty="0"/>
          </a:p>
        </p:txBody>
      </p:sp>
      <p:sp>
        <p:nvSpPr>
          <p:cNvPr id="9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FFA8102-F23F-48AC-9F41-4BA328D7F916}"/>
              </a:ext>
            </a:extLst>
          </p:cNvPr>
          <p:cNvSpPr>
            <a:spLocks noGrp="1"/>
          </p:cNvSpPr>
          <p:nvPr>
            <p:ph idx="1"/>
          </p:nvPr>
        </p:nvSpPr>
        <p:spPr>
          <a:xfrm>
            <a:off x="572493" y="2071316"/>
            <a:ext cx="6713552" cy="4119172"/>
          </a:xfrm>
        </p:spPr>
        <p:txBody>
          <a:bodyPr anchor="t">
            <a:normAutofit/>
          </a:bodyPr>
          <a:lstStyle/>
          <a:p>
            <a:pPr marL="685800" indent="0">
              <a:buNone/>
            </a:pPr>
            <a:r>
              <a:rPr lang="en-ZA" sz="1500">
                <a:latin typeface="Abadi" panose="020B0604020104020204" pitchFamily="34" charset="0"/>
                <a:ea typeface="Times New Roman" panose="02020603050405020304" pitchFamily="18" charset="0"/>
              </a:rPr>
              <a:t>P</a:t>
            </a:r>
            <a:r>
              <a:rPr lang="en-ZA" sz="1500">
                <a:effectLst/>
                <a:latin typeface="Abadi" panose="020B0604020104020204" pitchFamily="34" charset="0"/>
                <a:ea typeface="Times New Roman" panose="02020603050405020304" pitchFamily="18" charset="0"/>
              </a:rPr>
              <a:t>rogramming language :</a:t>
            </a:r>
          </a:p>
          <a:p>
            <a:pPr marL="914400"/>
            <a:r>
              <a:rPr lang="en-ZA" sz="1500">
                <a:effectLst/>
                <a:latin typeface="Abadi" panose="020B0604020104020204" pitchFamily="34" charset="0"/>
                <a:ea typeface="Times New Roman" panose="02020603050405020304" pitchFamily="18" charset="0"/>
              </a:rPr>
              <a:t>Python</a:t>
            </a:r>
          </a:p>
          <a:p>
            <a:pPr marL="685800" indent="0">
              <a:buNone/>
            </a:pPr>
            <a:endParaRPr lang="en-ZA" sz="1500">
              <a:effectLst/>
              <a:latin typeface="Abadi" panose="020B0604020104020204" pitchFamily="34" charset="0"/>
              <a:ea typeface="Times New Roman" panose="02020603050405020304" pitchFamily="18" charset="0"/>
            </a:endParaRPr>
          </a:p>
          <a:p>
            <a:pPr marL="685800" indent="0">
              <a:buNone/>
            </a:pPr>
            <a:r>
              <a:rPr lang="en-ZA" sz="1500">
                <a:effectLst/>
                <a:latin typeface="Abadi" panose="020B0604020104020204" pitchFamily="34" charset="0"/>
                <a:ea typeface="Times New Roman" panose="02020603050405020304" pitchFamily="18" charset="0"/>
              </a:rPr>
              <a:t>Libraries:</a:t>
            </a:r>
          </a:p>
          <a:p>
            <a:pPr marL="914400"/>
            <a:r>
              <a:rPr lang="en-ZA" sz="1500">
                <a:effectLst/>
                <a:latin typeface="Abadi" panose="020B0604020104020204" pitchFamily="34" charset="0"/>
                <a:ea typeface="Times New Roman" panose="02020603050405020304" pitchFamily="18" charset="0"/>
              </a:rPr>
              <a:t>Keras &amp; tensorflow</a:t>
            </a:r>
          </a:p>
          <a:p>
            <a:pPr marL="914400"/>
            <a:r>
              <a:rPr lang="en-ZA" sz="1500">
                <a:effectLst/>
                <a:latin typeface="Abadi" panose="020B0604020104020204" pitchFamily="34" charset="0"/>
                <a:ea typeface="Times New Roman" panose="02020603050405020304" pitchFamily="18" charset="0"/>
              </a:rPr>
              <a:t>Sklearn</a:t>
            </a:r>
          </a:p>
          <a:p>
            <a:pPr marL="914400"/>
            <a:r>
              <a:rPr lang="en-ZA" sz="1500">
                <a:effectLst/>
                <a:latin typeface="Abadi" panose="020B0604020104020204" pitchFamily="34" charset="0"/>
                <a:ea typeface="Times New Roman" panose="02020603050405020304" pitchFamily="18" charset="0"/>
              </a:rPr>
              <a:t>Matplotlib</a:t>
            </a:r>
          </a:p>
          <a:p>
            <a:pPr marL="914400"/>
            <a:r>
              <a:rPr lang="en-ZA" sz="1500">
                <a:latin typeface="Abadi" panose="020B0604020104020204" pitchFamily="34" charset="0"/>
                <a:ea typeface="Times New Roman" panose="02020603050405020304" pitchFamily="18" charset="0"/>
              </a:rPr>
              <a:t>Pandas</a:t>
            </a:r>
            <a:endParaRPr lang="en-ZA" sz="1500">
              <a:effectLst/>
              <a:latin typeface="Abadi" panose="020B0604020104020204" pitchFamily="34" charset="0"/>
              <a:ea typeface="Times New Roman" panose="02020603050405020304" pitchFamily="18" charset="0"/>
            </a:endParaRPr>
          </a:p>
          <a:p>
            <a:pPr marL="685800" indent="0">
              <a:buNone/>
            </a:pPr>
            <a:endParaRPr lang="en-ZA" sz="1500">
              <a:effectLst/>
              <a:latin typeface="Abadi" panose="020B0604020104020204" pitchFamily="34" charset="0"/>
              <a:ea typeface="Times New Roman" panose="02020603050405020304" pitchFamily="18" charset="0"/>
            </a:endParaRPr>
          </a:p>
          <a:p>
            <a:pPr marL="685800" indent="0">
              <a:buNone/>
            </a:pPr>
            <a:r>
              <a:rPr lang="en-ZA" sz="1500">
                <a:effectLst/>
                <a:latin typeface="Abadi" panose="020B0604020104020204" pitchFamily="34" charset="0"/>
                <a:ea typeface="Times New Roman" panose="02020603050405020304" pitchFamily="18" charset="0"/>
              </a:rPr>
              <a:t>Models:</a:t>
            </a:r>
          </a:p>
          <a:p>
            <a:pPr marL="914400"/>
            <a:r>
              <a:rPr lang="en-US" sz="1500">
                <a:effectLst/>
                <a:latin typeface="Abadi" panose="020B0604020104020204" pitchFamily="34" charset="0"/>
                <a:ea typeface="Times New Roman" panose="02020603050405020304" pitchFamily="18" charset="0"/>
              </a:rPr>
              <a:t>vgg16</a:t>
            </a:r>
            <a:endParaRPr lang="en-ZA" sz="1500">
              <a:effectLst/>
              <a:latin typeface="Abadi" panose="020B0604020104020204" pitchFamily="34" charset="0"/>
              <a:ea typeface="Times New Roman" panose="02020603050405020304" pitchFamily="18" charset="0"/>
            </a:endParaRPr>
          </a:p>
          <a:p>
            <a:pPr marL="914400"/>
            <a:r>
              <a:rPr lang="en-US" sz="1500">
                <a:effectLst/>
                <a:latin typeface="Abadi" panose="020B0604020104020204" pitchFamily="34" charset="0"/>
                <a:ea typeface="Times New Roman" panose="02020603050405020304" pitchFamily="18" charset="0"/>
              </a:rPr>
              <a:t>EfficientNetB7</a:t>
            </a:r>
            <a:endParaRPr lang="en-ZA" sz="1500">
              <a:effectLst/>
              <a:latin typeface="Abadi" panose="020B0604020104020204" pitchFamily="34" charset="0"/>
              <a:ea typeface="Times New Roman" panose="02020603050405020304" pitchFamily="18" charset="0"/>
            </a:endParaRPr>
          </a:p>
          <a:p>
            <a:endParaRPr lang="en-ZA" sz="1500"/>
          </a:p>
        </p:txBody>
      </p:sp>
      <p:pic>
        <p:nvPicPr>
          <p:cNvPr id="3" name="Picture 2" descr="A picture containing shape&#10;&#10;Description automatically generated">
            <a:extLst>
              <a:ext uri="{FF2B5EF4-FFF2-40B4-BE49-F238E27FC236}">
                <a16:creationId xmlns:a16="http://schemas.microsoft.com/office/drawing/2014/main" id="{33E88308-630F-41BE-9C50-049B71909E35}"/>
              </a:ext>
            </a:extLst>
          </p:cNvPr>
          <p:cNvPicPr>
            <a:picLocks noChangeAspect="1"/>
          </p:cNvPicPr>
          <p:nvPr/>
        </p:nvPicPr>
        <p:blipFill rotWithShape="1">
          <a:blip r:embed="rId2">
            <a:extLst>
              <a:ext uri="{28A0092B-C50C-407E-A947-70E740481C1C}">
                <a14:useLocalDpi xmlns:a14="http://schemas.microsoft.com/office/drawing/2010/main" val="0"/>
              </a:ext>
            </a:extLst>
          </a:blip>
          <a:srcRect l="27846"/>
          <a:stretch/>
        </p:blipFill>
        <p:spPr>
          <a:xfrm>
            <a:off x="7675658" y="2093976"/>
            <a:ext cx="3941064" cy="4096512"/>
          </a:xfrm>
          <a:prstGeom prst="rect">
            <a:avLst/>
          </a:prstGeom>
        </p:spPr>
      </p:pic>
    </p:spTree>
    <p:extLst>
      <p:ext uri="{BB962C8B-B14F-4D97-AF65-F5344CB8AC3E}">
        <p14:creationId xmlns:p14="http://schemas.microsoft.com/office/powerpoint/2010/main" val="2307544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841248" y="548640"/>
            <a:ext cx="3600860" cy="5431536"/>
          </a:xfrm>
        </p:spPr>
        <p:txBody>
          <a:bodyPr>
            <a:normAutofit/>
          </a:bodyPr>
          <a:lstStyle/>
          <a:p>
            <a:r>
              <a:rPr lang="en-GB" sz="4200" dirty="0"/>
              <a:t>Methodology: Image Pre-processing</a:t>
            </a:r>
            <a:endParaRPr lang="en-ZA" sz="4200" dirty="0"/>
          </a:p>
        </p:txBody>
      </p:sp>
      <p:sp>
        <p:nvSpPr>
          <p:cNvPr id="8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2AE7F1-F0AF-4D81-B810-E21B002AE440}"/>
              </a:ext>
            </a:extLst>
          </p:cNvPr>
          <p:cNvSpPr>
            <a:spLocks noGrp="1"/>
          </p:cNvSpPr>
          <p:nvPr>
            <p:ph idx="1"/>
          </p:nvPr>
        </p:nvSpPr>
        <p:spPr>
          <a:xfrm>
            <a:off x="5126418" y="552091"/>
            <a:ext cx="6224335" cy="5431536"/>
          </a:xfrm>
        </p:spPr>
        <p:txBody>
          <a:bodyPr anchor="ctr">
            <a:normAutofit/>
          </a:bodyPr>
          <a:lstStyle/>
          <a:p>
            <a:r>
              <a:rPr lang="en-ZA" sz="2200" dirty="0">
                <a:effectLst/>
                <a:latin typeface="Abadi" panose="020B0604020104020204" pitchFamily="34" charset="0"/>
                <a:ea typeface="Times New Roman" panose="02020603050405020304" pitchFamily="18" charset="0"/>
              </a:rPr>
              <a:t>The MRIs came in different sizes and were therefore resized as per requirement of the different models presented in this study. </a:t>
            </a:r>
          </a:p>
          <a:p>
            <a:r>
              <a:rPr lang="en-ZA" sz="2200" dirty="0">
                <a:effectLst/>
                <a:latin typeface="Abadi" panose="020B0604020104020204" pitchFamily="34" charset="0"/>
                <a:ea typeface="Times New Roman" panose="02020603050405020304" pitchFamily="18" charset="0"/>
              </a:rPr>
              <a:t>The “</a:t>
            </a:r>
            <a:r>
              <a:rPr lang="en-ZA" sz="2200" dirty="0" err="1">
                <a:latin typeface="Abadi" panose="020B0604020104020204" pitchFamily="34" charset="0"/>
                <a:ea typeface="Times New Roman" panose="02020603050405020304" pitchFamily="18" charset="0"/>
              </a:rPr>
              <a:t>preprocess_input</a:t>
            </a:r>
            <a:r>
              <a:rPr lang="en-ZA" sz="2200" dirty="0">
                <a:latin typeface="Abadi" panose="020B0604020104020204" pitchFamily="34" charset="0"/>
                <a:ea typeface="Times New Roman" panose="02020603050405020304" pitchFamily="18" charset="0"/>
              </a:rPr>
              <a:t>” function was used for pre-processing the images along with “</a:t>
            </a:r>
            <a:r>
              <a:rPr lang="en-ZA" sz="2200" dirty="0" err="1">
                <a:latin typeface="Abadi" panose="020B0604020104020204" pitchFamily="34" charset="0"/>
                <a:ea typeface="Times New Roman" panose="02020603050405020304" pitchFamily="18" charset="0"/>
              </a:rPr>
              <a:t>ImageDataGenerator</a:t>
            </a:r>
            <a:r>
              <a:rPr lang="en-ZA" sz="2200" dirty="0">
                <a:latin typeface="Abadi" panose="020B0604020104020204" pitchFamily="34" charset="0"/>
                <a:ea typeface="Times New Roman" panose="02020603050405020304" pitchFamily="18" charset="0"/>
              </a:rPr>
              <a:t>”.</a:t>
            </a:r>
          </a:p>
          <a:p>
            <a:r>
              <a:rPr lang="en-ZA" sz="2200" dirty="0">
                <a:effectLst/>
                <a:latin typeface="Abadi" panose="020B0604020104020204" pitchFamily="34" charset="0"/>
                <a:ea typeface="Times New Roman" panose="02020603050405020304" pitchFamily="18" charset="0"/>
              </a:rPr>
              <a:t>The </a:t>
            </a:r>
            <a:r>
              <a:rPr lang="en-ZA" sz="2200" dirty="0">
                <a:latin typeface="Abadi" panose="020B0604020104020204" pitchFamily="34" charset="0"/>
                <a:ea typeface="Times New Roman" panose="02020603050405020304" pitchFamily="18" charset="0"/>
              </a:rPr>
              <a:t>“</a:t>
            </a:r>
            <a:r>
              <a:rPr lang="en-ZA" sz="2200" dirty="0" err="1">
                <a:latin typeface="Abadi" panose="020B0604020104020204" pitchFamily="34" charset="0"/>
                <a:ea typeface="Times New Roman" panose="02020603050405020304" pitchFamily="18" charset="0"/>
              </a:rPr>
              <a:t>ImageDataGenerator</a:t>
            </a:r>
            <a:r>
              <a:rPr lang="en-ZA" sz="2200" dirty="0">
                <a:latin typeface="Abadi" panose="020B0604020104020204" pitchFamily="34" charset="0"/>
                <a:ea typeface="Times New Roman" panose="02020603050405020304" pitchFamily="18" charset="0"/>
              </a:rPr>
              <a:t>” takes the original image and replaces it with a new pre-processed image.</a:t>
            </a:r>
            <a:endParaRPr lang="en-ZA" sz="2200" dirty="0">
              <a:effectLst/>
              <a:latin typeface="Abadi" panose="020B0604020104020204" pitchFamily="34" charset="0"/>
              <a:ea typeface="Times New Roman" panose="02020603050405020304" pitchFamily="18" charset="0"/>
            </a:endParaRPr>
          </a:p>
          <a:p>
            <a:endParaRPr lang="en-ZA" sz="2200" dirty="0"/>
          </a:p>
        </p:txBody>
      </p:sp>
    </p:spTree>
    <p:extLst>
      <p:ext uri="{BB962C8B-B14F-4D97-AF65-F5344CB8AC3E}">
        <p14:creationId xmlns:p14="http://schemas.microsoft.com/office/powerpoint/2010/main" val="4188626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2D4045-9FC0-4E11-88ED-8DD6AC6917EE}"/>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t>Image Pre-processing Results</a:t>
            </a:r>
          </a:p>
        </p:txBody>
      </p:sp>
      <p:sp>
        <p:nvSpPr>
          <p:cNvPr id="23" name="Rectangle 2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9" descr="A picture containing dark&#10;&#10;Description automatically generated">
            <a:extLst>
              <a:ext uri="{FF2B5EF4-FFF2-40B4-BE49-F238E27FC236}">
                <a16:creationId xmlns:a16="http://schemas.microsoft.com/office/drawing/2014/main" id="{AA2B4F03-C43E-4243-B36E-83DA689CE6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74825" y="3273109"/>
            <a:ext cx="5135719" cy="2725355"/>
          </a:xfrm>
          <a:prstGeom prst="rect">
            <a:avLst/>
          </a:prstGeom>
        </p:spPr>
      </p:pic>
      <p:pic>
        <p:nvPicPr>
          <p:cNvPr id="5" name="Content Placeholder 4" descr="A picture containing locket&#10;&#10;Description automatically generated">
            <a:extLst>
              <a:ext uri="{FF2B5EF4-FFF2-40B4-BE49-F238E27FC236}">
                <a16:creationId xmlns:a16="http://schemas.microsoft.com/office/drawing/2014/main" id="{02529E53-5AFF-4F1C-A9FF-7A4A2828F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68" y="3437922"/>
            <a:ext cx="5135719" cy="2725355"/>
          </a:xfrm>
          <a:prstGeom prst="rect">
            <a:avLst/>
          </a:prstGeom>
        </p:spPr>
      </p:pic>
    </p:spTree>
    <p:extLst>
      <p:ext uri="{BB962C8B-B14F-4D97-AF65-F5344CB8AC3E}">
        <p14:creationId xmlns:p14="http://schemas.microsoft.com/office/powerpoint/2010/main" val="97981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hape&#10;&#10;Description automatically generated">
            <a:extLst>
              <a:ext uri="{FF2B5EF4-FFF2-40B4-BE49-F238E27FC236}">
                <a16:creationId xmlns:a16="http://schemas.microsoft.com/office/drawing/2014/main" id="{BA2AB491-2C62-44E1-AF1D-FF974CAA8E91}"/>
              </a:ext>
            </a:extLst>
          </p:cNvPr>
          <p:cNvPicPr>
            <a:picLocks noChangeAspect="1"/>
          </p:cNvPicPr>
          <p:nvPr/>
        </p:nvPicPr>
        <p:blipFill rotWithShape="1">
          <a:blip r:embed="rId2">
            <a:extLst>
              <a:ext uri="{28A0092B-C50C-407E-A947-70E740481C1C}">
                <a14:useLocalDpi xmlns:a14="http://schemas.microsoft.com/office/drawing/2010/main" val="0"/>
              </a:ext>
            </a:extLst>
          </a:blip>
          <a:srcRect t="3250" r="11125" b="3000"/>
          <a:stretch/>
        </p:blipFill>
        <p:spPr>
          <a:xfrm>
            <a:off x="5741894" y="-71538"/>
            <a:ext cx="6450103" cy="6578580"/>
          </a:xfrm>
          <a:prstGeom prst="rect">
            <a:avLst/>
          </a:prstGeom>
        </p:spPr>
      </p:pic>
      <p:sp>
        <p:nvSpPr>
          <p:cNvPr id="83" name="Rectangle 8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1117A4-CCC5-439B-BAE8-49DC92314922}"/>
              </a:ext>
            </a:extLst>
          </p:cNvPr>
          <p:cNvSpPr>
            <a:spLocks noGrp="1"/>
          </p:cNvSpPr>
          <p:nvPr>
            <p:ph type="title"/>
          </p:nvPr>
        </p:nvSpPr>
        <p:spPr>
          <a:xfrm>
            <a:off x="371094" y="1161288"/>
            <a:ext cx="3438144" cy="1124712"/>
          </a:xfrm>
        </p:spPr>
        <p:txBody>
          <a:bodyPr anchor="b">
            <a:normAutofit/>
          </a:bodyPr>
          <a:lstStyle/>
          <a:p>
            <a:r>
              <a:rPr lang="en-ZA" sz="2800" b="1" dirty="0"/>
              <a:t>Project Layout</a:t>
            </a:r>
            <a:endParaRPr lang="en-ZA" sz="2800" dirty="0"/>
          </a:p>
        </p:txBody>
      </p:sp>
      <p:sp>
        <p:nvSpPr>
          <p:cNvPr id="85" name="Rectangle 8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7" name="Rectangle 8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6FE8DDE-F0AB-4638-A1E0-3503AB128283}"/>
              </a:ext>
            </a:extLst>
          </p:cNvPr>
          <p:cNvSpPr>
            <a:spLocks noGrp="1"/>
          </p:cNvSpPr>
          <p:nvPr>
            <p:ph idx="1"/>
          </p:nvPr>
        </p:nvSpPr>
        <p:spPr>
          <a:xfrm>
            <a:off x="424815" y="2610104"/>
            <a:ext cx="4685067" cy="4005310"/>
          </a:xfrm>
        </p:spPr>
        <p:txBody>
          <a:bodyPr anchor="t">
            <a:normAutofit fontScale="70000" lnSpcReduction="20000"/>
          </a:bodyPr>
          <a:lstStyle/>
          <a:p>
            <a:pPr>
              <a:buFont typeface="Wingdings" panose="05000000000000000000" pitchFamily="2" charset="2"/>
              <a:buChar char="v"/>
            </a:pPr>
            <a:r>
              <a:rPr lang="en-ZA" sz="1600" dirty="0">
                <a:latin typeface="Abadi" panose="020B0604020104020204" pitchFamily="34" charset="0"/>
              </a:rPr>
              <a:t>Introduction</a:t>
            </a:r>
          </a:p>
          <a:p>
            <a:pPr>
              <a:buFont typeface="Wingdings" panose="05000000000000000000" pitchFamily="2" charset="2"/>
              <a:buChar char="v"/>
            </a:pPr>
            <a:r>
              <a:rPr lang="en-ZA" sz="1600" dirty="0">
                <a:latin typeface="Abadi" panose="020B0604020104020204" pitchFamily="34" charset="0"/>
              </a:rPr>
              <a:t>Problem description</a:t>
            </a:r>
          </a:p>
          <a:p>
            <a:pPr>
              <a:buFont typeface="Wingdings" panose="05000000000000000000" pitchFamily="2" charset="2"/>
              <a:buChar char="v"/>
            </a:pPr>
            <a:r>
              <a:rPr lang="en-ZA" sz="1600" dirty="0">
                <a:latin typeface="Abadi" panose="020B0604020104020204" pitchFamily="34" charset="0"/>
              </a:rPr>
              <a:t>Aims of the project</a:t>
            </a:r>
          </a:p>
          <a:p>
            <a:pPr>
              <a:buFont typeface="Wingdings" panose="05000000000000000000" pitchFamily="2" charset="2"/>
              <a:buChar char="v"/>
            </a:pPr>
            <a:r>
              <a:rPr lang="en-ZA" sz="1600" dirty="0">
                <a:latin typeface="Abadi" panose="020B0604020104020204" pitchFamily="34" charset="0"/>
              </a:rPr>
              <a:t>Objectives of the project</a:t>
            </a:r>
          </a:p>
          <a:p>
            <a:pPr>
              <a:buFont typeface="Wingdings" panose="05000000000000000000" pitchFamily="2" charset="2"/>
              <a:buChar char="v"/>
            </a:pPr>
            <a:r>
              <a:rPr lang="en-ZA" sz="1600" dirty="0">
                <a:latin typeface="Abadi" panose="020B0604020104020204" pitchFamily="34" charset="0"/>
              </a:rPr>
              <a:t>Relevance</a:t>
            </a:r>
          </a:p>
          <a:p>
            <a:pPr>
              <a:buFont typeface="Wingdings" panose="05000000000000000000" pitchFamily="2" charset="2"/>
              <a:buChar char="v"/>
            </a:pPr>
            <a:r>
              <a:rPr lang="en-ZA" sz="1600" dirty="0">
                <a:latin typeface="Abadi" panose="020B0604020104020204" pitchFamily="34" charset="0"/>
              </a:rPr>
              <a:t>Significance of Study</a:t>
            </a:r>
          </a:p>
          <a:p>
            <a:pPr>
              <a:buFont typeface="Wingdings" panose="05000000000000000000" pitchFamily="2" charset="2"/>
              <a:buChar char="v"/>
            </a:pPr>
            <a:r>
              <a:rPr lang="en-ZA" sz="1600" dirty="0">
                <a:latin typeface="Abadi" panose="020B0604020104020204" pitchFamily="34" charset="0"/>
              </a:rPr>
              <a:t>Limitation of Study</a:t>
            </a:r>
          </a:p>
          <a:p>
            <a:pPr>
              <a:buFont typeface="Wingdings" panose="05000000000000000000" pitchFamily="2" charset="2"/>
              <a:buChar char="v"/>
            </a:pPr>
            <a:r>
              <a:rPr lang="en-ZA" sz="1600" dirty="0">
                <a:latin typeface="Abadi" panose="020B0604020104020204" pitchFamily="34" charset="0"/>
              </a:rPr>
              <a:t>Methodology</a:t>
            </a:r>
          </a:p>
          <a:p>
            <a:pPr>
              <a:buFont typeface="Wingdings" panose="05000000000000000000" pitchFamily="2" charset="2"/>
              <a:buChar char="v"/>
            </a:pPr>
            <a:r>
              <a:rPr lang="en-ZA" sz="1600" dirty="0">
                <a:latin typeface="Abadi" panose="020B0604020104020204" pitchFamily="34" charset="0"/>
              </a:rPr>
              <a:t>Method of data collection</a:t>
            </a:r>
          </a:p>
          <a:p>
            <a:pPr>
              <a:buFont typeface="Wingdings" panose="05000000000000000000" pitchFamily="2" charset="2"/>
              <a:buChar char="v"/>
            </a:pPr>
            <a:r>
              <a:rPr lang="en-ZA" sz="1600" dirty="0">
                <a:latin typeface="Abadi" panose="020B0604020104020204" pitchFamily="34" charset="0"/>
              </a:rPr>
              <a:t>Ethical Consideration</a:t>
            </a:r>
          </a:p>
          <a:p>
            <a:pPr>
              <a:buFont typeface="Wingdings" panose="05000000000000000000" pitchFamily="2" charset="2"/>
              <a:buChar char="v"/>
            </a:pPr>
            <a:r>
              <a:rPr lang="en-ZA" sz="1600" dirty="0">
                <a:latin typeface="Abadi" panose="020B0604020104020204" pitchFamily="34" charset="0"/>
              </a:rPr>
              <a:t>System specifications</a:t>
            </a:r>
          </a:p>
          <a:p>
            <a:pPr>
              <a:buFont typeface="Wingdings" panose="05000000000000000000" pitchFamily="2" charset="2"/>
              <a:buChar char="v"/>
            </a:pPr>
            <a:r>
              <a:rPr lang="en-ZA" sz="1600" dirty="0">
                <a:latin typeface="Abadi" panose="020B0604020104020204" pitchFamily="34" charset="0"/>
              </a:rPr>
              <a:t>Network Selection</a:t>
            </a:r>
          </a:p>
          <a:p>
            <a:pPr>
              <a:buFont typeface="Wingdings" panose="05000000000000000000" pitchFamily="2" charset="2"/>
              <a:buChar char="v"/>
            </a:pPr>
            <a:r>
              <a:rPr lang="en-ZA" sz="1600" dirty="0" err="1">
                <a:latin typeface="Abadi" panose="020B0604020104020204" pitchFamily="34" charset="0"/>
              </a:rPr>
              <a:t>FinalModel</a:t>
            </a:r>
            <a:endParaRPr lang="en-ZA" sz="1600" dirty="0">
              <a:latin typeface="Abadi" panose="020B0604020104020204" pitchFamily="34" charset="0"/>
            </a:endParaRPr>
          </a:p>
          <a:p>
            <a:pPr>
              <a:buFont typeface="Wingdings" panose="05000000000000000000" pitchFamily="2" charset="2"/>
              <a:buChar char="v"/>
            </a:pPr>
            <a:r>
              <a:rPr lang="en-ZA" sz="1600" dirty="0">
                <a:latin typeface="Abadi" panose="020B0604020104020204" pitchFamily="34" charset="0"/>
              </a:rPr>
              <a:t>Results</a:t>
            </a:r>
          </a:p>
          <a:p>
            <a:pPr>
              <a:buFont typeface="Wingdings" panose="05000000000000000000" pitchFamily="2" charset="2"/>
              <a:buChar char="v"/>
            </a:pPr>
            <a:r>
              <a:rPr lang="en-ZA" sz="1600" dirty="0">
                <a:latin typeface="Abadi" panose="020B0604020104020204" pitchFamily="34" charset="0"/>
              </a:rPr>
              <a:t>Challenges</a:t>
            </a:r>
          </a:p>
          <a:p>
            <a:pPr>
              <a:buFont typeface="Wingdings" panose="05000000000000000000" pitchFamily="2" charset="2"/>
              <a:buChar char="v"/>
            </a:pPr>
            <a:r>
              <a:rPr lang="en-ZA" sz="1600" dirty="0">
                <a:latin typeface="Abadi" panose="020B0604020104020204" pitchFamily="34" charset="0"/>
              </a:rPr>
              <a:t>References</a:t>
            </a:r>
          </a:p>
          <a:p>
            <a:endParaRPr lang="en-ZA" sz="800" dirty="0"/>
          </a:p>
        </p:txBody>
      </p:sp>
    </p:spTree>
    <p:extLst>
      <p:ext uri="{BB962C8B-B14F-4D97-AF65-F5344CB8AC3E}">
        <p14:creationId xmlns:p14="http://schemas.microsoft.com/office/powerpoint/2010/main" val="170557531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841248" y="548640"/>
            <a:ext cx="3600860" cy="5431536"/>
          </a:xfrm>
        </p:spPr>
        <p:txBody>
          <a:bodyPr>
            <a:normAutofit/>
          </a:bodyPr>
          <a:lstStyle/>
          <a:p>
            <a:r>
              <a:rPr lang="en-GB" sz="4200" dirty="0"/>
              <a:t>Methodology: model development and fine-tuning</a:t>
            </a:r>
            <a:endParaRPr lang="en-ZA" sz="4200" dirty="0"/>
          </a:p>
        </p:txBody>
      </p:sp>
      <p:sp>
        <p:nvSpPr>
          <p:cNvPr id="8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CEDD49-2668-4BEF-9761-035ABF40B5BD}"/>
              </a:ext>
            </a:extLst>
          </p:cNvPr>
          <p:cNvSpPr>
            <a:spLocks noGrp="1"/>
          </p:cNvSpPr>
          <p:nvPr>
            <p:ph idx="1"/>
          </p:nvPr>
        </p:nvSpPr>
        <p:spPr>
          <a:xfrm>
            <a:off x="5126418" y="552091"/>
            <a:ext cx="6224335" cy="5431536"/>
          </a:xfrm>
        </p:spPr>
        <p:txBody>
          <a:bodyPr anchor="ctr">
            <a:normAutofit/>
          </a:bodyPr>
          <a:lstStyle/>
          <a:p>
            <a:r>
              <a:rPr lang="en-ZA" sz="2200" dirty="0">
                <a:latin typeface="Abadi" panose="020B0604020104020204" pitchFamily="34" charset="0"/>
              </a:rPr>
              <a:t>All models were fine-tuned on the same parameters. </a:t>
            </a:r>
          </a:p>
          <a:p>
            <a:r>
              <a:rPr lang="en-ZA" sz="2200" dirty="0">
                <a:latin typeface="Abadi" panose="020B0604020104020204" pitchFamily="34" charset="0"/>
              </a:rPr>
              <a:t>They were fine tuned on the following parameters namely, optimizers, dropout, number of epochs and batch size.</a:t>
            </a:r>
          </a:p>
          <a:p>
            <a:r>
              <a:rPr lang="en-ZA" sz="2200" dirty="0">
                <a:latin typeface="Abadi" panose="020B0604020104020204" pitchFamily="34" charset="0"/>
              </a:rPr>
              <a:t>The goal of fine tuning was to get the optimum hyper-parameters for the final models.</a:t>
            </a:r>
          </a:p>
        </p:txBody>
      </p:sp>
    </p:spTree>
    <p:extLst>
      <p:ext uri="{BB962C8B-B14F-4D97-AF65-F5344CB8AC3E}">
        <p14:creationId xmlns:p14="http://schemas.microsoft.com/office/powerpoint/2010/main" val="4149200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7147E4-2FD5-4596-BC75-F0C5398305FC}"/>
              </a:ext>
            </a:extLst>
          </p:cNvPr>
          <p:cNvSpPr>
            <a:spLocks noGrp="1"/>
          </p:cNvSpPr>
          <p:nvPr>
            <p:ph type="title"/>
          </p:nvPr>
        </p:nvSpPr>
        <p:spPr>
          <a:xfrm>
            <a:off x="804672" y="640080"/>
            <a:ext cx="3282696" cy="5257800"/>
          </a:xfrm>
        </p:spPr>
        <p:txBody>
          <a:bodyPr>
            <a:normAutofit/>
          </a:bodyPr>
          <a:lstStyle/>
          <a:p>
            <a:r>
              <a:rPr lang="en-GB" sz="3700">
                <a:solidFill>
                  <a:schemeClr val="bg1"/>
                </a:solidFill>
              </a:rPr>
              <a:t>Methodology: MRI Segmentation</a:t>
            </a:r>
            <a:endParaRPr lang="en-ZA" sz="3700">
              <a:solidFill>
                <a:schemeClr val="bg1"/>
              </a:solidFill>
            </a:endParaRPr>
          </a:p>
        </p:txBody>
      </p:sp>
      <p:sp>
        <p:nvSpPr>
          <p:cNvPr id="3" name="Content Placeholder 2">
            <a:extLst>
              <a:ext uri="{FF2B5EF4-FFF2-40B4-BE49-F238E27FC236}">
                <a16:creationId xmlns:a16="http://schemas.microsoft.com/office/drawing/2014/main" id="{83AABA85-18D0-4840-BDCE-12639AC0EA06}"/>
              </a:ext>
            </a:extLst>
          </p:cNvPr>
          <p:cNvSpPr>
            <a:spLocks noGrp="1"/>
          </p:cNvSpPr>
          <p:nvPr>
            <p:ph idx="1"/>
          </p:nvPr>
        </p:nvSpPr>
        <p:spPr>
          <a:xfrm>
            <a:off x="5358384" y="640081"/>
            <a:ext cx="6024654" cy="5257800"/>
          </a:xfrm>
        </p:spPr>
        <p:txBody>
          <a:bodyPr anchor="ctr">
            <a:normAutofit/>
          </a:bodyPr>
          <a:lstStyle/>
          <a:p>
            <a:r>
              <a:rPr lang="en-AU" sz="2400">
                <a:effectLst/>
                <a:latin typeface="Abadi" panose="020B0604020104020204" pitchFamily="34" charset="0"/>
                <a:ea typeface="SimSun" panose="02010600030101010101" pitchFamily="2" charset="-122"/>
              </a:rPr>
              <a:t>Segmentation is</a:t>
            </a:r>
            <a:r>
              <a:rPr lang="en-ZA" sz="2400">
                <a:effectLst/>
                <a:latin typeface="Abadi" panose="020B0604020104020204" pitchFamily="34" charset="0"/>
                <a:ea typeface="SimSun" panose="02010600030101010101" pitchFamily="2" charset="-122"/>
              </a:rPr>
              <a:t> the division of an image into significant structures. </a:t>
            </a:r>
          </a:p>
          <a:p>
            <a:r>
              <a:rPr lang="en-ZA" sz="2400">
                <a:effectLst/>
                <a:latin typeface="Abadi" panose="020B0604020104020204" pitchFamily="34" charset="0"/>
                <a:ea typeface="SimSun" panose="02010600030101010101" pitchFamily="2" charset="-122"/>
              </a:rPr>
              <a:t>Segmentation divides an image into its essential regions or objects, and it is an important step in image analysis, object representation, visualization and numerous other image processing tasks.</a:t>
            </a:r>
          </a:p>
          <a:p>
            <a:r>
              <a:rPr lang="en-ZA" sz="2400">
                <a:latin typeface="Abadi" panose="020B0604020104020204" pitchFamily="34" charset="0"/>
                <a:ea typeface="SimSun" panose="02010600030101010101" pitchFamily="2" charset="-122"/>
              </a:rPr>
              <a:t>This study uses image processing to segment a tumor.</a:t>
            </a:r>
            <a:endParaRPr lang="en-ZA" sz="2400">
              <a:effectLst/>
              <a:latin typeface="Abadi" panose="020B0604020104020204" pitchFamily="34" charset="0"/>
              <a:ea typeface="SimSun" panose="02010600030101010101" pitchFamily="2" charset="-122"/>
            </a:endParaRPr>
          </a:p>
          <a:p>
            <a:endParaRPr lang="en-ZA" sz="2400"/>
          </a:p>
        </p:txBody>
      </p:sp>
    </p:spTree>
    <p:extLst>
      <p:ext uri="{BB962C8B-B14F-4D97-AF65-F5344CB8AC3E}">
        <p14:creationId xmlns:p14="http://schemas.microsoft.com/office/powerpoint/2010/main" val="1050945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D536168-E021-44BC-8D96-64A3F1A7801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Segmented Image Example</a:t>
            </a:r>
          </a:p>
        </p:txBody>
      </p:sp>
      <p:pic>
        <p:nvPicPr>
          <p:cNvPr id="5" name="Content Placeholder 4">
            <a:extLst>
              <a:ext uri="{FF2B5EF4-FFF2-40B4-BE49-F238E27FC236}">
                <a16:creationId xmlns:a16="http://schemas.microsoft.com/office/drawing/2014/main" id="{A0030592-613A-40A1-A200-C8B91F7EB1A8}"/>
              </a:ext>
            </a:extLst>
          </p:cNvPr>
          <p:cNvPicPr>
            <a:picLocks noGrp="1" noChangeAspect="1"/>
          </p:cNvPicPr>
          <p:nvPr>
            <p:ph idx="1"/>
          </p:nvPr>
        </p:nvPicPr>
        <p:blipFill>
          <a:blip r:embed="rId2"/>
          <a:stretch>
            <a:fillRect/>
          </a:stretch>
        </p:blipFill>
        <p:spPr>
          <a:xfrm>
            <a:off x="9229462" y="1937054"/>
            <a:ext cx="2704089" cy="3001709"/>
          </a:xfrm>
          <a:prstGeom prst="rect">
            <a:avLst/>
          </a:prstGeom>
        </p:spPr>
      </p:pic>
      <p:pic>
        <p:nvPicPr>
          <p:cNvPr id="13" name="Picture 12">
            <a:extLst>
              <a:ext uri="{FF2B5EF4-FFF2-40B4-BE49-F238E27FC236}">
                <a16:creationId xmlns:a16="http://schemas.microsoft.com/office/drawing/2014/main" id="{74E91107-1605-4338-AA62-C240EE5CDF1D}"/>
              </a:ext>
            </a:extLst>
          </p:cNvPr>
          <p:cNvPicPr>
            <a:picLocks noChangeAspect="1"/>
          </p:cNvPicPr>
          <p:nvPr/>
        </p:nvPicPr>
        <p:blipFill>
          <a:blip r:embed="rId3"/>
          <a:stretch>
            <a:fillRect/>
          </a:stretch>
        </p:blipFill>
        <p:spPr>
          <a:xfrm>
            <a:off x="4985457" y="1937053"/>
            <a:ext cx="2799248" cy="3001709"/>
          </a:xfrm>
          <a:prstGeom prst="rect">
            <a:avLst/>
          </a:prstGeom>
        </p:spPr>
      </p:pic>
    </p:spTree>
    <p:extLst>
      <p:ext uri="{BB962C8B-B14F-4D97-AF65-F5344CB8AC3E}">
        <p14:creationId xmlns:p14="http://schemas.microsoft.com/office/powerpoint/2010/main" val="1431710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166C692-7494-4D67-896B-DB1A0ADE0542}"/>
              </a:ext>
            </a:extLst>
          </p:cNvPr>
          <p:cNvSpPr>
            <a:spLocks noGrp="1"/>
          </p:cNvSpPr>
          <p:nvPr>
            <p:ph type="title"/>
          </p:nvPr>
        </p:nvSpPr>
        <p:spPr>
          <a:xfrm>
            <a:off x="838200" y="365125"/>
            <a:ext cx="5393361" cy="1325563"/>
          </a:xfrm>
        </p:spPr>
        <p:txBody>
          <a:bodyPr>
            <a:normAutofit/>
          </a:bodyPr>
          <a:lstStyle/>
          <a:p>
            <a:r>
              <a:rPr lang="en-ZA"/>
              <a:t>Ethical Considerations</a:t>
            </a:r>
          </a:p>
        </p:txBody>
      </p:sp>
      <p:sp>
        <p:nvSpPr>
          <p:cNvPr id="3" name="Content Placeholder 2">
            <a:extLst>
              <a:ext uri="{FF2B5EF4-FFF2-40B4-BE49-F238E27FC236}">
                <a16:creationId xmlns:a16="http://schemas.microsoft.com/office/drawing/2014/main" id="{6A87CFE4-3E98-4067-A005-3342B091CDF3}"/>
              </a:ext>
            </a:extLst>
          </p:cNvPr>
          <p:cNvSpPr>
            <a:spLocks noGrp="1"/>
          </p:cNvSpPr>
          <p:nvPr>
            <p:ph idx="1"/>
          </p:nvPr>
        </p:nvSpPr>
        <p:spPr>
          <a:xfrm>
            <a:off x="147194" y="1825625"/>
            <a:ext cx="6084367" cy="4800258"/>
          </a:xfrm>
        </p:spPr>
        <p:txBody>
          <a:bodyPr>
            <a:normAutofit/>
          </a:bodyPr>
          <a:lstStyle/>
          <a:p>
            <a:r>
              <a:rPr lang="en-ZA" sz="2000" dirty="0">
                <a:effectLst/>
                <a:latin typeface="Abadi" panose="020B0604020104020204" pitchFamily="34" charset="0"/>
                <a:ea typeface="Times New Roman" panose="02020603050405020304" pitchFamily="18" charset="0"/>
              </a:rPr>
              <a:t>The dataset for this study was obtained from Kaggle and is therefore publicly available. </a:t>
            </a:r>
          </a:p>
          <a:p>
            <a:r>
              <a:rPr lang="en-ZA" sz="2000" dirty="0" err="1">
                <a:effectLst/>
                <a:latin typeface="Abadi" panose="020B0604020104020204" pitchFamily="34" charset="0"/>
                <a:ea typeface="Times New Roman" panose="02020603050405020304" pitchFamily="18" charset="0"/>
              </a:rPr>
              <a:t>Navoneel</a:t>
            </a:r>
            <a:r>
              <a:rPr lang="en-ZA" sz="2000" dirty="0">
                <a:effectLst/>
                <a:latin typeface="Abadi" panose="020B0604020104020204" pitchFamily="34" charset="0"/>
                <a:ea typeface="Times New Roman" panose="02020603050405020304" pitchFamily="18" charset="0"/>
              </a:rPr>
              <a:t> Chakrabarty and Swati Kanchan along with the team members Sartaj </a:t>
            </a:r>
            <a:r>
              <a:rPr lang="en-ZA" sz="2000" dirty="0" err="1">
                <a:effectLst/>
                <a:latin typeface="Abadi" panose="020B0604020104020204" pitchFamily="34" charset="0"/>
                <a:ea typeface="Times New Roman" panose="02020603050405020304" pitchFamily="18" charset="0"/>
              </a:rPr>
              <a:t>Bhuvaji</a:t>
            </a:r>
            <a:r>
              <a:rPr lang="en-ZA" sz="2000" dirty="0">
                <a:effectLst/>
                <a:latin typeface="Abadi" panose="020B0604020104020204" pitchFamily="34" charset="0"/>
                <a:ea typeface="Times New Roman" panose="02020603050405020304" pitchFamily="18" charset="0"/>
              </a:rPr>
              <a:t>, Ankita Kadam, Prajakta </a:t>
            </a:r>
            <a:r>
              <a:rPr lang="en-ZA" sz="2000" dirty="0" err="1">
                <a:effectLst/>
                <a:latin typeface="Abadi" panose="020B0604020104020204" pitchFamily="34" charset="0"/>
                <a:ea typeface="Times New Roman" panose="02020603050405020304" pitchFamily="18" charset="0"/>
              </a:rPr>
              <a:t>Bhumkar</a:t>
            </a:r>
            <a:r>
              <a:rPr lang="en-ZA" sz="2000" dirty="0">
                <a:effectLst/>
                <a:latin typeface="Abadi" panose="020B0604020104020204" pitchFamily="34" charset="0"/>
                <a:ea typeface="Times New Roman" panose="02020603050405020304" pitchFamily="18" charset="0"/>
              </a:rPr>
              <a:t> and Sameer </a:t>
            </a:r>
            <a:r>
              <a:rPr lang="en-ZA" sz="2000" dirty="0" err="1">
                <a:effectLst/>
                <a:latin typeface="Abadi" panose="020B0604020104020204" pitchFamily="34" charset="0"/>
                <a:ea typeface="Times New Roman" panose="02020603050405020304" pitchFamily="18" charset="0"/>
              </a:rPr>
              <a:t>Dedge</a:t>
            </a:r>
            <a:r>
              <a:rPr lang="en-ZA" sz="2000" dirty="0">
                <a:effectLst/>
                <a:latin typeface="Abadi" panose="020B0604020104020204" pitchFamily="34" charset="0"/>
                <a:ea typeface="Times New Roman" panose="02020603050405020304" pitchFamily="18" charset="0"/>
              </a:rPr>
              <a:t>(2020) collected the dataset. </a:t>
            </a:r>
          </a:p>
          <a:p>
            <a:r>
              <a:rPr lang="en-ZA" sz="2000" dirty="0">
                <a:effectLst/>
                <a:latin typeface="Abadi" panose="020B0604020104020204" pitchFamily="34" charset="0"/>
                <a:ea typeface="Times New Roman" panose="02020603050405020304" pitchFamily="18" charset="0"/>
              </a:rPr>
              <a:t>The dataset is called Brain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Classification (MRI). The dataset consists of 2227 training MRIs and 429 test MRIs.</a:t>
            </a:r>
          </a:p>
          <a:p>
            <a:r>
              <a:rPr lang="en-ZA" sz="2000" dirty="0">
                <a:effectLst/>
                <a:latin typeface="Abadi" panose="020B0604020104020204" pitchFamily="34" charset="0"/>
                <a:ea typeface="Times New Roman" panose="02020603050405020304" pitchFamily="18" charset="0"/>
              </a:rPr>
              <a:t> There are 826 glioma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247 meningioma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827 pituitary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and 327 no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MRIs in the train dataset. The test dataset consists of 98 pituitary, 100 glioma, 127 meningioma, and 104 no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MRIs.</a:t>
            </a:r>
          </a:p>
          <a:p>
            <a:endParaRPr lang="en-ZA" sz="1800" dirty="0"/>
          </a:p>
        </p:txBody>
      </p:sp>
      <p:pic>
        <p:nvPicPr>
          <p:cNvPr id="5" name="Picture 4" descr="A picture containing text&#10;&#10;Description automatically generated">
            <a:extLst>
              <a:ext uri="{FF2B5EF4-FFF2-40B4-BE49-F238E27FC236}">
                <a16:creationId xmlns:a16="http://schemas.microsoft.com/office/drawing/2014/main" id="{A12A07C6-0E66-43FC-9429-4D40C65DACA4}"/>
              </a:ext>
            </a:extLst>
          </p:cNvPr>
          <p:cNvPicPr>
            <a:picLocks noChangeAspect="1"/>
          </p:cNvPicPr>
          <p:nvPr/>
        </p:nvPicPr>
        <p:blipFill rotWithShape="1">
          <a:blip r:embed="rId2">
            <a:extLst>
              <a:ext uri="{28A0092B-C50C-407E-A947-70E740481C1C}">
                <a14:useLocalDpi xmlns:a14="http://schemas.microsoft.com/office/drawing/2010/main" val="0"/>
              </a:ext>
            </a:extLst>
          </a:blip>
          <a:srcRect l="29034" r="17044"/>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115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F8893-9F85-4068-BAEC-A4F60D88A9C5}"/>
              </a:ext>
            </a:extLst>
          </p:cNvPr>
          <p:cNvSpPr>
            <a:spLocks noGrp="1"/>
          </p:cNvSpPr>
          <p:nvPr>
            <p:ph type="title"/>
          </p:nvPr>
        </p:nvSpPr>
        <p:spPr>
          <a:xfrm>
            <a:off x="5297762" y="329184"/>
            <a:ext cx="6251110" cy="1783080"/>
          </a:xfrm>
        </p:spPr>
        <p:txBody>
          <a:bodyPr anchor="b">
            <a:normAutofit/>
          </a:bodyPr>
          <a:lstStyle/>
          <a:p>
            <a:r>
              <a:rPr lang="en-ZA" sz="5400"/>
              <a:t>Network Selection</a:t>
            </a:r>
          </a:p>
        </p:txBody>
      </p:sp>
      <p:pic>
        <p:nvPicPr>
          <p:cNvPr id="5" name="Picture 4" descr="Sphere of mesh and nodes">
            <a:extLst>
              <a:ext uri="{FF2B5EF4-FFF2-40B4-BE49-F238E27FC236}">
                <a16:creationId xmlns:a16="http://schemas.microsoft.com/office/drawing/2014/main" id="{DC9CBCEC-CD35-4552-A839-D58B417830F2}"/>
              </a:ext>
            </a:extLst>
          </p:cNvPr>
          <p:cNvPicPr>
            <a:picLocks noChangeAspect="1"/>
          </p:cNvPicPr>
          <p:nvPr/>
        </p:nvPicPr>
        <p:blipFill rotWithShape="1">
          <a:blip r:embed="rId2"/>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9E345F-D39C-44F1-9701-DCE6C2A1D10D}"/>
              </a:ext>
            </a:extLst>
          </p:cNvPr>
          <p:cNvSpPr>
            <a:spLocks noGrp="1"/>
          </p:cNvSpPr>
          <p:nvPr>
            <p:ph idx="1"/>
          </p:nvPr>
        </p:nvSpPr>
        <p:spPr>
          <a:xfrm>
            <a:off x="5297762" y="2706624"/>
            <a:ext cx="6251110" cy="3483864"/>
          </a:xfrm>
        </p:spPr>
        <p:txBody>
          <a:bodyPr>
            <a:normAutofit/>
          </a:bodyPr>
          <a:lstStyle/>
          <a:p>
            <a:r>
              <a:rPr lang="en-ZA" sz="2000" dirty="0">
                <a:latin typeface="Abadi" panose="020B0604020104020204" pitchFamily="34" charset="0"/>
              </a:rPr>
              <a:t>For our project a good model was one with few training parameters which indicates the complexity of the model, and one with high accuracy.</a:t>
            </a:r>
          </a:p>
          <a:p>
            <a:r>
              <a:rPr lang="en-ZA" sz="2000" dirty="0">
                <a:latin typeface="Abadi" panose="020B0604020104020204" pitchFamily="34" charset="0"/>
              </a:rPr>
              <a:t>We used two models namely, vgg-16 and Resnet pre-trained networks.</a:t>
            </a:r>
          </a:p>
          <a:p>
            <a:r>
              <a:rPr lang="en-ZA" sz="2000" dirty="0">
                <a:latin typeface="Abadi" panose="020B0604020104020204" pitchFamily="34" charset="0"/>
              </a:rPr>
              <a:t>Both models were fine tuned through hyper-parameters.</a:t>
            </a:r>
          </a:p>
          <a:p>
            <a:r>
              <a:rPr lang="en-ZA" sz="2000" dirty="0">
                <a:latin typeface="Abadi" panose="020B0604020104020204" pitchFamily="34" charset="0"/>
              </a:rPr>
              <a:t>Then the final models were trained with the optimum hyper-parameters.</a:t>
            </a:r>
          </a:p>
        </p:txBody>
      </p:sp>
    </p:spTree>
    <p:extLst>
      <p:ext uri="{BB962C8B-B14F-4D97-AF65-F5344CB8AC3E}">
        <p14:creationId xmlns:p14="http://schemas.microsoft.com/office/powerpoint/2010/main" val="4190014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AE0BC-9A96-4802-983E-36CE5C2CA19C}"/>
              </a:ext>
            </a:extLst>
          </p:cNvPr>
          <p:cNvSpPr>
            <a:spLocks noGrp="1"/>
          </p:cNvSpPr>
          <p:nvPr>
            <p:ph type="title"/>
          </p:nvPr>
        </p:nvSpPr>
        <p:spPr>
          <a:xfrm>
            <a:off x="643128" y="638169"/>
            <a:ext cx="3419856" cy="5583148"/>
          </a:xfrm>
        </p:spPr>
        <p:txBody>
          <a:bodyPr vert="horz" lIns="91440" tIns="45720" rIns="91440" bIns="45720" rtlCol="0" anchor="ctr">
            <a:normAutofit/>
          </a:bodyPr>
          <a:lstStyle/>
          <a:p>
            <a:r>
              <a:rPr lang="en-US" sz="5400" kern="1200" dirty="0">
                <a:solidFill>
                  <a:schemeClr val="tx1"/>
                </a:solidFill>
                <a:latin typeface="+mj-lt"/>
                <a:ea typeface="+mj-ea"/>
                <a:cs typeface="+mj-cs"/>
              </a:rPr>
              <a:t>                 Final Model</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F6C97963-96F1-4302-9FFD-3F1304235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165746"/>
            <a:ext cx="6894576" cy="2844011"/>
          </a:xfrm>
          <a:prstGeom prst="rect">
            <a:avLst/>
          </a:prstGeom>
        </p:spPr>
      </p:pic>
      <p:sp>
        <p:nvSpPr>
          <p:cNvPr id="3" name="Content Placeholder 2">
            <a:extLst>
              <a:ext uri="{FF2B5EF4-FFF2-40B4-BE49-F238E27FC236}">
                <a16:creationId xmlns:a16="http://schemas.microsoft.com/office/drawing/2014/main" id="{986FF849-C82A-447A-8A4C-5F71B5FFEF4A}"/>
              </a:ext>
            </a:extLst>
          </p:cNvPr>
          <p:cNvSpPr>
            <a:spLocks noGrp="1"/>
          </p:cNvSpPr>
          <p:nvPr>
            <p:ph sz="half" idx="2"/>
          </p:nvPr>
        </p:nvSpPr>
        <p:spPr>
          <a:xfrm>
            <a:off x="4654296" y="4009757"/>
            <a:ext cx="6894576" cy="2573923"/>
          </a:xfrm>
        </p:spPr>
        <p:txBody>
          <a:bodyPr vert="horz" lIns="91440" tIns="45720" rIns="91440" bIns="45720" rtlCol="0" anchor="t">
            <a:normAutofit/>
          </a:bodyPr>
          <a:lstStyle/>
          <a:p>
            <a:pPr marL="0" indent="0">
              <a:buNone/>
            </a:pPr>
            <a:r>
              <a:rPr lang="en-US" sz="1700" dirty="0"/>
              <a:t>                           </a:t>
            </a:r>
            <a:r>
              <a:rPr lang="en-US" sz="1700" b="1" dirty="0"/>
              <a:t>EffcientNetB7 Architecture</a:t>
            </a:r>
          </a:p>
          <a:p>
            <a:endParaRPr lang="en-US" sz="1700" dirty="0"/>
          </a:p>
          <a:p>
            <a:r>
              <a:rPr lang="en-US" sz="1700" dirty="0">
                <a:latin typeface="Abadi" panose="020B0604020104020204" pitchFamily="34" charset="0"/>
              </a:rPr>
              <a:t>We found that EfficientNetB7 gave best results for the chosen parameters of interest, namely accuracy in terms of number of trainable parameters and accuracy.</a:t>
            </a:r>
          </a:p>
          <a:p>
            <a:r>
              <a:rPr lang="en-US" sz="1700" dirty="0">
                <a:latin typeface="Abadi" panose="020B0604020104020204" pitchFamily="34" charset="0"/>
              </a:rPr>
              <a:t>EfficientNetB7 has a total of 66 million trainable parameters while VGG-16 has 138 million trainable parameters, and EfficientNetB7 gave the highest accuracy.</a:t>
            </a:r>
          </a:p>
        </p:txBody>
      </p:sp>
    </p:spTree>
    <p:extLst>
      <p:ext uri="{BB962C8B-B14F-4D97-AF65-F5344CB8AC3E}">
        <p14:creationId xmlns:p14="http://schemas.microsoft.com/office/powerpoint/2010/main" val="624947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50DC0-4253-4B10-BF43-072DBBD569D3}"/>
              </a:ext>
            </a:extLst>
          </p:cNvPr>
          <p:cNvSpPr>
            <a:spLocks noGrp="1"/>
          </p:cNvSpPr>
          <p:nvPr>
            <p:ph type="title"/>
          </p:nvPr>
        </p:nvSpPr>
        <p:spPr>
          <a:xfrm>
            <a:off x="841248" y="334644"/>
            <a:ext cx="10509504" cy="1076914"/>
          </a:xfrm>
        </p:spPr>
        <p:txBody>
          <a:bodyPr anchor="ctr">
            <a:normAutofit/>
          </a:bodyPr>
          <a:lstStyle/>
          <a:p>
            <a:r>
              <a:rPr lang="en-GB" sz="4000"/>
              <a:t>Results</a:t>
            </a:r>
            <a:endParaRPr lang="en-ZA" sz="4000"/>
          </a:p>
        </p:txBody>
      </p:sp>
      <p:sp>
        <p:nvSpPr>
          <p:cNvPr id="24" name="Rectangle 1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C2DEAED6-696D-4ADB-A586-61C5F5D6D010}"/>
              </a:ext>
            </a:extLst>
          </p:cNvPr>
          <p:cNvGraphicFramePr>
            <a:graphicFrameLocks noGrp="1"/>
          </p:cNvGraphicFramePr>
          <p:nvPr>
            <p:ph idx="1"/>
            <p:extLst>
              <p:ext uri="{D42A27DB-BD31-4B8C-83A1-F6EECF244321}">
                <p14:modId xmlns:p14="http://schemas.microsoft.com/office/powerpoint/2010/main" val="4252774210"/>
              </p:ext>
            </p:extLst>
          </p:nvPr>
        </p:nvGraphicFramePr>
        <p:xfrm>
          <a:off x="838200" y="2456863"/>
          <a:ext cx="10506457" cy="3096419"/>
        </p:xfrm>
        <a:graphic>
          <a:graphicData uri="http://schemas.openxmlformats.org/drawingml/2006/table">
            <a:tbl>
              <a:tblPr firstRow="1" firstCol="1" bandRow="1">
                <a:noFill/>
              </a:tblPr>
              <a:tblGrid>
                <a:gridCol w="2681897">
                  <a:extLst>
                    <a:ext uri="{9D8B030D-6E8A-4147-A177-3AD203B41FA5}">
                      <a16:colId xmlns:a16="http://schemas.microsoft.com/office/drawing/2014/main" val="2876000223"/>
                    </a:ext>
                  </a:extLst>
                </a:gridCol>
                <a:gridCol w="2837023">
                  <a:extLst>
                    <a:ext uri="{9D8B030D-6E8A-4147-A177-3AD203B41FA5}">
                      <a16:colId xmlns:a16="http://schemas.microsoft.com/office/drawing/2014/main" val="2622254214"/>
                    </a:ext>
                  </a:extLst>
                </a:gridCol>
                <a:gridCol w="2394753">
                  <a:extLst>
                    <a:ext uri="{9D8B030D-6E8A-4147-A177-3AD203B41FA5}">
                      <a16:colId xmlns:a16="http://schemas.microsoft.com/office/drawing/2014/main" val="224714530"/>
                    </a:ext>
                  </a:extLst>
                </a:gridCol>
                <a:gridCol w="2592784">
                  <a:extLst>
                    <a:ext uri="{9D8B030D-6E8A-4147-A177-3AD203B41FA5}">
                      <a16:colId xmlns:a16="http://schemas.microsoft.com/office/drawing/2014/main" val="1938287249"/>
                    </a:ext>
                  </a:extLst>
                </a:gridCol>
              </a:tblGrid>
              <a:tr h="1484179">
                <a:tc>
                  <a:txBody>
                    <a:bodyPr/>
                    <a:lstStyle/>
                    <a:p>
                      <a:pPr algn="l" fontAlgn="t">
                        <a:lnSpc>
                          <a:spcPct val="107000"/>
                        </a:lnSpc>
                        <a:spcBef>
                          <a:spcPts val="0"/>
                        </a:spcBef>
                        <a:spcAft>
                          <a:spcPts val="800"/>
                        </a:spcAft>
                      </a:pPr>
                      <a:r>
                        <a:rPr lang="en-ZA" sz="33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a:t>
                      </a:r>
                      <a:endParaRPr lang="en-ZA" sz="3300" b="1" i="0" u="none" strike="noStrike" cap="none" spc="0">
                        <a:solidFill>
                          <a:schemeClr val="tx1"/>
                        </a:solidFill>
                        <a:effectLst/>
                        <a:latin typeface="Arial" panose="020B0604020202020204" pitchFamily="34" charset="0"/>
                      </a:endParaRPr>
                    </a:p>
                  </a:txBody>
                  <a:tcPr marL="133077" marR="419323" marT="38022" marB="285165" anchor="b">
                    <a:lnL w="12700" cmpd="sng">
                      <a:noFill/>
                    </a:lnL>
                    <a:lnR w="12700" cmpd="sng">
                      <a:noFill/>
                    </a:lnR>
                    <a:lnT w="9525" cap="flat" cmpd="sng" algn="ctr">
                      <a:noFill/>
                      <a:prstDash val="solid"/>
                    </a:lnT>
                    <a:lnB w="38100" cmpd="sng">
                      <a:noFill/>
                    </a:lnB>
                    <a:noFill/>
                  </a:tcPr>
                </a:tc>
                <a:tc>
                  <a:txBody>
                    <a:bodyPr/>
                    <a:lstStyle/>
                    <a:p>
                      <a:pPr algn="l" fontAlgn="t">
                        <a:lnSpc>
                          <a:spcPct val="107000"/>
                        </a:lnSpc>
                        <a:spcBef>
                          <a:spcPts val="0"/>
                        </a:spcBef>
                        <a:spcAft>
                          <a:spcPts val="800"/>
                        </a:spcAft>
                      </a:pPr>
                      <a:r>
                        <a:rPr lang="en-ZA" sz="33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Trainable Parameters</a:t>
                      </a:r>
                      <a:endParaRPr lang="en-ZA" sz="3300" b="1" i="0" u="none" strike="noStrike" cap="none" spc="0">
                        <a:solidFill>
                          <a:schemeClr val="tx1"/>
                        </a:solidFill>
                        <a:effectLst/>
                        <a:latin typeface="Arial" panose="020B0604020202020204" pitchFamily="34" charset="0"/>
                      </a:endParaRPr>
                    </a:p>
                  </a:txBody>
                  <a:tcPr marL="133077" marR="419323" marT="38022" marB="285165" anchor="b">
                    <a:lnL w="12700" cmpd="sng">
                      <a:noFill/>
                    </a:lnL>
                    <a:lnR w="12700" cmpd="sng">
                      <a:noFill/>
                    </a:lnR>
                    <a:lnT w="9525" cap="flat" cmpd="sng" algn="ctr">
                      <a:noFill/>
                      <a:prstDash val="solid"/>
                    </a:lnT>
                    <a:lnB w="38100" cmpd="sng">
                      <a:noFill/>
                    </a:lnB>
                    <a:noFill/>
                  </a:tcPr>
                </a:tc>
                <a:tc>
                  <a:txBody>
                    <a:bodyPr/>
                    <a:lstStyle/>
                    <a:p>
                      <a:pPr algn="l" fontAlgn="t">
                        <a:lnSpc>
                          <a:spcPct val="107000"/>
                        </a:lnSpc>
                        <a:spcBef>
                          <a:spcPts val="0"/>
                        </a:spcBef>
                        <a:spcAft>
                          <a:spcPts val="800"/>
                        </a:spcAft>
                      </a:pPr>
                      <a:r>
                        <a:rPr lang="en-ZA" sz="33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Accuracy</a:t>
                      </a:r>
                      <a:endParaRPr lang="en-ZA" sz="3300" b="1" i="0" u="none" strike="noStrike" cap="none" spc="0">
                        <a:solidFill>
                          <a:schemeClr val="tx1"/>
                        </a:solidFill>
                        <a:effectLst/>
                        <a:latin typeface="Arial" panose="020B0604020202020204" pitchFamily="34" charset="0"/>
                      </a:endParaRPr>
                    </a:p>
                  </a:txBody>
                  <a:tcPr marL="133077" marR="419323" marT="38022" marB="285165" anchor="b">
                    <a:lnL w="12700" cmpd="sng">
                      <a:noFill/>
                    </a:lnL>
                    <a:lnR w="12700" cmpd="sng">
                      <a:noFill/>
                    </a:lnR>
                    <a:lnT w="9525" cap="flat" cmpd="sng" algn="ctr">
                      <a:noFill/>
                      <a:prstDash val="solid"/>
                    </a:lnT>
                    <a:lnB w="38100" cmpd="sng">
                      <a:noFill/>
                    </a:lnB>
                    <a:noFill/>
                  </a:tcPr>
                </a:tc>
                <a:tc>
                  <a:txBody>
                    <a:bodyPr/>
                    <a:lstStyle/>
                    <a:p>
                      <a:pPr algn="l" fontAlgn="t">
                        <a:lnSpc>
                          <a:spcPct val="107000"/>
                        </a:lnSpc>
                        <a:spcBef>
                          <a:spcPts val="0"/>
                        </a:spcBef>
                        <a:spcAft>
                          <a:spcPts val="800"/>
                        </a:spcAft>
                      </a:pPr>
                      <a:r>
                        <a:rPr lang="en-ZA" sz="33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Validation Accuracy</a:t>
                      </a:r>
                      <a:endParaRPr lang="en-ZA" sz="3300" b="1" i="0" u="none" strike="noStrike" cap="none" spc="0">
                        <a:solidFill>
                          <a:schemeClr val="tx1"/>
                        </a:solidFill>
                        <a:effectLst/>
                        <a:latin typeface="Arial" panose="020B0604020202020204" pitchFamily="34" charset="0"/>
                      </a:endParaRPr>
                    </a:p>
                  </a:txBody>
                  <a:tcPr marL="133077" marR="419323" marT="38022" marB="28516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784496396"/>
                  </a:ext>
                </a:extLst>
              </a:tr>
              <a:tr h="806120">
                <a:tc>
                  <a:txBody>
                    <a:bodyPr/>
                    <a:lstStyle/>
                    <a:p>
                      <a:pPr algn="l" fontAlgn="t">
                        <a:lnSpc>
                          <a:spcPct val="107000"/>
                        </a:lnSpc>
                        <a:spcBef>
                          <a:spcPts val="0"/>
                        </a:spcBef>
                        <a:spcAft>
                          <a:spcPts val="800"/>
                        </a:spcAft>
                      </a:pPr>
                      <a:r>
                        <a:rPr lang="en-ZA" sz="25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Vgg-16</a:t>
                      </a:r>
                      <a:endParaRPr lang="en-ZA" sz="2500" b="1" i="0" u="none" strike="noStrike" cap="none" spc="0">
                        <a:solidFill>
                          <a:schemeClr val="tx1"/>
                        </a:solidFill>
                        <a:effectLst/>
                        <a:latin typeface="Arial" panose="020B0604020202020204" pitchFamily="34" charset="0"/>
                      </a:endParaRPr>
                    </a:p>
                  </a:txBody>
                  <a:tcPr marL="133077" marR="419323" marT="38022" marB="285165">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138M</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38100" cmpd="sng">
                      <a:noFill/>
                    </a:lnT>
                    <a:lnB w="9525" cap="flat" cmpd="sng" algn="ctr">
                      <a:noFill/>
                      <a:prstDash val="solid"/>
                    </a:lnB>
                    <a:no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88%</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38100" cmpd="sng">
                      <a:noFill/>
                    </a:lnT>
                    <a:lnB w="9525" cap="flat" cmpd="sng" algn="ctr">
                      <a:noFill/>
                      <a:prstDash val="solid"/>
                    </a:lnB>
                    <a:no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92%</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901557184"/>
                  </a:ext>
                </a:extLst>
              </a:tr>
              <a:tr h="806120">
                <a:tc>
                  <a:txBody>
                    <a:bodyPr/>
                    <a:lstStyle/>
                    <a:p>
                      <a:pPr algn="l" fontAlgn="t">
                        <a:lnSpc>
                          <a:spcPct val="107000"/>
                        </a:lnSpc>
                        <a:spcBef>
                          <a:spcPts val="0"/>
                        </a:spcBef>
                        <a:spcAft>
                          <a:spcPts val="800"/>
                        </a:spcAft>
                      </a:pPr>
                      <a:r>
                        <a:rPr lang="en-ZA" sz="25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EfficientNetB7</a:t>
                      </a:r>
                      <a:endParaRPr lang="en-ZA" sz="2500" b="1" i="0" u="none" strike="noStrike" cap="none" spc="0">
                        <a:solidFill>
                          <a:schemeClr val="tx1"/>
                        </a:solidFill>
                        <a:effectLst/>
                        <a:latin typeface="Arial" panose="020B0604020202020204" pitchFamily="34" charset="0"/>
                      </a:endParaRPr>
                    </a:p>
                  </a:txBody>
                  <a:tcPr marL="133077" marR="419323" marT="38022" marB="28516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66M</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96%</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98%</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84348150"/>
                  </a:ext>
                </a:extLst>
              </a:tr>
            </a:tbl>
          </a:graphicData>
        </a:graphic>
      </p:graphicFrame>
    </p:spTree>
    <p:extLst>
      <p:ext uri="{BB962C8B-B14F-4D97-AF65-F5344CB8AC3E}">
        <p14:creationId xmlns:p14="http://schemas.microsoft.com/office/powerpoint/2010/main" val="2437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42393-9858-4F87-908B-A272AA6E93BD}"/>
              </a:ext>
            </a:extLst>
          </p:cNvPr>
          <p:cNvSpPr>
            <a:spLocks noGrp="1"/>
          </p:cNvSpPr>
          <p:nvPr>
            <p:ph type="title"/>
          </p:nvPr>
        </p:nvSpPr>
        <p:spPr>
          <a:xfrm>
            <a:off x="572493" y="238539"/>
            <a:ext cx="11018520" cy="1434415"/>
          </a:xfrm>
        </p:spPr>
        <p:txBody>
          <a:bodyPr anchor="b">
            <a:normAutofit/>
          </a:bodyPr>
          <a:lstStyle/>
          <a:p>
            <a:r>
              <a:rPr lang="en-GB" sz="5400" b="1"/>
              <a:t>I</a:t>
            </a:r>
            <a:r>
              <a:rPr lang="en-ZA" sz="5400" b="1"/>
              <a:t>ntroduction</a:t>
            </a:r>
            <a:endParaRPr lang="en-ZA" sz="5400"/>
          </a:p>
        </p:txBody>
      </p:sp>
      <p:sp>
        <p:nvSpPr>
          <p:cNvPr id="9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BDC143-1A57-475F-8374-6F9D9EA2DD78}"/>
              </a:ext>
            </a:extLst>
          </p:cNvPr>
          <p:cNvSpPr>
            <a:spLocks noGrp="1"/>
          </p:cNvSpPr>
          <p:nvPr>
            <p:ph idx="1"/>
          </p:nvPr>
        </p:nvSpPr>
        <p:spPr>
          <a:xfrm>
            <a:off x="572493" y="2071316"/>
            <a:ext cx="6713552" cy="4119172"/>
          </a:xfrm>
        </p:spPr>
        <p:txBody>
          <a:bodyPr anchor="t">
            <a:normAutofit/>
          </a:bodyPr>
          <a:lstStyle/>
          <a:p>
            <a:pPr marL="514350" indent="-285750"/>
            <a:r>
              <a:rPr lang="en-ZA" sz="1700" dirty="0">
                <a:effectLst/>
                <a:latin typeface="Abadi" panose="020B0604020104020204" pitchFamily="34" charset="0"/>
                <a:ea typeface="Times New Roman" panose="02020603050405020304" pitchFamily="18" charset="0"/>
              </a:rPr>
              <a:t>A brain </a:t>
            </a:r>
            <a:r>
              <a:rPr lang="en-ZA" sz="1700" dirty="0" err="1">
                <a:effectLst/>
                <a:latin typeface="Abadi" panose="020B0604020104020204" pitchFamily="34" charset="0"/>
                <a:ea typeface="Times New Roman" panose="02020603050405020304" pitchFamily="18" charset="0"/>
              </a:rPr>
              <a:t>tumor</a:t>
            </a:r>
            <a:r>
              <a:rPr lang="en-ZA" sz="1700" dirty="0">
                <a:effectLst/>
                <a:latin typeface="Abadi" panose="020B0604020104020204" pitchFamily="34" charset="0"/>
                <a:ea typeface="Times New Roman" panose="02020603050405020304" pitchFamily="18" charset="0"/>
              </a:rPr>
              <a:t> is the growth of abnormal cells in the brain. There are many types of brain </a:t>
            </a:r>
            <a:r>
              <a:rPr lang="en-ZA" sz="1700" dirty="0" err="1">
                <a:effectLst/>
                <a:latin typeface="Abadi" panose="020B0604020104020204" pitchFamily="34" charset="0"/>
                <a:ea typeface="Times New Roman" panose="02020603050405020304" pitchFamily="18" charset="0"/>
              </a:rPr>
              <a:t>tumors</a:t>
            </a:r>
            <a:r>
              <a:rPr lang="en-ZA" sz="1700" dirty="0">
                <a:effectLst/>
                <a:latin typeface="Abadi" panose="020B0604020104020204" pitchFamily="34" charset="0"/>
                <a:ea typeface="Times New Roman" panose="02020603050405020304" pitchFamily="18" charset="0"/>
              </a:rPr>
              <a:t>, but this study will focus on meningioma, pituitary, and glioma </a:t>
            </a:r>
            <a:r>
              <a:rPr lang="en-ZA" sz="1700" dirty="0" err="1">
                <a:effectLst/>
                <a:latin typeface="Abadi" panose="020B0604020104020204" pitchFamily="34" charset="0"/>
                <a:ea typeface="Times New Roman" panose="02020603050405020304" pitchFamily="18" charset="0"/>
              </a:rPr>
              <a:t>tumor</a:t>
            </a:r>
            <a:r>
              <a:rPr lang="en-ZA" sz="1700" dirty="0">
                <a:effectLst/>
                <a:latin typeface="Abadi" panose="020B0604020104020204" pitchFamily="34" charset="0"/>
                <a:ea typeface="Times New Roman" panose="02020603050405020304" pitchFamily="18" charset="0"/>
              </a:rPr>
              <a:t>. </a:t>
            </a:r>
          </a:p>
          <a:p>
            <a:pPr marL="514350" indent="-285750"/>
            <a:r>
              <a:rPr lang="en-ZA" sz="1700" dirty="0">
                <a:effectLst/>
                <a:latin typeface="Abadi" panose="020B0604020104020204" pitchFamily="34" charset="0"/>
                <a:ea typeface="Times New Roman" panose="02020603050405020304" pitchFamily="18" charset="0"/>
                <a:cs typeface="Calibri" panose="020F0502020204030204" pitchFamily="34" charset="0"/>
              </a:rPr>
              <a:t>Meningiomas start from the membranes that surrounds the brain and surrounds the central nervous system (</a:t>
            </a:r>
            <a:r>
              <a:rPr lang="en-ZA" sz="1700" dirty="0" err="1">
                <a:effectLst/>
                <a:latin typeface="Abadi" panose="020B0604020104020204" pitchFamily="34" charset="0"/>
                <a:ea typeface="Times New Roman" panose="02020603050405020304" pitchFamily="18" charset="0"/>
                <a:cs typeface="Calibri" panose="020F0502020204030204" pitchFamily="34" charset="0"/>
              </a:rPr>
              <a:t>Badža</a:t>
            </a:r>
            <a:r>
              <a:rPr lang="en-ZA" sz="1700" dirty="0">
                <a:effectLst/>
                <a:latin typeface="Abadi" panose="020B0604020104020204" pitchFamily="34" charset="0"/>
                <a:ea typeface="Times New Roman" panose="02020603050405020304" pitchFamily="18" charset="0"/>
                <a:cs typeface="Calibri" panose="020F0502020204030204" pitchFamily="34" charset="0"/>
              </a:rPr>
              <a:t> et al.2020:1). </a:t>
            </a:r>
          </a:p>
          <a:p>
            <a:pPr marL="514350" indent="-285750"/>
            <a:r>
              <a:rPr lang="en-ZA" sz="1700" dirty="0">
                <a:latin typeface="Abadi" panose="020B0604020104020204" pitchFamily="34" charset="0"/>
                <a:ea typeface="Times New Roman" panose="02020603050405020304" pitchFamily="18" charset="0"/>
                <a:cs typeface="Calibri" panose="020F0502020204030204" pitchFamily="34" charset="0"/>
              </a:rPr>
              <a:t>P</a:t>
            </a:r>
            <a:r>
              <a:rPr lang="en-ZA" sz="1700" dirty="0">
                <a:effectLst/>
                <a:latin typeface="Abadi" panose="020B0604020104020204" pitchFamily="34" charset="0"/>
                <a:ea typeface="Times New Roman" panose="02020603050405020304" pitchFamily="18" charset="0"/>
                <a:cs typeface="Calibri" panose="020F0502020204030204" pitchFamily="34" charset="0"/>
              </a:rPr>
              <a:t>ituitary </a:t>
            </a:r>
            <a:r>
              <a:rPr lang="en-ZA" sz="1700" dirty="0" err="1">
                <a:effectLst/>
                <a:latin typeface="Abadi" panose="020B0604020104020204" pitchFamily="34" charset="0"/>
                <a:ea typeface="Times New Roman" panose="02020603050405020304" pitchFamily="18" charset="0"/>
                <a:cs typeface="Calibri" panose="020F0502020204030204" pitchFamily="34" charset="0"/>
              </a:rPr>
              <a:t>tumors</a:t>
            </a:r>
            <a:r>
              <a:rPr lang="en-ZA" sz="1700" dirty="0">
                <a:effectLst/>
                <a:latin typeface="Abadi" panose="020B0604020104020204" pitchFamily="34" charset="0"/>
                <a:ea typeface="Times New Roman" panose="02020603050405020304" pitchFamily="18" charset="0"/>
                <a:cs typeface="Calibri" panose="020F0502020204030204" pitchFamily="34" charset="0"/>
              </a:rPr>
              <a:t> are lumps that are inside the skull(</a:t>
            </a:r>
            <a:r>
              <a:rPr lang="en-ZA" sz="1700" dirty="0" err="1">
                <a:effectLst/>
                <a:latin typeface="Abadi" panose="020B0604020104020204" pitchFamily="34" charset="0"/>
                <a:ea typeface="Times New Roman" panose="02020603050405020304" pitchFamily="18" charset="0"/>
                <a:cs typeface="Calibri" panose="020F0502020204030204" pitchFamily="34" charset="0"/>
              </a:rPr>
              <a:t>Badža</a:t>
            </a:r>
            <a:r>
              <a:rPr lang="en-ZA" sz="1700" dirty="0">
                <a:effectLst/>
                <a:latin typeface="Abadi" panose="020B0604020104020204" pitchFamily="34" charset="0"/>
                <a:ea typeface="Times New Roman" panose="02020603050405020304" pitchFamily="18" charset="0"/>
                <a:cs typeface="Calibri" panose="020F0502020204030204" pitchFamily="34" charset="0"/>
              </a:rPr>
              <a:t> et al.2020:1). </a:t>
            </a:r>
          </a:p>
          <a:p>
            <a:pPr marL="514350" indent="-285750"/>
            <a:r>
              <a:rPr lang="en-GB" sz="1700" dirty="0">
                <a:latin typeface="Abadi" panose="020B0604020104020204" pitchFamily="34" charset="0"/>
                <a:cs typeface="Calibri" panose="020F0502020204030204" pitchFamily="34" charset="0"/>
              </a:rPr>
              <a:t>Gliomas are a general term for </a:t>
            </a:r>
            <a:r>
              <a:rPr lang="en-GB" sz="1700" dirty="0" err="1">
                <a:latin typeface="Abadi" panose="020B0604020104020204" pitchFamily="34" charset="0"/>
                <a:cs typeface="Calibri" panose="020F0502020204030204" pitchFamily="34" charset="0"/>
              </a:rPr>
              <a:t>tumors</a:t>
            </a:r>
            <a:r>
              <a:rPr lang="en-GB" sz="1700" dirty="0">
                <a:latin typeface="Abadi" panose="020B0604020104020204" pitchFamily="34" charset="0"/>
                <a:cs typeface="Calibri" panose="020F0502020204030204" pitchFamily="34" charset="0"/>
              </a:rPr>
              <a:t> that arise from brain tissues other than nerve cells and blood vessels</a:t>
            </a:r>
            <a:r>
              <a:rPr lang="en-ZA" sz="1700" dirty="0">
                <a:effectLst/>
                <a:latin typeface="Abadi" panose="020B0604020104020204" pitchFamily="34" charset="0"/>
                <a:ea typeface="Times New Roman" panose="02020603050405020304" pitchFamily="18" charset="0"/>
                <a:cs typeface="Calibri" panose="020F0502020204030204" pitchFamily="34" charset="0"/>
              </a:rPr>
              <a:t> (</a:t>
            </a:r>
            <a:r>
              <a:rPr lang="en-ZA" sz="1700" dirty="0" err="1">
                <a:effectLst/>
                <a:latin typeface="Abadi" panose="020B0604020104020204" pitchFamily="34" charset="0"/>
                <a:ea typeface="Times New Roman" panose="02020603050405020304" pitchFamily="18" charset="0"/>
                <a:cs typeface="Calibri" panose="020F0502020204030204" pitchFamily="34" charset="0"/>
              </a:rPr>
              <a:t>Badža</a:t>
            </a:r>
            <a:r>
              <a:rPr lang="en-ZA" sz="1700" dirty="0">
                <a:effectLst/>
                <a:latin typeface="Abadi" panose="020B0604020104020204" pitchFamily="34" charset="0"/>
                <a:ea typeface="Times New Roman" panose="02020603050405020304" pitchFamily="18" charset="0"/>
                <a:cs typeface="Calibri" panose="020F0502020204030204" pitchFamily="34" charset="0"/>
              </a:rPr>
              <a:t> et al.2020:1)</a:t>
            </a:r>
            <a:r>
              <a:rPr lang="en-GB" sz="1700" dirty="0">
                <a:latin typeface="Abadi" panose="020B0604020104020204" pitchFamily="34" charset="0"/>
                <a:cs typeface="Calibri" panose="020F0502020204030204" pitchFamily="34" charset="0"/>
              </a:rPr>
              <a:t>. </a:t>
            </a:r>
          </a:p>
          <a:p>
            <a:pPr marL="514350" indent="-285750"/>
            <a:r>
              <a:rPr lang="en-US" sz="1700" dirty="0">
                <a:effectLst/>
                <a:latin typeface="Abadi" panose="020B0604020104020204" pitchFamily="34" charset="0"/>
                <a:ea typeface="Times New Roman" panose="02020603050405020304" pitchFamily="18" charset="0"/>
              </a:rPr>
              <a:t>Deep learning algorithms and Machine learning techniques have been and are still playing a big role in detection of brain tumors.</a:t>
            </a:r>
            <a:r>
              <a:rPr lang="en-ZA" sz="1700" b="1" dirty="0">
                <a:effectLst/>
                <a:latin typeface="Abadi" panose="020B0604020104020204" pitchFamily="34" charset="0"/>
                <a:ea typeface="Times New Roman" panose="02020603050405020304" pitchFamily="18" charset="0"/>
              </a:rPr>
              <a:t> </a:t>
            </a:r>
          </a:p>
          <a:p>
            <a:pPr marL="514350" indent="-285750"/>
            <a:r>
              <a:rPr lang="en-ZA" sz="1700" dirty="0">
                <a:latin typeface="Abadi" panose="020B0604020104020204" pitchFamily="34" charset="0"/>
              </a:rPr>
              <a:t>The deep learning models previously used to classify brain </a:t>
            </a:r>
            <a:r>
              <a:rPr lang="en-ZA" sz="1700" dirty="0" err="1">
                <a:latin typeface="Abadi" panose="020B0604020104020204" pitchFamily="34" charset="0"/>
              </a:rPr>
              <a:t>tumors</a:t>
            </a:r>
            <a:r>
              <a:rPr lang="en-ZA" sz="1700" dirty="0">
                <a:latin typeface="Abadi" panose="020B0604020104020204" pitchFamily="34" charset="0"/>
              </a:rPr>
              <a:t> are slow and consist of many parameters.</a:t>
            </a:r>
          </a:p>
          <a:p>
            <a:pPr marL="457200"/>
            <a:endParaRPr lang="en-ZA" sz="1700" dirty="0">
              <a:effectLst/>
              <a:latin typeface="Abadi" panose="020B0604020104020204" pitchFamily="34" charset="0"/>
              <a:ea typeface="Times New Roman" panose="02020603050405020304" pitchFamily="18" charset="0"/>
              <a:cs typeface="Calibri" panose="020F0502020204030204" pitchFamily="34" charset="0"/>
            </a:endParaRPr>
          </a:p>
          <a:p>
            <a:pPr marL="457200"/>
            <a:endParaRPr lang="en-ZA" sz="1700" dirty="0"/>
          </a:p>
        </p:txBody>
      </p:sp>
      <p:pic>
        <p:nvPicPr>
          <p:cNvPr id="7" name="Picture 6" descr="A picture containing text&#10;&#10;Description automatically generated">
            <a:extLst>
              <a:ext uri="{FF2B5EF4-FFF2-40B4-BE49-F238E27FC236}">
                <a16:creationId xmlns:a16="http://schemas.microsoft.com/office/drawing/2014/main" id="{82431B13-EC13-4C96-B813-D885191C2B1F}"/>
              </a:ext>
            </a:extLst>
          </p:cNvPr>
          <p:cNvPicPr>
            <a:picLocks noChangeAspect="1"/>
          </p:cNvPicPr>
          <p:nvPr/>
        </p:nvPicPr>
        <p:blipFill rotWithShape="1">
          <a:blip r:embed="rId2">
            <a:extLst>
              <a:ext uri="{28A0092B-C50C-407E-A947-70E740481C1C}">
                <a14:useLocalDpi xmlns:a14="http://schemas.microsoft.com/office/drawing/2010/main" val="0"/>
              </a:ext>
            </a:extLst>
          </a:blip>
          <a:srcRect l="27939"/>
          <a:stretch/>
        </p:blipFill>
        <p:spPr>
          <a:xfrm>
            <a:off x="7675658" y="2093976"/>
            <a:ext cx="3941064" cy="4096512"/>
          </a:xfrm>
          <a:prstGeom prst="rect">
            <a:avLst/>
          </a:prstGeom>
        </p:spPr>
      </p:pic>
    </p:spTree>
    <p:extLst>
      <p:ext uri="{BB962C8B-B14F-4D97-AF65-F5344CB8AC3E}">
        <p14:creationId xmlns:p14="http://schemas.microsoft.com/office/powerpoint/2010/main" val="90612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1C95C-E661-494D-B61C-4861629154C1}"/>
              </a:ext>
            </a:extLst>
          </p:cNvPr>
          <p:cNvSpPr>
            <a:spLocks noGrp="1"/>
          </p:cNvSpPr>
          <p:nvPr>
            <p:ph type="title"/>
          </p:nvPr>
        </p:nvSpPr>
        <p:spPr>
          <a:xfrm>
            <a:off x="630936" y="640080"/>
            <a:ext cx="4818888" cy="1481328"/>
          </a:xfrm>
        </p:spPr>
        <p:txBody>
          <a:bodyPr anchor="b">
            <a:normAutofit/>
          </a:bodyPr>
          <a:lstStyle/>
          <a:p>
            <a:r>
              <a:rPr lang="en-GB" sz="5400" b="1"/>
              <a:t>I</a:t>
            </a:r>
            <a:r>
              <a:rPr lang="en-ZA" sz="5400" b="1"/>
              <a:t>ntroduction</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DB81E6-3A06-4950-A707-7AACDB3B36F0}"/>
              </a:ext>
            </a:extLst>
          </p:cNvPr>
          <p:cNvSpPr>
            <a:spLocks noGrp="1"/>
          </p:cNvSpPr>
          <p:nvPr>
            <p:ph idx="1"/>
          </p:nvPr>
        </p:nvSpPr>
        <p:spPr>
          <a:xfrm>
            <a:off x="630936" y="2660904"/>
            <a:ext cx="4818888" cy="3547872"/>
          </a:xfrm>
        </p:spPr>
        <p:txBody>
          <a:bodyPr anchor="t">
            <a:normAutofit lnSpcReduction="10000"/>
          </a:bodyPr>
          <a:lstStyle/>
          <a:p>
            <a:r>
              <a:rPr lang="en-ZA" sz="2200" dirty="0">
                <a:latin typeface="Abadi" panose="020B0604020104020204" pitchFamily="34" charset="0"/>
              </a:rPr>
              <a:t>As a result, training these models is time consuming and requires a lot of memory. </a:t>
            </a:r>
          </a:p>
          <a:p>
            <a:r>
              <a:rPr lang="en-GB" sz="2200" dirty="0">
                <a:latin typeface="Abadi" panose="020B0604020104020204" pitchFamily="34" charset="0"/>
              </a:rPr>
              <a:t>This poses a great challenge when it comes to deploying these models on resource-restricted mobile devices. </a:t>
            </a:r>
          </a:p>
          <a:p>
            <a:r>
              <a:rPr lang="en-GB" sz="2200" dirty="0">
                <a:latin typeface="Abadi" panose="020B0604020104020204" pitchFamily="34" charset="0"/>
              </a:rPr>
              <a:t>Mobile intelligence needs faster mobile processors, more storage space, smaller but more accurate models, and even the assistance of other network nodes</a:t>
            </a:r>
            <a:r>
              <a:rPr lang="en-ZA" sz="2200" dirty="0">
                <a:latin typeface="Abadi" panose="020B0604020104020204" pitchFamily="34" charset="0"/>
              </a:rPr>
              <a:t>.</a:t>
            </a:r>
          </a:p>
          <a:p>
            <a:pPr marL="0" indent="0">
              <a:buNone/>
            </a:pPr>
            <a:endParaRPr lang="en-ZA" sz="2200" dirty="0">
              <a:latin typeface="Abadi" panose="020B0604020104020204" pitchFamily="34" charset="0"/>
            </a:endParaRPr>
          </a:p>
          <a:p>
            <a:endParaRPr lang="en-ZA" sz="2200" dirty="0">
              <a:latin typeface="Abadi" panose="020B0604020104020204" pitchFamily="34" charset="0"/>
            </a:endParaRPr>
          </a:p>
          <a:p>
            <a:pPr marL="0" indent="0">
              <a:buNone/>
            </a:pPr>
            <a:endParaRPr lang="en-ZA" sz="2200" dirty="0"/>
          </a:p>
          <a:p>
            <a:endParaRPr lang="en-ZA" sz="2200" dirty="0"/>
          </a:p>
          <a:p>
            <a:pPr marL="0" indent="0">
              <a:buNone/>
            </a:pPr>
            <a:endParaRPr lang="en-ZA" sz="2200" dirty="0"/>
          </a:p>
        </p:txBody>
      </p:sp>
      <p:pic>
        <p:nvPicPr>
          <p:cNvPr id="5" name="Picture 4" descr="A jellyfish in the water&#10;&#10;Description automatically generated with medium confidence">
            <a:extLst>
              <a:ext uri="{FF2B5EF4-FFF2-40B4-BE49-F238E27FC236}">
                <a16:creationId xmlns:a16="http://schemas.microsoft.com/office/drawing/2014/main" id="{71971DF5-B7C7-4AF8-9342-278F78AC9544}"/>
              </a:ext>
            </a:extLst>
          </p:cNvPr>
          <p:cNvPicPr>
            <a:picLocks noChangeAspect="1"/>
          </p:cNvPicPr>
          <p:nvPr/>
        </p:nvPicPr>
        <p:blipFill rotWithShape="1">
          <a:blip r:embed="rId2">
            <a:extLst>
              <a:ext uri="{28A0092B-C50C-407E-A947-70E740481C1C}">
                <a14:useLocalDpi xmlns:a14="http://schemas.microsoft.com/office/drawing/2010/main" val="0"/>
              </a:ext>
            </a:extLst>
          </a:blip>
          <a:srcRect r="15162" b="-2"/>
          <a:stretch/>
        </p:blipFill>
        <p:spPr>
          <a:xfrm>
            <a:off x="6099048" y="1019091"/>
            <a:ext cx="5458968" cy="4819817"/>
          </a:xfrm>
          <a:prstGeom prst="rect">
            <a:avLst/>
          </a:prstGeom>
        </p:spPr>
      </p:pic>
    </p:spTree>
    <p:extLst>
      <p:ext uri="{BB962C8B-B14F-4D97-AF65-F5344CB8AC3E}">
        <p14:creationId xmlns:p14="http://schemas.microsoft.com/office/powerpoint/2010/main" val="277037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2835C-4300-4F47-B394-28C5C204799D}"/>
              </a:ext>
            </a:extLst>
          </p:cNvPr>
          <p:cNvSpPr>
            <a:spLocks noGrp="1"/>
          </p:cNvSpPr>
          <p:nvPr>
            <p:ph type="title"/>
          </p:nvPr>
        </p:nvSpPr>
        <p:spPr>
          <a:xfrm>
            <a:off x="572493" y="238539"/>
            <a:ext cx="11018520" cy="1434415"/>
          </a:xfrm>
        </p:spPr>
        <p:txBody>
          <a:bodyPr anchor="b">
            <a:normAutofit/>
          </a:bodyPr>
          <a:lstStyle/>
          <a:p>
            <a:r>
              <a:rPr lang="en-ZA" sz="5400" b="1" dirty="0"/>
              <a:t>Problem</a:t>
            </a:r>
            <a:r>
              <a:rPr lang="en-ZA" sz="5400" b="1" dirty="0">
                <a:latin typeface="Abadi" panose="020B0604020104020204" pitchFamily="34" charset="0"/>
              </a:rPr>
              <a:t> </a:t>
            </a:r>
            <a:r>
              <a:rPr lang="en-ZA" sz="5400" dirty="0"/>
              <a:t>description</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4E4806-994E-4359-ADE4-A175EEF1633B}"/>
              </a:ext>
            </a:extLst>
          </p:cNvPr>
          <p:cNvSpPr>
            <a:spLocks noGrp="1"/>
          </p:cNvSpPr>
          <p:nvPr>
            <p:ph idx="1"/>
          </p:nvPr>
        </p:nvSpPr>
        <p:spPr>
          <a:xfrm>
            <a:off x="572493" y="2071316"/>
            <a:ext cx="6713552" cy="4768396"/>
          </a:xfrm>
        </p:spPr>
        <p:txBody>
          <a:bodyPr anchor="t">
            <a:normAutofit lnSpcReduction="10000"/>
          </a:bodyPr>
          <a:lstStyle/>
          <a:p>
            <a:r>
              <a:rPr lang="en-ZA" sz="1800" dirty="0">
                <a:latin typeface="Abadi" panose="020B0604020104020204" pitchFamily="34" charset="0"/>
              </a:rPr>
              <a:t>Accurate and fast diagnosis of brain </a:t>
            </a:r>
            <a:r>
              <a:rPr lang="en-ZA" sz="1800" dirty="0" err="1">
                <a:latin typeface="Abadi" panose="020B0604020104020204" pitchFamily="34" charset="0"/>
              </a:rPr>
              <a:t>tumor</a:t>
            </a:r>
            <a:r>
              <a:rPr lang="en-ZA" sz="1800" dirty="0">
                <a:latin typeface="Abadi" panose="020B0604020104020204" pitchFamily="34" charset="0"/>
              </a:rPr>
              <a:t> is crucial as it involves the selection of the most appropriate treatment method for saving a patient’s life</a:t>
            </a:r>
            <a:r>
              <a:rPr lang="en-AU" sz="1800" dirty="0">
                <a:effectLst/>
                <a:latin typeface="Abadi" panose="020B0604020104020204" pitchFamily="34" charset="0"/>
                <a:ea typeface="SimSun" panose="02010600030101010101" pitchFamily="2" charset="-122"/>
              </a:rPr>
              <a:t> (Irmak, 2021:2)</a:t>
            </a:r>
            <a:r>
              <a:rPr lang="en-ZA" sz="1800" dirty="0">
                <a:latin typeface="Abadi" panose="020B0604020104020204" pitchFamily="34" charset="0"/>
              </a:rPr>
              <a:t>.</a:t>
            </a:r>
          </a:p>
          <a:p>
            <a:r>
              <a:rPr lang="en-ZA" sz="1800" dirty="0">
                <a:latin typeface="Abadi" panose="020B0604020104020204" pitchFamily="34" charset="0"/>
              </a:rPr>
              <a:t>Previously implemented deep learning models on brain </a:t>
            </a:r>
            <a:r>
              <a:rPr lang="en-ZA" sz="1800" dirty="0" err="1">
                <a:latin typeface="Abadi" panose="020B0604020104020204" pitchFamily="34" charset="0"/>
              </a:rPr>
              <a:t>tumor</a:t>
            </a:r>
            <a:r>
              <a:rPr lang="en-ZA" sz="1800" dirty="0">
                <a:latin typeface="Abadi" panose="020B0604020104020204" pitchFamily="34" charset="0"/>
              </a:rPr>
              <a:t> classification like vgg16,Resnet etc are complex and slow</a:t>
            </a:r>
            <a:r>
              <a:rPr lang="en-AU" sz="1800" dirty="0">
                <a:effectLst/>
                <a:latin typeface="Abadi" panose="020B0604020104020204" pitchFamily="34" charset="0"/>
                <a:ea typeface="SimSun" panose="02010600030101010101" pitchFamily="2" charset="-122"/>
              </a:rPr>
              <a:t> (</a:t>
            </a:r>
            <a:r>
              <a:rPr lang="en-AU" sz="1800" dirty="0" err="1">
                <a:effectLst/>
                <a:latin typeface="Abadi" panose="020B0604020104020204" pitchFamily="34" charset="0"/>
                <a:ea typeface="SimSun" panose="02010600030101010101" pitchFamily="2" charset="-122"/>
              </a:rPr>
              <a:t>Badža</a:t>
            </a:r>
            <a:r>
              <a:rPr lang="en-AU" sz="1800" dirty="0">
                <a:effectLst/>
                <a:latin typeface="Abadi" panose="020B0604020104020204" pitchFamily="34" charset="0"/>
                <a:ea typeface="SimSun" panose="02010600030101010101" pitchFamily="2" charset="-122"/>
              </a:rPr>
              <a:t> et al.2020:9)</a:t>
            </a:r>
            <a:r>
              <a:rPr lang="en-ZA" sz="1800" dirty="0">
                <a:latin typeface="Abadi" panose="020B0604020104020204" pitchFamily="34" charset="0"/>
              </a:rPr>
              <a:t>.</a:t>
            </a:r>
          </a:p>
          <a:p>
            <a:r>
              <a:rPr lang="en-ZA" sz="1800" dirty="0">
                <a:latin typeface="Abadi" panose="020B0604020104020204" pitchFamily="34" charset="0"/>
              </a:rPr>
              <a:t>Performing real-time performance with these models requires dedicated hardware</a:t>
            </a:r>
            <a:r>
              <a:rPr lang="en-AU" sz="1800" dirty="0">
                <a:effectLst/>
                <a:latin typeface="Abadi" panose="020B0604020104020204" pitchFamily="34" charset="0"/>
                <a:ea typeface="SimSun" panose="02010600030101010101" pitchFamily="2" charset="-122"/>
              </a:rPr>
              <a:t> (</a:t>
            </a:r>
            <a:r>
              <a:rPr lang="en-AU" sz="1800" dirty="0" err="1">
                <a:effectLst/>
                <a:latin typeface="Abadi" panose="020B0604020104020204" pitchFamily="34" charset="0"/>
                <a:ea typeface="SimSun" panose="02010600030101010101" pitchFamily="2" charset="-122"/>
              </a:rPr>
              <a:t>Badža</a:t>
            </a:r>
            <a:r>
              <a:rPr lang="en-AU" sz="1800" dirty="0">
                <a:effectLst/>
                <a:latin typeface="Abadi" panose="020B0604020104020204" pitchFamily="34" charset="0"/>
                <a:ea typeface="SimSun" panose="02010600030101010101" pitchFamily="2" charset="-122"/>
              </a:rPr>
              <a:t> et al.2020:9)</a:t>
            </a:r>
            <a:r>
              <a:rPr lang="en-ZA" sz="1800" dirty="0">
                <a:effectLst/>
                <a:latin typeface="Abadi" panose="020B0604020104020204" pitchFamily="34" charset="0"/>
                <a:ea typeface="SimSun" panose="02010600030101010101" pitchFamily="2" charset="-122"/>
              </a:rPr>
              <a:t>.</a:t>
            </a:r>
            <a:endParaRPr lang="en-ZA" sz="1800" dirty="0">
              <a:latin typeface="Abadi" panose="020B0604020104020204" pitchFamily="34" charset="0"/>
            </a:endParaRPr>
          </a:p>
          <a:p>
            <a:r>
              <a:rPr lang="en-ZA" sz="1800" dirty="0">
                <a:latin typeface="Abadi" panose="020B0604020104020204" pitchFamily="34" charset="0"/>
              </a:rPr>
              <a:t>This may result in delayed diagnosis, treatment and therefore may increase the chances of a patient’s death.</a:t>
            </a:r>
          </a:p>
          <a:p>
            <a:r>
              <a:rPr lang="en-ZA" sz="1800" dirty="0">
                <a:latin typeface="Abadi" panose="020B0604020104020204" pitchFamily="34" charset="0"/>
              </a:rPr>
              <a:t>The models are also difficult and impossible to deploy on mobile devices due to their complexity(Anon 2021).</a:t>
            </a:r>
          </a:p>
          <a:p>
            <a:r>
              <a:rPr lang="en-ZA" sz="1800" dirty="0">
                <a:latin typeface="Abadi" panose="020B0604020104020204" pitchFamily="34" charset="0"/>
              </a:rPr>
              <a:t>The proposed Capstone project will address the problem of complexity by using pre-trained EfficientNetB7 model.</a:t>
            </a:r>
          </a:p>
          <a:p>
            <a:r>
              <a:rPr lang="en-ZA" sz="1800" dirty="0">
                <a:latin typeface="Abadi" panose="020B0604020104020204" pitchFamily="34" charset="0"/>
              </a:rPr>
              <a:t>EfficientNetB7 is 8.4 times smaller than the best existing </a:t>
            </a:r>
            <a:r>
              <a:rPr lang="en-ZA" sz="1800" dirty="0" err="1">
                <a:latin typeface="Abadi" panose="020B0604020104020204" pitchFamily="34" charset="0"/>
              </a:rPr>
              <a:t>ConvNet</a:t>
            </a:r>
            <a:r>
              <a:rPr lang="en-ZA" sz="1800" dirty="0">
                <a:latin typeface="Abadi" panose="020B0604020104020204" pitchFamily="34" charset="0"/>
              </a:rPr>
              <a:t> </a:t>
            </a:r>
            <a:r>
              <a:rPr lang="en-ZA" sz="1800" dirty="0">
                <a:effectLst/>
                <a:latin typeface="Abadi" panose="020B0604020104020204" pitchFamily="34" charset="0"/>
                <a:ea typeface="Calibri" panose="020F0502020204030204" pitchFamily="34" charset="0"/>
                <a:cs typeface="Times New Roman" panose="02020603050405020304" pitchFamily="18" charset="0"/>
              </a:rPr>
              <a:t>(Tan &amp; Le 2020:1)</a:t>
            </a:r>
          </a:p>
          <a:p>
            <a:pPr marL="0" indent="0">
              <a:buNone/>
            </a:pPr>
            <a:endParaRPr lang="en-ZA" sz="1400" dirty="0">
              <a:effectLst/>
              <a:latin typeface="Abadi" panose="020B0604020104020204" pitchFamily="34" charset="0"/>
              <a:ea typeface="Calibri" panose="020F0502020204030204" pitchFamily="34" charset="0"/>
              <a:cs typeface="Times New Roman" panose="02020603050405020304" pitchFamily="18" charset="0"/>
            </a:endParaRPr>
          </a:p>
          <a:p>
            <a:endParaRPr lang="en-ZA" sz="1400" dirty="0">
              <a:latin typeface="Abadi" panose="020B0604020104020204" pitchFamily="34" charset="0"/>
            </a:endParaRPr>
          </a:p>
          <a:p>
            <a:endParaRPr lang="en-ZA" sz="1400" dirty="0">
              <a:latin typeface="Abadi" panose="020B0604020104020204" pitchFamily="34" charset="0"/>
            </a:endParaRPr>
          </a:p>
          <a:p>
            <a:endParaRPr lang="en-ZA" sz="1400" dirty="0"/>
          </a:p>
        </p:txBody>
      </p:sp>
      <p:pic>
        <p:nvPicPr>
          <p:cNvPr id="5" name="Picture 4" descr="A picture containing text&#10;&#10;Description automatically generated">
            <a:extLst>
              <a:ext uri="{FF2B5EF4-FFF2-40B4-BE49-F238E27FC236}">
                <a16:creationId xmlns:a16="http://schemas.microsoft.com/office/drawing/2014/main" id="{53FEEDA6-1241-4912-BA27-4C727CF318C1}"/>
              </a:ext>
            </a:extLst>
          </p:cNvPr>
          <p:cNvPicPr>
            <a:picLocks noChangeAspect="1"/>
          </p:cNvPicPr>
          <p:nvPr/>
        </p:nvPicPr>
        <p:blipFill rotWithShape="1">
          <a:blip r:embed="rId2">
            <a:extLst>
              <a:ext uri="{28A0092B-C50C-407E-A947-70E740481C1C}">
                <a14:useLocalDpi xmlns:a14="http://schemas.microsoft.com/office/drawing/2010/main" val="0"/>
              </a:ext>
            </a:extLst>
          </a:blip>
          <a:srcRect l="30058" r="18066" b="-1"/>
          <a:stretch/>
        </p:blipFill>
        <p:spPr>
          <a:xfrm>
            <a:off x="7675658" y="2093976"/>
            <a:ext cx="3941064" cy="4096512"/>
          </a:xfrm>
          <a:prstGeom prst="rect">
            <a:avLst/>
          </a:prstGeom>
        </p:spPr>
      </p:pic>
    </p:spTree>
    <p:extLst>
      <p:ext uri="{BB962C8B-B14F-4D97-AF65-F5344CB8AC3E}">
        <p14:creationId xmlns:p14="http://schemas.microsoft.com/office/powerpoint/2010/main" val="261406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42923-229E-4D63-89EB-C32E87B9263A}"/>
              </a:ext>
            </a:extLst>
          </p:cNvPr>
          <p:cNvSpPr>
            <a:spLocks noGrp="1"/>
          </p:cNvSpPr>
          <p:nvPr>
            <p:ph type="title"/>
          </p:nvPr>
        </p:nvSpPr>
        <p:spPr>
          <a:xfrm>
            <a:off x="572493" y="238539"/>
            <a:ext cx="11018520" cy="1434415"/>
          </a:xfrm>
        </p:spPr>
        <p:txBody>
          <a:bodyPr anchor="b">
            <a:normAutofit/>
          </a:bodyPr>
          <a:lstStyle/>
          <a:p>
            <a:pPr lvl="0">
              <a:buSzPts val="1000"/>
              <a:tabLst>
                <a:tab pos="457200" algn="l"/>
              </a:tabLst>
            </a:pPr>
            <a:r>
              <a:rPr lang="en-ZA" sz="5400" b="1">
                <a:effectLst/>
                <a:ea typeface="Times New Roman" panose="02020603050405020304" pitchFamily="18" charset="0"/>
              </a:rPr>
              <a:t>Aims</a:t>
            </a:r>
          </a:p>
        </p:txBody>
      </p:sp>
      <p:sp>
        <p:nvSpPr>
          <p:cNvPr id="10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A965DE-3543-438E-8CB3-27DA351B915E}"/>
              </a:ext>
            </a:extLst>
          </p:cNvPr>
          <p:cNvSpPr>
            <a:spLocks noGrp="1"/>
          </p:cNvSpPr>
          <p:nvPr>
            <p:ph idx="1"/>
          </p:nvPr>
        </p:nvSpPr>
        <p:spPr>
          <a:xfrm>
            <a:off x="572493" y="2071316"/>
            <a:ext cx="6713552" cy="4119172"/>
          </a:xfrm>
        </p:spPr>
        <p:txBody>
          <a:bodyPr anchor="t">
            <a:normAutofit/>
          </a:bodyPr>
          <a:lstStyle/>
          <a:p>
            <a:pPr indent="0">
              <a:buNone/>
            </a:pPr>
            <a:r>
              <a:rPr lang="en-ZA" sz="2200">
                <a:effectLst/>
                <a:latin typeface="Calibri" panose="020F0502020204030204" pitchFamily="34" charset="0"/>
                <a:ea typeface="Times New Roman" panose="02020603050405020304" pitchFamily="18" charset="0"/>
              </a:rPr>
              <a:t>The aims of </a:t>
            </a:r>
            <a:r>
              <a:rPr lang="en-ZA" sz="2200">
                <a:latin typeface="Calibri" panose="020F0502020204030204" pitchFamily="34" charset="0"/>
                <a:ea typeface="Times New Roman" panose="02020603050405020304" pitchFamily="18" charset="0"/>
              </a:rPr>
              <a:t>this</a:t>
            </a:r>
            <a:r>
              <a:rPr lang="en-ZA" sz="2200">
                <a:effectLst/>
                <a:latin typeface="Calibri" panose="020F0502020204030204" pitchFamily="34" charset="0"/>
                <a:ea typeface="Times New Roman" panose="02020603050405020304" pitchFamily="18" charset="0"/>
              </a:rPr>
              <a:t> project </a:t>
            </a:r>
            <a:r>
              <a:rPr lang="en-ZA" sz="2200">
                <a:latin typeface="Calibri" panose="020F0502020204030204" pitchFamily="34" charset="0"/>
                <a:ea typeface="Times New Roman" panose="02020603050405020304" pitchFamily="18" charset="0"/>
              </a:rPr>
              <a:t>are</a:t>
            </a:r>
            <a:r>
              <a:rPr lang="en-ZA" sz="2200">
                <a:effectLst/>
                <a:latin typeface="Calibri" panose="020F0502020204030204" pitchFamily="34" charset="0"/>
                <a:ea typeface="Times New Roman" panose="02020603050405020304" pitchFamily="18" charset="0"/>
              </a:rPr>
              <a:t> to:</a:t>
            </a:r>
          </a:p>
          <a:p>
            <a:pPr marL="971550" indent="-742950">
              <a:buAutoNum type="arabicPeriod"/>
            </a:pPr>
            <a:r>
              <a:rPr lang="en-ZA" sz="2200">
                <a:latin typeface="Calibri" panose="020F0502020204030204" pitchFamily="34" charset="0"/>
                <a:ea typeface="Calibri" panose="020F0502020204030204" pitchFamily="34" charset="0"/>
              </a:rPr>
              <a:t>Develop and compare</a:t>
            </a:r>
            <a:r>
              <a:rPr lang="en-ZA" sz="2200">
                <a:effectLst/>
                <a:latin typeface="Calibri" panose="020F0502020204030204" pitchFamily="34" charset="0"/>
                <a:ea typeface="Calibri" panose="020F0502020204030204" pitchFamily="34" charset="0"/>
              </a:rPr>
              <a:t> pre-trained </a:t>
            </a:r>
            <a:r>
              <a:rPr lang="en-ZA" sz="2200">
                <a:effectLst/>
                <a:latin typeface="Abadi" panose="020B0604020104020204" pitchFamily="34" charset="0"/>
                <a:ea typeface="Calibri" panose="020F0502020204030204" pitchFamily="34" charset="0"/>
              </a:rPr>
              <a:t>models</a:t>
            </a:r>
            <a:r>
              <a:rPr lang="en-ZA" sz="2200">
                <a:effectLst/>
                <a:latin typeface="Calibri" panose="020F0502020204030204" pitchFamily="34" charset="0"/>
                <a:ea typeface="Calibri" panose="020F0502020204030204" pitchFamily="34" charset="0"/>
              </a:rPr>
              <a:t> </a:t>
            </a:r>
            <a:r>
              <a:rPr lang="en-ZA" sz="2200">
                <a:latin typeface="Calibri" panose="020F0502020204030204" pitchFamily="34" charset="0"/>
                <a:ea typeface="Calibri" panose="020F0502020204030204" pitchFamily="34" charset="0"/>
              </a:rPr>
              <a:t>on</a:t>
            </a:r>
            <a:r>
              <a:rPr lang="en-ZA" sz="2200">
                <a:effectLst/>
                <a:latin typeface="Calibri" panose="020F0502020204030204" pitchFamily="34" charset="0"/>
                <a:ea typeface="Times New Roman" panose="02020603050405020304" pitchFamily="18" charset="0"/>
              </a:rPr>
              <a:t>  brain tumors detection. </a:t>
            </a:r>
          </a:p>
          <a:p>
            <a:pPr marL="971550" indent="-742950">
              <a:buAutoNum type="arabicPeriod"/>
            </a:pPr>
            <a:r>
              <a:rPr lang="en-ZA" sz="2200">
                <a:latin typeface="Calibri" panose="020F0502020204030204" pitchFamily="34" charset="0"/>
                <a:ea typeface="Times New Roman" panose="02020603050405020304" pitchFamily="18" charset="0"/>
              </a:rPr>
              <a:t>S</a:t>
            </a:r>
            <a:r>
              <a:rPr lang="en-ZA" sz="2200">
                <a:effectLst/>
                <a:latin typeface="Calibri" panose="020F0502020204030204" pitchFamily="34" charset="0"/>
                <a:ea typeface="Times New Roman" panose="02020603050405020304" pitchFamily="18" charset="0"/>
              </a:rPr>
              <a:t>egment brain tumors using image processing techniques</a:t>
            </a:r>
            <a:r>
              <a:rPr lang="en-ZA" sz="2200">
                <a:effectLst/>
                <a:latin typeface="Calibri" panose="020F0502020204030204" pitchFamily="34" charset="0"/>
                <a:ea typeface="Calibri" panose="020F0502020204030204" pitchFamily="34" charset="0"/>
              </a:rPr>
              <a:t>.</a:t>
            </a:r>
            <a:endParaRPr lang="en-ZA" sz="2200">
              <a:effectLst/>
              <a:latin typeface="Times New Roman" panose="02020603050405020304" pitchFamily="18" charset="0"/>
              <a:ea typeface="Times New Roman" panose="02020603050405020304" pitchFamily="18" charset="0"/>
            </a:endParaRPr>
          </a:p>
        </p:txBody>
      </p:sp>
      <p:pic>
        <p:nvPicPr>
          <p:cNvPr id="5" name="Picture 4" descr="A picture containing text&#10;&#10;Description automatically generated">
            <a:extLst>
              <a:ext uri="{FF2B5EF4-FFF2-40B4-BE49-F238E27FC236}">
                <a16:creationId xmlns:a16="http://schemas.microsoft.com/office/drawing/2014/main" id="{0F949223-4796-4BBA-835E-F8485F0C3ADB}"/>
              </a:ext>
            </a:extLst>
          </p:cNvPr>
          <p:cNvPicPr>
            <a:picLocks noChangeAspect="1"/>
          </p:cNvPicPr>
          <p:nvPr/>
        </p:nvPicPr>
        <p:blipFill rotWithShape="1">
          <a:blip r:embed="rId2">
            <a:extLst>
              <a:ext uri="{28A0092B-C50C-407E-A947-70E740481C1C}">
                <a14:useLocalDpi xmlns:a14="http://schemas.microsoft.com/office/drawing/2010/main" val="0"/>
              </a:ext>
            </a:extLst>
          </a:blip>
          <a:srcRect l="27939"/>
          <a:stretch/>
        </p:blipFill>
        <p:spPr>
          <a:xfrm>
            <a:off x="7675658" y="2093976"/>
            <a:ext cx="3941064" cy="4096512"/>
          </a:xfrm>
          <a:prstGeom prst="rect">
            <a:avLst/>
          </a:prstGeom>
        </p:spPr>
      </p:pic>
    </p:spTree>
    <p:extLst>
      <p:ext uri="{BB962C8B-B14F-4D97-AF65-F5344CB8AC3E}">
        <p14:creationId xmlns:p14="http://schemas.microsoft.com/office/powerpoint/2010/main" val="56402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 name="Rectangle 15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AA8E3B4-C6EA-4D94-AFFA-6C925D02C9F9}"/>
              </a:ext>
            </a:extLst>
          </p:cNvPr>
          <p:cNvSpPr>
            <a:spLocks noGrp="1"/>
          </p:cNvSpPr>
          <p:nvPr>
            <p:ph type="title"/>
          </p:nvPr>
        </p:nvSpPr>
        <p:spPr>
          <a:xfrm>
            <a:off x="572493" y="238539"/>
            <a:ext cx="11018520" cy="1434415"/>
          </a:xfrm>
        </p:spPr>
        <p:txBody>
          <a:bodyPr anchor="b">
            <a:normAutofit/>
          </a:bodyPr>
          <a:lstStyle/>
          <a:p>
            <a:r>
              <a:rPr lang="en-GB" sz="5400" dirty="0"/>
              <a:t>Objectives</a:t>
            </a:r>
            <a:endParaRPr lang="en-ZA" sz="5400" dirty="0"/>
          </a:p>
        </p:txBody>
      </p:sp>
      <p:sp>
        <p:nvSpPr>
          <p:cNvPr id="16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person&#10;&#10;Description automatically generated">
            <a:extLst>
              <a:ext uri="{FF2B5EF4-FFF2-40B4-BE49-F238E27FC236}">
                <a16:creationId xmlns:a16="http://schemas.microsoft.com/office/drawing/2014/main" id="{FAFA9FDC-353C-411B-AC1A-483B5BF9F6B2}"/>
              </a:ext>
            </a:extLst>
          </p:cNvPr>
          <p:cNvPicPr>
            <a:picLocks noChangeAspect="1"/>
          </p:cNvPicPr>
          <p:nvPr/>
        </p:nvPicPr>
        <p:blipFill rotWithShape="1">
          <a:blip r:embed="rId2">
            <a:extLst>
              <a:ext uri="{28A0092B-C50C-407E-A947-70E740481C1C}">
                <a14:useLocalDpi xmlns:a14="http://schemas.microsoft.com/office/drawing/2010/main" val="0"/>
              </a:ext>
            </a:extLst>
          </a:blip>
          <a:srcRect l="22959" r="2" b="2"/>
          <a:stretch/>
        </p:blipFill>
        <p:spPr>
          <a:xfrm>
            <a:off x="7675658" y="2093976"/>
            <a:ext cx="3941064" cy="4096512"/>
          </a:xfrm>
          <a:prstGeom prst="rect">
            <a:avLst/>
          </a:prstGeom>
        </p:spPr>
      </p:pic>
      <p:graphicFrame>
        <p:nvGraphicFramePr>
          <p:cNvPr id="152" name="Content Placeholder 2">
            <a:extLst>
              <a:ext uri="{FF2B5EF4-FFF2-40B4-BE49-F238E27FC236}">
                <a16:creationId xmlns:a16="http://schemas.microsoft.com/office/drawing/2014/main" id="{48806A04-398E-404A-BE0F-04808AF6B77E}"/>
              </a:ext>
            </a:extLst>
          </p:cNvPr>
          <p:cNvGraphicFramePr/>
          <p:nvPr>
            <p:extLst>
              <p:ext uri="{D42A27DB-BD31-4B8C-83A1-F6EECF244321}">
                <p14:modId xmlns:p14="http://schemas.microsoft.com/office/powerpoint/2010/main" val="3693274940"/>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635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4" name="Rectangle 38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Freeform: Shape 385">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19FD74-ABE3-4AD8-848F-186994808213}"/>
              </a:ext>
            </a:extLst>
          </p:cNvPr>
          <p:cNvSpPr>
            <a:spLocks noGrp="1"/>
          </p:cNvSpPr>
          <p:nvPr>
            <p:ph type="title"/>
          </p:nvPr>
        </p:nvSpPr>
        <p:spPr>
          <a:xfrm>
            <a:off x="1315431" y="1275972"/>
            <a:ext cx="4153626" cy="926279"/>
          </a:xfrm>
        </p:spPr>
        <p:txBody>
          <a:bodyPr anchor="b">
            <a:normAutofit/>
          </a:bodyPr>
          <a:lstStyle/>
          <a:p>
            <a:r>
              <a:rPr lang="en-ZA" sz="4800" dirty="0">
                <a:solidFill>
                  <a:schemeClr val="bg1"/>
                </a:solidFill>
              </a:rPr>
              <a:t>Relevance</a:t>
            </a:r>
          </a:p>
        </p:txBody>
      </p:sp>
      <p:grpSp>
        <p:nvGrpSpPr>
          <p:cNvPr id="388" name="Group 387">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89"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90"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descr="A jellyfish in the water&#10;&#10;Description automatically generated with medium confidence">
            <a:extLst>
              <a:ext uri="{FF2B5EF4-FFF2-40B4-BE49-F238E27FC236}">
                <a16:creationId xmlns:a16="http://schemas.microsoft.com/office/drawing/2014/main" id="{1B47D43B-82C8-4CD0-BC99-0687A19C85FB}"/>
              </a:ext>
            </a:extLst>
          </p:cNvPr>
          <p:cNvPicPr>
            <a:picLocks noChangeAspect="1"/>
          </p:cNvPicPr>
          <p:nvPr/>
        </p:nvPicPr>
        <p:blipFill rotWithShape="1">
          <a:blip r:embed="rId2">
            <a:extLst>
              <a:ext uri="{28A0092B-C50C-407E-A947-70E740481C1C}">
                <a14:useLocalDpi xmlns:a14="http://schemas.microsoft.com/office/drawing/2010/main" val="0"/>
              </a:ext>
            </a:extLst>
          </a:blip>
          <a:srcRect r="17233" b="-1"/>
          <a:stretch/>
        </p:blipFill>
        <p:spPr>
          <a:xfrm>
            <a:off x="7080940" y="1538608"/>
            <a:ext cx="4177152" cy="3780327"/>
          </a:xfrm>
          <a:prstGeom prst="rect">
            <a:avLst/>
          </a:prstGeom>
        </p:spPr>
      </p:pic>
      <p:graphicFrame>
        <p:nvGraphicFramePr>
          <p:cNvPr id="5" name="Content Placeholder 2">
            <a:extLst>
              <a:ext uri="{FF2B5EF4-FFF2-40B4-BE49-F238E27FC236}">
                <a16:creationId xmlns:a16="http://schemas.microsoft.com/office/drawing/2014/main" id="{E94E6013-FCE7-4D65-BD05-B9CE0CF7C245}"/>
              </a:ext>
            </a:extLst>
          </p:cNvPr>
          <p:cNvGraphicFramePr>
            <a:graphicFrameLocks noGrp="1"/>
          </p:cNvGraphicFramePr>
          <p:nvPr>
            <p:ph idx="1"/>
            <p:extLst>
              <p:ext uri="{D42A27DB-BD31-4B8C-83A1-F6EECF244321}">
                <p14:modId xmlns:p14="http://schemas.microsoft.com/office/powerpoint/2010/main" val="4173248676"/>
              </p:ext>
            </p:extLst>
          </p:nvPr>
        </p:nvGraphicFramePr>
        <p:xfrm>
          <a:off x="145774" y="2379193"/>
          <a:ext cx="4696570" cy="4478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825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F628338-E3C4-4B92-B334-CB6F7E8E6657}"/>
              </a:ext>
            </a:extLst>
          </p:cNvPr>
          <p:cNvSpPr>
            <a:spLocks noGrp="1"/>
          </p:cNvSpPr>
          <p:nvPr>
            <p:ph type="title"/>
          </p:nvPr>
        </p:nvSpPr>
        <p:spPr>
          <a:xfrm>
            <a:off x="539415" y="1270007"/>
            <a:ext cx="5556586" cy="4317987"/>
          </a:xfrm>
        </p:spPr>
        <p:txBody>
          <a:bodyPr vert="horz" lIns="91440" tIns="45720" rIns="91440" bIns="45720" rtlCol="0" anchor="ctr">
            <a:normAutofit/>
          </a:bodyPr>
          <a:lstStyle/>
          <a:p>
            <a:pPr algn="r"/>
            <a:r>
              <a:rPr lang="en-US" sz="7200" kern="1200" dirty="0">
                <a:solidFill>
                  <a:schemeClr val="bg1"/>
                </a:solidFill>
                <a:latin typeface="+mj-lt"/>
                <a:ea typeface="+mj-ea"/>
                <a:cs typeface="+mj-cs"/>
              </a:rPr>
              <a:t>Business Case</a:t>
            </a:r>
          </a:p>
        </p:txBody>
      </p:sp>
      <p:sp>
        <p:nvSpPr>
          <p:cNvPr id="3" name="Content Placeholder 2">
            <a:extLst>
              <a:ext uri="{FF2B5EF4-FFF2-40B4-BE49-F238E27FC236}">
                <a16:creationId xmlns:a16="http://schemas.microsoft.com/office/drawing/2014/main" id="{DAB66F7F-FF72-4AC5-BD1C-FBCCF75F348B}"/>
              </a:ext>
            </a:extLst>
          </p:cNvPr>
          <p:cNvSpPr>
            <a:spLocks noGrp="1"/>
          </p:cNvSpPr>
          <p:nvPr>
            <p:ph idx="1"/>
          </p:nvPr>
        </p:nvSpPr>
        <p:spPr>
          <a:xfrm>
            <a:off x="7539505" y="2035172"/>
            <a:ext cx="4453712" cy="4822370"/>
          </a:xfrm>
        </p:spPr>
        <p:txBody>
          <a:bodyPr vert="horz" lIns="91440" tIns="45720" rIns="91440" bIns="45720" rtlCol="0" anchor="ctr">
            <a:normAutofit/>
          </a:bodyPr>
          <a:lstStyle/>
          <a:p>
            <a:pPr>
              <a:buFont typeface="Wingdings" panose="05000000000000000000" pitchFamily="2" charset="2"/>
              <a:buChar char="§"/>
            </a:pPr>
            <a:r>
              <a:rPr lang="en-GB" sz="2400" dirty="0">
                <a:latin typeface="Abadi" panose="020B0604020104020204" pitchFamily="34" charset="0"/>
              </a:rPr>
              <a:t>Healthcare industry is a very important industry where best accuracies need to be achieved. </a:t>
            </a:r>
          </a:p>
          <a:p>
            <a:pPr>
              <a:buFont typeface="Wingdings" panose="05000000000000000000" pitchFamily="2" charset="2"/>
              <a:buChar char="§"/>
            </a:pPr>
            <a:r>
              <a:rPr lang="en-GB" sz="2400" dirty="0">
                <a:latin typeface="Abadi" panose="020B0604020104020204" pitchFamily="34" charset="0"/>
              </a:rPr>
              <a:t>As brain </a:t>
            </a:r>
            <a:r>
              <a:rPr lang="en-GB" sz="2400" dirty="0" err="1">
                <a:latin typeface="Abadi" panose="020B0604020104020204" pitchFamily="34" charset="0"/>
              </a:rPr>
              <a:t>tumor</a:t>
            </a:r>
            <a:r>
              <a:rPr lang="en-GB" sz="2400" dirty="0">
                <a:latin typeface="Abadi" panose="020B0604020104020204" pitchFamily="34" charset="0"/>
              </a:rPr>
              <a:t> is one of top cancers in men and women, early and low-cost detection is what is targeted. </a:t>
            </a:r>
          </a:p>
        </p:txBody>
      </p:sp>
    </p:spTree>
    <p:extLst>
      <p:ext uri="{BB962C8B-B14F-4D97-AF65-F5344CB8AC3E}">
        <p14:creationId xmlns:p14="http://schemas.microsoft.com/office/powerpoint/2010/main" val="494073134"/>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Heebo Black"/>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3333</TotalTime>
  <Words>1594</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Abadi</vt:lpstr>
      <vt:lpstr>Arial</vt:lpstr>
      <vt:lpstr>Calibri</vt:lpstr>
      <vt:lpstr>Corbel</vt:lpstr>
      <vt:lpstr>Heebo Black</vt:lpstr>
      <vt:lpstr>Times New Roman</vt:lpstr>
      <vt:lpstr>Wingdings</vt:lpstr>
      <vt:lpstr>Office Theme</vt:lpstr>
      <vt:lpstr>Brain Tumor Detection and Segmenting</vt:lpstr>
      <vt:lpstr>Project Layout</vt:lpstr>
      <vt:lpstr>Introduction</vt:lpstr>
      <vt:lpstr>Introduction</vt:lpstr>
      <vt:lpstr>Problem description</vt:lpstr>
      <vt:lpstr>Aims</vt:lpstr>
      <vt:lpstr>Objectives</vt:lpstr>
      <vt:lpstr>Relevance</vt:lpstr>
      <vt:lpstr>Business Case</vt:lpstr>
      <vt:lpstr>Business Case</vt:lpstr>
      <vt:lpstr>Significance of study</vt:lpstr>
      <vt:lpstr>Literature Review</vt:lpstr>
      <vt:lpstr>Literature Review cont.</vt:lpstr>
      <vt:lpstr>Limitations of study</vt:lpstr>
      <vt:lpstr>Methodology: Method of data collection</vt:lpstr>
      <vt:lpstr>Dataset Sample</vt:lpstr>
      <vt:lpstr>Methodology: System specifications</vt:lpstr>
      <vt:lpstr>Methodology: Image Pre-processing</vt:lpstr>
      <vt:lpstr>Image Pre-processing Results</vt:lpstr>
      <vt:lpstr>Methodology: model development and fine-tuning</vt:lpstr>
      <vt:lpstr>Methodology: MRI Segmentation</vt:lpstr>
      <vt:lpstr>Segmented Image Example</vt:lpstr>
      <vt:lpstr>Ethical Considerations</vt:lpstr>
      <vt:lpstr>Network Selection</vt:lpstr>
      <vt:lpstr>                 Final Model</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Makade, Mishi</dc:creator>
  <cp:lastModifiedBy>A K</cp:lastModifiedBy>
  <cp:revision>123</cp:revision>
  <dcterms:created xsi:type="dcterms:W3CDTF">2021-05-29T18:17:53Z</dcterms:created>
  <dcterms:modified xsi:type="dcterms:W3CDTF">2024-02-22T15:00:26Z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2024-02-22T15:00:25Z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d086680e-b2fb-4084-91ea-4824c08ffbcc</vt:lpwstr>
  </property>
  <property fmtid="{D5CDD505-2E9C-101B-9397-08002B2CF9AE}" pid="7" name="MSIP_Label_defa4170-0d19-0005-0004-bc88714345d2_ActionId">
    <vt:lpwstr>40abcba4-ff72-478e-8f84-fd186505e3be</vt:lpwstr>
  </property>
  <property fmtid="{D5CDD505-2E9C-101B-9397-08002B2CF9AE}" pid="8" name="MSIP_Label_defa4170-0d19-0005-0004-bc88714345d2_ContentBits">
    <vt:lpwstr>0</vt:lpwstr>
  </property>
</Properties>
</file>