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8072-A6C4-4CF9-A0F9-FED44C9E70E4}"/>
              </a:ext>
            </a:extLst>
          </p:cNvPr>
          <p:cNvSpPr>
            <a:spLocks noGrp="1"/>
          </p:cNvSpPr>
          <p:nvPr>
            <p:ph type="ctrTitle"/>
          </p:nvPr>
        </p:nvSpPr>
        <p:spPr>
          <a:xfrm>
            <a:off x="3296574" y="1066801"/>
            <a:ext cx="7197726" cy="2421464"/>
          </a:xfrm>
        </p:spPr>
        <p:txBody>
          <a:bodyPr/>
          <a:lstStyle/>
          <a:p>
            <a:r>
              <a:rPr lang="en-US" dirty="0"/>
              <a:t>AUDIT ANALYSIS – VERTEX PHARMACEUTICALS</a:t>
            </a:r>
          </a:p>
        </p:txBody>
      </p:sp>
      <p:sp>
        <p:nvSpPr>
          <p:cNvPr id="3" name="Subtitle 2">
            <a:extLst>
              <a:ext uri="{FF2B5EF4-FFF2-40B4-BE49-F238E27FC236}">
                <a16:creationId xmlns:a16="http://schemas.microsoft.com/office/drawing/2014/main" id="{C6CCFC7C-10FB-42D7-9D28-79C04E8EB276}"/>
              </a:ext>
            </a:extLst>
          </p:cNvPr>
          <p:cNvSpPr>
            <a:spLocks noGrp="1"/>
          </p:cNvSpPr>
          <p:nvPr>
            <p:ph type="subTitle" idx="1"/>
          </p:nvPr>
        </p:nvSpPr>
        <p:spPr>
          <a:xfrm>
            <a:off x="3465250" y="4225934"/>
            <a:ext cx="7197726" cy="1405467"/>
          </a:xfrm>
        </p:spPr>
        <p:txBody>
          <a:bodyPr>
            <a:normAutofit fontScale="92500" lnSpcReduction="10000"/>
          </a:bodyPr>
          <a:lstStyle/>
          <a:p>
            <a:pPr algn="ctr"/>
            <a:r>
              <a:rPr lang="en-US" dirty="0"/>
              <a:t>ALY 6080 Experiential project</a:t>
            </a:r>
          </a:p>
          <a:p>
            <a:pPr algn="ctr"/>
            <a:r>
              <a:rPr lang="en-US" dirty="0"/>
              <a:t>Instructor : Mr. Amin </a:t>
            </a:r>
            <a:r>
              <a:rPr lang="en-US" dirty="0" err="1"/>
              <a:t>Karimpour</a:t>
            </a:r>
            <a:endParaRPr lang="en-US" dirty="0"/>
          </a:p>
          <a:p>
            <a:pPr algn="ctr"/>
            <a:r>
              <a:rPr lang="en-US" dirty="0"/>
              <a:t>Done by </a:t>
            </a:r>
          </a:p>
          <a:p>
            <a:pPr algn="ctr"/>
            <a:r>
              <a:rPr lang="en-US" dirty="0"/>
              <a:t>Anish Nitin SOMAIAH</a:t>
            </a:r>
          </a:p>
        </p:txBody>
      </p:sp>
    </p:spTree>
    <p:extLst>
      <p:ext uri="{BB962C8B-B14F-4D97-AF65-F5344CB8AC3E}">
        <p14:creationId xmlns:p14="http://schemas.microsoft.com/office/powerpoint/2010/main" val="142541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BDDB33-9A05-4036-ABE9-609E47C9B666}"/>
              </a:ext>
            </a:extLst>
          </p:cNvPr>
          <p:cNvSpPr txBox="1">
            <a:spLocks/>
          </p:cNvSpPr>
          <p:nvPr/>
        </p:nvSpPr>
        <p:spPr>
          <a:xfrm>
            <a:off x="520036" y="19521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GXP AUDITOR DATA ANALYSIS</a:t>
            </a:r>
          </a:p>
        </p:txBody>
      </p:sp>
      <p:pic>
        <p:nvPicPr>
          <p:cNvPr id="6" name="Picture 5">
            <a:extLst>
              <a:ext uri="{FF2B5EF4-FFF2-40B4-BE49-F238E27FC236}">
                <a16:creationId xmlns:a16="http://schemas.microsoft.com/office/drawing/2014/main" id="{20D16350-BD8C-4CCC-A6C7-BA60F2A99D35}"/>
              </a:ext>
            </a:extLst>
          </p:cNvPr>
          <p:cNvPicPr>
            <a:picLocks noChangeAspect="1"/>
          </p:cNvPicPr>
          <p:nvPr/>
        </p:nvPicPr>
        <p:blipFill>
          <a:blip r:embed="rId2"/>
          <a:stretch>
            <a:fillRect/>
          </a:stretch>
        </p:blipFill>
        <p:spPr>
          <a:xfrm>
            <a:off x="124286" y="1789351"/>
            <a:ext cx="6583561" cy="3675124"/>
          </a:xfrm>
          <a:prstGeom prst="rect">
            <a:avLst/>
          </a:prstGeom>
        </p:spPr>
      </p:pic>
      <p:graphicFrame>
        <p:nvGraphicFramePr>
          <p:cNvPr id="8" name="Table 7">
            <a:extLst>
              <a:ext uri="{FF2B5EF4-FFF2-40B4-BE49-F238E27FC236}">
                <a16:creationId xmlns:a16="http://schemas.microsoft.com/office/drawing/2014/main" id="{52F1CEB1-F8B5-4A26-BC31-F6C23F5D35BE}"/>
              </a:ext>
            </a:extLst>
          </p:cNvPr>
          <p:cNvGraphicFramePr>
            <a:graphicFrameLocks noGrp="1"/>
          </p:cNvGraphicFramePr>
          <p:nvPr>
            <p:extLst>
              <p:ext uri="{D42A27DB-BD31-4B8C-83A1-F6EECF244321}">
                <p14:modId xmlns:p14="http://schemas.microsoft.com/office/powerpoint/2010/main" val="670085891"/>
              </p:ext>
            </p:extLst>
          </p:nvPr>
        </p:nvGraphicFramePr>
        <p:xfrm>
          <a:off x="6835804" y="1842618"/>
          <a:ext cx="5356196" cy="1677307"/>
        </p:xfrm>
        <a:graphic>
          <a:graphicData uri="http://schemas.openxmlformats.org/drawingml/2006/table">
            <a:tbl>
              <a:tblPr firstRow="1" firstCol="1" bandRow="1"/>
              <a:tblGrid>
                <a:gridCol w="1393794">
                  <a:extLst>
                    <a:ext uri="{9D8B030D-6E8A-4147-A177-3AD203B41FA5}">
                      <a16:colId xmlns:a16="http://schemas.microsoft.com/office/drawing/2014/main" val="1346464384"/>
                    </a:ext>
                  </a:extLst>
                </a:gridCol>
                <a:gridCol w="781235">
                  <a:extLst>
                    <a:ext uri="{9D8B030D-6E8A-4147-A177-3AD203B41FA5}">
                      <a16:colId xmlns:a16="http://schemas.microsoft.com/office/drawing/2014/main" val="3405651105"/>
                    </a:ext>
                  </a:extLst>
                </a:gridCol>
                <a:gridCol w="532662">
                  <a:extLst>
                    <a:ext uri="{9D8B030D-6E8A-4147-A177-3AD203B41FA5}">
                      <a16:colId xmlns:a16="http://schemas.microsoft.com/office/drawing/2014/main" val="2382766225"/>
                    </a:ext>
                  </a:extLst>
                </a:gridCol>
                <a:gridCol w="1500326">
                  <a:extLst>
                    <a:ext uri="{9D8B030D-6E8A-4147-A177-3AD203B41FA5}">
                      <a16:colId xmlns:a16="http://schemas.microsoft.com/office/drawing/2014/main" val="246878943"/>
                    </a:ext>
                  </a:extLst>
                </a:gridCol>
                <a:gridCol w="1148179">
                  <a:extLst>
                    <a:ext uri="{9D8B030D-6E8A-4147-A177-3AD203B41FA5}">
                      <a16:colId xmlns:a16="http://schemas.microsoft.com/office/drawing/2014/main" val="543379805"/>
                    </a:ext>
                  </a:extLst>
                </a:gridCol>
              </a:tblGrid>
              <a:tr h="205565">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Audit Method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Audit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3380071599"/>
                  </a:ext>
                </a:extLst>
              </a:tr>
              <a:tr h="205565">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 Site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83</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Cancelled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415947"/>
                  </a:ext>
                </a:extLst>
              </a:tr>
              <a:tr h="205565">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Questionnaire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Closed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738673"/>
                  </a:ext>
                </a:extLst>
              </a:tr>
              <a:tr h="205565">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Remote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Completed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61</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089545"/>
                  </a:ext>
                </a:extLst>
              </a:tr>
              <a:tr h="238352">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Method Unknown</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 Progress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925499"/>
                  </a:ext>
                </a:extLst>
              </a:tr>
              <a:tr h="205565">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Not In Scope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4259802"/>
                  </a:ext>
                </a:extLst>
              </a:tr>
              <a:tr h="205565">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Pending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400042"/>
                  </a:ext>
                </a:extLst>
              </a:tr>
              <a:tr h="205565">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1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Scheduled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865084"/>
                  </a:ext>
                </a:extLst>
              </a:tr>
            </a:tbl>
          </a:graphicData>
        </a:graphic>
      </p:graphicFrame>
      <p:sp>
        <p:nvSpPr>
          <p:cNvPr id="9" name="TextBox 8">
            <a:extLst>
              <a:ext uri="{FF2B5EF4-FFF2-40B4-BE49-F238E27FC236}">
                <a16:creationId xmlns:a16="http://schemas.microsoft.com/office/drawing/2014/main" id="{B32B93C6-2F55-42E6-8DA9-C19EF9334BBC}"/>
              </a:ext>
            </a:extLst>
          </p:cNvPr>
          <p:cNvSpPr txBox="1"/>
          <p:nvPr/>
        </p:nvSpPr>
        <p:spPr>
          <a:xfrm>
            <a:off x="6801004" y="4039339"/>
            <a:ext cx="5356195" cy="2308324"/>
          </a:xfrm>
          <a:prstGeom prst="rect">
            <a:avLst/>
          </a:prstGeom>
          <a:noFill/>
        </p:spPr>
        <p:txBody>
          <a:bodyPr wrap="square" rtlCol="0">
            <a:spAutoFit/>
          </a:bodyPr>
          <a:lstStyle/>
          <a:p>
            <a:pPr marL="285750" lvl="0" indent="-285750" algn="just">
              <a:buFont typeface="Arial" panose="020B0604020202020204" pitchFamily="34" charset="0"/>
              <a:buChar char="•"/>
            </a:pPr>
            <a:r>
              <a:rPr lang="en-US" b="1" dirty="0"/>
              <a:t>107 audits done by 47 auditors.</a:t>
            </a:r>
          </a:p>
          <a:p>
            <a:pPr marL="285750" lvl="0" indent="-285750" algn="just">
              <a:buFont typeface="Arial" panose="020B0604020202020204" pitchFamily="34" charset="0"/>
              <a:buChar char="•"/>
            </a:pPr>
            <a:r>
              <a:rPr lang="en-US" b="1" dirty="0"/>
              <a:t>57 audits took place in USA and 50 outside of USA.</a:t>
            </a:r>
          </a:p>
          <a:p>
            <a:pPr marL="285750" lvl="0" indent="-285750" algn="just">
              <a:buFont typeface="Arial" panose="020B0604020202020204" pitchFamily="34" charset="0"/>
              <a:buChar char="•"/>
            </a:pPr>
            <a:r>
              <a:rPr lang="en-US" b="1" dirty="0"/>
              <a:t>It takes an average of 178 days to complete an onsite audit OUS and but 190 days to complete an audit within USA.</a:t>
            </a:r>
          </a:p>
          <a:p>
            <a:pPr marL="285750" lvl="0" indent="-285750" algn="just">
              <a:buFont typeface="Arial" panose="020B0604020202020204" pitchFamily="34" charset="0"/>
              <a:buChar char="•"/>
            </a:pPr>
            <a:r>
              <a:rPr lang="en-US" b="1" dirty="0"/>
              <a:t>Only 3/107 audits were carried out by Internal Auditors.</a:t>
            </a:r>
          </a:p>
          <a:p>
            <a:endParaRPr lang="en-US" dirty="0"/>
          </a:p>
        </p:txBody>
      </p:sp>
    </p:spTree>
    <p:extLst>
      <p:ext uri="{BB962C8B-B14F-4D97-AF65-F5344CB8AC3E}">
        <p14:creationId xmlns:p14="http://schemas.microsoft.com/office/powerpoint/2010/main" val="163611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607-2759-4356-A365-69DA867DB4C2}"/>
              </a:ext>
            </a:extLst>
          </p:cNvPr>
          <p:cNvSpPr>
            <a:spLocks noGrp="1"/>
          </p:cNvSpPr>
          <p:nvPr>
            <p:ph type="title"/>
          </p:nvPr>
        </p:nvSpPr>
        <p:spPr>
          <a:xfrm>
            <a:off x="685800" y="183472"/>
            <a:ext cx="10131425" cy="1456267"/>
          </a:xfrm>
        </p:spPr>
        <p:txBody>
          <a:bodyPr/>
          <a:lstStyle/>
          <a:p>
            <a:r>
              <a:rPr lang="en-US" dirty="0"/>
              <a:t>GxP AUDITOR DATA ANALYSIS - CONTD</a:t>
            </a:r>
          </a:p>
        </p:txBody>
      </p:sp>
      <p:graphicFrame>
        <p:nvGraphicFramePr>
          <p:cNvPr id="5" name="Table 4">
            <a:extLst>
              <a:ext uri="{FF2B5EF4-FFF2-40B4-BE49-F238E27FC236}">
                <a16:creationId xmlns:a16="http://schemas.microsoft.com/office/drawing/2014/main" id="{98D991B1-9444-492D-AB08-732414568627}"/>
              </a:ext>
            </a:extLst>
          </p:cNvPr>
          <p:cNvGraphicFramePr>
            <a:graphicFrameLocks noGrp="1"/>
          </p:cNvGraphicFramePr>
          <p:nvPr>
            <p:extLst>
              <p:ext uri="{D42A27DB-BD31-4B8C-83A1-F6EECF244321}">
                <p14:modId xmlns:p14="http://schemas.microsoft.com/office/powerpoint/2010/main" val="1105078440"/>
              </p:ext>
            </p:extLst>
          </p:nvPr>
        </p:nvGraphicFramePr>
        <p:xfrm>
          <a:off x="6562817" y="1905720"/>
          <a:ext cx="4809478" cy="3456392"/>
        </p:xfrm>
        <a:graphic>
          <a:graphicData uri="http://schemas.openxmlformats.org/drawingml/2006/table">
            <a:tbl>
              <a:tblPr firstRow="1" firstCol="1" bandRow="1"/>
              <a:tblGrid>
                <a:gridCol w="1325594">
                  <a:extLst>
                    <a:ext uri="{9D8B030D-6E8A-4147-A177-3AD203B41FA5}">
                      <a16:colId xmlns:a16="http://schemas.microsoft.com/office/drawing/2014/main" val="4088773165"/>
                    </a:ext>
                  </a:extLst>
                </a:gridCol>
                <a:gridCol w="1680330">
                  <a:extLst>
                    <a:ext uri="{9D8B030D-6E8A-4147-A177-3AD203B41FA5}">
                      <a16:colId xmlns:a16="http://schemas.microsoft.com/office/drawing/2014/main" val="225883195"/>
                    </a:ext>
                  </a:extLst>
                </a:gridCol>
                <a:gridCol w="896176">
                  <a:extLst>
                    <a:ext uri="{9D8B030D-6E8A-4147-A177-3AD203B41FA5}">
                      <a16:colId xmlns:a16="http://schemas.microsoft.com/office/drawing/2014/main" val="2517686553"/>
                    </a:ext>
                  </a:extLst>
                </a:gridCol>
                <a:gridCol w="907378">
                  <a:extLst>
                    <a:ext uri="{9D8B030D-6E8A-4147-A177-3AD203B41FA5}">
                      <a16:colId xmlns:a16="http://schemas.microsoft.com/office/drawing/2014/main" val="3397374787"/>
                    </a:ext>
                  </a:extLst>
                </a:gridCol>
              </a:tblGrid>
              <a:tr h="720912">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Calibri" panose="020F0502020204030204" pitchFamily="34" charset="0"/>
                        </a:rPr>
                        <a:t>Year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b="1">
                          <a:effectLst/>
                          <a:latin typeface="Calibri" panose="020F0502020204030204" pitchFamily="34" charset="0"/>
                          <a:ea typeface="Times New Roman" panose="02020603050405020304" pitchFamily="18" charset="0"/>
                          <a:cs typeface="Calibri" panose="020F0502020204030204" pitchFamily="34" charset="0"/>
                        </a:rPr>
                        <a:t>Audit</a:t>
                      </a:r>
                      <a:br>
                        <a:rPr lang="en-US" sz="1200" b="1">
                          <a:effectLst/>
                          <a:latin typeface="Calibri" panose="020F0502020204030204" pitchFamily="34" charset="0"/>
                          <a:ea typeface="Times New Roman" panose="02020603050405020304" pitchFamily="18" charset="0"/>
                          <a:cs typeface="Calibri" panose="020F0502020204030204" pitchFamily="34" charset="0"/>
                        </a:rPr>
                      </a:br>
                      <a:r>
                        <a:rPr lang="en-US" sz="1200" b="1">
                          <a:effectLst/>
                          <a:latin typeface="Calibri" panose="020F0502020204030204" pitchFamily="34" charset="0"/>
                          <a:ea typeface="Times New Roman" panose="02020603050405020304" pitchFamily="18" charset="0"/>
                          <a:cs typeface="Calibri" panose="020F0502020204030204" pitchFamily="34" charset="0"/>
                        </a:rPr>
                        <a:t>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b="1">
                          <a:effectLst/>
                          <a:latin typeface="Calibri" panose="020F0502020204030204" pitchFamily="34" charset="0"/>
                          <a:ea typeface="Times New Roman" panose="02020603050405020304" pitchFamily="18" charset="0"/>
                          <a:cs typeface="Calibri" panose="020F0502020204030204" pitchFamily="34" charset="0"/>
                        </a:rPr>
                        <a:t>In USA or 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audit completion delta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39026659"/>
                  </a:ext>
                </a:extLst>
              </a:tr>
              <a:tr h="341935">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Pending</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OUS</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182445"/>
                  </a:ext>
                </a:extLst>
              </a:tr>
              <a:tr h="341935">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 In Scope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445028"/>
                  </a:ext>
                </a:extLst>
              </a:tr>
              <a:tr h="341935">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 In Scope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0107705"/>
                  </a:ext>
                </a:extLst>
              </a:tr>
              <a:tr h="341935">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Completed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112</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7028556"/>
                  </a:ext>
                </a:extLst>
              </a:tr>
              <a:tr h="341935">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Completed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147</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630163"/>
                  </a:ext>
                </a:extLst>
              </a:tr>
              <a:tr h="341935">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Completed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357</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414600"/>
                  </a:ext>
                </a:extLst>
              </a:tr>
              <a:tr h="341935">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Completed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154</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072391"/>
                  </a:ext>
                </a:extLst>
              </a:tr>
              <a:tr h="341935">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Completed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155</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937313"/>
                  </a:ext>
                </a:extLst>
              </a:tr>
            </a:tbl>
          </a:graphicData>
        </a:graphic>
      </p:graphicFrame>
      <p:sp>
        <p:nvSpPr>
          <p:cNvPr id="6" name="TextBox 5">
            <a:extLst>
              <a:ext uri="{FF2B5EF4-FFF2-40B4-BE49-F238E27FC236}">
                <a16:creationId xmlns:a16="http://schemas.microsoft.com/office/drawing/2014/main" id="{239B0347-6E1D-4FD1-86EA-134A52DE8888}"/>
              </a:ext>
            </a:extLst>
          </p:cNvPr>
          <p:cNvSpPr txBox="1"/>
          <p:nvPr/>
        </p:nvSpPr>
        <p:spPr>
          <a:xfrm>
            <a:off x="281126" y="1905720"/>
            <a:ext cx="5814874" cy="4247317"/>
          </a:xfrm>
          <a:prstGeom prst="rect">
            <a:avLst/>
          </a:prstGeom>
          <a:noFill/>
        </p:spPr>
        <p:txBody>
          <a:bodyPr wrap="square" rtlCol="0">
            <a:spAutoFit/>
          </a:bodyPr>
          <a:lstStyle/>
          <a:p>
            <a:pPr marL="285750" lvl="0" indent="-285750" algn="just">
              <a:buFont typeface="Arial" panose="020B0604020202020204" pitchFamily="34" charset="0"/>
              <a:buChar char="•"/>
            </a:pPr>
            <a:r>
              <a:rPr lang="en-US" b="1" dirty="0"/>
              <a:t>TB has completed 5/8 audits which are Outside USA onsite audits and he has taken an average of 186 days to complete.</a:t>
            </a:r>
          </a:p>
          <a:p>
            <a:pPr marL="285750" lvl="0" indent="-285750" algn="just">
              <a:buFont typeface="Arial" panose="020B0604020202020204" pitchFamily="34" charset="0"/>
              <a:buChar char="•"/>
            </a:pPr>
            <a:r>
              <a:rPr lang="en-US" b="1" dirty="0"/>
              <a:t>To optimize manpower, as a majority are Compass auditors, 5 auditors who have done single audits and who has taken more than average no.of days to complete the audit can be assigned to a single auditor. </a:t>
            </a:r>
          </a:p>
          <a:p>
            <a:pPr marL="285750" lvl="0" indent="-285750" algn="just">
              <a:buFont typeface="Arial" panose="020B0604020202020204" pitchFamily="34" charset="0"/>
              <a:buChar char="•"/>
            </a:pPr>
            <a:r>
              <a:rPr lang="en-US" b="1" dirty="0"/>
              <a:t>If this metric is used, we have 14 audits which are pending which are assigned to 14 different auditors, these audits can be done by approximately 3 auditors who have already completed their audits </a:t>
            </a:r>
          </a:p>
          <a:p>
            <a:pPr marL="285750" lvl="0" indent="-285750" algn="just">
              <a:buFont typeface="Arial" panose="020B0604020202020204" pitchFamily="34" charset="0"/>
              <a:buChar char="•"/>
            </a:pPr>
            <a:r>
              <a:rPr lang="en-US" b="1" dirty="0"/>
              <a:t>The 14 auditors can be moved to the 200 remaining audits where we do not have auditor details or CSQA audits to improve efficiency with same cost or these auditors can be removed to cut cost for vertex.</a:t>
            </a:r>
          </a:p>
        </p:txBody>
      </p:sp>
    </p:spTree>
    <p:extLst>
      <p:ext uri="{BB962C8B-B14F-4D97-AF65-F5344CB8AC3E}">
        <p14:creationId xmlns:p14="http://schemas.microsoft.com/office/powerpoint/2010/main" val="3863337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76FB-9BB0-47D7-A6E6-F8A6C0F9932D}"/>
              </a:ext>
            </a:extLst>
          </p:cNvPr>
          <p:cNvSpPr>
            <a:spLocks noGrp="1"/>
          </p:cNvSpPr>
          <p:nvPr>
            <p:ph type="title"/>
          </p:nvPr>
        </p:nvSpPr>
        <p:spPr>
          <a:xfrm>
            <a:off x="495129" y="112450"/>
            <a:ext cx="10131425" cy="1456267"/>
          </a:xfrm>
        </p:spPr>
        <p:txBody>
          <a:bodyPr/>
          <a:lstStyle/>
          <a:p>
            <a:r>
              <a:rPr lang="en-US" dirty="0"/>
              <a:t>Csqa auditor analysis</a:t>
            </a:r>
          </a:p>
        </p:txBody>
      </p:sp>
      <p:graphicFrame>
        <p:nvGraphicFramePr>
          <p:cNvPr id="5" name="Table 4">
            <a:extLst>
              <a:ext uri="{FF2B5EF4-FFF2-40B4-BE49-F238E27FC236}">
                <a16:creationId xmlns:a16="http://schemas.microsoft.com/office/drawing/2014/main" id="{46AEC126-81A8-49C9-98D1-DA8F5BCA5879}"/>
              </a:ext>
            </a:extLst>
          </p:cNvPr>
          <p:cNvGraphicFramePr>
            <a:graphicFrameLocks noGrp="1"/>
          </p:cNvGraphicFramePr>
          <p:nvPr>
            <p:extLst>
              <p:ext uri="{D42A27DB-BD31-4B8C-83A1-F6EECF244321}">
                <p14:modId xmlns:p14="http://schemas.microsoft.com/office/powerpoint/2010/main" val="309511955"/>
              </p:ext>
            </p:extLst>
          </p:nvPr>
        </p:nvGraphicFramePr>
        <p:xfrm>
          <a:off x="406353" y="1455527"/>
          <a:ext cx="5870160" cy="2610446"/>
        </p:xfrm>
        <a:graphic>
          <a:graphicData uri="http://schemas.openxmlformats.org/drawingml/2006/table">
            <a:tbl>
              <a:tblPr firstRow="1" firstCol="1" bandRow="1"/>
              <a:tblGrid>
                <a:gridCol w="1266666">
                  <a:extLst>
                    <a:ext uri="{9D8B030D-6E8A-4147-A177-3AD203B41FA5}">
                      <a16:colId xmlns:a16="http://schemas.microsoft.com/office/drawing/2014/main" val="2081878979"/>
                    </a:ext>
                  </a:extLst>
                </a:gridCol>
                <a:gridCol w="1443830">
                  <a:extLst>
                    <a:ext uri="{9D8B030D-6E8A-4147-A177-3AD203B41FA5}">
                      <a16:colId xmlns:a16="http://schemas.microsoft.com/office/drawing/2014/main" val="850365678"/>
                    </a:ext>
                  </a:extLst>
                </a:gridCol>
                <a:gridCol w="743450">
                  <a:extLst>
                    <a:ext uri="{9D8B030D-6E8A-4147-A177-3AD203B41FA5}">
                      <a16:colId xmlns:a16="http://schemas.microsoft.com/office/drawing/2014/main" val="1008084239"/>
                    </a:ext>
                  </a:extLst>
                </a:gridCol>
                <a:gridCol w="1424947">
                  <a:extLst>
                    <a:ext uri="{9D8B030D-6E8A-4147-A177-3AD203B41FA5}">
                      <a16:colId xmlns:a16="http://schemas.microsoft.com/office/drawing/2014/main" val="1200971287"/>
                    </a:ext>
                  </a:extLst>
                </a:gridCol>
                <a:gridCol w="991267">
                  <a:extLst>
                    <a:ext uri="{9D8B030D-6E8A-4147-A177-3AD203B41FA5}">
                      <a16:colId xmlns:a16="http://schemas.microsoft.com/office/drawing/2014/main" val="953637079"/>
                    </a:ext>
                  </a:extLst>
                </a:gridCol>
              </a:tblGrid>
              <a:tr h="274842">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Audit Type</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Count</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Audit Status</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Count</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755660460"/>
                  </a:ext>
                </a:extLst>
              </a:tr>
              <a:tr h="274842">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Cancelled</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621192"/>
                  </a:ext>
                </a:extLst>
              </a:tr>
              <a:tr h="285120">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Qualification</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19</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Closed</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34</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8396699"/>
                  </a:ext>
                </a:extLst>
              </a:tr>
              <a:tr h="265174">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Requalification</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54</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Completed</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23</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129764"/>
                  </a:ext>
                </a:extLst>
              </a:tr>
              <a:tr h="274842">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2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 Progress</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523020"/>
                  </a:ext>
                </a:extLst>
              </a:tr>
              <a:tr h="274842">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2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Not In Scope</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009136"/>
                  </a:ext>
                </a:extLst>
              </a:tr>
              <a:tr h="311459">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Audit Method</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Count</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 Hold</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752382"/>
                  </a:ext>
                </a:extLst>
              </a:tr>
              <a:tr h="274842">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 Site</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54</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Pending</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776293"/>
                  </a:ext>
                </a:extLst>
              </a:tr>
              <a:tr h="374483">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Questionnaire</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2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Scheduled</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126957"/>
                  </a:ext>
                </a:extLst>
              </a:tr>
            </a:tbl>
          </a:graphicData>
        </a:graphic>
      </p:graphicFrame>
      <p:pic>
        <p:nvPicPr>
          <p:cNvPr id="7" name="Picture 6">
            <a:extLst>
              <a:ext uri="{FF2B5EF4-FFF2-40B4-BE49-F238E27FC236}">
                <a16:creationId xmlns:a16="http://schemas.microsoft.com/office/drawing/2014/main" id="{78ED4409-45ED-422D-B8E8-086FD57EFE84}"/>
              </a:ext>
            </a:extLst>
          </p:cNvPr>
          <p:cNvPicPr>
            <a:picLocks noChangeAspect="1"/>
          </p:cNvPicPr>
          <p:nvPr/>
        </p:nvPicPr>
        <p:blipFill>
          <a:blip r:embed="rId2"/>
          <a:stretch>
            <a:fillRect/>
          </a:stretch>
        </p:blipFill>
        <p:spPr>
          <a:xfrm>
            <a:off x="6766805" y="1340082"/>
            <a:ext cx="4930066" cy="2839732"/>
          </a:xfrm>
          <a:prstGeom prst="rect">
            <a:avLst/>
          </a:prstGeom>
        </p:spPr>
      </p:pic>
      <p:sp>
        <p:nvSpPr>
          <p:cNvPr id="8" name="TextBox 7">
            <a:extLst>
              <a:ext uri="{FF2B5EF4-FFF2-40B4-BE49-F238E27FC236}">
                <a16:creationId xmlns:a16="http://schemas.microsoft.com/office/drawing/2014/main" id="{F0C471B7-5BB4-415C-9494-D3D819AF58AD}"/>
              </a:ext>
            </a:extLst>
          </p:cNvPr>
          <p:cNvSpPr txBox="1"/>
          <p:nvPr/>
        </p:nvSpPr>
        <p:spPr>
          <a:xfrm>
            <a:off x="790113" y="4572000"/>
            <a:ext cx="10131425"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78 audits have been done using 18 auditors. </a:t>
            </a:r>
          </a:p>
          <a:p>
            <a:pPr marL="285750" indent="-285750" algn="just">
              <a:buFont typeface="Arial" panose="020B0604020202020204" pitchFamily="34" charset="0"/>
              <a:buChar char="•"/>
            </a:pPr>
            <a:r>
              <a:rPr lang="en-US" b="1" dirty="0"/>
              <a:t>The challenge for CSQA audits is that the organization details are blank for 56/78 audits</a:t>
            </a:r>
          </a:p>
          <a:p>
            <a:pPr marL="285750" indent="-285750" algn="just">
              <a:buFont typeface="Arial" panose="020B0604020202020204" pitchFamily="34" charset="0"/>
              <a:buChar char="•"/>
            </a:pPr>
            <a:r>
              <a:rPr lang="en-US" b="1" dirty="0"/>
              <a:t>Takes an average of 178 days to complete an onsite audit OUS and but 190 days to complete an audit within USA.</a:t>
            </a:r>
          </a:p>
          <a:p>
            <a:endParaRPr lang="en-US" dirty="0"/>
          </a:p>
        </p:txBody>
      </p:sp>
    </p:spTree>
    <p:extLst>
      <p:ext uri="{BB962C8B-B14F-4D97-AF65-F5344CB8AC3E}">
        <p14:creationId xmlns:p14="http://schemas.microsoft.com/office/powerpoint/2010/main" val="255490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B6E367-BDE2-47FD-B6DB-3ACDAEBB2797}"/>
              </a:ext>
            </a:extLst>
          </p:cNvPr>
          <p:cNvSpPr>
            <a:spLocks noGrp="1"/>
          </p:cNvSpPr>
          <p:nvPr>
            <p:ph type="title"/>
          </p:nvPr>
        </p:nvSpPr>
        <p:spPr>
          <a:xfrm>
            <a:off x="495129" y="112450"/>
            <a:ext cx="10131425" cy="1456267"/>
          </a:xfrm>
        </p:spPr>
        <p:txBody>
          <a:bodyPr/>
          <a:lstStyle/>
          <a:p>
            <a:r>
              <a:rPr lang="en-US" dirty="0"/>
              <a:t>Csqa auditor analysis - CONTD</a:t>
            </a:r>
          </a:p>
        </p:txBody>
      </p:sp>
      <p:graphicFrame>
        <p:nvGraphicFramePr>
          <p:cNvPr id="6" name="Table 5">
            <a:extLst>
              <a:ext uri="{FF2B5EF4-FFF2-40B4-BE49-F238E27FC236}">
                <a16:creationId xmlns:a16="http://schemas.microsoft.com/office/drawing/2014/main" id="{E3A40A9F-BC07-4AA0-8400-9E5EBD2D573E}"/>
              </a:ext>
            </a:extLst>
          </p:cNvPr>
          <p:cNvGraphicFramePr>
            <a:graphicFrameLocks noGrp="1"/>
          </p:cNvGraphicFramePr>
          <p:nvPr>
            <p:extLst>
              <p:ext uri="{D42A27DB-BD31-4B8C-83A1-F6EECF244321}">
                <p14:modId xmlns:p14="http://schemas.microsoft.com/office/powerpoint/2010/main" val="2951142615"/>
              </p:ext>
            </p:extLst>
          </p:nvPr>
        </p:nvGraphicFramePr>
        <p:xfrm>
          <a:off x="495129" y="1568717"/>
          <a:ext cx="5495278" cy="4017487"/>
        </p:xfrm>
        <a:graphic>
          <a:graphicData uri="http://schemas.openxmlformats.org/drawingml/2006/table">
            <a:tbl>
              <a:tblPr firstRow="1" firstCol="1" bandRow="1"/>
              <a:tblGrid>
                <a:gridCol w="621436">
                  <a:extLst>
                    <a:ext uri="{9D8B030D-6E8A-4147-A177-3AD203B41FA5}">
                      <a16:colId xmlns:a16="http://schemas.microsoft.com/office/drawing/2014/main" val="2625722755"/>
                    </a:ext>
                  </a:extLst>
                </a:gridCol>
                <a:gridCol w="1145219">
                  <a:extLst>
                    <a:ext uri="{9D8B030D-6E8A-4147-A177-3AD203B41FA5}">
                      <a16:colId xmlns:a16="http://schemas.microsoft.com/office/drawing/2014/main" val="2472910843"/>
                    </a:ext>
                  </a:extLst>
                </a:gridCol>
                <a:gridCol w="816746">
                  <a:extLst>
                    <a:ext uri="{9D8B030D-6E8A-4147-A177-3AD203B41FA5}">
                      <a16:colId xmlns:a16="http://schemas.microsoft.com/office/drawing/2014/main" val="3626993048"/>
                    </a:ext>
                  </a:extLst>
                </a:gridCol>
                <a:gridCol w="1429305">
                  <a:extLst>
                    <a:ext uri="{9D8B030D-6E8A-4147-A177-3AD203B41FA5}">
                      <a16:colId xmlns:a16="http://schemas.microsoft.com/office/drawing/2014/main" val="1948029055"/>
                    </a:ext>
                  </a:extLst>
                </a:gridCol>
                <a:gridCol w="1482572">
                  <a:extLst>
                    <a:ext uri="{9D8B030D-6E8A-4147-A177-3AD203B41FA5}">
                      <a16:colId xmlns:a16="http://schemas.microsoft.com/office/drawing/2014/main" val="4134399466"/>
                    </a:ext>
                  </a:extLst>
                </a:gridCol>
              </a:tblGrid>
              <a:tr h="306342">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Year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Audit</a:t>
                      </a:r>
                      <a:br>
                        <a:rPr lang="en-US" sz="1200" b="1">
                          <a:effectLst/>
                          <a:latin typeface="Calibri" panose="020F0502020204030204" pitchFamily="34" charset="0"/>
                          <a:ea typeface="Times New Roman" panose="02020603050405020304" pitchFamily="18" charset="0"/>
                          <a:cs typeface="Times New Roman" panose="02020603050405020304" pitchFamily="18" charset="0"/>
                        </a:rPr>
                      </a:br>
                      <a:r>
                        <a:rPr lang="en-US" sz="1200" b="1">
                          <a:effectLst/>
                          <a:latin typeface="Calibri" panose="020F0502020204030204" pitchFamily="34" charset="0"/>
                          <a:ea typeface="Times New Roman" panose="02020603050405020304" pitchFamily="18" charset="0"/>
                          <a:cs typeface="Times New Roman" panose="02020603050405020304" pitchFamily="18" charset="0"/>
                        </a:rPr>
                        <a:t>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In USA or 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Audit Method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audit completion delta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367019813"/>
                  </a:ext>
                </a:extLst>
              </a:tr>
              <a:tr h="279593">
                <a:tc>
                  <a:txBody>
                    <a:bodyPr/>
                    <a:lstStyle/>
                    <a:p>
                      <a:pPr marL="0" marR="0" algn="ctr">
                        <a:lnSpc>
                          <a:spcPct val="107000"/>
                        </a:lnSpc>
                        <a:spcBef>
                          <a:spcPts val="0"/>
                        </a:spcBef>
                        <a:spcAft>
                          <a:spcPts val="0"/>
                        </a:spcAft>
                      </a:pPr>
                      <a:r>
                        <a:rPr lang="en-US" sz="12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Completed</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266</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5124049"/>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Hold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 completion date</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27089"/>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Hold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Site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 completion date</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20134"/>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Questionnaire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185335"/>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Progress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Site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 completion date</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251013"/>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Site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 completion date</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1615249"/>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Complete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439025"/>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Questionnaire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 completion date</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1949629"/>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9641263"/>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Questionnaire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856477"/>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Questionnaire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064991"/>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Progress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Questionnaire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 completion date</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271151"/>
                  </a:ext>
                </a:extLst>
              </a:tr>
              <a:tr h="279593">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Closed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6751161"/>
                  </a:ext>
                </a:extLst>
              </a:tr>
            </a:tbl>
          </a:graphicData>
        </a:graphic>
      </p:graphicFrame>
      <p:sp>
        <p:nvSpPr>
          <p:cNvPr id="7" name="TextBox 6">
            <a:extLst>
              <a:ext uri="{FF2B5EF4-FFF2-40B4-BE49-F238E27FC236}">
                <a16:creationId xmlns:a16="http://schemas.microsoft.com/office/drawing/2014/main" id="{6A5DDEC0-62D8-47DC-BC18-99CA7A584703}"/>
              </a:ext>
            </a:extLst>
          </p:cNvPr>
          <p:cNvSpPr txBox="1"/>
          <p:nvPr/>
        </p:nvSpPr>
        <p:spPr>
          <a:xfrm>
            <a:off x="6391923" y="1717621"/>
            <a:ext cx="5207294" cy="3693319"/>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Considering the entire CSQA audit completed status audits, on an average it takes 135 days to complete a CSQA audit. This has been derived from the 23 completed audit cases.</a:t>
            </a:r>
          </a:p>
          <a:p>
            <a:pPr marL="285750" lvl="0" indent="-285750" algn="just">
              <a:buFont typeface="Arial" panose="020B0604020202020204" pitchFamily="34" charset="0"/>
              <a:buChar char="•"/>
            </a:pPr>
            <a:r>
              <a:rPr lang="en-US" dirty="0"/>
              <a:t>One important find is that among these 23 cases, 6 audits were completed by auditor CL with an average of 110 days.</a:t>
            </a:r>
          </a:p>
          <a:p>
            <a:pPr marL="285750" lvl="0" indent="-285750" algn="just">
              <a:buFont typeface="Arial" panose="020B0604020202020204" pitchFamily="34" charset="0"/>
              <a:buChar char="•"/>
            </a:pPr>
            <a:r>
              <a:rPr lang="en-US" dirty="0"/>
              <a:t>Hence with this insight we can say that in our distribution graph we have 1 audit carried out by single auditor which can be reduced to 4~5 audits per person to reduce manpower and utilize in the pending/in progress audits.</a:t>
            </a:r>
          </a:p>
          <a:p>
            <a:endParaRPr lang="en-US" dirty="0"/>
          </a:p>
        </p:txBody>
      </p:sp>
    </p:spTree>
    <p:extLst>
      <p:ext uri="{BB962C8B-B14F-4D97-AF65-F5344CB8AC3E}">
        <p14:creationId xmlns:p14="http://schemas.microsoft.com/office/powerpoint/2010/main" val="122850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54AC-E63B-477C-B061-AE6DDB89CDD1}"/>
              </a:ext>
            </a:extLst>
          </p:cNvPr>
          <p:cNvSpPr>
            <a:spLocks noGrp="1"/>
          </p:cNvSpPr>
          <p:nvPr>
            <p:ph type="title"/>
          </p:nvPr>
        </p:nvSpPr>
        <p:spPr>
          <a:xfrm>
            <a:off x="685800" y="338666"/>
            <a:ext cx="10131425" cy="1456267"/>
          </a:xfrm>
        </p:spPr>
        <p:txBody>
          <a:bodyPr/>
          <a:lstStyle/>
          <a:p>
            <a:r>
              <a:rPr lang="en-US" dirty="0"/>
              <a:t>CORRELATION ANALYSIS AND MODEL PROPOSAL</a:t>
            </a:r>
          </a:p>
        </p:txBody>
      </p:sp>
      <p:pic>
        <p:nvPicPr>
          <p:cNvPr id="5" name="Picture 4">
            <a:extLst>
              <a:ext uri="{FF2B5EF4-FFF2-40B4-BE49-F238E27FC236}">
                <a16:creationId xmlns:a16="http://schemas.microsoft.com/office/drawing/2014/main" id="{6F3B1272-D5D1-4ACF-A5BE-5D8C830E252C}"/>
              </a:ext>
            </a:extLst>
          </p:cNvPr>
          <p:cNvPicPr>
            <a:picLocks noChangeAspect="1"/>
          </p:cNvPicPr>
          <p:nvPr/>
        </p:nvPicPr>
        <p:blipFill>
          <a:blip r:embed="rId2"/>
          <a:stretch>
            <a:fillRect/>
          </a:stretch>
        </p:blipFill>
        <p:spPr>
          <a:xfrm>
            <a:off x="6309065" y="1794933"/>
            <a:ext cx="5311806" cy="4650927"/>
          </a:xfrm>
          <a:prstGeom prst="rect">
            <a:avLst/>
          </a:prstGeom>
        </p:spPr>
      </p:pic>
      <p:sp>
        <p:nvSpPr>
          <p:cNvPr id="6" name="TextBox 5">
            <a:extLst>
              <a:ext uri="{FF2B5EF4-FFF2-40B4-BE49-F238E27FC236}">
                <a16:creationId xmlns:a16="http://schemas.microsoft.com/office/drawing/2014/main" id="{4B554917-43CA-4792-9306-7491621BB754}"/>
              </a:ext>
            </a:extLst>
          </p:cNvPr>
          <p:cNvSpPr txBox="1"/>
          <p:nvPr/>
        </p:nvSpPr>
        <p:spPr>
          <a:xfrm>
            <a:off x="678663" y="2018518"/>
            <a:ext cx="5072849"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A very low correlation of audit completion delta with other variables. Hence a regression model proposed with all these variables would be slow due to many dependent variables and less accurate due to low correlation.</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a:t>However, a strong correlation is found between Audit status with Audit Method, Proposed Quarter and Audit organization. Hence a classification model can be made to propose the audit status using decision trees or logistic regression however with only 40% of  data availability , the model accuracy is questionable.</a:t>
            </a:r>
          </a:p>
        </p:txBody>
      </p:sp>
    </p:spTree>
    <p:extLst>
      <p:ext uri="{BB962C8B-B14F-4D97-AF65-F5344CB8AC3E}">
        <p14:creationId xmlns:p14="http://schemas.microsoft.com/office/powerpoint/2010/main" val="348764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520268-E5D4-4337-8292-740B76DFAEC5}"/>
              </a:ext>
            </a:extLst>
          </p:cNvPr>
          <p:cNvSpPr/>
          <p:nvPr/>
        </p:nvSpPr>
        <p:spPr>
          <a:xfrm>
            <a:off x="3898894" y="2967335"/>
            <a:ext cx="363073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52064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A11F-9619-4C98-A655-3FFE3300E974}"/>
              </a:ext>
            </a:extLst>
          </p:cNvPr>
          <p:cNvSpPr>
            <a:spLocks noGrp="1"/>
          </p:cNvSpPr>
          <p:nvPr>
            <p:ph type="title"/>
          </p:nvPr>
        </p:nvSpPr>
        <p:spPr>
          <a:xfrm>
            <a:off x="685800" y="192349"/>
            <a:ext cx="10131425" cy="1456267"/>
          </a:xfrm>
        </p:spPr>
        <p:txBody>
          <a:bodyPr/>
          <a:lstStyle/>
          <a:p>
            <a:r>
              <a:rPr lang="en-US" dirty="0"/>
              <a:t>Introduction</a:t>
            </a:r>
          </a:p>
        </p:txBody>
      </p:sp>
      <p:sp>
        <p:nvSpPr>
          <p:cNvPr id="3" name="Content Placeholder 2">
            <a:extLst>
              <a:ext uri="{FF2B5EF4-FFF2-40B4-BE49-F238E27FC236}">
                <a16:creationId xmlns:a16="http://schemas.microsoft.com/office/drawing/2014/main" id="{369F3922-C5B0-42AB-9943-7683D17B855D}"/>
              </a:ext>
            </a:extLst>
          </p:cNvPr>
          <p:cNvSpPr>
            <a:spLocks noGrp="1"/>
          </p:cNvSpPr>
          <p:nvPr>
            <p:ph idx="1"/>
          </p:nvPr>
        </p:nvSpPr>
        <p:spPr/>
        <p:txBody>
          <a:bodyPr/>
          <a:lstStyle/>
          <a:p>
            <a:pPr algn="just"/>
            <a:r>
              <a:rPr lang="en-US" dirty="0"/>
              <a:t>Vertex Pharmaceuticals, Inc. ,an American biopharmaceutical company located in Boston, Massachusetts, is one of the first biotech firms to use an explicit strategy of rational drug design rather than combinatorial chemistry. </a:t>
            </a:r>
          </a:p>
          <a:p>
            <a:pPr algn="just"/>
            <a:r>
              <a:rPr lang="en-US" dirty="0"/>
              <a:t>Vertex is known to have designed and developed the first medicines to treat the underlying cause of a rare significant life-threatening genetic disease named </a:t>
            </a:r>
            <a:r>
              <a:rPr lang="en-US" b="1" dirty="0"/>
              <a:t>CYSTIC FIBROSIS</a:t>
            </a:r>
            <a:r>
              <a:rPr lang="en-US" dirty="0"/>
              <a:t>. </a:t>
            </a:r>
          </a:p>
          <a:p>
            <a:pPr algn="just"/>
            <a:r>
              <a:rPr lang="en-US" dirty="0"/>
              <a:t>As per investment data the organization has earned an investment of 166.18M$ during the first quarter of 2019 from NASDAQ exchange for its upcoming projects in Research &amp; Development.</a:t>
            </a:r>
          </a:p>
          <a:p>
            <a:endParaRPr lang="en-US" dirty="0"/>
          </a:p>
        </p:txBody>
      </p:sp>
    </p:spTree>
    <p:extLst>
      <p:ext uri="{BB962C8B-B14F-4D97-AF65-F5344CB8AC3E}">
        <p14:creationId xmlns:p14="http://schemas.microsoft.com/office/powerpoint/2010/main" val="334758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D735-0744-450E-AA57-E7100250C4A7}"/>
              </a:ext>
            </a:extLst>
          </p:cNvPr>
          <p:cNvSpPr>
            <a:spLocks noGrp="1"/>
          </p:cNvSpPr>
          <p:nvPr>
            <p:ph type="title"/>
          </p:nvPr>
        </p:nvSpPr>
        <p:spPr>
          <a:xfrm>
            <a:off x="676923" y="272248"/>
            <a:ext cx="10131425" cy="1456267"/>
          </a:xfrm>
        </p:spPr>
        <p:txBody>
          <a:bodyPr/>
          <a:lstStyle/>
          <a:p>
            <a:r>
              <a:rPr lang="en-US" dirty="0"/>
              <a:t>PROJECT OBJECTIVE	</a:t>
            </a:r>
          </a:p>
        </p:txBody>
      </p:sp>
      <p:sp>
        <p:nvSpPr>
          <p:cNvPr id="3" name="Content Placeholder 2">
            <a:extLst>
              <a:ext uri="{FF2B5EF4-FFF2-40B4-BE49-F238E27FC236}">
                <a16:creationId xmlns:a16="http://schemas.microsoft.com/office/drawing/2014/main" id="{6EEB1F7D-2896-4F1F-9EE4-DB1481CB0B78}"/>
              </a:ext>
            </a:extLst>
          </p:cNvPr>
          <p:cNvSpPr>
            <a:spLocks noGrp="1"/>
          </p:cNvSpPr>
          <p:nvPr>
            <p:ph idx="1"/>
          </p:nvPr>
        </p:nvSpPr>
        <p:spPr>
          <a:xfrm>
            <a:off x="590551" y="2021837"/>
            <a:ext cx="5427345" cy="3649133"/>
          </a:xfrm>
        </p:spPr>
        <p:txBody>
          <a:bodyPr/>
          <a:lstStyle/>
          <a:p>
            <a:pPr algn="just"/>
            <a:r>
              <a:rPr lang="en-US" b="1" dirty="0"/>
              <a:t>To</a:t>
            </a:r>
            <a:r>
              <a:rPr lang="en-US" dirty="0"/>
              <a:t> </a:t>
            </a:r>
            <a:r>
              <a:rPr lang="en-US" b="1" dirty="0"/>
              <a:t>figure an</a:t>
            </a:r>
            <a:r>
              <a:rPr lang="en-US" dirty="0"/>
              <a:t> </a:t>
            </a:r>
            <a:r>
              <a:rPr lang="en-US" b="1" dirty="0"/>
              <a:t>optimum solution to regulate the vendor activities for different scenarios, optimize the 28% of the revenue for efficient vendor performances, provide cost efficient methods to ensure sustained vendor supply activity.</a:t>
            </a:r>
            <a:endParaRPr lang="en-US" dirty="0"/>
          </a:p>
        </p:txBody>
      </p:sp>
      <p:pic>
        <p:nvPicPr>
          <p:cNvPr id="4" name="Google Shape;71;p15">
            <a:extLst>
              <a:ext uri="{FF2B5EF4-FFF2-40B4-BE49-F238E27FC236}">
                <a16:creationId xmlns:a16="http://schemas.microsoft.com/office/drawing/2014/main" id="{5747E9D0-3DD1-4FE9-83F4-864AC31DF362}"/>
              </a:ext>
            </a:extLst>
          </p:cNvPr>
          <p:cNvPicPr/>
          <p:nvPr/>
        </p:nvPicPr>
        <p:blipFill>
          <a:blip r:embed="rId2">
            <a:extLst/>
          </a:blip>
          <a:stretch>
            <a:fillRect/>
          </a:stretch>
        </p:blipFill>
        <p:spPr>
          <a:xfrm>
            <a:off x="6488429" y="2021838"/>
            <a:ext cx="5427345" cy="3649133"/>
          </a:xfrm>
          <a:prstGeom prst="rect">
            <a:avLst/>
          </a:prstGeom>
          <a:noFill/>
        </p:spPr>
      </p:pic>
    </p:spTree>
    <p:extLst>
      <p:ext uri="{BB962C8B-B14F-4D97-AF65-F5344CB8AC3E}">
        <p14:creationId xmlns:p14="http://schemas.microsoft.com/office/powerpoint/2010/main" val="184003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C012-4991-41B7-A014-FD5587CDD2E7}"/>
              </a:ext>
            </a:extLst>
          </p:cNvPr>
          <p:cNvSpPr>
            <a:spLocks noGrp="1"/>
          </p:cNvSpPr>
          <p:nvPr>
            <p:ph type="title"/>
          </p:nvPr>
        </p:nvSpPr>
        <p:spPr>
          <a:xfrm>
            <a:off x="570391" y="325514"/>
            <a:ext cx="10131425" cy="1456267"/>
          </a:xfrm>
        </p:spPr>
        <p:txBody>
          <a:bodyPr/>
          <a:lstStyle/>
          <a:p>
            <a:r>
              <a:rPr lang="en-US" dirty="0"/>
              <a:t>CURRENT 2018 Statistics</a:t>
            </a:r>
          </a:p>
        </p:txBody>
      </p:sp>
      <p:sp>
        <p:nvSpPr>
          <p:cNvPr id="3" name="Content Placeholder 2">
            <a:extLst>
              <a:ext uri="{FF2B5EF4-FFF2-40B4-BE49-F238E27FC236}">
                <a16:creationId xmlns:a16="http://schemas.microsoft.com/office/drawing/2014/main" id="{3D040B23-E34C-4C09-A1D9-903538DD2DAA}"/>
              </a:ext>
            </a:extLst>
          </p:cNvPr>
          <p:cNvSpPr>
            <a:spLocks noGrp="1"/>
          </p:cNvSpPr>
          <p:nvPr>
            <p:ph idx="1"/>
          </p:nvPr>
        </p:nvSpPr>
        <p:spPr>
          <a:xfrm>
            <a:off x="7677150" y="1672475"/>
            <a:ext cx="4307704" cy="4273666"/>
          </a:xfrm>
        </p:spPr>
        <p:txBody>
          <a:bodyPr/>
          <a:lstStyle/>
          <a:p>
            <a:pPr algn="just"/>
            <a:r>
              <a:rPr lang="en-US" b="1" dirty="0"/>
              <a:t>Around 58% of the audits are within USA and 42% are Outside USA in 2018</a:t>
            </a:r>
          </a:p>
          <a:p>
            <a:pPr algn="just"/>
            <a:r>
              <a:rPr lang="en-US" b="1" dirty="0"/>
              <a:t>Only 42/163 ( 25.7% ) audits have been completed. And 50/163 have been pushed out of scope. Our data doesn’t give any clarity about the reason about being declared not in scope.</a:t>
            </a:r>
          </a:p>
        </p:txBody>
      </p:sp>
      <p:pic>
        <p:nvPicPr>
          <p:cNvPr id="9" name="Picture 8">
            <a:extLst>
              <a:ext uri="{FF2B5EF4-FFF2-40B4-BE49-F238E27FC236}">
                <a16:creationId xmlns:a16="http://schemas.microsoft.com/office/drawing/2014/main" id="{3120E79B-5B4B-43B7-A502-B4A1EC0CD9B6}"/>
              </a:ext>
            </a:extLst>
          </p:cNvPr>
          <p:cNvPicPr>
            <a:picLocks noChangeAspect="1"/>
          </p:cNvPicPr>
          <p:nvPr/>
        </p:nvPicPr>
        <p:blipFill>
          <a:blip r:embed="rId2"/>
          <a:stretch>
            <a:fillRect/>
          </a:stretch>
        </p:blipFill>
        <p:spPr>
          <a:xfrm>
            <a:off x="117474" y="1894417"/>
            <a:ext cx="7364606" cy="4273666"/>
          </a:xfrm>
          <a:prstGeom prst="rect">
            <a:avLst/>
          </a:prstGeom>
        </p:spPr>
      </p:pic>
    </p:spTree>
    <p:extLst>
      <p:ext uri="{BB962C8B-B14F-4D97-AF65-F5344CB8AC3E}">
        <p14:creationId xmlns:p14="http://schemas.microsoft.com/office/powerpoint/2010/main" val="270437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629FF-68CF-4A8C-9194-6F021002D63C}"/>
              </a:ext>
            </a:extLst>
          </p:cNvPr>
          <p:cNvSpPr>
            <a:spLocks noGrp="1"/>
          </p:cNvSpPr>
          <p:nvPr>
            <p:ph idx="1"/>
          </p:nvPr>
        </p:nvSpPr>
        <p:spPr>
          <a:xfrm>
            <a:off x="0" y="2218267"/>
            <a:ext cx="4619624" cy="3649133"/>
          </a:xfrm>
        </p:spPr>
        <p:txBody>
          <a:bodyPr/>
          <a:lstStyle/>
          <a:p>
            <a:pPr lvl="0" algn="just"/>
            <a:r>
              <a:rPr lang="en-US" b="1" dirty="0"/>
              <a:t>40% of the high risk-audits were completed which is a good sign. Hence concentration can be shifted towards the medium and low risked vendors.</a:t>
            </a:r>
          </a:p>
          <a:p>
            <a:pPr lvl="0" algn="just"/>
            <a:r>
              <a:rPr lang="en-US" b="1" dirty="0"/>
              <a:t>We also observe 75% of the audits were Requalification. This can be assumed that either the qualification audit was not implemented right or the product was essential for further R&amp;D. </a:t>
            </a:r>
          </a:p>
          <a:p>
            <a:pPr algn="just"/>
            <a:r>
              <a:rPr lang="en-US" b="1" dirty="0"/>
              <a:t>65/82 audits in 2018 were done by a third-party company.</a:t>
            </a:r>
          </a:p>
          <a:p>
            <a:endParaRPr lang="en-US" dirty="0"/>
          </a:p>
        </p:txBody>
      </p:sp>
      <p:sp>
        <p:nvSpPr>
          <p:cNvPr id="4" name="Title 1">
            <a:extLst>
              <a:ext uri="{FF2B5EF4-FFF2-40B4-BE49-F238E27FC236}">
                <a16:creationId xmlns:a16="http://schemas.microsoft.com/office/drawing/2014/main" id="{E26F7108-D2D2-438C-B972-1BC9C2553A50}"/>
              </a:ext>
            </a:extLst>
          </p:cNvPr>
          <p:cNvSpPr txBox="1">
            <a:spLocks/>
          </p:cNvSpPr>
          <p:nvPr/>
        </p:nvSpPr>
        <p:spPr>
          <a:xfrm>
            <a:off x="341052" y="262466"/>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CURRENT 2018 Statistics - contd</a:t>
            </a:r>
          </a:p>
        </p:txBody>
      </p:sp>
      <p:pic>
        <p:nvPicPr>
          <p:cNvPr id="10" name="Picture 9">
            <a:extLst>
              <a:ext uri="{FF2B5EF4-FFF2-40B4-BE49-F238E27FC236}">
                <a16:creationId xmlns:a16="http://schemas.microsoft.com/office/drawing/2014/main" id="{E08EB87A-CBD2-4294-BC0C-0F829C3F5C9B}"/>
              </a:ext>
            </a:extLst>
          </p:cNvPr>
          <p:cNvPicPr>
            <a:picLocks noChangeAspect="1"/>
          </p:cNvPicPr>
          <p:nvPr/>
        </p:nvPicPr>
        <p:blipFill>
          <a:blip r:embed="rId2"/>
          <a:stretch>
            <a:fillRect/>
          </a:stretch>
        </p:blipFill>
        <p:spPr>
          <a:xfrm>
            <a:off x="4777043" y="1844713"/>
            <a:ext cx="7267062" cy="4366609"/>
          </a:xfrm>
          <a:prstGeom prst="rect">
            <a:avLst/>
          </a:prstGeom>
        </p:spPr>
      </p:pic>
    </p:spTree>
    <p:extLst>
      <p:ext uri="{BB962C8B-B14F-4D97-AF65-F5344CB8AC3E}">
        <p14:creationId xmlns:p14="http://schemas.microsoft.com/office/powerpoint/2010/main" val="21502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3BAC-A430-4EF6-A722-9C0B21DE7EA7}"/>
              </a:ext>
            </a:extLst>
          </p:cNvPr>
          <p:cNvSpPr>
            <a:spLocks noGrp="1"/>
          </p:cNvSpPr>
          <p:nvPr>
            <p:ph type="title"/>
          </p:nvPr>
        </p:nvSpPr>
        <p:spPr>
          <a:xfrm>
            <a:off x="520036" y="195213"/>
            <a:ext cx="10131425" cy="1456267"/>
          </a:xfrm>
        </p:spPr>
        <p:txBody>
          <a:bodyPr/>
          <a:lstStyle/>
          <a:p>
            <a:r>
              <a:rPr lang="en-US" dirty="0"/>
              <a:t>EXPLORATORY DATA ANALYSIS</a:t>
            </a:r>
          </a:p>
        </p:txBody>
      </p:sp>
      <p:pic>
        <p:nvPicPr>
          <p:cNvPr id="5" name="Content Placeholder 4">
            <a:extLst>
              <a:ext uri="{FF2B5EF4-FFF2-40B4-BE49-F238E27FC236}">
                <a16:creationId xmlns:a16="http://schemas.microsoft.com/office/drawing/2014/main" id="{46163325-39A0-4090-8E45-F21B7668F7A4}"/>
              </a:ext>
            </a:extLst>
          </p:cNvPr>
          <p:cNvPicPr>
            <a:picLocks noGrp="1" noChangeAspect="1"/>
          </p:cNvPicPr>
          <p:nvPr>
            <p:ph idx="1"/>
          </p:nvPr>
        </p:nvPicPr>
        <p:blipFill>
          <a:blip r:embed="rId2"/>
          <a:stretch>
            <a:fillRect/>
          </a:stretch>
        </p:blipFill>
        <p:spPr>
          <a:xfrm>
            <a:off x="1783803" y="1323006"/>
            <a:ext cx="8624393" cy="4020836"/>
          </a:xfrm>
          <a:prstGeom prst="rect">
            <a:avLst/>
          </a:prstGeom>
        </p:spPr>
      </p:pic>
      <p:sp>
        <p:nvSpPr>
          <p:cNvPr id="6" name="TextBox 5">
            <a:extLst>
              <a:ext uri="{FF2B5EF4-FFF2-40B4-BE49-F238E27FC236}">
                <a16:creationId xmlns:a16="http://schemas.microsoft.com/office/drawing/2014/main" id="{D93AA02D-A406-46AA-AF43-C51E967F6CA0}"/>
              </a:ext>
            </a:extLst>
          </p:cNvPr>
          <p:cNvSpPr txBox="1"/>
          <p:nvPr/>
        </p:nvSpPr>
        <p:spPr>
          <a:xfrm>
            <a:off x="680621" y="5548305"/>
            <a:ext cx="10830757" cy="923330"/>
          </a:xfrm>
          <a:prstGeom prst="rect">
            <a:avLst/>
          </a:prstGeom>
          <a:noFill/>
        </p:spPr>
        <p:txBody>
          <a:bodyPr wrap="square" rtlCol="0">
            <a:spAutoFit/>
          </a:bodyPr>
          <a:lstStyle/>
          <a:p>
            <a:pPr algn="just"/>
            <a:r>
              <a:rPr lang="en-US" b="1" dirty="0"/>
              <a:t>Out of the total 506 audits carried out since 2015, 165 is in completed status which is the highest of the lot. Hence we consider the completed status EDA to find out metrics to obtain the completion of other audits.</a:t>
            </a:r>
          </a:p>
          <a:p>
            <a:endParaRPr lang="en-US" dirty="0"/>
          </a:p>
        </p:txBody>
      </p:sp>
    </p:spTree>
    <p:extLst>
      <p:ext uri="{BB962C8B-B14F-4D97-AF65-F5344CB8AC3E}">
        <p14:creationId xmlns:p14="http://schemas.microsoft.com/office/powerpoint/2010/main" val="124547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D24DDE-C89E-4877-8BA1-139226A76070}"/>
              </a:ext>
            </a:extLst>
          </p:cNvPr>
          <p:cNvSpPr txBox="1">
            <a:spLocks/>
          </p:cNvSpPr>
          <p:nvPr/>
        </p:nvSpPr>
        <p:spPr>
          <a:xfrm>
            <a:off x="520036" y="19521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 CONTD</a:t>
            </a:r>
          </a:p>
        </p:txBody>
      </p:sp>
      <p:pic>
        <p:nvPicPr>
          <p:cNvPr id="7" name="Picture 6">
            <a:extLst>
              <a:ext uri="{FF2B5EF4-FFF2-40B4-BE49-F238E27FC236}">
                <a16:creationId xmlns:a16="http://schemas.microsoft.com/office/drawing/2014/main" id="{859F85B6-6817-4DD5-BCC8-F2F7EEFBC6CA}"/>
              </a:ext>
            </a:extLst>
          </p:cNvPr>
          <p:cNvPicPr>
            <a:picLocks noChangeAspect="1"/>
          </p:cNvPicPr>
          <p:nvPr/>
        </p:nvPicPr>
        <p:blipFill>
          <a:blip r:embed="rId2"/>
          <a:stretch>
            <a:fillRect/>
          </a:stretch>
        </p:blipFill>
        <p:spPr>
          <a:xfrm>
            <a:off x="988288" y="1508192"/>
            <a:ext cx="4102964" cy="2719052"/>
          </a:xfrm>
          <a:prstGeom prst="rect">
            <a:avLst/>
          </a:prstGeom>
        </p:spPr>
      </p:pic>
      <p:pic>
        <p:nvPicPr>
          <p:cNvPr id="9" name="Picture 8">
            <a:extLst>
              <a:ext uri="{FF2B5EF4-FFF2-40B4-BE49-F238E27FC236}">
                <a16:creationId xmlns:a16="http://schemas.microsoft.com/office/drawing/2014/main" id="{9FBEB710-FBCA-4A35-85A3-A2F76C977991}"/>
              </a:ext>
            </a:extLst>
          </p:cNvPr>
          <p:cNvPicPr>
            <a:picLocks noChangeAspect="1"/>
          </p:cNvPicPr>
          <p:nvPr/>
        </p:nvPicPr>
        <p:blipFill>
          <a:blip r:embed="rId3"/>
          <a:stretch>
            <a:fillRect/>
          </a:stretch>
        </p:blipFill>
        <p:spPr>
          <a:xfrm>
            <a:off x="6714385" y="4083955"/>
            <a:ext cx="4102964" cy="2578832"/>
          </a:xfrm>
          <a:prstGeom prst="rect">
            <a:avLst/>
          </a:prstGeom>
        </p:spPr>
      </p:pic>
      <p:sp>
        <p:nvSpPr>
          <p:cNvPr id="12" name="Rectangle 11">
            <a:extLst>
              <a:ext uri="{FF2B5EF4-FFF2-40B4-BE49-F238E27FC236}">
                <a16:creationId xmlns:a16="http://schemas.microsoft.com/office/drawing/2014/main" id="{5D6F637C-2CC9-4712-AB51-19D2B94C6BD7}"/>
              </a:ext>
            </a:extLst>
          </p:cNvPr>
          <p:cNvSpPr/>
          <p:nvPr/>
        </p:nvSpPr>
        <p:spPr>
          <a:xfrm>
            <a:off x="5413807" y="1838052"/>
            <a:ext cx="6096000" cy="1264642"/>
          </a:xfrm>
          <a:prstGeom prst="rect">
            <a:avLst/>
          </a:prstGeom>
        </p:spPr>
        <p:txBody>
          <a:bodyPr>
            <a:spAutoFit/>
          </a:bodyPr>
          <a:lstStyle/>
          <a:p>
            <a:pPr algn="just">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From the graph we infer that the distribution is almost normal with peak no.of audits completed in 2017. Hence any standardized machine learning algorithm can be applied to this dataset for further predictions.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BDC8EE34-07AC-4DF2-B5FC-37AA02F07276}"/>
              </a:ext>
            </a:extLst>
          </p:cNvPr>
          <p:cNvSpPr/>
          <p:nvPr/>
        </p:nvSpPr>
        <p:spPr>
          <a:xfrm>
            <a:off x="417250" y="4433185"/>
            <a:ext cx="6198786" cy="1934376"/>
          </a:xfrm>
          <a:prstGeom prst="rect">
            <a:avLst/>
          </a:prstGeom>
        </p:spPr>
        <p:txBody>
          <a:bodyPr wrap="square">
            <a:spAutoFit/>
          </a:bodyPr>
          <a:lstStyle/>
          <a:p>
            <a:pPr algn="just">
              <a:lnSpc>
                <a:spcPct val="107000"/>
              </a:lnSpc>
              <a:spcAft>
                <a:spcPts val="800"/>
              </a:spcAft>
            </a:pPr>
            <a:r>
              <a:rPr lang="en-US" b="1" dirty="0">
                <a:ea typeface="Calibri" panose="020F0502020204030204" pitchFamily="34" charset="0"/>
                <a:cs typeface="Times New Roman" panose="02020603050405020304" pitchFamily="18" charset="0"/>
              </a:rPr>
              <a:t>From the box plot we infer that the average time between audit start and audit end date is 0.5-1 days with peak of 2 days. There was only one outlier among the completed audits where there was a gap of 3 days between audit start and end date. </a:t>
            </a:r>
            <a:endParaRPr lang="en-US" sz="1600" dirty="0">
              <a:ea typeface="Calibri" panose="020F0502020204030204" pitchFamily="34" charset="0"/>
              <a:cs typeface="Times New Roman" panose="02020603050405020304" pitchFamily="18" charset="0"/>
            </a:endParaRPr>
          </a:p>
          <a:p>
            <a:pPr algn="just"/>
            <a:r>
              <a:rPr lang="en-US" b="1" dirty="0">
                <a:ea typeface="Calibri" panose="020F0502020204030204" pitchFamily="34" charset="0"/>
              </a:rPr>
              <a:t>NOTE: this is just time difference between audit start and audit end date </a:t>
            </a:r>
            <a:endParaRPr lang="en-US" dirty="0"/>
          </a:p>
        </p:txBody>
      </p:sp>
    </p:spTree>
    <p:extLst>
      <p:ext uri="{BB962C8B-B14F-4D97-AF65-F5344CB8AC3E}">
        <p14:creationId xmlns:p14="http://schemas.microsoft.com/office/powerpoint/2010/main" val="124952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19B795-0B4D-41C1-8FAB-165144BE8DDB}"/>
              </a:ext>
            </a:extLst>
          </p:cNvPr>
          <p:cNvSpPr txBox="1">
            <a:spLocks/>
          </p:cNvSpPr>
          <p:nvPr/>
        </p:nvSpPr>
        <p:spPr>
          <a:xfrm>
            <a:off x="520036" y="19521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 CONTD</a:t>
            </a:r>
          </a:p>
        </p:txBody>
      </p:sp>
      <p:graphicFrame>
        <p:nvGraphicFramePr>
          <p:cNvPr id="9" name="Table 8">
            <a:extLst>
              <a:ext uri="{FF2B5EF4-FFF2-40B4-BE49-F238E27FC236}">
                <a16:creationId xmlns:a16="http://schemas.microsoft.com/office/drawing/2014/main" id="{88637DFD-068F-4482-970F-B91BCA3F85B9}"/>
              </a:ext>
            </a:extLst>
          </p:cNvPr>
          <p:cNvGraphicFramePr>
            <a:graphicFrameLocks noGrp="1"/>
          </p:cNvGraphicFramePr>
          <p:nvPr>
            <p:extLst>
              <p:ext uri="{D42A27DB-BD31-4B8C-83A1-F6EECF244321}">
                <p14:modId xmlns:p14="http://schemas.microsoft.com/office/powerpoint/2010/main" val="3180260393"/>
              </p:ext>
            </p:extLst>
          </p:nvPr>
        </p:nvGraphicFramePr>
        <p:xfrm>
          <a:off x="1540538" y="1332301"/>
          <a:ext cx="8100609" cy="3834509"/>
        </p:xfrm>
        <a:graphic>
          <a:graphicData uri="http://schemas.openxmlformats.org/drawingml/2006/table">
            <a:tbl>
              <a:tblPr/>
              <a:tblGrid>
                <a:gridCol w="1312700">
                  <a:extLst>
                    <a:ext uri="{9D8B030D-6E8A-4147-A177-3AD203B41FA5}">
                      <a16:colId xmlns:a16="http://schemas.microsoft.com/office/drawing/2014/main" val="3106809925"/>
                    </a:ext>
                  </a:extLst>
                </a:gridCol>
                <a:gridCol w="528382">
                  <a:extLst>
                    <a:ext uri="{9D8B030D-6E8A-4147-A177-3AD203B41FA5}">
                      <a16:colId xmlns:a16="http://schemas.microsoft.com/office/drawing/2014/main" val="670483752"/>
                    </a:ext>
                  </a:extLst>
                </a:gridCol>
                <a:gridCol w="1167094">
                  <a:extLst>
                    <a:ext uri="{9D8B030D-6E8A-4147-A177-3AD203B41FA5}">
                      <a16:colId xmlns:a16="http://schemas.microsoft.com/office/drawing/2014/main" val="1288724374"/>
                    </a:ext>
                  </a:extLst>
                </a:gridCol>
                <a:gridCol w="1311949">
                  <a:extLst>
                    <a:ext uri="{9D8B030D-6E8A-4147-A177-3AD203B41FA5}">
                      <a16:colId xmlns:a16="http://schemas.microsoft.com/office/drawing/2014/main" val="2998903775"/>
                    </a:ext>
                  </a:extLst>
                </a:gridCol>
                <a:gridCol w="618447">
                  <a:extLst>
                    <a:ext uri="{9D8B030D-6E8A-4147-A177-3AD203B41FA5}">
                      <a16:colId xmlns:a16="http://schemas.microsoft.com/office/drawing/2014/main" val="2584735573"/>
                    </a:ext>
                  </a:extLst>
                </a:gridCol>
                <a:gridCol w="1167094">
                  <a:extLst>
                    <a:ext uri="{9D8B030D-6E8A-4147-A177-3AD203B41FA5}">
                      <a16:colId xmlns:a16="http://schemas.microsoft.com/office/drawing/2014/main" val="324855325"/>
                    </a:ext>
                  </a:extLst>
                </a:gridCol>
                <a:gridCol w="1311949">
                  <a:extLst>
                    <a:ext uri="{9D8B030D-6E8A-4147-A177-3AD203B41FA5}">
                      <a16:colId xmlns:a16="http://schemas.microsoft.com/office/drawing/2014/main" val="3862224478"/>
                    </a:ext>
                  </a:extLst>
                </a:gridCol>
                <a:gridCol w="682994">
                  <a:extLst>
                    <a:ext uri="{9D8B030D-6E8A-4147-A177-3AD203B41FA5}">
                      <a16:colId xmlns:a16="http://schemas.microsoft.com/office/drawing/2014/main" val="2689366396"/>
                    </a:ext>
                  </a:extLst>
                </a:gridCol>
              </a:tblGrid>
              <a:tr h="273100">
                <a:tc gridSpan="2">
                  <a:txBody>
                    <a:bodyPr/>
                    <a:lstStyle/>
                    <a:p>
                      <a:pPr marL="0" marR="0" algn="ctr">
                        <a:lnSpc>
                          <a:spcPct val="107000"/>
                        </a:lnSpc>
                        <a:spcBef>
                          <a:spcPts val="0"/>
                        </a:spcBef>
                        <a:spcAft>
                          <a:spcPts val="800"/>
                        </a:spcAft>
                      </a:pPr>
                      <a:r>
                        <a:rPr lang="en-US" sz="1000" i="1">
                          <a:effectLst/>
                          <a:latin typeface="Calibri" panose="020F0502020204030204" pitchFamily="34" charset="0"/>
                          <a:ea typeface="Calibri" panose="020F0502020204030204" pitchFamily="34" charset="0"/>
                          <a:cs typeface="Calibri" panose="020F0502020204030204" pitchFamily="34" charset="0"/>
                        </a:rPr>
                        <a:t>questionnaire delta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algn="ctr">
                        <a:lnSpc>
                          <a:spcPct val="107000"/>
                        </a:lnSpc>
                        <a:spcBef>
                          <a:spcPts val="0"/>
                        </a:spcBef>
                        <a:spcAft>
                          <a:spcPts val="800"/>
                        </a:spcAft>
                      </a:pPr>
                      <a:r>
                        <a:rPr lang="en-US" sz="1000" i="1">
                          <a:effectLst/>
                          <a:latin typeface="Calibri" panose="020F0502020204030204" pitchFamily="34" charset="0"/>
                          <a:ea typeface="Calibri" panose="020F0502020204030204" pitchFamily="34" charset="0"/>
                          <a:cs typeface="Calibri" panose="020F0502020204030204" pitchFamily="34" charset="0"/>
                        </a:rPr>
                        <a:t>audit delta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algn="ctr">
                        <a:lnSpc>
                          <a:spcPct val="107000"/>
                        </a:lnSpc>
                        <a:spcBef>
                          <a:spcPts val="0"/>
                        </a:spcBef>
                        <a:spcAft>
                          <a:spcPts val="800"/>
                        </a:spcAft>
                      </a:pPr>
                      <a:r>
                        <a:rPr lang="en-US" sz="1000" i="1">
                          <a:effectLst/>
                          <a:latin typeface="Calibri" panose="020F0502020204030204" pitchFamily="34" charset="0"/>
                          <a:ea typeface="Calibri" panose="020F0502020204030204" pitchFamily="34" charset="0"/>
                          <a:cs typeface="Calibri" panose="020F0502020204030204" pitchFamily="34" charset="0"/>
                        </a:rPr>
                        <a:t>audit completion delta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extLst>
                  <a:ext uri="{0D108BD9-81ED-4DB2-BD59-A6C34878D82A}">
                    <a16:rowId xmlns:a16="http://schemas.microsoft.com/office/drawing/2014/main" val="3656918458"/>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2.40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0.532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103.46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6084744"/>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Standard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Standard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Standard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9.50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0483912"/>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Median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Median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Median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85.00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4269314"/>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962996"/>
                  </a:ext>
                </a:extLst>
              </a:tr>
              <a:tr h="284209">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Standard Deviation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12.78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Standard Deviation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0.674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Standard Deviation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110.84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971245"/>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Sample Variance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163.42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Sample Variance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0.454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Sample Variance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12285.39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497152"/>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Kurtosis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49.40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Kurtosis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0.381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Kurtosis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04703"/>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Skewness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6.79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Skewness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Skewness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441753"/>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107.00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3.000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369.00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3684843"/>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Minimum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Minimum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Minimum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641843"/>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107.00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3.000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369.00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2566287"/>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387.00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84.000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Sum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14071.00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635119"/>
                  </a:ext>
                </a:extLst>
              </a:tr>
              <a:tr h="273100">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161.00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158.000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Calibri" panose="020F0502020204030204" pitchFamily="34" charset="0"/>
                        </a:rPr>
                        <a:t>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Calibri" panose="020F0502020204030204" pitchFamily="34" charset="0"/>
                        </a:rPr>
                        <a:t>136.00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943509"/>
                  </a:ext>
                </a:extLst>
              </a:tr>
            </a:tbl>
          </a:graphicData>
        </a:graphic>
      </p:graphicFrame>
      <p:sp>
        <p:nvSpPr>
          <p:cNvPr id="10" name="TextBox 9">
            <a:extLst>
              <a:ext uri="{FF2B5EF4-FFF2-40B4-BE49-F238E27FC236}">
                <a16:creationId xmlns:a16="http://schemas.microsoft.com/office/drawing/2014/main" id="{523E8037-8A42-45E7-8420-6328952EF69D}"/>
              </a:ext>
            </a:extLst>
          </p:cNvPr>
          <p:cNvSpPr txBox="1"/>
          <p:nvPr/>
        </p:nvSpPr>
        <p:spPr>
          <a:xfrm>
            <a:off x="2228296" y="5459767"/>
            <a:ext cx="7989902" cy="923330"/>
          </a:xfrm>
          <a:prstGeom prst="rect">
            <a:avLst/>
          </a:prstGeom>
          <a:noFill/>
        </p:spPr>
        <p:txBody>
          <a:bodyPr wrap="square" rtlCol="0">
            <a:spAutoFit/>
          </a:bodyPr>
          <a:lstStyle/>
          <a:p>
            <a:pPr marL="285750" lvl="0" indent="-285750">
              <a:buFont typeface="Arial" panose="020B0604020202020204" pitchFamily="34" charset="0"/>
              <a:buChar char="•"/>
            </a:pPr>
            <a:r>
              <a:rPr lang="en-US" b="1" dirty="0"/>
              <a:t>Questionnaire Delta = difference between Q sent and Q received</a:t>
            </a:r>
          </a:p>
          <a:p>
            <a:pPr marL="285750" lvl="0" indent="-285750">
              <a:buFont typeface="Arial" panose="020B0604020202020204" pitchFamily="34" charset="0"/>
              <a:buChar char="•"/>
            </a:pPr>
            <a:r>
              <a:rPr lang="en-US" b="1" dirty="0"/>
              <a:t>Audit Delta = difference between Audit start date and Audit end date</a:t>
            </a:r>
          </a:p>
          <a:p>
            <a:pPr marL="285750" indent="-285750">
              <a:buFont typeface="Arial" panose="020B0604020202020204" pitchFamily="34" charset="0"/>
              <a:buChar char="•"/>
            </a:pPr>
            <a:r>
              <a:rPr lang="en-US" b="1" dirty="0"/>
              <a:t>Audit Completion Delta = difference between date intake and date completion</a:t>
            </a:r>
          </a:p>
        </p:txBody>
      </p:sp>
    </p:spTree>
    <p:extLst>
      <p:ext uri="{BB962C8B-B14F-4D97-AF65-F5344CB8AC3E}">
        <p14:creationId xmlns:p14="http://schemas.microsoft.com/office/powerpoint/2010/main" val="182360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92113C-861F-4958-B015-558A4AD6CC6C}"/>
              </a:ext>
            </a:extLst>
          </p:cNvPr>
          <p:cNvSpPr txBox="1">
            <a:spLocks/>
          </p:cNvSpPr>
          <p:nvPr/>
        </p:nvSpPr>
        <p:spPr>
          <a:xfrm>
            <a:off x="439651"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TREND DATA ANALYSIS</a:t>
            </a:r>
          </a:p>
        </p:txBody>
      </p:sp>
      <p:pic>
        <p:nvPicPr>
          <p:cNvPr id="6" name="Picture 5">
            <a:extLst>
              <a:ext uri="{FF2B5EF4-FFF2-40B4-BE49-F238E27FC236}">
                <a16:creationId xmlns:a16="http://schemas.microsoft.com/office/drawing/2014/main" id="{C31DFDD6-E844-4433-A81D-912E2D57B222}"/>
              </a:ext>
            </a:extLst>
          </p:cNvPr>
          <p:cNvPicPr>
            <a:picLocks noChangeAspect="1"/>
          </p:cNvPicPr>
          <p:nvPr/>
        </p:nvPicPr>
        <p:blipFill>
          <a:blip r:embed="rId2"/>
          <a:stretch>
            <a:fillRect/>
          </a:stretch>
        </p:blipFill>
        <p:spPr>
          <a:xfrm>
            <a:off x="63352" y="1214248"/>
            <a:ext cx="5442012" cy="5448539"/>
          </a:xfrm>
          <a:prstGeom prst="rect">
            <a:avLst/>
          </a:prstGeom>
        </p:spPr>
      </p:pic>
      <p:pic>
        <p:nvPicPr>
          <p:cNvPr id="8" name="Picture 7">
            <a:extLst>
              <a:ext uri="{FF2B5EF4-FFF2-40B4-BE49-F238E27FC236}">
                <a16:creationId xmlns:a16="http://schemas.microsoft.com/office/drawing/2014/main" id="{D6C9886E-74CB-4956-8E81-8297706C045E}"/>
              </a:ext>
            </a:extLst>
          </p:cNvPr>
          <p:cNvPicPr>
            <a:picLocks noChangeAspect="1"/>
          </p:cNvPicPr>
          <p:nvPr/>
        </p:nvPicPr>
        <p:blipFill>
          <a:blip r:embed="rId3"/>
          <a:stretch>
            <a:fillRect/>
          </a:stretch>
        </p:blipFill>
        <p:spPr>
          <a:xfrm>
            <a:off x="5701158" y="1589102"/>
            <a:ext cx="6427490" cy="4324987"/>
          </a:xfrm>
          <a:prstGeom prst="rect">
            <a:avLst/>
          </a:prstGeom>
        </p:spPr>
      </p:pic>
    </p:spTree>
    <p:extLst>
      <p:ext uri="{BB962C8B-B14F-4D97-AF65-F5344CB8AC3E}">
        <p14:creationId xmlns:p14="http://schemas.microsoft.com/office/powerpoint/2010/main" val="2188204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75</TotalTime>
  <Words>1246</Words>
  <Application>Microsoft Office PowerPoint</Application>
  <PresentationFormat>Widescreen</PresentationFormat>
  <Paragraphs>297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Celestial</vt:lpstr>
      <vt:lpstr>AUDIT ANALYSIS – VERTEX PHARMACEUTICALS</vt:lpstr>
      <vt:lpstr>Introduction</vt:lpstr>
      <vt:lpstr>PROJECT OBJECTIVE </vt:lpstr>
      <vt:lpstr>CURRENT 2018 Statistics</vt:lpstr>
      <vt:lpstr>PowerPoint Presentation</vt:lpstr>
      <vt:lpstr>EXPLORATORY DATA ANALYSIS</vt:lpstr>
      <vt:lpstr>PowerPoint Presentation</vt:lpstr>
      <vt:lpstr>PowerPoint Presentation</vt:lpstr>
      <vt:lpstr>PowerPoint Presentation</vt:lpstr>
      <vt:lpstr>PowerPoint Presentation</vt:lpstr>
      <vt:lpstr>GxP AUDITOR DATA ANALYSIS - CONTD</vt:lpstr>
      <vt:lpstr>Csqa auditor analysis</vt:lpstr>
      <vt:lpstr>Csqa auditor analysis - CONTD</vt:lpstr>
      <vt:lpstr>CORRELATION ANALYSIS AND MODEL PROPOSAL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ANALYSIS – VERTEX PHARMACEUTICALS</dc:title>
  <dc:creator>Anish Nitin Somaiah</dc:creator>
  <cp:lastModifiedBy>Anish Nitin Somaiah</cp:lastModifiedBy>
  <cp:revision>8</cp:revision>
  <dcterms:created xsi:type="dcterms:W3CDTF">2019-06-24T13:00:50Z</dcterms:created>
  <dcterms:modified xsi:type="dcterms:W3CDTF">2019-06-24T14:17:34Z</dcterms:modified>
</cp:coreProperties>
</file>