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5" r:id="rId1"/>
  </p:sldMasterIdLst>
  <p:notesMasterIdLst>
    <p:notesMasterId r:id="rId20"/>
  </p:notesMasterIdLst>
  <p:sldIdLst>
    <p:sldId id="256" r:id="rId2"/>
    <p:sldId id="257" r:id="rId3"/>
    <p:sldId id="258" r:id="rId4"/>
    <p:sldId id="273" r:id="rId5"/>
    <p:sldId id="260" r:id="rId6"/>
    <p:sldId id="259" r:id="rId7"/>
    <p:sldId id="261" r:id="rId8"/>
    <p:sldId id="274" r:id="rId9"/>
    <p:sldId id="264" r:id="rId10"/>
    <p:sldId id="262" r:id="rId11"/>
    <p:sldId id="265" r:id="rId12"/>
    <p:sldId id="275" r:id="rId13"/>
    <p:sldId id="266" r:id="rId14"/>
    <p:sldId id="267" r:id="rId15"/>
    <p:sldId id="268" r:id="rId16"/>
    <p:sldId id="269" r:id="rId17"/>
    <p:sldId id="277"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notesViewPr>
    <p:cSldViewPr snapToGrid="0">
      <p:cViewPr>
        <p:scale>
          <a:sx n="112" d="100"/>
          <a:sy n="112" d="100"/>
        </p:scale>
        <p:origin x="1638" y="-15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FFFF0-EECA-4372-B81E-5D3D626C58B2}"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9633A-D580-4FB2-B0BF-67CFBA71423D}" type="slidenum">
              <a:rPr lang="en-US" smtClean="0"/>
              <a:t>‹#›</a:t>
            </a:fld>
            <a:endParaRPr lang="en-US"/>
          </a:p>
        </p:txBody>
      </p:sp>
    </p:spTree>
    <p:extLst>
      <p:ext uri="{BB962C8B-B14F-4D97-AF65-F5344CB8AC3E}">
        <p14:creationId xmlns:p14="http://schemas.microsoft.com/office/powerpoint/2010/main" val="353362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direct interaction is about 1000 times as large as the scalar coupling (e.g. at 2 Å distance H-H dipolar coupling is ca 30,000 Hz). These direct couplings make the observation of high-resolution NMR spectra in solids and very viscous liquids difficult, and make NMR spectra in liquid crystals (where molecules are partially oriented, and the dipolar coupling is only partially averaged) very complex.</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scalar coupling J is a through-bond interaction, in which the spin of one nucleus perturbs (polarizes) the spins of the intervening electrons, and the energy levels of neighboring magnetic nuclei are in turn perturbed by the polarized electrons. This leads to a lowering of the energy of the neighboring nucleus when the perturbing nucleus has one spin, and a raising of the energy when it has the other spin. The J coupling (always reported in Hz) is field-independent</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2D9633A-D580-4FB2-B0BF-67CFBA71423D}" type="slidenum">
              <a:rPr lang="en-US" smtClean="0"/>
              <a:t>4</a:t>
            </a:fld>
            <a:endParaRPr lang="en-US"/>
          </a:p>
        </p:txBody>
      </p:sp>
    </p:spTree>
    <p:extLst>
      <p:ext uri="{BB962C8B-B14F-4D97-AF65-F5344CB8AC3E}">
        <p14:creationId xmlns:p14="http://schemas.microsoft.com/office/powerpoint/2010/main" val="16758181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8805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66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507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21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333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492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109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8532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702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12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50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95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01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523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472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720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91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962599"/>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www2.chemistry.msu.edu/faculty/reusch/VirtTxtJml/Spectrpy/nmr/nmr1.htm" TargetMode="External"/><Relationship Id="rId2" Type="http://schemas.openxmlformats.org/officeDocument/2006/relationships/hyperlink" Target="https://www.chem.wisc.edu/areas/reich/nmr/Notes-05-HMR-v26-part2.pdf" TargetMode="External"/><Relationship Id="rId1" Type="http://schemas.openxmlformats.org/officeDocument/2006/relationships/slideLayout" Target="../slideLayouts/slideLayout2.xml"/><Relationship Id="rId4" Type="http://schemas.openxmlformats.org/officeDocument/2006/relationships/hyperlink" Target="https://chemstuff.co.uk/2010/10/02/water/800px-hydrogen-bonding-in-water-2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c/champs-scalar-coupling/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B65F-A476-4FC8-87DA-2014E460C581}"/>
              </a:ext>
            </a:extLst>
          </p:cNvPr>
          <p:cNvSpPr>
            <a:spLocks noGrp="1"/>
          </p:cNvSpPr>
          <p:nvPr>
            <p:ph type="ctrTitle"/>
          </p:nvPr>
        </p:nvSpPr>
        <p:spPr>
          <a:xfrm>
            <a:off x="417614" y="1115499"/>
            <a:ext cx="5763721" cy="2383241"/>
          </a:xfrm>
        </p:spPr>
        <p:txBody>
          <a:bodyPr>
            <a:normAutofit/>
          </a:bodyPr>
          <a:lstStyle/>
          <a:p>
            <a:pPr algn="ctr">
              <a:lnSpc>
                <a:spcPct val="90000"/>
              </a:lnSpc>
            </a:pPr>
            <a:r>
              <a:rPr lang="en-US" b="1" i="1" dirty="0">
                <a:solidFill>
                  <a:schemeClr val="bg1"/>
                </a:solidFill>
                <a:latin typeface="Times New Roman" panose="02020603050405020304" pitchFamily="18" charset="0"/>
                <a:cs typeface="Times New Roman" panose="02020603050405020304" pitchFamily="18" charset="0"/>
              </a:rPr>
              <a:t>Predicting  MOLECULAR PROPERTIES  </a:t>
            </a:r>
          </a:p>
        </p:txBody>
      </p:sp>
      <p:sp>
        <p:nvSpPr>
          <p:cNvPr id="3" name="Subtitle 2">
            <a:extLst>
              <a:ext uri="{FF2B5EF4-FFF2-40B4-BE49-F238E27FC236}">
                <a16:creationId xmlns:a16="http://schemas.microsoft.com/office/drawing/2014/main" id="{F9532772-23D7-40E4-8DCD-55DB0902D4D5}"/>
              </a:ext>
            </a:extLst>
          </p:cNvPr>
          <p:cNvSpPr>
            <a:spLocks noGrp="1"/>
          </p:cNvSpPr>
          <p:nvPr>
            <p:ph type="subTitle" idx="1"/>
          </p:nvPr>
        </p:nvSpPr>
        <p:spPr>
          <a:xfrm>
            <a:off x="486876" y="4851399"/>
            <a:ext cx="4513792" cy="914401"/>
          </a:xfrm>
        </p:spPr>
        <p:txBody>
          <a:bodyPr>
            <a:normAutofit fontScale="25000" lnSpcReduction="20000"/>
          </a:bodyPr>
          <a:lstStyle/>
          <a:p>
            <a:pPr>
              <a:lnSpc>
                <a:spcPct val="90000"/>
              </a:lnSpc>
            </a:pPr>
            <a:r>
              <a:rPr lang="en-US" sz="500">
                <a:latin typeface="Times New Roman" panose="02020603050405020304" pitchFamily="18" charset="0"/>
                <a:cs typeface="Times New Roman" panose="02020603050405020304" pitchFamily="18" charset="0"/>
              </a:rPr>
              <a:t>ALY 6020 PREDICTIVE ANALYTICS</a:t>
            </a:r>
          </a:p>
          <a:p>
            <a:pPr>
              <a:lnSpc>
                <a:spcPct val="90000"/>
              </a:lnSpc>
            </a:pPr>
            <a:r>
              <a:rPr lang="en-US" sz="500" err="1">
                <a:latin typeface="Times New Roman" panose="02020603050405020304" pitchFamily="18" charset="0"/>
                <a:cs typeface="Times New Roman" panose="02020603050405020304" pitchFamily="18" charset="0"/>
              </a:rPr>
              <a:t>Crn</a:t>
            </a:r>
            <a:r>
              <a:rPr lang="en-US" sz="500">
                <a:latin typeface="Times New Roman" panose="02020603050405020304" pitchFamily="18" charset="0"/>
                <a:cs typeface="Times New Roman" panose="02020603050405020304" pitchFamily="18" charset="0"/>
              </a:rPr>
              <a:t>: 80807 </a:t>
            </a:r>
          </a:p>
          <a:p>
            <a:pPr>
              <a:lnSpc>
                <a:spcPct val="90000"/>
              </a:lnSpc>
            </a:pPr>
            <a:endParaRPr lang="en-US" sz="500">
              <a:latin typeface="Times New Roman" panose="02020603050405020304" pitchFamily="18" charset="0"/>
              <a:cs typeface="Times New Roman" panose="02020603050405020304" pitchFamily="18" charset="0"/>
            </a:endParaRPr>
          </a:p>
          <a:p>
            <a:pPr>
              <a:lnSpc>
                <a:spcPct val="90000"/>
              </a:lnSpc>
            </a:pPr>
            <a:r>
              <a:rPr lang="en-US" sz="500">
                <a:latin typeface="Times New Roman" panose="02020603050405020304" pitchFamily="18" charset="0"/>
                <a:cs typeface="Times New Roman" panose="02020603050405020304" pitchFamily="18" charset="0"/>
              </a:rPr>
              <a:t>Shivani GROVER </a:t>
            </a:r>
          </a:p>
          <a:p>
            <a:pPr>
              <a:lnSpc>
                <a:spcPct val="90000"/>
              </a:lnSpc>
            </a:pPr>
            <a:r>
              <a:rPr lang="en-US" sz="500">
                <a:latin typeface="Times New Roman" panose="02020603050405020304" pitchFamily="18" charset="0"/>
                <a:cs typeface="Times New Roman" panose="02020603050405020304" pitchFamily="18" charset="0"/>
              </a:rPr>
              <a:t>&amp; </a:t>
            </a:r>
          </a:p>
          <a:p>
            <a:pPr>
              <a:lnSpc>
                <a:spcPct val="90000"/>
              </a:lnSpc>
            </a:pPr>
            <a:r>
              <a:rPr lang="en-US" sz="500">
                <a:latin typeface="Times New Roman" panose="02020603050405020304" pitchFamily="18" charset="0"/>
                <a:cs typeface="Times New Roman" panose="02020603050405020304" pitchFamily="18" charset="0"/>
              </a:rPr>
              <a:t>ANISH NITIN SOMAIAH</a:t>
            </a:r>
          </a:p>
          <a:p>
            <a:pPr>
              <a:lnSpc>
                <a:spcPct val="90000"/>
              </a:lnSpc>
            </a:pPr>
            <a:endParaRPr lang="en-US" sz="500">
              <a:latin typeface="Times New Roman" panose="02020603050405020304" pitchFamily="18" charset="0"/>
              <a:cs typeface="Times New Roman" panose="02020603050405020304" pitchFamily="18" charset="0"/>
            </a:endParaRPr>
          </a:p>
          <a:p>
            <a:pPr>
              <a:lnSpc>
                <a:spcPct val="90000"/>
              </a:lnSpc>
            </a:pPr>
            <a:r>
              <a:rPr lang="en-US" sz="500">
                <a:latin typeface="Times New Roman" panose="02020603050405020304" pitchFamily="18" charset="0"/>
                <a:cs typeface="Times New Roman" panose="02020603050405020304" pitchFamily="18" charset="0"/>
              </a:rPr>
              <a:t>INSTRUCTOR : Dr. MARCO montes de oca</a:t>
            </a:r>
          </a:p>
        </p:txBody>
      </p:sp>
      <p:sp>
        <p:nvSpPr>
          <p:cNvPr id="1028" name="Freeform 5">
            <a:extLst>
              <a:ext uri="{FF2B5EF4-FFF2-40B4-BE49-F238E27FC236}">
                <a16:creationId xmlns:a16="http://schemas.microsoft.com/office/drawing/2014/main" id="{20BF13BF-F822-4E8D-8CD1-D9FA00EDA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29" name="Freeform 14">
            <a:extLst>
              <a:ext uri="{FF2B5EF4-FFF2-40B4-BE49-F238E27FC236}">
                <a16:creationId xmlns:a16="http://schemas.microsoft.com/office/drawing/2014/main" id="{F0251C95-A8B8-482B-9B2C-15BA87ED88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 name="Group 74">
            <a:extLst>
              <a:ext uri="{FF2B5EF4-FFF2-40B4-BE49-F238E27FC236}">
                <a16:creationId xmlns:a16="http://schemas.microsoft.com/office/drawing/2014/main" id="{0E08F711-8969-43E3-A7DF-9532623128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76" name="Straight Connector 75">
              <a:extLst>
                <a:ext uri="{FF2B5EF4-FFF2-40B4-BE49-F238E27FC236}">
                  <a16:creationId xmlns:a16="http://schemas.microsoft.com/office/drawing/2014/main" id="{9B4AA45A-0483-48B1-BE0F-62C21218B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9D619E5-5ED0-44A1-85EB-93BDA7C081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149A985-B350-42AE-AD3B-6B74E179F0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3D50328-EE7A-4297-A048-B92873811C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9543775-45E6-4680-A778-64E3D435FB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EDA04AC-E63A-4A42-A85F-9E32FB82FA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3A2EC67-B472-4AA9-A112-DDD0BB6831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08C28F3-3683-44FB-94F6-24B173AB31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47062B7-7717-4098-B038-3489B9844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EFF800C-B1D9-4F5E-8DB5-B63CD51316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204135A-581A-43F4-B9E6-345123091C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239DC20-1B3B-4C35-BC75-1FE859870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B93B30A-9114-42FA-B3AC-D95615CB6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7BEA997-F65B-413C-A8D0-97FF19691C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777B325-2E99-4295-8C82-7341EBE928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8FC0746-F10A-41A2-8015-0DE358743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F3BF9C-DDA0-4F81-9547-053EB45973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9AD751D-9941-4C79-90CD-55AFED717D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520504-AD44-4048-A6B5-A460A7C1A2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A1A07A8-3795-408D-AF47-1EBE603A7B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C6E6FD0-27DC-45B8-A52F-8D80AA0EF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C247530-4581-48B7-9DA4-24D2C4B1CC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ED2D15A-2B43-4D93-9713-505D3A1D2E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F2F3F4C-A78A-4B39-A26A-CFC1CC51A4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4A919E5-1314-40E6-983B-DE1029256B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6E43EFF-48D1-4057-BF1D-F1F9EFFD64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25CA8CF-55E2-4D52-9960-692004D66B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8AC9705-BCBF-47AE-8F3E-F1618BA84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ABA541-10C4-4CE7-BF26-11A4717112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4CB43F2-D3A1-4D9E-971D-2C38DC6C47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BC2AFB1-810D-4D65-8F47-6054F4E7D7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911D1EC-8652-4DC7-8461-37B9F81949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90B9897-7135-4E39-BDEA-096D9B5A7D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D5DF99B-C4B7-46D7-BB05-F8A5C462AF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EC5F9B7-C665-4891-8FBF-6AC2C2E7DD4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FFF8610-952D-4501-9929-65D96EAC3A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152BA7-E5B1-4059-AD50-2875A19FA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7223687-03EA-46EF-858E-4090049459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2BEE5EB-7AE2-4314-9C60-075C60EED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42951DA-C087-49F1-B9C4-55C3730717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E106FCB-4E57-4512-9AB7-7C33201CFB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1AB2A71-2971-4072-8B43-1A0131355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4BEE56B-94E5-4731-AEA3-6653B5D657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FCE729D-5308-4590-97A6-FA7683FF2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CBBA487-12EF-4D5A-AE64-C3580927BA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13B03B-F03F-418B-974F-F89474717C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38F4019-64F7-4B7A-8BD8-01A7846E73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1B29259-D209-4BF9-8F09-AC9BF73FC9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4855B33-C412-4D05-B44E-F9EB1B15E6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0295E82-7856-435C-8EA8-028F5A60ED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A3FC20A-AF01-4DD2-BED6-C85633DA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2AFD455-5DBA-4CD7-8F24-DDF1F82682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6276F84-B235-4C15-BEAB-71AC53ACC2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A865E87-F6E6-4262-8F94-027EA315FD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3791DB5-AB84-4DFE-86A5-2F80CC735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E243680-2222-4CC7-89AA-CD153AB539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C878B1-01D4-4B20-9B01-79F7CE5312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F979239-9574-4078-8CD8-8C70FC0B5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8536134-D798-4DF8-9305-83B44C05AA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FB281E6-202A-4F53-B0BE-23582E607F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1D1C2ED7-7EA3-4D86-B354-505FBFD151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3633E295-D486-4BAC-B3B2-480F1BB683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F7AE55B-5021-46F3-BE33-D459A7BA39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021F9FF-37CF-4039-9BD4-904D1AAD8E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8AD4F60-3B7F-4F2A-AC11-E9DADA9DB3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D399B806-3165-4D8C-8187-C69D6F7BD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3CE12A4-8443-49D7-ADC5-B776A05C56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FC2DBDA-6BEA-4292-9A1E-978A7073FB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A5AC3DF-CE18-40B2-9B4B-89EC411063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F9DF227-D845-4082-BF39-E7AF0DFD02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9BBD464-360A-4551-A3F9-A86B79099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50D3EE5-E711-48C3-873C-3486332474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FB1C1CF-DC7D-456D-B80A-52A8487EA2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5639E1F-60B9-4E6C-B4A2-FA4F3E31BF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BDB4041-9A97-4D91-A192-44B9A5FAC1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1F6921C-1389-43C0-9876-EA3DC3B345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5D90A0A-A0BC-41FA-84A9-A0D004F5C4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44A0E5CE-A1EC-4BB6-AC4C-A88975191F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Image result for northeastern university logo transparent">
            <a:extLst>
              <a:ext uri="{FF2B5EF4-FFF2-40B4-BE49-F238E27FC236}">
                <a16:creationId xmlns:a16="http://schemas.microsoft.com/office/drawing/2014/main" id="{331E4A22-0C00-4495-9313-0AE9C95932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55001" y="2147396"/>
            <a:ext cx="3686910" cy="3775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7A2051-82BB-4257-AD78-437BCE732599}"/>
              </a:ext>
            </a:extLst>
          </p:cNvPr>
          <p:cNvSpPr txBox="1"/>
          <p:nvPr/>
        </p:nvSpPr>
        <p:spPr>
          <a:xfrm>
            <a:off x="486876" y="4239553"/>
            <a:ext cx="4996491" cy="2308324"/>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ALY6020: Predictive Analytics</a:t>
            </a:r>
          </a:p>
          <a:p>
            <a:pPr algn="ctr"/>
            <a:r>
              <a:rPr lang="en-US" sz="2400" dirty="0">
                <a:latin typeface="Times New Roman" panose="02020603050405020304" pitchFamily="18" charset="0"/>
                <a:cs typeface="Times New Roman" panose="02020603050405020304" pitchFamily="18" charset="0"/>
              </a:rPr>
              <a:t>CRN: 80807</a:t>
            </a:r>
          </a:p>
          <a:p>
            <a:pPr algn="ctr"/>
            <a:r>
              <a:rPr lang="en-US" sz="2400" dirty="0">
                <a:latin typeface="Times New Roman" panose="02020603050405020304" pitchFamily="18" charset="0"/>
                <a:cs typeface="Times New Roman" panose="02020603050405020304" pitchFamily="18" charset="0"/>
              </a:rPr>
              <a:t>Shivani Grover</a:t>
            </a:r>
          </a:p>
          <a:p>
            <a:pPr algn="ctr"/>
            <a:r>
              <a:rPr lang="en-US" sz="2400" dirty="0">
                <a:latin typeface="Times New Roman" panose="02020603050405020304" pitchFamily="18" charset="0"/>
                <a:cs typeface="Times New Roman" panose="02020603050405020304" pitchFamily="18" charset="0"/>
              </a:rPr>
              <a:t>&amp;</a:t>
            </a:r>
          </a:p>
          <a:p>
            <a:pPr algn="ctr"/>
            <a:r>
              <a:rPr lang="en-US" sz="2400" dirty="0">
                <a:latin typeface="Times New Roman" panose="02020603050405020304" pitchFamily="18" charset="0"/>
                <a:cs typeface="Times New Roman" panose="02020603050405020304" pitchFamily="18" charset="0"/>
              </a:rPr>
              <a:t>Anish Nitin Somaiah</a:t>
            </a:r>
          </a:p>
          <a:p>
            <a:pPr algn="ctr"/>
            <a:r>
              <a:rPr lang="en-US" sz="2400" dirty="0">
                <a:latin typeface="Times New Roman" panose="02020603050405020304" pitchFamily="18" charset="0"/>
                <a:cs typeface="Times New Roman" panose="02020603050405020304" pitchFamily="18" charset="0"/>
              </a:rPr>
              <a:t>Instructor: Dr. Marco Montes De Oca</a:t>
            </a:r>
          </a:p>
        </p:txBody>
      </p:sp>
    </p:spTree>
    <p:extLst>
      <p:ext uri="{BB962C8B-B14F-4D97-AF65-F5344CB8AC3E}">
        <p14:creationId xmlns:p14="http://schemas.microsoft.com/office/powerpoint/2010/main" val="137476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386-0989-43B8-87EE-6EA2978B06C7}"/>
              </a:ext>
            </a:extLst>
          </p:cNvPr>
          <p:cNvSpPr>
            <a:spLocks noGrp="1"/>
          </p:cNvSpPr>
          <p:nvPr>
            <p:ph type="title"/>
          </p:nvPr>
        </p:nvSpPr>
        <p:spPr>
          <a:xfrm>
            <a:off x="446103" y="201083"/>
            <a:ext cx="10131425" cy="1456267"/>
          </a:xfrm>
        </p:spPr>
        <p:txBody>
          <a:bodyPr/>
          <a:lstStyle/>
          <a:p>
            <a:r>
              <a:rPr lang="en-US">
                <a:solidFill>
                  <a:schemeClr val="bg1"/>
                </a:solidFill>
                <a:latin typeface="Times New Roman" panose="02020603050405020304" pitchFamily="18" charset="0"/>
                <a:cs typeface="Times New Roman" panose="02020603050405020304" pitchFamily="18" charset="0"/>
              </a:rPr>
              <a:t>CORRELATION ANALYSIS</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7D1AEA-F24B-4F52-B358-2BDB2A6B578D}"/>
              </a:ext>
            </a:extLst>
          </p:cNvPr>
          <p:cNvSpPr txBox="1"/>
          <p:nvPr/>
        </p:nvSpPr>
        <p:spPr>
          <a:xfrm>
            <a:off x="6621616" y="1502175"/>
            <a:ext cx="5638446"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By theory and as per given data sets we observe that coupling constants depend upon distance between atoms in a molecule.</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Since the distance factor is determined with the type of bond existing between the two atoms.</a:t>
            </a:r>
          </a:p>
          <a:p>
            <a:pPr marL="285750" indent="-285750">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other variables such as mulliken charge, potential energy, dipole moments do not have significant correlation.</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756582-006D-4B45-9084-4259FBCE5173}"/>
              </a:ext>
            </a:extLst>
          </p:cNvPr>
          <p:cNvPicPr>
            <a:picLocks noChangeAspect="1"/>
          </p:cNvPicPr>
          <p:nvPr/>
        </p:nvPicPr>
        <p:blipFill>
          <a:blip r:embed="rId2"/>
          <a:stretch>
            <a:fillRect/>
          </a:stretch>
        </p:blipFill>
        <p:spPr>
          <a:xfrm>
            <a:off x="651921" y="1302431"/>
            <a:ext cx="5777454" cy="5264697"/>
          </a:xfrm>
          <a:prstGeom prst="rect">
            <a:avLst/>
          </a:prstGeom>
        </p:spPr>
      </p:pic>
    </p:spTree>
    <p:extLst>
      <p:ext uri="{BB962C8B-B14F-4D97-AF65-F5344CB8AC3E}">
        <p14:creationId xmlns:p14="http://schemas.microsoft.com/office/powerpoint/2010/main" val="400217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5F2D80-0A73-409F-962F-140677BA03C4}"/>
              </a:ext>
            </a:extLst>
          </p:cNvPr>
          <p:cNvSpPr>
            <a:spLocks noGrp="1"/>
          </p:cNvSpPr>
          <p:nvPr>
            <p:ph type="title"/>
          </p:nvPr>
        </p:nvSpPr>
        <p:spPr>
          <a:xfrm>
            <a:off x="392838" y="106533"/>
            <a:ext cx="9294501" cy="68095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EXPLORATORY DATA ANALYSIS - CONTD</a:t>
            </a:r>
          </a:p>
        </p:txBody>
      </p:sp>
      <p:pic>
        <p:nvPicPr>
          <p:cNvPr id="2" name="Picture 1">
            <a:extLst>
              <a:ext uri="{FF2B5EF4-FFF2-40B4-BE49-F238E27FC236}">
                <a16:creationId xmlns:a16="http://schemas.microsoft.com/office/drawing/2014/main" id="{1F4AB350-27F2-491C-9596-406F4887E2F7}"/>
              </a:ext>
            </a:extLst>
          </p:cNvPr>
          <p:cNvPicPr>
            <a:picLocks noChangeAspect="1"/>
          </p:cNvPicPr>
          <p:nvPr/>
        </p:nvPicPr>
        <p:blipFill>
          <a:blip r:embed="rId2"/>
          <a:stretch>
            <a:fillRect/>
          </a:stretch>
        </p:blipFill>
        <p:spPr>
          <a:xfrm>
            <a:off x="392838" y="880091"/>
            <a:ext cx="8777103" cy="5365808"/>
          </a:xfrm>
          <a:prstGeom prst="rect">
            <a:avLst/>
          </a:prstGeom>
        </p:spPr>
      </p:pic>
    </p:spTree>
    <p:extLst>
      <p:ext uri="{BB962C8B-B14F-4D97-AF65-F5344CB8AC3E}">
        <p14:creationId xmlns:p14="http://schemas.microsoft.com/office/powerpoint/2010/main" val="403938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25CD60-42C3-4354-A74B-DC8D1EED6DF9}"/>
              </a:ext>
            </a:extLst>
          </p:cNvPr>
          <p:cNvSpPr>
            <a:spLocks noGrp="1"/>
          </p:cNvSpPr>
          <p:nvPr>
            <p:ph type="title"/>
          </p:nvPr>
        </p:nvSpPr>
        <p:spPr>
          <a:xfrm>
            <a:off x="392838" y="106533"/>
            <a:ext cx="9294501" cy="680950"/>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EXPLORATORY DATA ANALYSIS - CONTD</a:t>
            </a:r>
          </a:p>
        </p:txBody>
      </p:sp>
      <p:pic>
        <p:nvPicPr>
          <p:cNvPr id="5" name="Picture 4">
            <a:extLst>
              <a:ext uri="{FF2B5EF4-FFF2-40B4-BE49-F238E27FC236}">
                <a16:creationId xmlns:a16="http://schemas.microsoft.com/office/drawing/2014/main" id="{13158448-A3E8-4C43-BB57-3B8021556513}"/>
              </a:ext>
            </a:extLst>
          </p:cNvPr>
          <p:cNvPicPr>
            <a:picLocks noChangeAspect="1"/>
          </p:cNvPicPr>
          <p:nvPr/>
        </p:nvPicPr>
        <p:blipFill>
          <a:blip r:embed="rId2"/>
          <a:stretch>
            <a:fillRect/>
          </a:stretch>
        </p:blipFill>
        <p:spPr>
          <a:xfrm>
            <a:off x="516430" y="787483"/>
            <a:ext cx="8965473" cy="5595562"/>
          </a:xfrm>
          <a:prstGeom prst="rect">
            <a:avLst/>
          </a:prstGeom>
        </p:spPr>
      </p:pic>
    </p:spTree>
    <p:extLst>
      <p:ext uri="{BB962C8B-B14F-4D97-AF65-F5344CB8AC3E}">
        <p14:creationId xmlns:p14="http://schemas.microsoft.com/office/powerpoint/2010/main" val="40877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F823-7D42-4699-8A2B-E9FC2D365C2D}"/>
              </a:ext>
            </a:extLst>
          </p:cNvPr>
          <p:cNvSpPr>
            <a:spLocks noGrp="1"/>
          </p:cNvSpPr>
          <p:nvPr>
            <p:ph type="title"/>
          </p:nvPr>
        </p:nvSpPr>
        <p:spPr>
          <a:xfrm>
            <a:off x="511584" y="231963"/>
            <a:ext cx="9003891" cy="1453363"/>
          </a:xfrm>
        </p:spPr>
        <p:txBody>
          <a:bodyPr>
            <a:normAutofit/>
          </a:bodyPr>
          <a:lstStyle/>
          <a:p>
            <a:pPr>
              <a:lnSpc>
                <a:spcPct val="90000"/>
              </a:lnSpc>
            </a:pPr>
            <a:r>
              <a:rPr lang="en-US" sz="3300" b="1" dirty="0">
                <a:solidFill>
                  <a:schemeClr val="bg1"/>
                </a:solidFill>
                <a:latin typeface="Times New Roman" panose="02020603050405020304" pitchFamily="18" charset="0"/>
                <a:cs typeface="Times New Roman" panose="02020603050405020304" pitchFamily="18" charset="0"/>
              </a:rPr>
              <a:t>MODEL 1 : Linear Regression</a:t>
            </a:r>
          </a:p>
        </p:txBody>
      </p:sp>
      <p:sp>
        <p:nvSpPr>
          <p:cNvPr id="3" name="Content Placeholder 2">
            <a:extLst>
              <a:ext uri="{FF2B5EF4-FFF2-40B4-BE49-F238E27FC236}">
                <a16:creationId xmlns:a16="http://schemas.microsoft.com/office/drawing/2014/main" id="{C77F4DFE-E1AC-4144-AF43-DDD89BAF8B66}"/>
              </a:ext>
            </a:extLst>
          </p:cNvPr>
          <p:cNvSpPr>
            <a:spLocks noGrp="1"/>
          </p:cNvSpPr>
          <p:nvPr>
            <p:ph idx="1"/>
          </p:nvPr>
        </p:nvSpPr>
        <p:spPr>
          <a:xfrm>
            <a:off x="644934" y="1804220"/>
            <a:ext cx="4353194" cy="3637935"/>
          </a:xfrm>
        </p:spPr>
        <p:txBody>
          <a:bodyPr>
            <a:normAutofit/>
          </a:bodyPr>
          <a:lstStyle/>
          <a:p>
            <a:r>
              <a:rPr lang="en-US" dirty="0">
                <a:latin typeface="Times New Roman" panose="02020603050405020304" pitchFamily="18" charset="0"/>
                <a:cs typeface="Times New Roman" panose="02020603050405020304" pitchFamily="18" charset="0"/>
              </a:rPr>
              <a:t>Linear dependence of the response variable – scalar  coupling constant on input variables – joint type and distance. </a:t>
            </a:r>
          </a:p>
        </p:txBody>
      </p:sp>
      <p:pic>
        <p:nvPicPr>
          <p:cNvPr id="4" name="Picture 3">
            <a:extLst>
              <a:ext uri="{FF2B5EF4-FFF2-40B4-BE49-F238E27FC236}">
                <a16:creationId xmlns:a16="http://schemas.microsoft.com/office/drawing/2014/main" id="{39BFFDCF-D462-4903-8502-7C6BA9D0BA23}"/>
              </a:ext>
            </a:extLst>
          </p:cNvPr>
          <p:cNvPicPr>
            <a:picLocks noChangeAspect="1"/>
          </p:cNvPicPr>
          <p:nvPr/>
        </p:nvPicPr>
        <p:blipFill>
          <a:blip r:embed="rId3"/>
          <a:stretch>
            <a:fillRect/>
          </a:stretch>
        </p:blipFill>
        <p:spPr>
          <a:xfrm>
            <a:off x="5294229" y="1602661"/>
            <a:ext cx="6095593" cy="451914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6666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F2FF-94A8-4EAC-B73F-B6A1D68B5DCA}"/>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Model 2 – Gradient Boosting</a:t>
            </a:r>
          </a:p>
        </p:txBody>
      </p:sp>
      <p:sp>
        <p:nvSpPr>
          <p:cNvPr id="3" name="Content Placeholder 2">
            <a:extLst>
              <a:ext uri="{FF2B5EF4-FFF2-40B4-BE49-F238E27FC236}">
                <a16:creationId xmlns:a16="http://schemas.microsoft.com/office/drawing/2014/main" id="{C2540EDA-9CE5-4523-9672-D1AE94A5AD69}"/>
              </a:ext>
            </a:extLst>
          </p:cNvPr>
          <p:cNvSpPr>
            <a:spLocks noGrp="1"/>
          </p:cNvSpPr>
          <p:nvPr>
            <p:ph idx="1"/>
          </p:nvPr>
        </p:nvSpPr>
        <p:spPr>
          <a:xfrm>
            <a:off x="903021" y="1896545"/>
            <a:ext cx="10131425" cy="1456267"/>
          </a:xfrm>
        </p:spPr>
        <p:txBody>
          <a:bodyPr>
            <a:normAutofit/>
          </a:bodyPr>
          <a:lstStyle/>
          <a:p>
            <a:r>
              <a:rPr lang="en-US" b="1" dirty="0">
                <a:latin typeface="Times New Roman" panose="02020603050405020304" pitchFamily="18" charset="0"/>
                <a:cs typeface="Times New Roman" panose="02020603050405020304" pitchFamily="18" charset="0"/>
              </a:rPr>
              <a:t>Gradient boosting</a:t>
            </a:r>
            <a:r>
              <a:rPr lang="en-US" dirty="0">
                <a:latin typeface="Times New Roman" panose="02020603050405020304" pitchFamily="18" charset="0"/>
                <a:cs typeface="Times New Roman" panose="02020603050405020304" pitchFamily="18" charset="0"/>
              </a:rPr>
              <a:t>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B29962-23D4-4B18-82DB-36882C2205F4}"/>
              </a:ext>
            </a:extLst>
          </p:cNvPr>
          <p:cNvPicPr>
            <a:picLocks noChangeAspect="1"/>
          </p:cNvPicPr>
          <p:nvPr/>
        </p:nvPicPr>
        <p:blipFill>
          <a:blip r:embed="rId2"/>
          <a:stretch>
            <a:fillRect/>
          </a:stretch>
        </p:blipFill>
        <p:spPr>
          <a:xfrm>
            <a:off x="1276349" y="3124200"/>
            <a:ext cx="9725891" cy="2724150"/>
          </a:xfrm>
          <a:prstGeom prst="rect">
            <a:avLst/>
          </a:prstGeom>
        </p:spPr>
      </p:pic>
    </p:spTree>
    <p:extLst>
      <p:ext uri="{BB962C8B-B14F-4D97-AF65-F5344CB8AC3E}">
        <p14:creationId xmlns:p14="http://schemas.microsoft.com/office/powerpoint/2010/main" val="308058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E4F1-2355-4BB9-AE16-48E8B212A543}"/>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Model accuracy evaluation</a:t>
            </a:r>
          </a:p>
        </p:txBody>
      </p:sp>
      <p:pic>
        <p:nvPicPr>
          <p:cNvPr id="5" name="Picture 4">
            <a:extLst>
              <a:ext uri="{FF2B5EF4-FFF2-40B4-BE49-F238E27FC236}">
                <a16:creationId xmlns:a16="http://schemas.microsoft.com/office/drawing/2014/main" id="{60D688C3-0E50-4674-B4A7-5F6439FC916D}"/>
              </a:ext>
            </a:extLst>
          </p:cNvPr>
          <p:cNvPicPr>
            <a:picLocks noChangeAspect="1"/>
          </p:cNvPicPr>
          <p:nvPr/>
        </p:nvPicPr>
        <p:blipFill>
          <a:blip r:embed="rId2"/>
          <a:stretch>
            <a:fillRect/>
          </a:stretch>
        </p:blipFill>
        <p:spPr>
          <a:xfrm>
            <a:off x="1374773" y="2065867"/>
            <a:ext cx="9277373" cy="3830108"/>
          </a:xfrm>
          <a:prstGeom prst="rect">
            <a:avLst/>
          </a:prstGeom>
        </p:spPr>
      </p:pic>
    </p:spTree>
    <p:extLst>
      <p:ext uri="{BB962C8B-B14F-4D97-AF65-F5344CB8AC3E}">
        <p14:creationId xmlns:p14="http://schemas.microsoft.com/office/powerpoint/2010/main" val="251334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2F645A8E-DF92-45B8-933C-7DAAA01760AC}"/>
              </a:ext>
            </a:extLst>
          </p:cNvPr>
          <p:cNvSpPr>
            <a:spLocks noGrp="1"/>
          </p:cNvSpPr>
          <p:nvPr>
            <p:ph type="title"/>
          </p:nvPr>
        </p:nvSpPr>
        <p:spPr>
          <a:xfrm>
            <a:off x="486876" y="2032000"/>
            <a:ext cx="4513792" cy="2819398"/>
          </a:xfrm>
        </p:spPr>
        <p:txBody>
          <a:bodyPr vert="horz" lIns="91440" tIns="45720" rIns="91440" bIns="45720" rtlCol="0" anchor="b">
            <a:normAutofit fontScale="90000"/>
          </a:bodyPr>
          <a:lstStyle/>
          <a:p>
            <a:pPr algn="ctr">
              <a:lnSpc>
                <a:spcPct val="90000"/>
              </a:lnSpc>
            </a:pPr>
            <a:r>
              <a:rPr lang="en-US" sz="4800" dirty="0">
                <a:solidFill>
                  <a:schemeClr val="bg1"/>
                </a:solidFill>
                <a:latin typeface="Times New Roman" panose="02020603050405020304" pitchFamily="18" charset="0"/>
                <a:cs typeface="Times New Roman" panose="02020603050405020304" pitchFamily="18" charset="0"/>
              </a:rPr>
              <a:t>Predictions obtained using optimum model</a:t>
            </a:r>
          </a:p>
        </p:txBody>
      </p:sp>
      <p:sp>
        <p:nvSpPr>
          <p:cNvPr id="11"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3"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 name="Straight Connector 15">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13869F5-F72F-4104-9870-422F82800DDE}"/>
              </a:ext>
            </a:extLst>
          </p:cNvPr>
          <p:cNvPicPr>
            <a:picLocks noChangeAspect="1"/>
          </p:cNvPicPr>
          <p:nvPr/>
        </p:nvPicPr>
        <p:blipFill>
          <a:blip r:embed="rId4"/>
          <a:stretch>
            <a:fillRect/>
          </a:stretch>
        </p:blipFill>
        <p:spPr>
          <a:xfrm>
            <a:off x="6102471" y="2777354"/>
            <a:ext cx="6096513" cy="2232689"/>
          </a:xfrm>
          <a:prstGeom prst="rect">
            <a:avLst/>
          </a:prstGeom>
        </p:spPr>
      </p:pic>
    </p:spTree>
    <p:extLst>
      <p:ext uri="{BB962C8B-B14F-4D97-AF65-F5344CB8AC3E}">
        <p14:creationId xmlns:p14="http://schemas.microsoft.com/office/powerpoint/2010/main" val="1209724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5F8B-A1D4-43B2-950F-C3D68AA6DFC3}"/>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36FA7A-B7D1-4EB4-B327-5DFA93002EAE}"/>
              </a:ext>
            </a:extLst>
          </p:cNvPr>
          <p:cNvSpPr>
            <a:spLocks noGrp="1"/>
          </p:cNvSpPr>
          <p:nvPr>
            <p:ph idx="1"/>
          </p:nvPr>
        </p:nvSpPr>
        <p:spPr>
          <a:xfrm>
            <a:off x="685801" y="2736871"/>
            <a:ext cx="10131425" cy="3649133"/>
          </a:xfrm>
        </p:spPr>
        <p:txBody>
          <a:bodyPr/>
          <a:lstStyle/>
          <a:p>
            <a:r>
              <a:rPr lang="en-US" sz="2000" b="1" dirty="0">
                <a:latin typeface="Times New Roman" panose="02020603050405020304" pitchFamily="18" charset="0"/>
                <a:cs typeface="Times New Roman" panose="02020603050405020304" pitchFamily="18" charset="0"/>
              </a:rPr>
              <a:t>[1] Hans J. Reich</a:t>
            </a:r>
            <a:r>
              <a:rPr lang="en-US" sz="2000" dirty="0">
                <a:latin typeface="Times New Roman" panose="02020603050405020304" pitchFamily="18" charset="0"/>
                <a:cs typeface="Times New Roman" panose="02020603050405020304" pitchFamily="18" charset="0"/>
              </a:rPr>
              <a:t> (2017), </a:t>
            </a:r>
            <a:r>
              <a:rPr lang="en-US" sz="2000" i="1" dirty="0">
                <a:latin typeface="Times New Roman" panose="02020603050405020304" pitchFamily="18" charset="0"/>
                <a:cs typeface="Times New Roman" panose="02020603050405020304" pitchFamily="18" charset="0"/>
              </a:rPr>
              <a:t>Spin-Spin Splitting: J-Coupling,</a:t>
            </a:r>
            <a:r>
              <a:rPr lang="en-US" sz="2000" dirty="0"/>
              <a:t> </a:t>
            </a:r>
            <a:r>
              <a:rPr lang="en-US" sz="2000" dirty="0">
                <a:latin typeface="Times New Roman" panose="02020603050405020304" pitchFamily="18" charset="0"/>
                <a:cs typeface="Times New Roman" panose="02020603050405020304" pitchFamily="18" charset="0"/>
              </a:rPr>
              <a:t>Retrieved from </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https://www.chem.wisc.edu/areas/reich/nmr/Notes-05-HMR-v26-part2.pdf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Image 1 Source : </a:t>
            </a:r>
            <a:r>
              <a:rPr lang="en-US" i="1" dirty="0">
                <a:latin typeface="Times New Roman" panose="02020603050405020304" pitchFamily="18" charset="0"/>
                <a:cs typeface="Times New Roman" panose="02020603050405020304" pitchFamily="18" charset="0"/>
              </a:rPr>
              <a:t>Nuclear Magnetic Resonance Spectroscopy, </a:t>
            </a:r>
            <a:r>
              <a:rPr lang="en-US" dirty="0">
                <a:latin typeface="Times New Roman" panose="02020603050405020304" pitchFamily="18" charset="0"/>
                <a:cs typeface="Times New Roman" panose="02020603050405020304" pitchFamily="18" charset="0"/>
              </a:rPr>
              <a:t>Retrieved from </a:t>
            </a:r>
            <a:r>
              <a:rPr lang="en-US" dirty="0">
                <a:latin typeface="Times New Roman" panose="02020603050405020304" pitchFamily="18" charset="0"/>
                <a:cs typeface="Times New Roman" panose="02020603050405020304" pitchFamily="18" charset="0"/>
                <a:hlinkClick r:id="rId3"/>
              </a:rPr>
              <a:t>https://www2.chemistry.msu.edu/faculty/reusch/VirtTxtJml/Spectrpy/nmr/nmr1.htm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Image 2 Source : (2010) </a:t>
            </a:r>
            <a:r>
              <a:rPr lang="en-US" i="1" dirty="0">
                <a:latin typeface="Times New Roman" panose="02020603050405020304" pitchFamily="18" charset="0"/>
                <a:cs typeface="Times New Roman" panose="02020603050405020304" pitchFamily="18" charset="0"/>
              </a:rPr>
              <a:t>Hydrogen Bonding in Water, </a:t>
            </a:r>
            <a:r>
              <a:rPr lang="en-US" dirty="0">
                <a:latin typeface="Times New Roman" panose="02020603050405020304" pitchFamily="18" charset="0"/>
                <a:cs typeface="Times New Roman" panose="02020603050405020304" pitchFamily="18" charset="0"/>
              </a:rPr>
              <a:t>Retrieved from </a:t>
            </a:r>
            <a:r>
              <a:rPr lang="en-US" dirty="0">
                <a:latin typeface="Times New Roman" panose="02020603050405020304" pitchFamily="18" charset="0"/>
                <a:cs typeface="Times New Roman" panose="02020603050405020304" pitchFamily="18" charset="0"/>
                <a:hlinkClick r:id="rId4"/>
              </a:rPr>
              <a:t>https://chemstuff.co.uk/2010/10/02/water/800px-hydrogen-bonding-in-water-2d/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Image 3 Source : </a:t>
            </a:r>
            <a:r>
              <a:rPr lang="en-US" b="1" dirty="0">
                <a:latin typeface="Times New Roman" panose="02020603050405020304" pitchFamily="18" charset="0"/>
                <a:cs typeface="Times New Roman" panose="02020603050405020304" pitchFamily="18" charset="0"/>
              </a:rPr>
              <a:t>Hans J. Reich</a:t>
            </a:r>
            <a:r>
              <a:rPr lang="en-US" dirty="0">
                <a:latin typeface="Times New Roman" panose="02020603050405020304" pitchFamily="18" charset="0"/>
                <a:cs typeface="Times New Roman" panose="02020603050405020304" pitchFamily="18" charset="0"/>
              </a:rPr>
              <a:t> (2017), </a:t>
            </a:r>
            <a:r>
              <a:rPr lang="en-US" i="1" dirty="0">
                <a:latin typeface="Times New Roman" panose="02020603050405020304" pitchFamily="18" charset="0"/>
                <a:cs typeface="Times New Roman" panose="02020603050405020304" pitchFamily="18" charset="0"/>
              </a:rPr>
              <a:t>Spin-Spin Splitting: J-Coupling,</a:t>
            </a:r>
            <a:r>
              <a:rPr lang="en-US" dirty="0"/>
              <a:t> </a:t>
            </a:r>
            <a:r>
              <a:rPr lang="en-US" dirty="0">
                <a:latin typeface="Times New Roman" panose="02020603050405020304" pitchFamily="18" charset="0"/>
                <a:cs typeface="Times New Roman" panose="02020603050405020304" pitchFamily="18" charset="0"/>
              </a:rPr>
              <a:t>Retrieved from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https://www.chem.wisc.edu/areas/reich/nmr/Notes-05-HMR-v26-part2.pdf</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1489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6D8079-1D94-49D5-A24E-CB12D8C154A9}"/>
              </a:ext>
            </a:extLst>
          </p:cNvPr>
          <p:cNvSpPr/>
          <p:nvPr/>
        </p:nvSpPr>
        <p:spPr>
          <a:xfrm>
            <a:off x="3773239" y="2136338"/>
            <a:ext cx="3953069" cy="2585323"/>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QUESTIONS ?</a:t>
            </a:r>
          </a:p>
          <a:p>
            <a:pPr algn="ctr"/>
            <a:endParaRPr lang="en-US" sz="5400" dirty="0">
              <a:ln w="0"/>
              <a:effectLst>
                <a:outerShdw blurRad="38100" dist="19050" dir="2700000" algn="tl" rotWithShape="0">
                  <a:schemeClr val="dk1">
                    <a:alpha val="40000"/>
                  </a:schemeClr>
                </a:outerShdw>
              </a:effectLst>
            </a:endParaRPr>
          </a:p>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03764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2929-B236-49D0-932B-2246716A8FAC}"/>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89020023-2473-4177-9311-F6F69EA2630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Project Objective and Methodology</a:t>
            </a:r>
          </a:p>
          <a:p>
            <a:r>
              <a:rPr lang="en-US" dirty="0">
                <a:latin typeface="Times New Roman" panose="02020603050405020304" pitchFamily="18" charset="0"/>
                <a:cs typeface="Times New Roman" panose="02020603050405020304" pitchFamily="18" charset="0"/>
              </a:rPr>
              <a:t>About the dataset</a:t>
            </a:r>
          </a:p>
          <a:p>
            <a:r>
              <a:rPr lang="en-US" dirty="0">
                <a:latin typeface="Times New Roman" panose="02020603050405020304" pitchFamily="18" charset="0"/>
                <a:cs typeface="Times New Roman" panose="02020603050405020304" pitchFamily="18" charset="0"/>
              </a:rPr>
              <a:t>Data Preparation</a:t>
            </a:r>
          </a:p>
          <a:p>
            <a:r>
              <a:rPr lang="en-US" dirty="0">
                <a:latin typeface="Times New Roman" panose="02020603050405020304" pitchFamily="18" charset="0"/>
                <a:cs typeface="Times New Roman" panose="02020603050405020304" pitchFamily="18" charset="0"/>
              </a:rPr>
              <a:t>Data Exploration</a:t>
            </a:r>
          </a:p>
          <a:p>
            <a:r>
              <a:rPr lang="en-US" dirty="0">
                <a:latin typeface="Times New Roman" panose="02020603050405020304" pitchFamily="18" charset="0"/>
                <a:cs typeface="Times New Roman" panose="02020603050405020304" pitchFamily="18" charset="0"/>
              </a:rPr>
              <a:t>Modelling &amp; Accuracy Evaluation</a:t>
            </a:r>
          </a:p>
          <a:p>
            <a:r>
              <a:rPr lang="en-US" dirty="0">
                <a:latin typeface="Times New Roman" panose="02020603050405020304" pitchFamily="18" charset="0"/>
                <a:cs typeface="Times New Roman" panose="02020603050405020304" pitchFamily="18" charset="0"/>
              </a:rPr>
              <a:t>Final Predictions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6888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BEBD-FC4D-412A-B242-B1B26499CFBF}"/>
              </a:ext>
            </a:extLst>
          </p:cNvPr>
          <p:cNvSpPr>
            <a:spLocks noGrp="1"/>
          </p:cNvSpPr>
          <p:nvPr>
            <p:ph type="title"/>
          </p:nvPr>
        </p:nvSpPr>
        <p:spPr>
          <a:xfrm>
            <a:off x="825909" y="808055"/>
            <a:ext cx="3979205" cy="1453363"/>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E304E90-7D7C-4524-8337-23489BB5D6DE}"/>
              </a:ext>
            </a:extLst>
          </p:cNvPr>
          <p:cNvSpPr>
            <a:spLocks noGrp="1"/>
          </p:cNvSpPr>
          <p:nvPr>
            <p:ph idx="1"/>
          </p:nvPr>
        </p:nvSpPr>
        <p:spPr>
          <a:xfrm>
            <a:off x="564053" y="2261418"/>
            <a:ext cx="4002936" cy="3637935"/>
          </a:xfrm>
        </p:spPr>
        <p:txBody>
          <a:bodyPr>
            <a:normAutofit/>
          </a:bodyPr>
          <a:lstStyle/>
          <a:p>
            <a:pPr>
              <a:lnSpc>
                <a:spcPct val="90000"/>
              </a:lnSpc>
            </a:pPr>
            <a:r>
              <a:rPr lang="en-US" sz="1500" dirty="0">
                <a:latin typeface="Times New Roman" panose="02020603050405020304" pitchFamily="18" charset="0"/>
                <a:cs typeface="Times New Roman" panose="02020603050405020304" pitchFamily="18" charset="0"/>
              </a:rPr>
              <a:t>This dataset has been hosted by CHAMPS (Chemistry And Mathematics in Phase Space) at the University of Bristol, Cardiff University, Imperial College and the University of Leeds</a:t>
            </a:r>
          </a:p>
          <a:p>
            <a:pPr>
              <a:lnSpc>
                <a:spcPct val="90000"/>
              </a:lnSpc>
            </a:pPr>
            <a:r>
              <a:rPr lang="en-US" sz="1500" dirty="0">
                <a:latin typeface="Times New Roman" panose="02020603050405020304" pitchFamily="18" charset="0"/>
                <a:cs typeface="Times New Roman" panose="02020603050405020304" pitchFamily="18" charset="0"/>
              </a:rPr>
              <a:t>This challenge aims to predict interactions between atoms. Imaging technologies like MRI enable us to see and understand the molecular composition of tissues. </a:t>
            </a:r>
          </a:p>
          <a:p>
            <a:pPr>
              <a:lnSpc>
                <a:spcPct val="90000"/>
              </a:lnSpc>
            </a:pPr>
            <a:r>
              <a:rPr lang="en-US" sz="1500" dirty="0">
                <a:latin typeface="Times New Roman" panose="02020603050405020304" pitchFamily="18" charset="0"/>
                <a:cs typeface="Times New Roman" panose="02020603050405020304" pitchFamily="18" charset="0"/>
              </a:rPr>
              <a:t>NMR- Nuclear Magnetic Resonance Spectroscopy is an analytical tool used to determine the structure of organic compounds. </a:t>
            </a:r>
          </a:p>
          <a:p>
            <a:pPr>
              <a:lnSpc>
                <a:spcPct val="90000"/>
              </a:lnSpc>
            </a:pPr>
            <a:endParaRPr lang="en-US"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78F7F3-62E8-4BC3-9205-0CD80D9A1BEA}"/>
              </a:ext>
            </a:extLst>
          </p:cNvPr>
          <p:cNvPicPr>
            <a:picLocks noChangeAspect="1"/>
          </p:cNvPicPr>
          <p:nvPr/>
        </p:nvPicPr>
        <p:blipFill>
          <a:blip r:embed="rId3"/>
          <a:stretch>
            <a:fillRect/>
          </a:stretch>
        </p:blipFill>
        <p:spPr>
          <a:xfrm>
            <a:off x="4805114" y="2431664"/>
            <a:ext cx="7004698" cy="295948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8905B7B2-604D-44BD-ACD3-CEF69928B528}"/>
              </a:ext>
            </a:extLst>
          </p:cNvPr>
          <p:cNvSpPr txBox="1"/>
          <p:nvPr/>
        </p:nvSpPr>
        <p:spPr>
          <a:xfrm>
            <a:off x="4935984" y="1988598"/>
            <a:ext cx="2112886" cy="369332"/>
          </a:xfrm>
          <a:prstGeom prst="rect">
            <a:avLst/>
          </a:prstGeom>
          <a:noFill/>
        </p:spPr>
        <p:txBody>
          <a:bodyPr wrap="square" rtlCol="0">
            <a:spAutoFit/>
          </a:bodyPr>
          <a:lstStyle/>
          <a:p>
            <a:r>
              <a:rPr lang="en-US" i="1" dirty="0"/>
              <a:t>Image 1</a:t>
            </a:r>
          </a:p>
        </p:txBody>
      </p:sp>
    </p:spTree>
    <p:extLst>
      <p:ext uri="{BB962C8B-B14F-4D97-AF65-F5344CB8AC3E}">
        <p14:creationId xmlns:p14="http://schemas.microsoft.com/office/powerpoint/2010/main" val="390464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BCDD-CF1A-4BE4-936F-A95C42A50D95}"/>
              </a:ext>
            </a:extLst>
          </p:cNvPr>
          <p:cNvSpPr>
            <a:spLocks noGrp="1"/>
          </p:cNvSpPr>
          <p:nvPr>
            <p:ph type="title"/>
          </p:nvPr>
        </p:nvSpPr>
        <p:spPr>
          <a:xfrm>
            <a:off x="66625" y="0"/>
            <a:ext cx="7470516" cy="1035579"/>
          </a:xfrm>
        </p:spPr>
        <p:txBody>
          <a:bodyPr>
            <a:normAutofit/>
          </a:bodyPr>
          <a:lstStyle/>
          <a:p>
            <a:pPr>
              <a:lnSpc>
                <a:spcPct val="90000"/>
              </a:lnSpc>
            </a:pPr>
            <a:r>
              <a:rPr lang="en-US" sz="3100" dirty="0">
                <a:solidFill>
                  <a:schemeClr val="bg1"/>
                </a:solidFill>
                <a:latin typeface="Times New Roman" panose="02020603050405020304" pitchFamily="18" charset="0"/>
                <a:cs typeface="Times New Roman" panose="02020603050405020304" pitchFamily="18" charset="0"/>
              </a:rPr>
              <a:t>Coupling- atomic interaction</a:t>
            </a:r>
          </a:p>
        </p:txBody>
      </p:sp>
      <p:sp>
        <p:nvSpPr>
          <p:cNvPr id="3" name="Content Placeholder 2">
            <a:extLst>
              <a:ext uri="{FF2B5EF4-FFF2-40B4-BE49-F238E27FC236}">
                <a16:creationId xmlns:a16="http://schemas.microsoft.com/office/drawing/2014/main" id="{7B32E0D9-60CE-4080-A463-58A9BBA8E54E}"/>
              </a:ext>
            </a:extLst>
          </p:cNvPr>
          <p:cNvSpPr>
            <a:spLocks noGrp="1"/>
          </p:cNvSpPr>
          <p:nvPr>
            <p:ph idx="1"/>
          </p:nvPr>
        </p:nvSpPr>
        <p:spPr>
          <a:xfrm>
            <a:off x="408890" y="1488818"/>
            <a:ext cx="5299452" cy="4184013"/>
          </a:xfrm>
        </p:spPr>
        <p:txBody>
          <a:bodyPr>
            <a:normAutofit fontScale="92500" lnSpcReduction="10000"/>
          </a:bodyPr>
          <a:lstStyle/>
          <a:p>
            <a:pPr>
              <a:lnSpc>
                <a:spcPct val="90000"/>
              </a:lnSpc>
            </a:pPr>
            <a:r>
              <a:rPr lang="en-US" dirty="0">
                <a:latin typeface="Times New Roman" panose="02020603050405020304" pitchFamily="18" charset="0"/>
                <a:cs typeface="Times New Roman" panose="02020603050405020304" pitchFamily="18" charset="0"/>
              </a:rPr>
              <a:t>[1]There are two distinct types of magnetic interaction (coupling) between nuclei (A and X) with a non-zero spin - the direct interaction (dipole-dipole coupling: D) and the indirect or scalar coupling (spin-spin splitting: J). </a:t>
            </a:r>
          </a:p>
          <a:p>
            <a:pPr>
              <a:lnSpc>
                <a:spcPct val="90000"/>
              </a:lnSpc>
            </a:pPr>
            <a:r>
              <a:rPr lang="en-US" dirty="0">
                <a:latin typeface="Times New Roman" panose="02020603050405020304" pitchFamily="18" charset="0"/>
                <a:cs typeface="Times New Roman" panose="02020603050405020304" pitchFamily="18" charset="0"/>
              </a:rPr>
              <a:t>[1]The scalar coupling J is a through-bond interaction, in which the spin of one nucleus perturbs (polarizes) the spins of the intervening electrons, and the energy levels of neighboring magnetic nuclei are in turn perturbed by the polarized electrons. The J coupling (always reported in Hz) is field-independent</a:t>
            </a:r>
          </a:p>
          <a:p>
            <a:pPr>
              <a:lnSpc>
                <a:spcPct val="90000"/>
              </a:lnSpc>
            </a:pPr>
            <a:r>
              <a:rPr lang="en-US" dirty="0">
                <a:latin typeface="Times New Roman" panose="02020603050405020304" pitchFamily="18" charset="0"/>
                <a:cs typeface="Times New Roman" panose="02020603050405020304" pitchFamily="18" charset="0"/>
              </a:rPr>
              <a:t>[1]Coupling constants can be either positive or negative, defined as follows: coupling constants are positive if the energy of A is lower when X has the opposite spin as A (αβ or βα), and negative if the energy of A is lower when X has the same spin as A (αα or ββ). </a:t>
            </a:r>
          </a:p>
          <a:p>
            <a:pPr>
              <a:lnSpc>
                <a:spcPct val="90000"/>
              </a:lnSpc>
            </a:pPr>
            <a:endParaRPr lang="en-US" sz="700" dirty="0">
              <a:latin typeface="Times New Roman" panose="02020603050405020304" pitchFamily="18" charset="0"/>
              <a:cs typeface="Times New Roman" panose="02020603050405020304" pitchFamily="18" charset="0"/>
            </a:endParaRPr>
          </a:p>
          <a:p>
            <a:pPr>
              <a:lnSpc>
                <a:spcPct val="90000"/>
              </a:lnSpc>
            </a:pPr>
            <a:endParaRPr lang="en-US" sz="700" dirty="0"/>
          </a:p>
        </p:txBody>
      </p:sp>
      <p:pic>
        <p:nvPicPr>
          <p:cNvPr id="1026" name="Picture 2" descr="Related image">
            <a:extLst>
              <a:ext uri="{FF2B5EF4-FFF2-40B4-BE49-F238E27FC236}">
                <a16:creationId xmlns:a16="http://schemas.microsoft.com/office/drawing/2014/main" id="{75D50704-13CD-4281-B143-63F70AEF75C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77850" y="1035579"/>
            <a:ext cx="4413810" cy="2692424"/>
          </a:xfrm>
          <a:prstGeom prst="roundRect">
            <a:avLst>
              <a:gd name="adj" fmla="val 6267"/>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descr="A close up of a map&#10;&#10;Description generated with very high confidence">
            <a:extLst>
              <a:ext uri="{FF2B5EF4-FFF2-40B4-BE49-F238E27FC236}">
                <a16:creationId xmlns:a16="http://schemas.microsoft.com/office/drawing/2014/main" id="{93D505ED-F76F-4FE3-8BB8-F4B3BED67E07}"/>
              </a:ext>
            </a:extLst>
          </p:cNvPr>
          <p:cNvPicPr>
            <a:picLocks noChangeAspect="1"/>
          </p:cNvPicPr>
          <p:nvPr/>
        </p:nvPicPr>
        <p:blipFill rotWithShape="1">
          <a:blip r:embed="rId5"/>
          <a:srcRect l="8433" t="15038" r="2662"/>
          <a:stretch/>
        </p:blipFill>
        <p:spPr>
          <a:xfrm>
            <a:off x="6577850" y="4334294"/>
            <a:ext cx="5454122" cy="209786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extBox 3">
            <a:extLst>
              <a:ext uri="{FF2B5EF4-FFF2-40B4-BE49-F238E27FC236}">
                <a16:creationId xmlns:a16="http://schemas.microsoft.com/office/drawing/2014/main" id="{D5856C3E-B843-46D2-BE14-6970BB2EEB61}"/>
              </a:ext>
            </a:extLst>
          </p:cNvPr>
          <p:cNvSpPr txBox="1"/>
          <p:nvPr/>
        </p:nvSpPr>
        <p:spPr>
          <a:xfrm>
            <a:off x="6734013" y="656723"/>
            <a:ext cx="2370338" cy="378856"/>
          </a:xfrm>
          <a:prstGeom prst="rect">
            <a:avLst/>
          </a:prstGeom>
          <a:noFill/>
        </p:spPr>
        <p:txBody>
          <a:bodyPr wrap="square" rtlCol="0">
            <a:spAutoFit/>
          </a:bodyPr>
          <a:lstStyle/>
          <a:p>
            <a:r>
              <a:rPr lang="en-US" i="1" dirty="0"/>
              <a:t>Image 2</a:t>
            </a:r>
          </a:p>
        </p:txBody>
      </p:sp>
      <p:sp>
        <p:nvSpPr>
          <p:cNvPr id="6" name="TextBox 5">
            <a:extLst>
              <a:ext uri="{FF2B5EF4-FFF2-40B4-BE49-F238E27FC236}">
                <a16:creationId xmlns:a16="http://schemas.microsoft.com/office/drawing/2014/main" id="{3A123B43-4B01-4A96-A1A5-15D99637880C}"/>
              </a:ext>
            </a:extLst>
          </p:cNvPr>
          <p:cNvSpPr txBox="1"/>
          <p:nvPr/>
        </p:nvSpPr>
        <p:spPr>
          <a:xfrm>
            <a:off x="6734013" y="3964962"/>
            <a:ext cx="2050742" cy="369332"/>
          </a:xfrm>
          <a:prstGeom prst="rect">
            <a:avLst/>
          </a:prstGeom>
          <a:noFill/>
        </p:spPr>
        <p:txBody>
          <a:bodyPr wrap="square" rtlCol="0">
            <a:spAutoFit/>
          </a:bodyPr>
          <a:lstStyle/>
          <a:p>
            <a:r>
              <a:rPr lang="en-US" i="1" dirty="0"/>
              <a:t>Image 3</a:t>
            </a:r>
          </a:p>
        </p:txBody>
      </p:sp>
    </p:spTree>
    <p:extLst>
      <p:ext uri="{BB962C8B-B14F-4D97-AF65-F5344CB8AC3E}">
        <p14:creationId xmlns:p14="http://schemas.microsoft.com/office/powerpoint/2010/main" val="43871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5017-67E6-4BF6-BAAB-B58972BF0463}"/>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PROJECT OBJECTIVE AND METHODOLOGY</a:t>
            </a:r>
          </a:p>
        </p:txBody>
      </p:sp>
      <p:sp>
        <p:nvSpPr>
          <p:cNvPr id="3" name="Content Placeholder 2">
            <a:extLst>
              <a:ext uri="{FF2B5EF4-FFF2-40B4-BE49-F238E27FC236}">
                <a16:creationId xmlns:a16="http://schemas.microsoft.com/office/drawing/2014/main" id="{76BD51B5-A74B-4830-8C07-71F05589623D}"/>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objective of our project is to “</a:t>
            </a:r>
            <a:r>
              <a:rPr lang="en-US" b="1" dirty="0">
                <a:solidFill>
                  <a:schemeClr val="accent4">
                    <a:lumMod val="50000"/>
                  </a:schemeClr>
                </a:solidFill>
                <a:latin typeface="Times New Roman" panose="02020603050405020304" pitchFamily="18" charset="0"/>
                <a:cs typeface="Times New Roman" panose="02020603050405020304" pitchFamily="18" charset="0"/>
              </a:rPr>
              <a:t>Predict the Molecular Property</a:t>
            </a:r>
            <a:r>
              <a:rPr lang="en-US" dirty="0">
                <a:solidFill>
                  <a:schemeClr val="accent4">
                    <a:lumMod val="50000"/>
                  </a:schemeClr>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i.e. interaction between atoms in a molecule (scalar coupling constant) for every molecule in the test dataset by training a regression machine learning model over the given training data set.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Steps involved in the project include: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Data Preparation.</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Correlation analysis to identify dependencies for the target variable.</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Exploratory data analytics for dependent variables.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Modelling using regression techniques and evaluating accuracy of models.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Final prediction using the optimal model.</a:t>
            </a:r>
          </a:p>
        </p:txBody>
      </p:sp>
    </p:spTree>
    <p:extLst>
      <p:ext uri="{BB962C8B-B14F-4D97-AF65-F5344CB8AC3E}">
        <p14:creationId xmlns:p14="http://schemas.microsoft.com/office/powerpoint/2010/main" val="277823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9988-882B-4E65-9E61-F174427BAD03}"/>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2C2BCF19-001F-4C55-A4F4-997E2E77A184}"/>
              </a:ext>
            </a:extLst>
          </p:cNvPr>
          <p:cNvSpPr>
            <a:spLocks noGrp="1"/>
          </p:cNvSpPr>
          <p:nvPr>
            <p:ph idx="1"/>
          </p:nvPr>
        </p:nvSpPr>
        <p:spPr>
          <a:xfrm>
            <a:off x="685801" y="2352582"/>
            <a:ext cx="10202004" cy="4252404"/>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dataset is obtained from one of the active Kaggle competitions “ Predicting Molecular Properties” hosted by CHAMPS (CHemistry And Mathematics in Phase Space) retrieved from </a:t>
            </a:r>
            <a:r>
              <a:rPr lang="en-US" sz="1600" dirty="0">
                <a:latin typeface="Times New Roman" panose="02020603050405020304" pitchFamily="18" charset="0"/>
                <a:cs typeface="Times New Roman" panose="02020603050405020304" pitchFamily="18" charset="0"/>
                <a:hlinkClick r:id="rId2"/>
              </a:rPr>
              <a:t>https://www.kaggle.com/c/champs-scalar-coupling/data</a:t>
            </a:r>
            <a:r>
              <a:rPr lang="en-US" sz="1600" dirty="0">
                <a:latin typeface="Times New Roman" panose="02020603050405020304" pitchFamily="18" charset="0"/>
                <a:cs typeface="Times New Roman" panose="02020603050405020304" pitchFamily="18" charset="0"/>
              </a:rPr>
              <a:t> . </a:t>
            </a:r>
          </a:p>
          <a:p>
            <a:pPr marL="0" indent="0">
              <a:buNone/>
            </a:pPr>
            <a:r>
              <a:rPr lang="en-US" sz="1600" dirty="0">
                <a:latin typeface="Times New Roman" panose="02020603050405020304" pitchFamily="18" charset="0"/>
                <a:cs typeface="Times New Roman" panose="02020603050405020304" pitchFamily="18" charset="0"/>
              </a:rPr>
              <a:t>The following spreadsheets were used in our model and are as follows:</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train.csv</a:t>
            </a:r>
            <a:r>
              <a:rPr lang="en-US" sz="1600" dirty="0">
                <a:latin typeface="Times New Roman" panose="02020603050405020304" pitchFamily="18" charset="0"/>
                <a:cs typeface="Times New Roman" panose="02020603050405020304" pitchFamily="18" charset="0"/>
              </a:rPr>
              <a:t>: this is the training data file with close to 4 million rows comprising of the molecule name, atom indices that form the pair, joint type of atoms in the molecule and their respective scalar coupling constants.</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test.csv</a:t>
            </a:r>
            <a:r>
              <a:rPr lang="en-US" sz="1600" dirty="0">
                <a:latin typeface="Times New Roman" panose="02020603050405020304" pitchFamily="18" charset="0"/>
                <a:cs typeface="Times New Roman" panose="02020603050405020304" pitchFamily="18" charset="0"/>
              </a:rPr>
              <a:t>: this is the test file similar to that of the training file with close to 2 million </a:t>
            </a:r>
            <a:r>
              <a:rPr lang="en-US" sz="1600">
                <a:latin typeface="Times New Roman" panose="02020603050405020304" pitchFamily="18" charset="0"/>
                <a:cs typeface="Times New Roman" panose="02020603050405020304" pitchFamily="18" charset="0"/>
              </a:rPr>
              <a:t>row of different </a:t>
            </a:r>
            <a:r>
              <a:rPr lang="en-US" sz="1600" dirty="0">
                <a:latin typeface="Times New Roman" panose="02020603050405020304" pitchFamily="18" charset="0"/>
                <a:cs typeface="Times New Roman" panose="02020603050405020304" pitchFamily="18" charset="0"/>
              </a:rPr>
              <a:t>molecule names for which the scalar coupling constant is to be predicted.</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structures.csv</a:t>
            </a:r>
            <a:r>
              <a:rPr lang="en-US" sz="1600" dirty="0">
                <a:latin typeface="Times New Roman" panose="02020603050405020304" pitchFamily="18" charset="0"/>
                <a:cs typeface="Times New Roman" panose="02020603050405020304" pitchFamily="18" charset="0"/>
              </a:rPr>
              <a:t>: this is the file that gives positional data of different atoms in a particular molecule by its x,y and z coordinates.</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dipole_moments.csv</a:t>
            </a:r>
            <a:r>
              <a:rPr lang="en-US" sz="1600" dirty="0">
                <a:latin typeface="Times New Roman" panose="02020603050405020304" pitchFamily="18" charset="0"/>
                <a:cs typeface="Times New Roman" panose="02020603050405020304" pitchFamily="18" charset="0"/>
              </a:rPr>
              <a:t>: this is the file that gives X,Y and Z components of the dipole moments for each molecule.</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mulliken_charges.csv</a:t>
            </a:r>
            <a:r>
              <a:rPr lang="en-US" sz="1600" dirty="0">
                <a:latin typeface="Times New Roman" panose="02020603050405020304" pitchFamily="18" charset="0"/>
                <a:cs typeface="Times New Roman" panose="02020603050405020304" pitchFamily="18" charset="0"/>
              </a:rPr>
              <a:t>: this is the file that gives the respective mulliken charge of each atom in a molecule.</a:t>
            </a:r>
          </a:p>
          <a:p>
            <a:r>
              <a:rPr lang="en-US" sz="1600" dirty="0">
                <a:solidFill>
                  <a:schemeClr val="accent4">
                    <a:lumMod val="50000"/>
                  </a:schemeClr>
                </a:solidFill>
                <a:latin typeface="Times New Roman" panose="02020603050405020304" pitchFamily="18" charset="0"/>
                <a:cs typeface="Times New Roman" panose="02020603050405020304" pitchFamily="18" charset="0"/>
              </a:rPr>
              <a:t>potential_energy.csv</a:t>
            </a:r>
            <a:r>
              <a:rPr lang="en-US" sz="1600" dirty="0">
                <a:latin typeface="Times New Roman" panose="02020603050405020304" pitchFamily="18" charset="0"/>
                <a:cs typeface="Times New Roman" panose="02020603050405020304" pitchFamily="18" charset="0"/>
              </a:rPr>
              <a:t>: this is the file that gives the potential energy of each molecule.</a:t>
            </a:r>
          </a:p>
          <a:p>
            <a:endParaRPr lang="en-US" sz="1600" dirty="0"/>
          </a:p>
          <a:p>
            <a:endParaRPr lang="en-US" sz="1600" dirty="0"/>
          </a:p>
          <a:p>
            <a:pPr marL="0" indent="0">
              <a:buNone/>
            </a:pPr>
            <a:endParaRPr lang="en-US" sz="1600" dirty="0"/>
          </a:p>
          <a:p>
            <a:endParaRPr lang="en-US" sz="1600" dirty="0"/>
          </a:p>
        </p:txBody>
      </p:sp>
    </p:spTree>
    <p:extLst>
      <p:ext uri="{BB962C8B-B14F-4D97-AF65-F5344CB8AC3E}">
        <p14:creationId xmlns:p14="http://schemas.microsoft.com/office/powerpoint/2010/main" val="2439750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8DD4-CD11-4A6A-AA97-E1C3915BC84D}"/>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DATA PREPARATION</a:t>
            </a:r>
          </a:p>
        </p:txBody>
      </p:sp>
      <p:sp>
        <p:nvSpPr>
          <p:cNvPr id="5" name="TextBox 4">
            <a:extLst>
              <a:ext uri="{FF2B5EF4-FFF2-40B4-BE49-F238E27FC236}">
                <a16:creationId xmlns:a16="http://schemas.microsoft.com/office/drawing/2014/main" id="{00A3908D-8D71-424E-A0C7-E845713BFA38}"/>
              </a:ext>
            </a:extLst>
          </p:cNvPr>
          <p:cNvSpPr txBox="1"/>
          <p:nvPr/>
        </p:nvSpPr>
        <p:spPr>
          <a:xfrm>
            <a:off x="807868" y="1853773"/>
            <a:ext cx="1000935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Theoretically, the scalar coupling constant depends upon the distance between atoms in the molecule.</a:t>
            </a:r>
          </a:p>
          <a:p>
            <a:r>
              <a:rPr lang="en-US" dirty="0">
                <a:latin typeface="Times New Roman" panose="02020603050405020304" pitchFamily="18" charset="0"/>
                <a:cs typeface="Times New Roman" panose="02020603050405020304" pitchFamily="18" charset="0"/>
              </a:rPr>
              <a:t>But given dataset has only coordinates of atoms and no distance values. Hence distances are first calculated using the given x,y and z coordinates by formula </a:t>
            </a:r>
          </a:p>
          <a:p>
            <a:r>
              <a:rPr lang="en-US" dirty="0"/>
              <a:t> </a:t>
            </a:r>
          </a:p>
        </p:txBody>
      </p:sp>
      <p:pic>
        <p:nvPicPr>
          <p:cNvPr id="6" name="Picture 5">
            <a:extLst>
              <a:ext uri="{FF2B5EF4-FFF2-40B4-BE49-F238E27FC236}">
                <a16:creationId xmlns:a16="http://schemas.microsoft.com/office/drawing/2014/main" id="{5F986DA4-8088-43BE-A656-FC3DF02B4127}"/>
              </a:ext>
            </a:extLst>
          </p:cNvPr>
          <p:cNvPicPr>
            <a:picLocks noChangeAspect="1"/>
          </p:cNvPicPr>
          <p:nvPr/>
        </p:nvPicPr>
        <p:blipFill>
          <a:blip r:embed="rId2"/>
          <a:stretch>
            <a:fillRect/>
          </a:stretch>
        </p:blipFill>
        <p:spPr>
          <a:xfrm>
            <a:off x="3947419" y="2842008"/>
            <a:ext cx="3924300" cy="323850"/>
          </a:xfrm>
          <a:prstGeom prst="rect">
            <a:avLst/>
          </a:prstGeom>
        </p:spPr>
      </p:pic>
      <p:sp>
        <p:nvSpPr>
          <p:cNvPr id="7" name="TextBox 6">
            <a:extLst>
              <a:ext uri="{FF2B5EF4-FFF2-40B4-BE49-F238E27FC236}">
                <a16:creationId xmlns:a16="http://schemas.microsoft.com/office/drawing/2014/main" id="{D28F7B1C-75D4-4175-A789-0A57D2AB30A1}"/>
              </a:ext>
            </a:extLst>
          </p:cNvPr>
          <p:cNvSpPr txBox="1"/>
          <p:nvPr/>
        </p:nvSpPr>
        <p:spPr>
          <a:xfrm>
            <a:off x="951390" y="3247325"/>
            <a:ext cx="10289219"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R code for the data preparation is as follows:</a:t>
            </a:r>
          </a:p>
          <a:p>
            <a:endParaRPr lang="en-US" dirty="0"/>
          </a:p>
          <a:p>
            <a:endParaRPr lang="en-US" dirty="0"/>
          </a:p>
        </p:txBody>
      </p:sp>
      <p:pic>
        <p:nvPicPr>
          <p:cNvPr id="3" name="Picture 2">
            <a:extLst>
              <a:ext uri="{FF2B5EF4-FFF2-40B4-BE49-F238E27FC236}">
                <a16:creationId xmlns:a16="http://schemas.microsoft.com/office/drawing/2014/main" id="{8CF528D1-5F0D-4A17-8804-06E96DBE8163}"/>
              </a:ext>
            </a:extLst>
          </p:cNvPr>
          <p:cNvPicPr>
            <a:picLocks noChangeAspect="1"/>
          </p:cNvPicPr>
          <p:nvPr/>
        </p:nvPicPr>
        <p:blipFill>
          <a:blip r:embed="rId3"/>
          <a:stretch>
            <a:fillRect/>
          </a:stretch>
        </p:blipFill>
        <p:spPr>
          <a:xfrm>
            <a:off x="951390" y="3708990"/>
            <a:ext cx="10506809" cy="2539410"/>
          </a:xfrm>
          <a:prstGeom prst="rect">
            <a:avLst/>
          </a:prstGeom>
        </p:spPr>
      </p:pic>
    </p:spTree>
    <p:extLst>
      <p:ext uri="{BB962C8B-B14F-4D97-AF65-F5344CB8AC3E}">
        <p14:creationId xmlns:p14="http://schemas.microsoft.com/office/powerpoint/2010/main" val="339624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7C9A-C331-4F56-B579-4E0EE9C4A8B6}"/>
              </a:ext>
            </a:extLst>
          </p:cNvPr>
          <p:cNvSpPr>
            <a:spLocks noGrp="1"/>
          </p:cNvSpPr>
          <p:nvPr>
            <p:ph type="title"/>
          </p:nvPr>
        </p:nvSpPr>
        <p:spPr>
          <a:xfrm>
            <a:off x="698255" y="110697"/>
            <a:ext cx="9355492" cy="817075"/>
          </a:xfrm>
        </p:spPr>
        <p:txBody>
          <a:bodyPr/>
          <a:lstStyle/>
          <a:p>
            <a:r>
              <a:rPr lang="en-US" dirty="0">
                <a:solidFill>
                  <a:schemeClr val="bg1"/>
                </a:solidFill>
                <a:latin typeface="Times New Roman" panose="02020603050405020304" pitchFamily="18" charset="0"/>
                <a:cs typeface="Times New Roman" panose="02020603050405020304" pitchFamily="18" charset="0"/>
              </a:rPr>
              <a:t>EXPLORATORY DATA ANALYTICS</a:t>
            </a:r>
          </a:p>
        </p:txBody>
      </p:sp>
      <p:pic>
        <p:nvPicPr>
          <p:cNvPr id="4" name="Picture 3">
            <a:extLst>
              <a:ext uri="{FF2B5EF4-FFF2-40B4-BE49-F238E27FC236}">
                <a16:creationId xmlns:a16="http://schemas.microsoft.com/office/drawing/2014/main" id="{E951F468-7437-4AD7-85D7-668776BE1AB0}"/>
              </a:ext>
            </a:extLst>
          </p:cNvPr>
          <p:cNvPicPr>
            <a:picLocks noChangeAspect="1"/>
          </p:cNvPicPr>
          <p:nvPr/>
        </p:nvPicPr>
        <p:blipFill>
          <a:blip r:embed="rId2"/>
          <a:stretch>
            <a:fillRect/>
          </a:stretch>
        </p:blipFill>
        <p:spPr>
          <a:xfrm>
            <a:off x="698255" y="927772"/>
            <a:ext cx="9440044" cy="5777958"/>
          </a:xfrm>
          <a:prstGeom prst="rect">
            <a:avLst/>
          </a:prstGeom>
        </p:spPr>
      </p:pic>
    </p:spTree>
    <p:extLst>
      <p:ext uri="{BB962C8B-B14F-4D97-AF65-F5344CB8AC3E}">
        <p14:creationId xmlns:p14="http://schemas.microsoft.com/office/powerpoint/2010/main" val="309841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FF7B01-5877-4D11-98DE-34C9CBCF575F}"/>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EXPLORATORY DATA ANALYSIS - CONTD</a:t>
            </a:r>
          </a:p>
        </p:txBody>
      </p:sp>
      <p:pic>
        <p:nvPicPr>
          <p:cNvPr id="6" name="Picture 5" descr="A screenshot of a cell phone&#10;&#10;Description generated with very high confidence">
            <a:extLst>
              <a:ext uri="{FF2B5EF4-FFF2-40B4-BE49-F238E27FC236}">
                <a16:creationId xmlns:a16="http://schemas.microsoft.com/office/drawing/2014/main" id="{1C136315-E045-46EB-8949-E428E8CEB04E}"/>
              </a:ext>
            </a:extLst>
          </p:cNvPr>
          <p:cNvPicPr>
            <a:picLocks noChangeAspect="1"/>
          </p:cNvPicPr>
          <p:nvPr/>
        </p:nvPicPr>
        <p:blipFill>
          <a:blip r:embed="rId2"/>
          <a:stretch>
            <a:fillRect/>
          </a:stretch>
        </p:blipFill>
        <p:spPr>
          <a:xfrm>
            <a:off x="6355671" y="1913122"/>
            <a:ext cx="4916749" cy="4302155"/>
          </a:xfrm>
          <a:prstGeom prst="rect">
            <a:avLst/>
          </a:prstGeom>
        </p:spPr>
      </p:pic>
      <p:pic>
        <p:nvPicPr>
          <p:cNvPr id="8" name="Picture 7" descr="A screenshot of a cell phone&#10;&#10;Description generated with high confidence">
            <a:extLst>
              <a:ext uri="{FF2B5EF4-FFF2-40B4-BE49-F238E27FC236}">
                <a16:creationId xmlns:a16="http://schemas.microsoft.com/office/drawing/2014/main" id="{86697DF1-5A97-43FE-BEFC-4181EB8AC723}"/>
              </a:ext>
            </a:extLst>
          </p:cNvPr>
          <p:cNvPicPr>
            <a:picLocks noChangeAspect="1"/>
          </p:cNvPicPr>
          <p:nvPr/>
        </p:nvPicPr>
        <p:blipFill>
          <a:blip r:embed="rId3"/>
          <a:stretch>
            <a:fillRect/>
          </a:stretch>
        </p:blipFill>
        <p:spPr>
          <a:xfrm>
            <a:off x="685801" y="1913122"/>
            <a:ext cx="4916749" cy="4302155"/>
          </a:xfrm>
          <a:prstGeom prst="rect">
            <a:avLst/>
          </a:prstGeom>
        </p:spPr>
      </p:pic>
    </p:spTree>
    <p:extLst>
      <p:ext uri="{BB962C8B-B14F-4D97-AF65-F5344CB8AC3E}">
        <p14:creationId xmlns:p14="http://schemas.microsoft.com/office/powerpoint/2010/main" val="372081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1055</Words>
  <Application>Microsoft Office PowerPoint</Application>
  <PresentationFormat>Widescreen</PresentationFormat>
  <Paragraphs>92</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Celestial</vt:lpstr>
      <vt:lpstr>Predicting  MOLECULAR PROPERTIES  </vt:lpstr>
      <vt:lpstr>TABLE OF CONTENTS</vt:lpstr>
      <vt:lpstr>Introduction</vt:lpstr>
      <vt:lpstr>Coupling- atomic interaction</vt:lpstr>
      <vt:lpstr>PROJECT OBJECTIVE AND METHODOLOGY</vt:lpstr>
      <vt:lpstr>ABOUT THE DATASET</vt:lpstr>
      <vt:lpstr>DATA PREPARATION</vt:lpstr>
      <vt:lpstr>EXPLORATORY DATA ANALYTICS</vt:lpstr>
      <vt:lpstr>EXPLORATORY DATA ANALYSIS - CONTD</vt:lpstr>
      <vt:lpstr>CORRELATION ANALYSIS</vt:lpstr>
      <vt:lpstr>EXPLORATORY DATA ANALYSIS - CONTD</vt:lpstr>
      <vt:lpstr>EXPLORATORY DATA ANALYSIS - CONTD</vt:lpstr>
      <vt:lpstr>MODEL 1 : Linear Regression</vt:lpstr>
      <vt:lpstr>Model 2 – Gradient Boosting</vt:lpstr>
      <vt:lpstr>Model accuracy evaluation</vt:lpstr>
      <vt:lpstr>Predictions obtained using optimum model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MOLECULAR PROPERTIES  </dc:title>
  <dc:creator>Anish Nitin Somaiah</dc:creator>
  <cp:lastModifiedBy>Anish Nitin Somaiah</cp:lastModifiedBy>
  <cp:revision>5</cp:revision>
  <dcterms:created xsi:type="dcterms:W3CDTF">2019-06-27T20:23:28Z</dcterms:created>
  <dcterms:modified xsi:type="dcterms:W3CDTF">2019-06-27T21:55:58Z</dcterms:modified>
</cp:coreProperties>
</file>