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71" r:id="rId3"/>
    <p:sldId id="272" r:id="rId4"/>
    <p:sldId id="257" r:id="rId5"/>
    <p:sldId id="258" r:id="rId6"/>
    <p:sldId id="262" r:id="rId7"/>
    <p:sldId id="263" r:id="rId8"/>
    <p:sldId id="264" r:id="rId9"/>
    <p:sldId id="265" r:id="rId10"/>
    <p:sldId id="259" r:id="rId11"/>
    <p:sldId id="260" r:id="rId12"/>
    <p:sldId id="266" r:id="rId13"/>
    <p:sldId id="267" r:id="rId14"/>
    <p:sldId id="268" r:id="rId15"/>
    <p:sldId id="269" r:id="rId16"/>
    <p:sldId id="270"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5/13/2019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986083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3619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72098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06297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9639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3144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56821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4449504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2958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6631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6081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1622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2305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3219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5/13/2019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3776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8237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3244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5/13/2019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9891784"/>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AA559-547D-420D-A18B-111733CC6088}"/>
              </a:ext>
            </a:extLst>
          </p:cNvPr>
          <p:cNvSpPr>
            <a:spLocks noGrp="1"/>
          </p:cNvSpPr>
          <p:nvPr>
            <p:ph type="ctrTitle"/>
          </p:nvPr>
        </p:nvSpPr>
        <p:spPr>
          <a:xfrm>
            <a:off x="1751012" y="361026"/>
            <a:ext cx="8676222" cy="3200400"/>
          </a:xfrm>
        </p:spPr>
        <p:txBody>
          <a:bodyPr>
            <a:normAutofit/>
          </a:bodyPr>
          <a:lstStyle/>
          <a:p>
            <a:r>
              <a:rPr lang="en-US" b="1" dirty="0"/>
              <a:t>Telecom Churn</a:t>
            </a:r>
            <a:br>
              <a:rPr lang="en-US" b="1" dirty="0"/>
            </a:br>
            <a:r>
              <a:rPr lang="en-US" b="1" dirty="0"/>
              <a:t>Exploratory Data Analysis and Prediction Model using logistic Regression</a:t>
            </a:r>
          </a:p>
        </p:txBody>
      </p:sp>
      <p:sp>
        <p:nvSpPr>
          <p:cNvPr id="3" name="Subtitle 2">
            <a:extLst>
              <a:ext uri="{FF2B5EF4-FFF2-40B4-BE49-F238E27FC236}">
                <a16:creationId xmlns:a16="http://schemas.microsoft.com/office/drawing/2014/main" id="{DB47E720-8010-454A-B177-99E3EFBB61C2}"/>
              </a:ext>
            </a:extLst>
          </p:cNvPr>
          <p:cNvSpPr>
            <a:spLocks noGrp="1"/>
          </p:cNvSpPr>
          <p:nvPr>
            <p:ph type="subTitle" idx="1"/>
          </p:nvPr>
        </p:nvSpPr>
        <p:spPr>
          <a:xfrm>
            <a:off x="1757889" y="4108142"/>
            <a:ext cx="8676222" cy="1905000"/>
          </a:xfrm>
        </p:spPr>
        <p:txBody>
          <a:bodyPr/>
          <a:lstStyle/>
          <a:p>
            <a:r>
              <a:rPr lang="en-US" i="1" dirty="0"/>
              <a:t>Presented By</a:t>
            </a:r>
          </a:p>
          <a:p>
            <a:r>
              <a:rPr lang="en-US" i="1" dirty="0"/>
              <a:t>Anish Nitin Somaiah</a:t>
            </a:r>
          </a:p>
        </p:txBody>
      </p:sp>
    </p:spTree>
    <p:extLst>
      <p:ext uri="{BB962C8B-B14F-4D97-AF65-F5344CB8AC3E}">
        <p14:creationId xmlns:p14="http://schemas.microsoft.com/office/powerpoint/2010/main" val="1202070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3F725-BC66-4A26-AC16-07DBB6BC0AEF}"/>
              </a:ext>
            </a:extLst>
          </p:cNvPr>
          <p:cNvSpPr>
            <a:spLocks noGrp="1"/>
          </p:cNvSpPr>
          <p:nvPr>
            <p:ph type="title"/>
          </p:nvPr>
        </p:nvSpPr>
        <p:spPr>
          <a:xfrm>
            <a:off x="415161" y="145095"/>
            <a:ext cx="5418075" cy="1336829"/>
          </a:xfrm>
        </p:spPr>
        <p:txBody>
          <a:bodyPr/>
          <a:lstStyle/>
          <a:p>
            <a:r>
              <a:rPr lang="en-US" b="1" dirty="0"/>
              <a:t>CORRELATION MATRICES</a:t>
            </a:r>
            <a:br>
              <a:rPr lang="en-US" b="1" dirty="0"/>
            </a:br>
            <a:r>
              <a:rPr lang="en-US" b="1" dirty="0"/>
              <a:t>Categorical</a:t>
            </a:r>
          </a:p>
        </p:txBody>
      </p:sp>
      <p:pic>
        <p:nvPicPr>
          <p:cNvPr id="7" name="Picture 6" descr="A close up of a device&#10;&#10;Description generated with high confidence">
            <a:extLst>
              <a:ext uri="{FF2B5EF4-FFF2-40B4-BE49-F238E27FC236}">
                <a16:creationId xmlns:a16="http://schemas.microsoft.com/office/drawing/2014/main" id="{667CC2BA-33B3-4510-8C39-D9DDD1DC0D69}"/>
              </a:ext>
            </a:extLst>
          </p:cNvPr>
          <p:cNvPicPr>
            <a:picLocks noChangeAspect="1"/>
          </p:cNvPicPr>
          <p:nvPr/>
        </p:nvPicPr>
        <p:blipFill>
          <a:blip r:embed="rId2"/>
          <a:stretch>
            <a:fillRect/>
          </a:stretch>
        </p:blipFill>
        <p:spPr>
          <a:xfrm>
            <a:off x="477305" y="1650598"/>
            <a:ext cx="4549068" cy="3980434"/>
          </a:xfrm>
          <a:prstGeom prst="rect">
            <a:avLst/>
          </a:prstGeom>
        </p:spPr>
      </p:pic>
      <p:pic>
        <p:nvPicPr>
          <p:cNvPr id="9" name="Picture 8" descr="A screenshot of text&#10;&#10;Description generated with high confidence">
            <a:extLst>
              <a:ext uri="{FF2B5EF4-FFF2-40B4-BE49-F238E27FC236}">
                <a16:creationId xmlns:a16="http://schemas.microsoft.com/office/drawing/2014/main" id="{B0505209-28EF-4132-8E81-6F038DF4F9E3}"/>
              </a:ext>
            </a:extLst>
          </p:cNvPr>
          <p:cNvPicPr>
            <a:picLocks noChangeAspect="1"/>
          </p:cNvPicPr>
          <p:nvPr/>
        </p:nvPicPr>
        <p:blipFill>
          <a:blip r:embed="rId3"/>
          <a:stretch>
            <a:fillRect/>
          </a:stretch>
        </p:blipFill>
        <p:spPr>
          <a:xfrm>
            <a:off x="5735582" y="1020932"/>
            <a:ext cx="6189373" cy="5415702"/>
          </a:xfrm>
          <a:prstGeom prst="rect">
            <a:avLst/>
          </a:prstGeom>
        </p:spPr>
      </p:pic>
    </p:spTree>
    <p:extLst>
      <p:ext uri="{BB962C8B-B14F-4D97-AF65-F5344CB8AC3E}">
        <p14:creationId xmlns:p14="http://schemas.microsoft.com/office/powerpoint/2010/main" val="1046763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55EC4A4-7BFC-4584-9066-245971A0E9FB}"/>
              </a:ext>
            </a:extLst>
          </p:cNvPr>
          <p:cNvSpPr>
            <a:spLocks noGrp="1"/>
          </p:cNvSpPr>
          <p:nvPr>
            <p:ph type="title"/>
          </p:nvPr>
        </p:nvSpPr>
        <p:spPr>
          <a:xfrm>
            <a:off x="415161" y="145095"/>
            <a:ext cx="5418075" cy="1336829"/>
          </a:xfrm>
        </p:spPr>
        <p:txBody>
          <a:bodyPr/>
          <a:lstStyle/>
          <a:p>
            <a:r>
              <a:rPr lang="en-US" b="1" dirty="0"/>
              <a:t>CORRELATION MATRIX</a:t>
            </a:r>
            <a:br>
              <a:rPr lang="en-US" b="1" dirty="0"/>
            </a:br>
            <a:r>
              <a:rPr lang="en-US" b="1" dirty="0"/>
              <a:t>Continual</a:t>
            </a:r>
          </a:p>
        </p:txBody>
      </p:sp>
      <p:pic>
        <p:nvPicPr>
          <p:cNvPr id="6" name="Picture 5" descr="A close up of a map&#10;&#10;Description generated with high confidence">
            <a:extLst>
              <a:ext uri="{FF2B5EF4-FFF2-40B4-BE49-F238E27FC236}">
                <a16:creationId xmlns:a16="http://schemas.microsoft.com/office/drawing/2014/main" id="{43D51450-6B50-43C3-80A4-8AFA25E9FC48}"/>
              </a:ext>
            </a:extLst>
          </p:cNvPr>
          <p:cNvPicPr>
            <a:picLocks noChangeAspect="1"/>
          </p:cNvPicPr>
          <p:nvPr/>
        </p:nvPicPr>
        <p:blipFill>
          <a:blip r:embed="rId2"/>
          <a:stretch>
            <a:fillRect/>
          </a:stretch>
        </p:blipFill>
        <p:spPr>
          <a:xfrm>
            <a:off x="3362322" y="820499"/>
            <a:ext cx="6734178" cy="5892406"/>
          </a:xfrm>
          <a:prstGeom prst="rect">
            <a:avLst/>
          </a:prstGeom>
        </p:spPr>
      </p:pic>
    </p:spTree>
    <p:extLst>
      <p:ext uri="{BB962C8B-B14F-4D97-AF65-F5344CB8AC3E}">
        <p14:creationId xmlns:p14="http://schemas.microsoft.com/office/powerpoint/2010/main" val="2608772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B937549-44C4-4989-95DA-1DF7CA2BAAA1}"/>
              </a:ext>
            </a:extLst>
          </p:cNvPr>
          <p:cNvSpPr>
            <a:spLocks noGrp="1"/>
          </p:cNvSpPr>
          <p:nvPr>
            <p:ph type="title"/>
          </p:nvPr>
        </p:nvSpPr>
        <p:spPr>
          <a:xfrm>
            <a:off x="1798496" y="272351"/>
            <a:ext cx="8676222" cy="1066801"/>
          </a:xfrm>
        </p:spPr>
        <p:txBody>
          <a:bodyPr vert="horz" lIns="91440" tIns="45720" rIns="91440" bIns="45720" rtlCol="0" anchor="b">
            <a:normAutofit fontScale="90000"/>
          </a:bodyPr>
          <a:lstStyle/>
          <a:p>
            <a:pPr algn="ctr">
              <a:lnSpc>
                <a:spcPct val="90000"/>
              </a:lnSpc>
            </a:pPr>
            <a:r>
              <a:rPr lang="en-US" sz="4100" b="1" dirty="0">
                <a:effectLst>
                  <a:glow rad="38100">
                    <a:schemeClr val="bg1">
                      <a:lumMod val="65000"/>
                      <a:lumOff val="35000"/>
                      <a:alpha val="50000"/>
                    </a:schemeClr>
                  </a:glow>
                  <a:outerShdw blurRad="28575" dist="31750" dir="13200000" algn="tl" rotWithShape="0">
                    <a:srgbClr val="000000">
                      <a:alpha val="25000"/>
                    </a:srgbClr>
                  </a:outerShdw>
                </a:effectLst>
              </a:rPr>
              <a:t>Initial Prediction model</a:t>
            </a:r>
            <a:br>
              <a:rPr lang="en-US" sz="4100" b="1"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4100" b="1" dirty="0">
                <a:effectLst>
                  <a:glow rad="38100">
                    <a:schemeClr val="bg1">
                      <a:lumMod val="65000"/>
                      <a:lumOff val="35000"/>
                      <a:alpha val="50000"/>
                    </a:schemeClr>
                  </a:glow>
                  <a:outerShdw blurRad="28575" dist="31750" dir="13200000" algn="tl" rotWithShape="0">
                    <a:srgbClr val="000000">
                      <a:alpha val="25000"/>
                    </a:srgbClr>
                  </a:outerShdw>
                </a:effectLst>
              </a:rPr>
              <a:t>Metrics and ROC</a:t>
            </a:r>
          </a:p>
        </p:txBody>
      </p:sp>
      <p:pic>
        <p:nvPicPr>
          <p:cNvPr id="5" name="Picture 4">
            <a:extLst>
              <a:ext uri="{FF2B5EF4-FFF2-40B4-BE49-F238E27FC236}">
                <a16:creationId xmlns:a16="http://schemas.microsoft.com/office/drawing/2014/main" id="{83BE5B11-89FA-4C3E-B3B4-1B40D49B8716}"/>
              </a:ext>
            </a:extLst>
          </p:cNvPr>
          <p:cNvPicPr>
            <a:picLocks noChangeAspect="1"/>
          </p:cNvPicPr>
          <p:nvPr/>
        </p:nvPicPr>
        <p:blipFill>
          <a:blip r:embed="rId2"/>
          <a:stretch>
            <a:fillRect/>
          </a:stretch>
        </p:blipFill>
        <p:spPr>
          <a:xfrm>
            <a:off x="695324" y="1540669"/>
            <a:ext cx="4714875" cy="4845120"/>
          </a:xfrm>
          <a:prstGeom prst="rect">
            <a:avLst/>
          </a:prstGeom>
        </p:spPr>
      </p:pic>
      <p:pic>
        <p:nvPicPr>
          <p:cNvPr id="7" name="Picture 6" descr="A close up of a map&#10;&#10;Description generated with very high confidence">
            <a:extLst>
              <a:ext uri="{FF2B5EF4-FFF2-40B4-BE49-F238E27FC236}">
                <a16:creationId xmlns:a16="http://schemas.microsoft.com/office/drawing/2014/main" id="{28DA3404-2FDC-404D-82CE-B350010316C4}"/>
              </a:ext>
            </a:extLst>
          </p:cNvPr>
          <p:cNvPicPr>
            <a:picLocks noChangeAspect="1"/>
          </p:cNvPicPr>
          <p:nvPr/>
        </p:nvPicPr>
        <p:blipFill>
          <a:blip r:embed="rId3"/>
          <a:stretch>
            <a:fillRect/>
          </a:stretch>
        </p:blipFill>
        <p:spPr>
          <a:xfrm>
            <a:off x="6219827" y="1540669"/>
            <a:ext cx="5537280" cy="4845120"/>
          </a:xfrm>
          <a:prstGeom prst="rect">
            <a:avLst/>
          </a:prstGeom>
        </p:spPr>
      </p:pic>
    </p:spTree>
    <p:extLst>
      <p:ext uri="{BB962C8B-B14F-4D97-AF65-F5344CB8AC3E}">
        <p14:creationId xmlns:p14="http://schemas.microsoft.com/office/powerpoint/2010/main" val="3923838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805B9C3-07AC-4D77-82D5-0515FE54765B}"/>
              </a:ext>
            </a:extLst>
          </p:cNvPr>
          <p:cNvSpPr>
            <a:spLocks noGrp="1"/>
          </p:cNvSpPr>
          <p:nvPr>
            <p:ph type="title"/>
          </p:nvPr>
        </p:nvSpPr>
        <p:spPr>
          <a:xfrm>
            <a:off x="1798496" y="236840"/>
            <a:ext cx="8676222" cy="1066801"/>
          </a:xfrm>
        </p:spPr>
        <p:txBody>
          <a:bodyPr vert="horz" lIns="91440" tIns="45720" rIns="91440" bIns="45720" rtlCol="0" anchor="b">
            <a:normAutofit fontScale="90000"/>
          </a:bodyPr>
          <a:lstStyle/>
          <a:p>
            <a:pPr algn="ctr">
              <a:lnSpc>
                <a:spcPct val="90000"/>
              </a:lnSpc>
            </a:pPr>
            <a:r>
              <a:rPr lang="en-US" sz="4100" b="1" dirty="0">
                <a:effectLst>
                  <a:glow rad="38100">
                    <a:schemeClr val="bg1">
                      <a:lumMod val="65000"/>
                      <a:lumOff val="35000"/>
                      <a:alpha val="50000"/>
                    </a:schemeClr>
                  </a:glow>
                  <a:outerShdw blurRad="28575" dist="31750" dir="13200000" algn="tl" rotWithShape="0">
                    <a:srgbClr val="000000">
                      <a:alpha val="25000"/>
                    </a:srgbClr>
                  </a:outerShdw>
                </a:effectLst>
              </a:rPr>
              <a:t>Finding Threshold cut-off values for prediction model</a:t>
            </a:r>
          </a:p>
        </p:txBody>
      </p:sp>
      <p:pic>
        <p:nvPicPr>
          <p:cNvPr id="6" name="Picture 5" descr="A close up of a map&#10;&#10;Description generated with high confidence">
            <a:extLst>
              <a:ext uri="{FF2B5EF4-FFF2-40B4-BE49-F238E27FC236}">
                <a16:creationId xmlns:a16="http://schemas.microsoft.com/office/drawing/2014/main" id="{AC40A5AE-F037-4741-8337-C7705E992628}"/>
              </a:ext>
            </a:extLst>
          </p:cNvPr>
          <p:cNvPicPr>
            <a:picLocks noChangeAspect="1"/>
          </p:cNvPicPr>
          <p:nvPr/>
        </p:nvPicPr>
        <p:blipFill>
          <a:blip r:embed="rId2"/>
          <a:stretch>
            <a:fillRect/>
          </a:stretch>
        </p:blipFill>
        <p:spPr>
          <a:xfrm>
            <a:off x="6391275" y="1828800"/>
            <a:ext cx="5105400" cy="4467225"/>
          </a:xfrm>
          <a:prstGeom prst="rect">
            <a:avLst/>
          </a:prstGeom>
        </p:spPr>
      </p:pic>
      <p:pic>
        <p:nvPicPr>
          <p:cNvPr id="8" name="Picture 7" descr="A close up of a map&#10;&#10;Description generated with very high confidence">
            <a:extLst>
              <a:ext uri="{FF2B5EF4-FFF2-40B4-BE49-F238E27FC236}">
                <a16:creationId xmlns:a16="http://schemas.microsoft.com/office/drawing/2014/main" id="{07728AE4-6C9C-4A1B-A7BF-855864B3B2E7}"/>
              </a:ext>
            </a:extLst>
          </p:cNvPr>
          <p:cNvPicPr>
            <a:picLocks noChangeAspect="1"/>
          </p:cNvPicPr>
          <p:nvPr/>
        </p:nvPicPr>
        <p:blipFill>
          <a:blip r:embed="rId3"/>
          <a:stretch>
            <a:fillRect/>
          </a:stretch>
        </p:blipFill>
        <p:spPr>
          <a:xfrm>
            <a:off x="581025" y="1828800"/>
            <a:ext cx="5105400" cy="4467225"/>
          </a:xfrm>
          <a:prstGeom prst="rect">
            <a:avLst/>
          </a:prstGeom>
        </p:spPr>
      </p:pic>
      <p:sp>
        <p:nvSpPr>
          <p:cNvPr id="9" name="TextBox 8">
            <a:extLst>
              <a:ext uri="{FF2B5EF4-FFF2-40B4-BE49-F238E27FC236}">
                <a16:creationId xmlns:a16="http://schemas.microsoft.com/office/drawing/2014/main" id="{B6E5CFBC-1641-400E-AAE1-E97814F34BFD}"/>
              </a:ext>
            </a:extLst>
          </p:cNvPr>
          <p:cNvSpPr txBox="1"/>
          <p:nvPr/>
        </p:nvSpPr>
        <p:spPr>
          <a:xfrm>
            <a:off x="1457325" y="1457325"/>
            <a:ext cx="2813591" cy="369332"/>
          </a:xfrm>
          <a:prstGeom prst="rect">
            <a:avLst/>
          </a:prstGeom>
          <a:noFill/>
        </p:spPr>
        <p:txBody>
          <a:bodyPr wrap="none" rtlCol="0">
            <a:spAutoFit/>
          </a:bodyPr>
          <a:lstStyle/>
          <a:p>
            <a:r>
              <a:rPr lang="en-US" dirty="0"/>
              <a:t>Categorical dataframe</a:t>
            </a:r>
          </a:p>
        </p:txBody>
      </p:sp>
      <p:sp>
        <p:nvSpPr>
          <p:cNvPr id="10" name="TextBox 9">
            <a:extLst>
              <a:ext uri="{FF2B5EF4-FFF2-40B4-BE49-F238E27FC236}">
                <a16:creationId xmlns:a16="http://schemas.microsoft.com/office/drawing/2014/main" id="{09216319-8119-46AD-81AE-E191D4C7D544}"/>
              </a:ext>
            </a:extLst>
          </p:cNvPr>
          <p:cNvSpPr txBox="1"/>
          <p:nvPr/>
        </p:nvSpPr>
        <p:spPr>
          <a:xfrm>
            <a:off x="7537179" y="1457325"/>
            <a:ext cx="2555508" cy="369332"/>
          </a:xfrm>
          <a:prstGeom prst="rect">
            <a:avLst/>
          </a:prstGeom>
          <a:noFill/>
        </p:spPr>
        <p:txBody>
          <a:bodyPr wrap="none" rtlCol="0">
            <a:spAutoFit/>
          </a:bodyPr>
          <a:lstStyle/>
          <a:p>
            <a:r>
              <a:rPr lang="en-US" dirty="0"/>
              <a:t>Continual dataframe</a:t>
            </a:r>
          </a:p>
        </p:txBody>
      </p:sp>
    </p:spTree>
    <p:extLst>
      <p:ext uri="{BB962C8B-B14F-4D97-AF65-F5344CB8AC3E}">
        <p14:creationId xmlns:p14="http://schemas.microsoft.com/office/powerpoint/2010/main" val="2338459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A840FDE-4FD9-4C83-8946-FD822FE5CDCC}"/>
              </a:ext>
            </a:extLst>
          </p:cNvPr>
          <p:cNvSpPr>
            <a:spLocks noGrp="1"/>
          </p:cNvSpPr>
          <p:nvPr>
            <p:ph type="title"/>
          </p:nvPr>
        </p:nvSpPr>
        <p:spPr>
          <a:xfrm>
            <a:off x="1793289" y="71021"/>
            <a:ext cx="8681428" cy="995780"/>
          </a:xfrm>
        </p:spPr>
        <p:txBody>
          <a:bodyPr vert="horz" lIns="91440" tIns="45720" rIns="91440" bIns="45720" rtlCol="0" anchor="b">
            <a:normAutofit/>
          </a:bodyPr>
          <a:lstStyle/>
          <a:p>
            <a:pPr algn="ctr">
              <a:lnSpc>
                <a:spcPct val="90000"/>
              </a:lnSpc>
            </a:pPr>
            <a:r>
              <a:rPr lang="en-US" sz="4100" b="1" dirty="0">
                <a:effectLst>
                  <a:glow rad="38100">
                    <a:schemeClr val="bg1">
                      <a:lumMod val="65000"/>
                      <a:lumOff val="35000"/>
                      <a:alpha val="50000"/>
                    </a:schemeClr>
                  </a:glow>
                  <a:outerShdw blurRad="28575" dist="31750" dir="13200000" algn="tl" rotWithShape="0">
                    <a:srgbClr val="000000">
                      <a:alpha val="25000"/>
                    </a:srgbClr>
                  </a:outerShdw>
                </a:effectLst>
              </a:rPr>
              <a:t>TUNED MODEL CONFUSION MATRICES</a:t>
            </a:r>
          </a:p>
        </p:txBody>
      </p:sp>
      <p:pic>
        <p:nvPicPr>
          <p:cNvPr id="5" name="Picture 4">
            <a:extLst>
              <a:ext uri="{FF2B5EF4-FFF2-40B4-BE49-F238E27FC236}">
                <a16:creationId xmlns:a16="http://schemas.microsoft.com/office/drawing/2014/main" id="{C6CDF439-1940-47C9-A0FD-9684BCE1E30A}"/>
              </a:ext>
            </a:extLst>
          </p:cNvPr>
          <p:cNvPicPr>
            <a:picLocks noChangeAspect="1"/>
          </p:cNvPicPr>
          <p:nvPr/>
        </p:nvPicPr>
        <p:blipFill>
          <a:blip r:embed="rId2"/>
          <a:stretch>
            <a:fillRect/>
          </a:stretch>
        </p:blipFill>
        <p:spPr>
          <a:xfrm>
            <a:off x="119061" y="1647823"/>
            <a:ext cx="3652839" cy="3848343"/>
          </a:xfrm>
          <a:prstGeom prst="rect">
            <a:avLst/>
          </a:prstGeom>
        </p:spPr>
      </p:pic>
      <p:pic>
        <p:nvPicPr>
          <p:cNvPr id="6" name="Picture 5">
            <a:extLst>
              <a:ext uri="{FF2B5EF4-FFF2-40B4-BE49-F238E27FC236}">
                <a16:creationId xmlns:a16="http://schemas.microsoft.com/office/drawing/2014/main" id="{6BE4FCB5-999E-469A-BEA6-B5F6DA51A297}"/>
              </a:ext>
            </a:extLst>
          </p:cNvPr>
          <p:cNvPicPr>
            <a:picLocks noChangeAspect="1"/>
          </p:cNvPicPr>
          <p:nvPr/>
        </p:nvPicPr>
        <p:blipFill>
          <a:blip r:embed="rId3"/>
          <a:stretch>
            <a:fillRect/>
          </a:stretch>
        </p:blipFill>
        <p:spPr>
          <a:xfrm>
            <a:off x="8583662" y="1647823"/>
            <a:ext cx="3551500" cy="3848342"/>
          </a:xfrm>
          <a:prstGeom prst="rect">
            <a:avLst/>
          </a:prstGeom>
        </p:spPr>
      </p:pic>
      <p:pic>
        <p:nvPicPr>
          <p:cNvPr id="8" name="Picture 7" descr="A close up of a map&#10;&#10;Description generated with very high confidence">
            <a:extLst>
              <a:ext uri="{FF2B5EF4-FFF2-40B4-BE49-F238E27FC236}">
                <a16:creationId xmlns:a16="http://schemas.microsoft.com/office/drawing/2014/main" id="{B89BA98B-1D4B-4B1F-8B0A-9AB4626061FD}"/>
              </a:ext>
            </a:extLst>
          </p:cNvPr>
          <p:cNvPicPr>
            <a:picLocks noChangeAspect="1"/>
          </p:cNvPicPr>
          <p:nvPr/>
        </p:nvPicPr>
        <p:blipFill>
          <a:blip r:embed="rId4"/>
          <a:stretch>
            <a:fillRect/>
          </a:stretch>
        </p:blipFill>
        <p:spPr>
          <a:xfrm>
            <a:off x="3978729" y="1647823"/>
            <a:ext cx="4398104" cy="3848342"/>
          </a:xfrm>
          <a:prstGeom prst="rect">
            <a:avLst/>
          </a:prstGeom>
        </p:spPr>
      </p:pic>
      <p:sp>
        <p:nvSpPr>
          <p:cNvPr id="10" name="TextBox 9">
            <a:extLst>
              <a:ext uri="{FF2B5EF4-FFF2-40B4-BE49-F238E27FC236}">
                <a16:creationId xmlns:a16="http://schemas.microsoft.com/office/drawing/2014/main" id="{DAA9E19C-9ED0-4041-B4F1-DA162D4C153A}"/>
              </a:ext>
            </a:extLst>
          </p:cNvPr>
          <p:cNvSpPr txBox="1"/>
          <p:nvPr/>
        </p:nvSpPr>
        <p:spPr>
          <a:xfrm>
            <a:off x="261857" y="5708342"/>
            <a:ext cx="3073277" cy="646331"/>
          </a:xfrm>
          <a:prstGeom prst="rect">
            <a:avLst/>
          </a:prstGeom>
          <a:noFill/>
        </p:spPr>
        <p:txBody>
          <a:bodyPr wrap="none" rtlCol="0">
            <a:spAutoFit/>
          </a:bodyPr>
          <a:lstStyle/>
          <a:p>
            <a:r>
              <a:rPr lang="en-US" dirty="0"/>
              <a:t>Categorical Tuned model</a:t>
            </a:r>
          </a:p>
          <a:p>
            <a:r>
              <a:rPr lang="en-US" dirty="0"/>
              <a:t>Confusion Matrix</a:t>
            </a:r>
          </a:p>
        </p:txBody>
      </p:sp>
      <p:sp>
        <p:nvSpPr>
          <p:cNvPr id="11" name="TextBox 10">
            <a:extLst>
              <a:ext uri="{FF2B5EF4-FFF2-40B4-BE49-F238E27FC236}">
                <a16:creationId xmlns:a16="http://schemas.microsoft.com/office/drawing/2014/main" id="{038C528B-8082-4069-BE07-4DDA5D0EDBED}"/>
              </a:ext>
            </a:extLst>
          </p:cNvPr>
          <p:cNvSpPr txBox="1"/>
          <p:nvPr/>
        </p:nvSpPr>
        <p:spPr>
          <a:xfrm>
            <a:off x="4418086" y="5708340"/>
            <a:ext cx="3073277" cy="646331"/>
          </a:xfrm>
          <a:prstGeom prst="rect">
            <a:avLst/>
          </a:prstGeom>
          <a:noFill/>
        </p:spPr>
        <p:txBody>
          <a:bodyPr wrap="none" rtlCol="0">
            <a:spAutoFit/>
          </a:bodyPr>
          <a:lstStyle/>
          <a:p>
            <a:r>
              <a:rPr lang="en-US" dirty="0"/>
              <a:t>Categorical Tuned model</a:t>
            </a:r>
          </a:p>
          <a:p>
            <a:r>
              <a:rPr lang="en-US" dirty="0"/>
              <a:t>ROC</a:t>
            </a:r>
          </a:p>
        </p:txBody>
      </p:sp>
      <p:sp>
        <p:nvSpPr>
          <p:cNvPr id="12" name="TextBox 11">
            <a:extLst>
              <a:ext uri="{FF2B5EF4-FFF2-40B4-BE49-F238E27FC236}">
                <a16:creationId xmlns:a16="http://schemas.microsoft.com/office/drawing/2014/main" id="{1255A8C7-A65F-4547-B233-92BE0FA19987}"/>
              </a:ext>
            </a:extLst>
          </p:cNvPr>
          <p:cNvSpPr txBox="1"/>
          <p:nvPr/>
        </p:nvSpPr>
        <p:spPr>
          <a:xfrm>
            <a:off x="8938079" y="5708341"/>
            <a:ext cx="2815194" cy="646331"/>
          </a:xfrm>
          <a:prstGeom prst="rect">
            <a:avLst/>
          </a:prstGeom>
          <a:noFill/>
        </p:spPr>
        <p:txBody>
          <a:bodyPr wrap="none" rtlCol="0">
            <a:spAutoFit/>
          </a:bodyPr>
          <a:lstStyle/>
          <a:p>
            <a:r>
              <a:rPr lang="en-US" dirty="0"/>
              <a:t>Continual Tuned model</a:t>
            </a:r>
          </a:p>
          <a:p>
            <a:r>
              <a:rPr lang="en-US" dirty="0"/>
              <a:t>Confusion Matrix</a:t>
            </a:r>
          </a:p>
        </p:txBody>
      </p:sp>
    </p:spTree>
    <p:extLst>
      <p:ext uri="{BB962C8B-B14F-4D97-AF65-F5344CB8AC3E}">
        <p14:creationId xmlns:p14="http://schemas.microsoft.com/office/powerpoint/2010/main" val="307389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2F5F63C-1701-47B6-A098-D6AA5F61CA74}"/>
              </a:ext>
            </a:extLst>
          </p:cNvPr>
          <p:cNvSpPr txBox="1"/>
          <p:nvPr/>
        </p:nvSpPr>
        <p:spPr>
          <a:xfrm>
            <a:off x="283020" y="2112353"/>
            <a:ext cx="11471015" cy="3139321"/>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t>Data Cleaning and Pre-Processing for Exploratory Data Analysis and Modelling to gain insights from the existing dataframe.</a:t>
            </a:r>
          </a:p>
          <a:p>
            <a:pPr marL="285750" indent="-285750" algn="just">
              <a:buFont typeface="Wingdings" panose="05000000000000000000" pitchFamily="2" charset="2"/>
              <a:buChar char="Ø"/>
            </a:pPr>
            <a:r>
              <a:rPr lang="en-US" dirty="0"/>
              <a:t>Outlier Analysis to be done for the continuous variables to ensure accuracy of the model.</a:t>
            </a:r>
          </a:p>
          <a:p>
            <a:pPr marL="285750" indent="-285750" algn="just">
              <a:buFont typeface="Wingdings" panose="05000000000000000000" pitchFamily="2" charset="2"/>
              <a:buChar char="Ø"/>
            </a:pPr>
            <a:r>
              <a:rPr lang="en-US" dirty="0"/>
              <a:t>Implement Logistic Regression on both models by obtaining main predictor variables using Correlation Matrix.</a:t>
            </a:r>
          </a:p>
          <a:p>
            <a:pPr marL="285750" indent="-285750" algn="just">
              <a:buFont typeface="Wingdings" panose="05000000000000000000" pitchFamily="2" charset="2"/>
              <a:buChar char="Ø"/>
            </a:pPr>
            <a:r>
              <a:rPr lang="en-US" dirty="0"/>
              <a:t>Finally predicting test data using the training model and calculating accuracy of test model using metrics such as Specificity, Sensitivity, Accuracy and AUC using Confusion Matrices and ROC curves.</a:t>
            </a:r>
          </a:p>
          <a:p>
            <a:pPr marL="285750" indent="-285750" algn="just">
              <a:buFont typeface="Wingdings" panose="05000000000000000000" pitchFamily="2" charset="2"/>
              <a:buChar char="Ø"/>
            </a:pPr>
            <a:r>
              <a:rPr lang="en-US" dirty="0"/>
              <a:t>Finetuning obtained model for better balanced accuracy using variance inflation factors and proper cutoff value estimation using graphs so that the Prediction Model that we propose to the organization facilitates the company to make necessary actions to retain customers, sustain business and compete against peer organizations in the market.</a:t>
            </a:r>
          </a:p>
          <a:p>
            <a:pPr marL="285750" indent="-285750" algn="just">
              <a:buFont typeface="Wingdings" panose="05000000000000000000" pitchFamily="2" charset="2"/>
              <a:buChar char="Ø"/>
            </a:pPr>
            <a:r>
              <a:rPr lang="en-US" dirty="0"/>
              <a:t>Comparison of Models and Data Visualizations are attached in the PPT.</a:t>
            </a:r>
          </a:p>
          <a:p>
            <a:endParaRPr lang="en-US" dirty="0"/>
          </a:p>
        </p:txBody>
      </p:sp>
      <p:sp>
        <p:nvSpPr>
          <p:cNvPr id="5" name="Title 1">
            <a:extLst>
              <a:ext uri="{FF2B5EF4-FFF2-40B4-BE49-F238E27FC236}">
                <a16:creationId xmlns:a16="http://schemas.microsoft.com/office/drawing/2014/main" id="{0219AD40-8BB8-4E5D-9735-49AD58D48179}"/>
              </a:ext>
            </a:extLst>
          </p:cNvPr>
          <p:cNvSpPr>
            <a:spLocks noGrp="1"/>
          </p:cNvSpPr>
          <p:nvPr>
            <p:ph type="title"/>
          </p:nvPr>
        </p:nvSpPr>
        <p:spPr>
          <a:xfrm>
            <a:off x="1677813" y="435006"/>
            <a:ext cx="8681428" cy="995780"/>
          </a:xfrm>
        </p:spPr>
        <p:txBody>
          <a:bodyPr vert="horz" lIns="91440" tIns="45720" rIns="91440" bIns="45720" rtlCol="0" anchor="b">
            <a:normAutofit/>
          </a:bodyPr>
          <a:lstStyle/>
          <a:p>
            <a:pPr algn="ctr">
              <a:lnSpc>
                <a:spcPct val="90000"/>
              </a:lnSpc>
            </a:pPr>
            <a:r>
              <a:rPr lang="en-US" sz="4100" b="1" dirty="0">
                <a:effectLst>
                  <a:glow rad="38100">
                    <a:schemeClr val="bg1">
                      <a:lumMod val="65000"/>
                      <a:lumOff val="35000"/>
                      <a:alpha val="50000"/>
                    </a:schemeClr>
                  </a:glow>
                  <a:outerShdw blurRad="28575" dist="31750" dir="13200000" algn="tl" rotWithShape="0">
                    <a:srgbClr val="000000">
                      <a:alpha val="25000"/>
                    </a:srgbClr>
                  </a:outerShdw>
                </a:effectLst>
              </a:rPr>
              <a:t>Process workflow</a:t>
            </a:r>
          </a:p>
        </p:txBody>
      </p:sp>
    </p:spTree>
    <p:extLst>
      <p:ext uri="{BB962C8B-B14F-4D97-AF65-F5344CB8AC3E}">
        <p14:creationId xmlns:p14="http://schemas.microsoft.com/office/powerpoint/2010/main" val="605295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53FB9-3245-4296-9BEB-1933658D1729}"/>
              </a:ext>
            </a:extLst>
          </p:cNvPr>
          <p:cNvSpPr>
            <a:spLocks noGrp="1"/>
          </p:cNvSpPr>
          <p:nvPr>
            <p:ph type="title"/>
          </p:nvPr>
        </p:nvSpPr>
        <p:spPr>
          <a:xfrm>
            <a:off x="685800" y="112450"/>
            <a:ext cx="5484181" cy="828583"/>
          </a:xfrm>
        </p:spPr>
        <p:txBody>
          <a:bodyPr/>
          <a:lstStyle/>
          <a:p>
            <a:r>
              <a:rPr lang="en-US" b="1" dirty="0"/>
              <a:t>KEY FINDINGS SUMMARIZED</a:t>
            </a:r>
          </a:p>
        </p:txBody>
      </p:sp>
      <p:sp>
        <p:nvSpPr>
          <p:cNvPr id="4" name="TextBox 3">
            <a:extLst>
              <a:ext uri="{FF2B5EF4-FFF2-40B4-BE49-F238E27FC236}">
                <a16:creationId xmlns:a16="http://schemas.microsoft.com/office/drawing/2014/main" id="{25553EAD-EC2D-4F91-9F8F-B35891A2C105}"/>
              </a:ext>
            </a:extLst>
          </p:cNvPr>
          <p:cNvSpPr txBox="1"/>
          <p:nvPr/>
        </p:nvSpPr>
        <p:spPr>
          <a:xfrm>
            <a:off x="532660" y="941033"/>
            <a:ext cx="11203620" cy="5632311"/>
          </a:xfrm>
          <a:prstGeom prst="rect">
            <a:avLst/>
          </a:prstGeom>
          <a:noFill/>
        </p:spPr>
        <p:txBody>
          <a:bodyPr wrap="square" rtlCol="0">
            <a:spAutoFit/>
          </a:bodyPr>
          <a:lstStyle/>
          <a:p>
            <a:pPr marL="285750" indent="-285750">
              <a:buFont typeface="Wingdings" panose="05000000000000000000" pitchFamily="2" charset="2"/>
              <a:buChar char="Ø"/>
            </a:pPr>
            <a:r>
              <a:rPr lang="en-US" i="1" dirty="0"/>
              <a:t>The distributions for tenure are very different between customers who churned and who didn’t churn. For customers who churned, the distribution is positive skew, which means customers who churned are more likely to cancel the service in the first couple of months. For current customers who didn’t churn, there are two spikes. The second spike is much more drastic than the first one, which means a large group of current customers have been using the service more than 5 years.</a:t>
            </a:r>
          </a:p>
          <a:p>
            <a:pPr marL="285750" indent="-285750">
              <a:buFont typeface="Wingdings" panose="05000000000000000000" pitchFamily="2" charset="2"/>
              <a:buChar char="Ø"/>
            </a:pPr>
            <a:r>
              <a:rPr lang="en-US" i="1" dirty="0"/>
              <a:t>The final Logistic Regression Model (with threshold = 0.3) has Accuracy of 0.74 and the AUC is 0.82. Based on the P values for variables, PhoneService, InternetServiceDSL, OnlineBackup, Contract, PaperleslsBilling, PaymentMethodElectronic.check, MonthlyCharges, tenure in 0-1 year and 1-2 years have more significant influence on predicting churn.</a:t>
            </a:r>
          </a:p>
          <a:p>
            <a:pPr marL="285750" indent="-285750">
              <a:buFont typeface="Wingdings" panose="05000000000000000000" pitchFamily="2" charset="2"/>
              <a:buChar char="Ø"/>
            </a:pPr>
            <a:r>
              <a:rPr lang="en-US" i="1" dirty="0"/>
              <a:t>Among all the customers who churned ,Maximum percentage churn is observed in account length bracket of [100,125) weeks. Majority Proportion of customers who have churned received less customer service calls so we infer that one of the reasons of churn is the lack of attention of company towards customer</a:t>
            </a:r>
          </a:p>
          <a:p>
            <a:pPr marL="285750" indent="-285750">
              <a:buFont typeface="Wingdings" panose="05000000000000000000" pitchFamily="2" charset="2"/>
              <a:buChar char="Ø"/>
            </a:pPr>
            <a:r>
              <a:rPr lang="en-US" i="1" dirty="0"/>
              <a:t>Churn percentage is more for people with international plans and less for voicemail plans. Hence International plans are to be improved but voicemail plans is not a significant predictor.</a:t>
            </a:r>
          </a:p>
          <a:p>
            <a:pPr marL="285750" indent="-285750">
              <a:buFont typeface="Wingdings" panose="05000000000000000000" pitchFamily="2" charset="2"/>
              <a:buChar char="Ø"/>
            </a:pPr>
            <a:r>
              <a:rPr lang="en-US" i="1" dirty="0"/>
              <a:t>Positive correlation between all charges and churn indicate that churned customers have paid more charges and have been significant contributors for business.</a:t>
            </a:r>
          </a:p>
          <a:p>
            <a:pPr marL="285750" indent="-285750">
              <a:buFont typeface="Wingdings" panose="05000000000000000000" pitchFamily="2" charset="2"/>
              <a:buChar char="Ø"/>
            </a:pPr>
            <a:r>
              <a:rPr lang="en-US" i="1" dirty="0"/>
              <a:t>Hence in continual model, pricing is a key factor for customer retention along with regular service check through customer care.</a:t>
            </a:r>
          </a:p>
          <a:p>
            <a:pPr marL="285750" indent="-285750">
              <a:buFont typeface="Wingdings" panose="05000000000000000000" pitchFamily="2" charset="2"/>
              <a:buChar char="Ø"/>
            </a:pPr>
            <a:endParaRPr lang="en-US" i="1" dirty="0"/>
          </a:p>
          <a:p>
            <a:pPr marL="285750" indent="-285750">
              <a:buFont typeface="Wingdings" panose="05000000000000000000" pitchFamily="2" charset="2"/>
              <a:buChar char="Ø"/>
            </a:pPr>
            <a:endParaRPr lang="en-US" i="1" dirty="0"/>
          </a:p>
        </p:txBody>
      </p:sp>
    </p:spTree>
    <p:extLst>
      <p:ext uri="{BB962C8B-B14F-4D97-AF65-F5344CB8AC3E}">
        <p14:creationId xmlns:p14="http://schemas.microsoft.com/office/powerpoint/2010/main" val="4115516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10CFC9-CD2F-4F07-9880-14AE7F0CA5E4}"/>
              </a:ext>
            </a:extLst>
          </p:cNvPr>
          <p:cNvSpPr txBox="1"/>
          <p:nvPr/>
        </p:nvSpPr>
        <p:spPr>
          <a:xfrm>
            <a:off x="4227250" y="2796465"/>
            <a:ext cx="3737499" cy="830997"/>
          </a:xfrm>
          <a:prstGeom prst="rect">
            <a:avLst/>
          </a:prstGeom>
          <a:noFill/>
        </p:spPr>
        <p:txBody>
          <a:bodyPr wrap="square" rtlCol="0">
            <a:spAutoFit/>
          </a:bodyPr>
          <a:lstStyle/>
          <a:p>
            <a:r>
              <a:rPr lang="en-US" sz="4800" b="1" i="1" dirty="0">
                <a:latin typeface="Algerian" panose="04020705040A02060702" pitchFamily="82" charset="0"/>
              </a:rPr>
              <a:t>THANK YOU</a:t>
            </a:r>
          </a:p>
        </p:txBody>
      </p:sp>
    </p:spTree>
    <p:extLst>
      <p:ext uri="{BB962C8B-B14F-4D97-AF65-F5344CB8AC3E}">
        <p14:creationId xmlns:p14="http://schemas.microsoft.com/office/powerpoint/2010/main" val="1749123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43A42-EDD2-4881-A1CC-B1EC1A002F04}"/>
              </a:ext>
            </a:extLst>
          </p:cNvPr>
          <p:cNvSpPr>
            <a:spLocks noGrp="1"/>
          </p:cNvSpPr>
          <p:nvPr>
            <p:ph type="title"/>
          </p:nvPr>
        </p:nvSpPr>
        <p:spPr/>
        <p:txBody>
          <a:bodyPr/>
          <a:lstStyle/>
          <a:p>
            <a:r>
              <a:rPr lang="en-US" dirty="0"/>
              <a:t>INDEX</a:t>
            </a:r>
          </a:p>
        </p:txBody>
      </p:sp>
      <p:sp>
        <p:nvSpPr>
          <p:cNvPr id="4" name="TextBox 3">
            <a:extLst>
              <a:ext uri="{FF2B5EF4-FFF2-40B4-BE49-F238E27FC236}">
                <a16:creationId xmlns:a16="http://schemas.microsoft.com/office/drawing/2014/main" id="{B8E960BD-0737-42BE-BFB8-2FBF2F42DC48}"/>
              </a:ext>
            </a:extLst>
          </p:cNvPr>
          <p:cNvSpPr txBox="1"/>
          <p:nvPr/>
        </p:nvSpPr>
        <p:spPr>
          <a:xfrm>
            <a:off x="685801" y="2278082"/>
            <a:ext cx="10262586" cy="3970318"/>
          </a:xfrm>
          <a:prstGeom prst="rect">
            <a:avLst/>
          </a:prstGeom>
          <a:noFill/>
        </p:spPr>
        <p:txBody>
          <a:bodyPr wrap="square" rtlCol="0">
            <a:spAutoFit/>
          </a:bodyPr>
          <a:lstStyle/>
          <a:p>
            <a:pPr marL="285750" indent="-285750">
              <a:buFont typeface="Wingdings" panose="05000000000000000000" pitchFamily="2" charset="2"/>
              <a:buChar char="Ø"/>
            </a:pPr>
            <a:r>
              <a:rPr lang="en-US" dirty="0"/>
              <a:t>PROBLEM STATEMENT</a:t>
            </a:r>
          </a:p>
          <a:p>
            <a:pPr marL="285750" indent="-285750">
              <a:buFont typeface="Wingdings" panose="05000000000000000000" pitchFamily="2" charset="2"/>
              <a:buChar char="Ø"/>
            </a:pPr>
            <a:r>
              <a:rPr lang="en-US" dirty="0"/>
              <a:t>DATAFRAME ATTRIBUTES</a:t>
            </a:r>
          </a:p>
          <a:p>
            <a:pPr marL="285750" indent="-285750">
              <a:buFont typeface="Wingdings" panose="05000000000000000000" pitchFamily="2" charset="2"/>
              <a:buChar char="Ø"/>
            </a:pPr>
            <a:r>
              <a:rPr lang="en-US" dirty="0"/>
              <a:t>OUTLIER ANALYSIS</a:t>
            </a:r>
          </a:p>
          <a:p>
            <a:pPr marL="285750" indent="-285750">
              <a:buFont typeface="Wingdings" panose="05000000000000000000" pitchFamily="2" charset="2"/>
              <a:buChar char="Ø"/>
            </a:pPr>
            <a:r>
              <a:rPr lang="en-US" dirty="0"/>
              <a:t>EDA FOR CONTINUOS VARIABLES</a:t>
            </a:r>
          </a:p>
          <a:p>
            <a:pPr marL="285750" indent="-285750">
              <a:buFont typeface="Wingdings" panose="05000000000000000000" pitchFamily="2" charset="2"/>
              <a:buChar char="Ø"/>
            </a:pPr>
            <a:r>
              <a:rPr lang="en-US" dirty="0"/>
              <a:t>EDA FOR CATEGORICAL VARIABLES</a:t>
            </a:r>
          </a:p>
          <a:p>
            <a:pPr marL="285750" indent="-285750">
              <a:buFont typeface="Wingdings" panose="05000000000000000000" pitchFamily="2" charset="2"/>
              <a:buChar char="Ø"/>
            </a:pPr>
            <a:r>
              <a:rPr lang="en-US" dirty="0"/>
              <a:t>CORRELATION MATRICES</a:t>
            </a:r>
          </a:p>
          <a:p>
            <a:pPr marL="285750" indent="-285750">
              <a:buFont typeface="Wingdings" panose="05000000000000000000" pitchFamily="2" charset="2"/>
              <a:buChar char="Ø"/>
            </a:pPr>
            <a:r>
              <a:rPr lang="en-US" dirty="0"/>
              <a:t>PREDICTION MODEL</a:t>
            </a:r>
          </a:p>
          <a:p>
            <a:pPr marL="285750" indent="-285750">
              <a:buFont typeface="Wingdings" panose="05000000000000000000" pitchFamily="2" charset="2"/>
              <a:buChar char="Ø"/>
            </a:pPr>
            <a:r>
              <a:rPr lang="en-US" dirty="0"/>
              <a:t>THRESHOLD VALUE DETERMINATION</a:t>
            </a:r>
          </a:p>
          <a:p>
            <a:pPr marL="285750" indent="-285750">
              <a:buFont typeface="Wingdings" panose="05000000000000000000" pitchFamily="2" charset="2"/>
              <a:buChar char="Ø"/>
            </a:pPr>
            <a:r>
              <a:rPr lang="en-US" dirty="0"/>
              <a:t>TUNED MODEL METRICS</a:t>
            </a:r>
          </a:p>
          <a:p>
            <a:pPr marL="285750" indent="-285750">
              <a:buFont typeface="Wingdings" panose="05000000000000000000" pitchFamily="2" charset="2"/>
              <a:buChar char="Ø"/>
            </a:pPr>
            <a:r>
              <a:rPr lang="en-US" dirty="0"/>
              <a:t>PROCESS WORKFLOW</a:t>
            </a:r>
          </a:p>
          <a:p>
            <a:pPr marL="285750" indent="-285750">
              <a:buFont typeface="Wingdings" panose="05000000000000000000" pitchFamily="2" charset="2"/>
              <a:buChar char="Ø"/>
            </a:pPr>
            <a:r>
              <a:rPr lang="en-US" dirty="0"/>
              <a:t>KEY FINDINGS SUMMARY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865179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5828C-9011-427E-8CCB-2A4EBF3E0380}"/>
              </a:ext>
            </a:extLst>
          </p:cNvPr>
          <p:cNvSpPr>
            <a:spLocks noGrp="1"/>
          </p:cNvSpPr>
          <p:nvPr>
            <p:ph type="title"/>
          </p:nvPr>
        </p:nvSpPr>
        <p:spPr/>
        <p:txBody>
          <a:bodyPr/>
          <a:lstStyle/>
          <a:p>
            <a:r>
              <a:rPr lang="en-US" b="1" dirty="0"/>
              <a:t>PROBLEM STATEMENT</a:t>
            </a:r>
          </a:p>
        </p:txBody>
      </p:sp>
      <p:sp>
        <p:nvSpPr>
          <p:cNvPr id="3" name="Content Placeholder 2">
            <a:extLst>
              <a:ext uri="{FF2B5EF4-FFF2-40B4-BE49-F238E27FC236}">
                <a16:creationId xmlns:a16="http://schemas.microsoft.com/office/drawing/2014/main" id="{99C860AF-A290-4713-871B-FE534E3A6FF8}"/>
              </a:ext>
            </a:extLst>
          </p:cNvPr>
          <p:cNvSpPr>
            <a:spLocks noGrp="1"/>
          </p:cNvSpPr>
          <p:nvPr>
            <p:ph idx="1"/>
          </p:nvPr>
        </p:nvSpPr>
        <p:spPr/>
        <p:txBody>
          <a:bodyPr/>
          <a:lstStyle/>
          <a:p>
            <a:pPr>
              <a:buFont typeface="Wingdings" panose="05000000000000000000" pitchFamily="2" charset="2"/>
              <a:buChar char="Ø"/>
            </a:pPr>
            <a:r>
              <a:rPr lang="en-US" dirty="0"/>
              <a:t>THE BUSINESS CASE FOR OUR PROJECT IS TO DETERMINE THE PATTERN FOR CUSTOMER CHURN (CUSTOMER LEAVING A SERVICE) IN TELECOM COMPANIES USING EXPLORATORY DATA ANALYSIS OF CONTINUOUS AND CATEGORICAL DATA.</a:t>
            </a:r>
          </a:p>
          <a:p>
            <a:pPr>
              <a:buFont typeface="Wingdings" panose="05000000000000000000" pitchFamily="2" charset="2"/>
              <a:buChar char="Ø"/>
            </a:pPr>
            <a:r>
              <a:rPr lang="en-US" dirty="0"/>
              <a:t>WE FURTHER BY USING LOGISTIC REGRESSION TO DETERMINE THE IMPORTANT PREDICTOR VARIABLES WHICH ARE FOCUS AREAS TO RETAIN CUSTOMERS AND SUSTAIN BUSINESS ACTIVITY.</a:t>
            </a:r>
          </a:p>
          <a:p>
            <a:pPr>
              <a:buFont typeface="Wingdings" panose="05000000000000000000" pitchFamily="2" charset="2"/>
              <a:buChar char="Ø"/>
            </a:pPr>
            <a:r>
              <a:rPr lang="en-US" dirty="0"/>
              <a:t>FINAL STAGE IS TO ASSESS OUR PREDICTION MODEL USING METRICS SUCH AS SENSITIVITY, SPECIFICITY, ACCURACY AND AREA UNDER CURVE FOR MODEL IMPLEMENTATION.  </a:t>
            </a:r>
          </a:p>
        </p:txBody>
      </p:sp>
    </p:spTree>
    <p:extLst>
      <p:ext uri="{BB962C8B-B14F-4D97-AF65-F5344CB8AC3E}">
        <p14:creationId xmlns:p14="http://schemas.microsoft.com/office/powerpoint/2010/main" val="262297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D8B10-B878-4F21-9E2D-D11C9F428ADF}"/>
              </a:ext>
            </a:extLst>
          </p:cNvPr>
          <p:cNvSpPr>
            <a:spLocks noGrp="1"/>
          </p:cNvSpPr>
          <p:nvPr>
            <p:ph type="title"/>
          </p:nvPr>
        </p:nvSpPr>
        <p:spPr>
          <a:xfrm>
            <a:off x="1143001" y="102224"/>
            <a:ext cx="9905998" cy="1905000"/>
          </a:xfrm>
        </p:spPr>
        <p:txBody>
          <a:bodyPr/>
          <a:lstStyle/>
          <a:p>
            <a:r>
              <a:rPr lang="en-US" b="1"/>
              <a:t>DATA FRAME ATTRIBUTES</a:t>
            </a:r>
            <a:endParaRPr lang="en-US" b="1" dirty="0"/>
          </a:p>
        </p:txBody>
      </p:sp>
      <p:graphicFrame>
        <p:nvGraphicFramePr>
          <p:cNvPr id="4" name="Content Placeholder 3">
            <a:extLst>
              <a:ext uri="{FF2B5EF4-FFF2-40B4-BE49-F238E27FC236}">
                <a16:creationId xmlns:a16="http://schemas.microsoft.com/office/drawing/2014/main" id="{3A354544-375B-4346-9127-5A260CA892BE}"/>
              </a:ext>
            </a:extLst>
          </p:cNvPr>
          <p:cNvGraphicFramePr>
            <a:graphicFrameLocks noGrp="1"/>
          </p:cNvGraphicFramePr>
          <p:nvPr>
            <p:ph idx="1"/>
            <p:extLst>
              <p:ext uri="{D42A27DB-BD31-4B8C-83A1-F6EECF244321}">
                <p14:modId xmlns:p14="http://schemas.microsoft.com/office/powerpoint/2010/main" val="3853946788"/>
              </p:ext>
            </p:extLst>
          </p:nvPr>
        </p:nvGraphicFramePr>
        <p:xfrm>
          <a:off x="2105026" y="1581150"/>
          <a:ext cx="7362824" cy="4800092"/>
        </p:xfrm>
        <a:graphic>
          <a:graphicData uri="http://schemas.openxmlformats.org/drawingml/2006/table">
            <a:tbl>
              <a:tblPr firstRow="1" bandRow="1">
                <a:tableStyleId>{AF606853-7671-496A-8E4F-DF71F8EC918B}</a:tableStyleId>
              </a:tblPr>
              <a:tblGrid>
                <a:gridCol w="3803868">
                  <a:extLst>
                    <a:ext uri="{9D8B030D-6E8A-4147-A177-3AD203B41FA5}">
                      <a16:colId xmlns:a16="http://schemas.microsoft.com/office/drawing/2014/main" val="3286133512"/>
                    </a:ext>
                  </a:extLst>
                </a:gridCol>
                <a:gridCol w="3558956">
                  <a:extLst>
                    <a:ext uri="{9D8B030D-6E8A-4147-A177-3AD203B41FA5}">
                      <a16:colId xmlns:a16="http://schemas.microsoft.com/office/drawing/2014/main" val="3269642852"/>
                    </a:ext>
                  </a:extLst>
                </a:gridCol>
              </a:tblGrid>
              <a:tr h="201757">
                <a:tc>
                  <a:txBody>
                    <a:bodyPr/>
                    <a:lstStyle/>
                    <a:p>
                      <a:pPr marL="0" marR="0" algn="ctr">
                        <a:lnSpc>
                          <a:spcPct val="107000"/>
                        </a:lnSpc>
                        <a:spcBef>
                          <a:spcPts val="0"/>
                        </a:spcBef>
                        <a:spcAft>
                          <a:spcPts val="0"/>
                        </a:spcAft>
                      </a:pPr>
                      <a:r>
                        <a:rPr lang="en-US" sz="1400">
                          <a:effectLst/>
                        </a:rPr>
                        <a:t>Categorical Dominant Dataset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00" marR="57100" marT="0" marB="0" anchor="ctr"/>
                </a:tc>
                <a:tc>
                  <a:txBody>
                    <a:bodyPr/>
                    <a:lstStyle/>
                    <a:p>
                      <a:pPr marL="0" marR="0" algn="ctr">
                        <a:lnSpc>
                          <a:spcPct val="107000"/>
                        </a:lnSpc>
                        <a:spcBef>
                          <a:spcPts val="0"/>
                        </a:spcBef>
                        <a:spcAft>
                          <a:spcPts val="0"/>
                        </a:spcAft>
                      </a:pPr>
                      <a:r>
                        <a:rPr lang="en-US" sz="1400">
                          <a:effectLst/>
                        </a:rPr>
                        <a:t>Continual Dominant Dataset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00" marR="57100" marT="0" marB="0" anchor="ctr"/>
                </a:tc>
                <a:extLst>
                  <a:ext uri="{0D108BD9-81ED-4DB2-BD59-A6C34878D82A}">
                    <a16:rowId xmlns:a16="http://schemas.microsoft.com/office/drawing/2014/main" val="3309635709"/>
                  </a:ext>
                </a:extLst>
              </a:tr>
              <a:tr h="201757">
                <a:tc>
                  <a:txBody>
                    <a:bodyPr/>
                    <a:lstStyle/>
                    <a:p>
                      <a:pPr marL="0" marR="0" algn="ctr">
                        <a:lnSpc>
                          <a:spcPct val="107000"/>
                        </a:lnSpc>
                        <a:spcBef>
                          <a:spcPts val="0"/>
                        </a:spcBef>
                        <a:spcAft>
                          <a:spcPts val="0"/>
                        </a:spcAft>
                      </a:pPr>
                      <a:r>
                        <a:rPr lang="en-US" sz="1400">
                          <a:effectLst/>
                        </a:rPr>
                        <a:t>customerID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00" marR="57100" marT="0" marB="0" anchor="ctr"/>
                </a:tc>
                <a:tc>
                  <a:txBody>
                    <a:bodyPr/>
                    <a:lstStyle/>
                    <a:p>
                      <a:pPr marL="0" marR="0" algn="ctr">
                        <a:lnSpc>
                          <a:spcPct val="107000"/>
                        </a:lnSpc>
                        <a:spcBef>
                          <a:spcPts val="0"/>
                        </a:spcBef>
                        <a:spcAft>
                          <a:spcPts val="0"/>
                        </a:spcAft>
                      </a:pPr>
                      <a:r>
                        <a:rPr lang="en-US" sz="1400">
                          <a:effectLst/>
                        </a:rPr>
                        <a:t>state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00" marR="57100" marT="0" marB="0" anchor="ctr"/>
                </a:tc>
                <a:extLst>
                  <a:ext uri="{0D108BD9-81ED-4DB2-BD59-A6C34878D82A}">
                    <a16:rowId xmlns:a16="http://schemas.microsoft.com/office/drawing/2014/main" val="4257199167"/>
                  </a:ext>
                </a:extLst>
              </a:tr>
              <a:tr h="201757">
                <a:tc>
                  <a:txBody>
                    <a:bodyPr/>
                    <a:lstStyle/>
                    <a:p>
                      <a:pPr marL="0" marR="0" algn="ctr">
                        <a:lnSpc>
                          <a:spcPct val="107000"/>
                        </a:lnSpc>
                        <a:spcBef>
                          <a:spcPts val="0"/>
                        </a:spcBef>
                        <a:spcAft>
                          <a:spcPts val="0"/>
                        </a:spcAft>
                      </a:pPr>
                      <a:r>
                        <a:rPr lang="en-US" sz="1400">
                          <a:effectLst/>
                        </a:rPr>
                        <a:t>gender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00" marR="57100" marT="0" marB="0" anchor="ctr"/>
                </a:tc>
                <a:tc>
                  <a:txBody>
                    <a:bodyPr/>
                    <a:lstStyle/>
                    <a:p>
                      <a:pPr marL="0" marR="0" algn="ctr">
                        <a:lnSpc>
                          <a:spcPct val="107000"/>
                        </a:lnSpc>
                        <a:spcBef>
                          <a:spcPts val="0"/>
                        </a:spcBef>
                        <a:spcAft>
                          <a:spcPts val="0"/>
                        </a:spcAft>
                      </a:pPr>
                      <a:r>
                        <a:rPr lang="en-US" sz="1400">
                          <a:effectLst/>
                        </a:rPr>
                        <a:t>account length</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00" marR="57100" marT="0" marB="0" anchor="ctr"/>
                </a:tc>
                <a:extLst>
                  <a:ext uri="{0D108BD9-81ED-4DB2-BD59-A6C34878D82A}">
                    <a16:rowId xmlns:a16="http://schemas.microsoft.com/office/drawing/2014/main" val="782774721"/>
                  </a:ext>
                </a:extLst>
              </a:tr>
              <a:tr h="201757">
                <a:tc>
                  <a:txBody>
                    <a:bodyPr/>
                    <a:lstStyle/>
                    <a:p>
                      <a:pPr marL="0" marR="0" algn="ctr">
                        <a:lnSpc>
                          <a:spcPct val="107000"/>
                        </a:lnSpc>
                        <a:spcBef>
                          <a:spcPts val="0"/>
                        </a:spcBef>
                        <a:spcAft>
                          <a:spcPts val="0"/>
                        </a:spcAft>
                      </a:pPr>
                      <a:r>
                        <a:rPr lang="en-US" sz="1400">
                          <a:effectLst/>
                        </a:rPr>
                        <a:t>SeniorCitizen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00" marR="57100" marT="0" marB="0" anchor="ctr"/>
                </a:tc>
                <a:tc>
                  <a:txBody>
                    <a:bodyPr/>
                    <a:lstStyle/>
                    <a:p>
                      <a:pPr marL="0" marR="0" algn="ctr">
                        <a:lnSpc>
                          <a:spcPct val="107000"/>
                        </a:lnSpc>
                        <a:spcBef>
                          <a:spcPts val="0"/>
                        </a:spcBef>
                        <a:spcAft>
                          <a:spcPts val="0"/>
                        </a:spcAft>
                      </a:pPr>
                      <a:r>
                        <a:rPr lang="en-US" sz="1400">
                          <a:effectLst/>
                        </a:rPr>
                        <a:t>area code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00" marR="57100" marT="0" marB="0" anchor="ctr"/>
                </a:tc>
                <a:extLst>
                  <a:ext uri="{0D108BD9-81ED-4DB2-BD59-A6C34878D82A}">
                    <a16:rowId xmlns:a16="http://schemas.microsoft.com/office/drawing/2014/main" val="4185351236"/>
                  </a:ext>
                </a:extLst>
              </a:tr>
              <a:tr h="201757">
                <a:tc>
                  <a:txBody>
                    <a:bodyPr/>
                    <a:lstStyle/>
                    <a:p>
                      <a:pPr marL="0" marR="0" algn="ctr">
                        <a:lnSpc>
                          <a:spcPct val="107000"/>
                        </a:lnSpc>
                        <a:spcBef>
                          <a:spcPts val="0"/>
                        </a:spcBef>
                        <a:spcAft>
                          <a:spcPts val="0"/>
                        </a:spcAft>
                      </a:pPr>
                      <a:r>
                        <a:rPr lang="en-US" sz="1400">
                          <a:effectLst/>
                        </a:rPr>
                        <a:t>Partner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00" marR="57100" marT="0" marB="0" anchor="ctr"/>
                </a:tc>
                <a:tc>
                  <a:txBody>
                    <a:bodyPr/>
                    <a:lstStyle/>
                    <a:p>
                      <a:pPr marL="0" marR="0" algn="ctr">
                        <a:lnSpc>
                          <a:spcPct val="107000"/>
                        </a:lnSpc>
                        <a:spcBef>
                          <a:spcPts val="0"/>
                        </a:spcBef>
                        <a:spcAft>
                          <a:spcPts val="0"/>
                        </a:spcAft>
                      </a:pPr>
                      <a:r>
                        <a:rPr lang="en-US" sz="1400">
                          <a:effectLst/>
                        </a:rPr>
                        <a:t>phone number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00" marR="57100" marT="0" marB="0" anchor="ctr"/>
                </a:tc>
                <a:extLst>
                  <a:ext uri="{0D108BD9-81ED-4DB2-BD59-A6C34878D82A}">
                    <a16:rowId xmlns:a16="http://schemas.microsoft.com/office/drawing/2014/main" val="3502784492"/>
                  </a:ext>
                </a:extLst>
              </a:tr>
              <a:tr h="201757">
                <a:tc>
                  <a:txBody>
                    <a:bodyPr/>
                    <a:lstStyle/>
                    <a:p>
                      <a:pPr marL="0" marR="0" algn="ctr">
                        <a:lnSpc>
                          <a:spcPct val="107000"/>
                        </a:lnSpc>
                        <a:spcBef>
                          <a:spcPts val="0"/>
                        </a:spcBef>
                        <a:spcAft>
                          <a:spcPts val="0"/>
                        </a:spcAft>
                      </a:pPr>
                      <a:r>
                        <a:rPr lang="en-US" sz="1400">
                          <a:effectLst/>
                        </a:rPr>
                        <a:t>Dependents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00" marR="57100" marT="0" marB="0" anchor="ctr"/>
                </a:tc>
                <a:tc>
                  <a:txBody>
                    <a:bodyPr/>
                    <a:lstStyle/>
                    <a:p>
                      <a:pPr marL="0" marR="0" algn="ctr">
                        <a:lnSpc>
                          <a:spcPct val="107000"/>
                        </a:lnSpc>
                        <a:spcBef>
                          <a:spcPts val="0"/>
                        </a:spcBef>
                        <a:spcAft>
                          <a:spcPts val="0"/>
                        </a:spcAft>
                      </a:pPr>
                      <a:r>
                        <a:rPr lang="en-US" sz="1400">
                          <a:effectLst/>
                        </a:rPr>
                        <a:t>international plan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00" marR="57100" marT="0" marB="0" anchor="ctr"/>
                </a:tc>
                <a:extLst>
                  <a:ext uri="{0D108BD9-81ED-4DB2-BD59-A6C34878D82A}">
                    <a16:rowId xmlns:a16="http://schemas.microsoft.com/office/drawing/2014/main" val="4245901616"/>
                  </a:ext>
                </a:extLst>
              </a:tr>
              <a:tr h="201757">
                <a:tc>
                  <a:txBody>
                    <a:bodyPr/>
                    <a:lstStyle/>
                    <a:p>
                      <a:pPr marL="0" marR="0" algn="ctr">
                        <a:lnSpc>
                          <a:spcPct val="107000"/>
                        </a:lnSpc>
                        <a:spcBef>
                          <a:spcPts val="0"/>
                        </a:spcBef>
                        <a:spcAft>
                          <a:spcPts val="0"/>
                        </a:spcAft>
                      </a:pPr>
                      <a:r>
                        <a:rPr lang="en-US" sz="1400">
                          <a:effectLst/>
                        </a:rPr>
                        <a:t>tenure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100" marR="57100" marT="0" marB="0" anchor="ctr"/>
                </a:tc>
                <a:tc>
                  <a:txBody>
                    <a:bodyPr/>
                    <a:lstStyle/>
                    <a:p>
                      <a:pPr marL="0" marR="0" algn="ctr">
                        <a:lnSpc>
                          <a:spcPct val="107000"/>
                        </a:lnSpc>
                        <a:spcBef>
                          <a:spcPts val="0"/>
                        </a:spcBef>
                        <a:spcAft>
                          <a:spcPts val="0"/>
                        </a:spcAft>
                      </a:pPr>
                      <a:r>
                        <a:rPr lang="en-US" sz="1400">
                          <a:effectLst/>
                        </a:rPr>
                        <a:t>voice mail plan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00" marR="57100" marT="0" marB="0" anchor="ctr"/>
                </a:tc>
                <a:extLst>
                  <a:ext uri="{0D108BD9-81ED-4DB2-BD59-A6C34878D82A}">
                    <a16:rowId xmlns:a16="http://schemas.microsoft.com/office/drawing/2014/main" val="426961763"/>
                  </a:ext>
                </a:extLst>
              </a:tr>
              <a:tr h="201757">
                <a:tc>
                  <a:txBody>
                    <a:bodyPr/>
                    <a:lstStyle/>
                    <a:p>
                      <a:pPr marL="0" marR="0" algn="ctr">
                        <a:lnSpc>
                          <a:spcPct val="107000"/>
                        </a:lnSpc>
                        <a:spcBef>
                          <a:spcPts val="0"/>
                        </a:spcBef>
                        <a:spcAft>
                          <a:spcPts val="0"/>
                        </a:spcAft>
                      </a:pPr>
                      <a:r>
                        <a:rPr lang="en-US" sz="1400" dirty="0">
                          <a:effectLst/>
                        </a:rPr>
                        <a:t>PhoneService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100" marR="57100" marT="0" marB="0" anchor="ctr"/>
                </a:tc>
                <a:tc>
                  <a:txBody>
                    <a:bodyPr/>
                    <a:lstStyle/>
                    <a:p>
                      <a:pPr marL="0" marR="0" algn="ctr">
                        <a:lnSpc>
                          <a:spcPct val="107000"/>
                        </a:lnSpc>
                        <a:spcBef>
                          <a:spcPts val="0"/>
                        </a:spcBef>
                        <a:spcAft>
                          <a:spcPts val="0"/>
                        </a:spcAft>
                      </a:pPr>
                      <a:r>
                        <a:rPr lang="en-US" sz="1400">
                          <a:effectLst/>
                        </a:rPr>
                        <a:t>number vmail messages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00" marR="57100" marT="0" marB="0" anchor="ctr"/>
                </a:tc>
                <a:extLst>
                  <a:ext uri="{0D108BD9-81ED-4DB2-BD59-A6C34878D82A}">
                    <a16:rowId xmlns:a16="http://schemas.microsoft.com/office/drawing/2014/main" val="462611424"/>
                  </a:ext>
                </a:extLst>
              </a:tr>
              <a:tr h="201757">
                <a:tc>
                  <a:txBody>
                    <a:bodyPr/>
                    <a:lstStyle/>
                    <a:p>
                      <a:pPr marL="0" marR="0" algn="ctr">
                        <a:lnSpc>
                          <a:spcPct val="107000"/>
                        </a:lnSpc>
                        <a:spcBef>
                          <a:spcPts val="0"/>
                        </a:spcBef>
                        <a:spcAft>
                          <a:spcPts val="0"/>
                        </a:spcAft>
                      </a:pPr>
                      <a:r>
                        <a:rPr lang="en-US" sz="1400">
                          <a:effectLst/>
                        </a:rPr>
                        <a:t>MultipleLines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100" marR="57100" marT="0" marB="0" anchor="ctr"/>
                </a:tc>
                <a:tc>
                  <a:txBody>
                    <a:bodyPr/>
                    <a:lstStyle/>
                    <a:p>
                      <a:pPr marL="0" marR="0" algn="ctr">
                        <a:lnSpc>
                          <a:spcPct val="107000"/>
                        </a:lnSpc>
                        <a:spcBef>
                          <a:spcPts val="0"/>
                        </a:spcBef>
                        <a:spcAft>
                          <a:spcPts val="0"/>
                        </a:spcAft>
                      </a:pPr>
                      <a:r>
                        <a:rPr lang="en-US" sz="1400">
                          <a:effectLst/>
                        </a:rPr>
                        <a:t>total day minutes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00" marR="57100" marT="0" marB="0" anchor="ctr"/>
                </a:tc>
                <a:extLst>
                  <a:ext uri="{0D108BD9-81ED-4DB2-BD59-A6C34878D82A}">
                    <a16:rowId xmlns:a16="http://schemas.microsoft.com/office/drawing/2014/main" val="3449789101"/>
                  </a:ext>
                </a:extLst>
              </a:tr>
              <a:tr h="201757">
                <a:tc>
                  <a:txBody>
                    <a:bodyPr/>
                    <a:lstStyle/>
                    <a:p>
                      <a:pPr marL="0" marR="0" algn="ctr">
                        <a:lnSpc>
                          <a:spcPct val="107000"/>
                        </a:lnSpc>
                        <a:spcBef>
                          <a:spcPts val="0"/>
                        </a:spcBef>
                        <a:spcAft>
                          <a:spcPts val="0"/>
                        </a:spcAft>
                      </a:pPr>
                      <a:r>
                        <a:rPr lang="en-US" sz="1400">
                          <a:effectLst/>
                        </a:rPr>
                        <a:t>InternetService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00" marR="57100" marT="0" marB="0" anchor="ctr"/>
                </a:tc>
                <a:tc>
                  <a:txBody>
                    <a:bodyPr/>
                    <a:lstStyle/>
                    <a:p>
                      <a:pPr marL="0" marR="0" algn="ctr">
                        <a:lnSpc>
                          <a:spcPct val="107000"/>
                        </a:lnSpc>
                        <a:spcBef>
                          <a:spcPts val="0"/>
                        </a:spcBef>
                        <a:spcAft>
                          <a:spcPts val="0"/>
                        </a:spcAft>
                      </a:pPr>
                      <a:r>
                        <a:rPr lang="en-US" sz="1400">
                          <a:effectLst/>
                        </a:rPr>
                        <a:t>total day calls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00" marR="57100" marT="0" marB="0" anchor="ctr"/>
                </a:tc>
                <a:extLst>
                  <a:ext uri="{0D108BD9-81ED-4DB2-BD59-A6C34878D82A}">
                    <a16:rowId xmlns:a16="http://schemas.microsoft.com/office/drawing/2014/main" val="1682649595"/>
                  </a:ext>
                </a:extLst>
              </a:tr>
              <a:tr h="201757">
                <a:tc>
                  <a:txBody>
                    <a:bodyPr/>
                    <a:lstStyle/>
                    <a:p>
                      <a:pPr marL="0" marR="0" algn="ctr">
                        <a:lnSpc>
                          <a:spcPct val="107000"/>
                        </a:lnSpc>
                        <a:spcBef>
                          <a:spcPts val="0"/>
                        </a:spcBef>
                        <a:spcAft>
                          <a:spcPts val="0"/>
                        </a:spcAft>
                      </a:pPr>
                      <a:r>
                        <a:rPr lang="en-US" sz="1400">
                          <a:effectLst/>
                        </a:rPr>
                        <a:t>OnlineSecurity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00" marR="57100" marT="0" marB="0" anchor="ctr"/>
                </a:tc>
                <a:tc>
                  <a:txBody>
                    <a:bodyPr/>
                    <a:lstStyle/>
                    <a:p>
                      <a:pPr marL="0" marR="0" algn="ctr">
                        <a:lnSpc>
                          <a:spcPct val="107000"/>
                        </a:lnSpc>
                        <a:spcBef>
                          <a:spcPts val="0"/>
                        </a:spcBef>
                        <a:spcAft>
                          <a:spcPts val="0"/>
                        </a:spcAft>
                      </a:pPr>
                      <a:r>
                        <a:rPr lang="en-US" sz="1400">
                          <a:effectLst/>
                        </a:rPr>
                        <a:t>total day charge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00" marR="57100" marT="0" marB="0" anchor="ctr"/>
                </a:tc>
                <a:extLst>
                  <a:ext uri="{0D108BD9-81ED-4DB2-BD59-A6C34878D82A}">
                    <a16:rowId xmlns:a16="http://schemas.microsoft.com/office/drawing/2014/main" val="149723080"/>
                  </a:ext>
                </a:extLst>
              </a:tr>
              <a:tr h="201757">
                <a:tc>
                  <a:txBody>
                    <a:bodyPr/>
                    <a:lstStyle/>
                    <a:p>
                      <a:pPr marL="0" marR="0" algn="ctr">
                        <a:lnSpc>
                          <a:spcPct val="107000"/>
                        </a:lnSpc>
                        <a:spcBef>
                          <a:spcPts val="0"/>
                        </a:spcBef>
                        <a:spcAft>
                          <a:spcPts val="0"/>
                        </a:spcAft>
                      </a:pPr>
                      <a:r>
                        <a:rPr lang="en-US" sz="1400" dirty="0">
                          <a:effectLst/>
                        </a:rPr>
                        <a:t>OnlineBackup</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100" marR="57100" marT="0" marB="0" anchor="ctr"/>
                </a:tc>
                <a:tc>
                  <a:txBody>
                    <a:bodyPr/>
                    <a:lstStyle/>
                    <a:p>
                      <a:pPr marL="0" marR="0" algn="ctr">
                        <a:lnSpc>
                          <a:spcPct val="107000"/>
                        </a:lnSpc>
                        <a:spcBef>
                          <a:spcPts val="0"/>
                        </a:spcBef>
                        <a:spcAft>
                          <a:spcPts val="0"/>
                        </a:spcAft>
                      </a:pPr>
                      <a:r>
                        <a:rPr lang="en-US" sz="1400">
                          <a:effectLst/>
                        </a:rPr>
                        <a:t>total eve minutes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100" marR="57100" marT="0" marB="0" anchor="ctr"/>
                </a:tc>
                <a:extLst>
                  <a:ext uri="{0D108BD9-81ED-4DB2-BD59-A6C34878D82A}">
                    <a16:rowId xmlns:a16="http://schemas.microsoft.com/office/drawing/2014/main" val="2445469033"/>
                  </a:ext>
                </a:extLst>
              </a:tr>
              <a:tr h="201757">
                <a:tc>
                  <a:txBody>
                    <a:bodyPr/>
                    <a:lstStyle/>
                    <a:p>
                      <a:pPr marL="0" marR="0" algn="ctr">
                        <a:lnSpc>
                          <a:spcPct val="107000"/>
                        </a:lnSpc>
                        <a:spcBef>
                          <a:spcPts val="0"/>
                        </a:spcBef>
                        <a:spcAft>
                          <a:spcPts val="0"/>
                        </a:spcAft>
                      </a:pPr>
                      <a:r>
                        <a:rPr lang="en-US" sz="1400">
                          <a:effectLst/>
                        </a:rPr>
                        <a:t>DeviceProtection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00" marR="57100" marT="0" marB="0" anchor="ctr"/>
                </a:tc>
                <a:tc>
                  <a:txBody>
                    <a:bodyPr/>
                    <a:lstStyle/>
                    <a:p>
                      <a:pPr marL="0" marR="0" algn="ctr">
                        <a:lnSpc>
                          <a:spcPct val="107000"/>
                        </a:lnSpc>
                        <a:spcBef>
                          <a:spcPts val="0"/>
                        </a:spcBef>
                        <a:spcAft>
                          <a:spcPts val="0"/>
                        </a:spcAft>
                      </a:pPr>
                      <a:r>
                        <a:rPr lang="en-US" sz="1400">
                          <a:effectLst/>
                        </a:rPr>
                        <a:t>total eve calls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00" marR="57100" marT="0" marB="0" anchor="ctr"/>
                </a:tc>
                <a:extLst>
                  <a:ext uri="{0D108BD9-81ED-4DB2-BD59-A6C34878D82A}">
                    <a16:rowId xmlns:a16="http://schemas.microsoft.com/office/drawing/2014/main" val="2541364065"/>
                  </a:ext>
                </a:extLst>
              </a:tr>
              <a:tr h="201757">
                <a:tc>
                  <a:txBody>
                    <a:bodyPr/>
                    <a:lstStyle/>
                    <a:p>
                      <a:pPr marL="0" marR="0" algn="ctr">
                        <a:lnSpc>
                          <a:spcPct val="107000"/>
                        </a:lnSpc>
                        <a:spcBef>
                          <a:spcPts val="0"/>
                        </a:spcBef>
                        <a:spcAft>
                          <a:spcPts val="0"/>
                        </a:spcAft>
                      </a:pPr>
                      <a:r>
                        <a:rPr lang="en-US" sz="1400">
                          <a:effectLst/>
                        </a:rPr>
                        <a:t>TechSupport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00" marR="57100" marT="0" marB="0" anchor="ctr"/>
                </a:tc>
                <a:tc>
                  <a:txBody>
                    <a:bodyPr/>
                    <a:lstStyle/>
                    <a:p>
                      <a:pPr marL="0" marR="0" algn="ctr">
                        <a:lnSpc>
                          <a:spcPct val="107000"/>
                        </a:lnSpc>
                        <a:spcBef>
                          <a:spcPts val="0"/>
                        </a:spcBef>
                        <a:spcAft>
                          <a:spcPts val="0"/>
                        </a:spcAft>
                      </a:pPr>
                      <a:r>
                        <a:rPr lang="en-US" sz="1400">
                          <a:effectLst/>
                        </a:rPr>
                        <a:t>total eve charge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00" marR="57100" marT="0" marB="0" anchor="ctr"/>
                </a:tc>
                <a:extLst>
                  <a:ext uri="{0D108BD9-81ED-4DB2-BD59-A6C34878D82A}">
                    <a16:rowId xmlns:a16="http://schemas.microsoft.com/office/drawing/2014/main" val="465635861"/>
                  </a:ext>
                </a:extLst>
              </a:tr>
              <a:tr h="201757">
                <a:tc>
                  <a:txBody>
                    <a:bodyPr/>
                    <a:lstStyle/>
                    <a:p>
                      <a:pPr marL="0" marR="0" algn="ctr">
                        <a:lnSpc>
                          <a:spcPct val="107000"/>
                        </a:lnSpc>
                        <a:spcBef>
                          <a:spcPts val="0"/>
                        </a:spcBef>
                        <a:spcAft>
                          <a:spcPts val="0"/>
                        </a:spcAft>
                      </a:pPr>
                      <a:r>
                        <a:rPr lang="en-US" sz="1400">
                          <a:effectLst/>
                        </a:rPr>
                        <a:t>StreamingTV</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00" marR="57100" marT="0" marB="0" anchor="ctr"/>
                </a:tc>
                <a:tc>
                  <a:txBody>
                    <a:bodyPr/>
                    <a:lstStyle/>
                    <a:p>
                      <a:pPr marL="0" marR="0" algn="ctr">
                        <a:lnSpc>
                          <a:spcPct val="107000"/>
                        </a:lnSpc>
                        <a:spcBef>
                          <a:spcPts val="0"/>
                        </a:spcBef>
                        <a:spcAft>
                          <a:spcPts val="0"/>
                        </a:spcAft>
                      </a:pPr>
                      <a:r>
                        <a:rPr lang="en-US" sz="1400">
                          <a:effectLst/>
                        </a:rPr>
                        <a:t>total night minutes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00" marR="57100" marT="0" marB="0" anchor="ctr"/>
                </a:tc>
                <a:extLst>
                  <a:ext uri="{0D108BD9-81ED-4DB2-BD59-A6C34878D82A}">
                    <a16:rowId xmlns:a16="http://schemas.microsoft.com/office/drawing/2014/main" val="2915307303"/>
                  </a:ext>
                </a:extLst>
              </a:tr>
              <a:tr h="201757">
                <a:tc>
                  <a:txBody>
                    <a:bodyPr/>
                    <a:lstStyle/>
                    <a:p>
                      <a:pPr marL="0" marR="0" algn="ctr">
                        <a:lnSpc>
                          <a:spcPct val="107000"/>
                        </a:lnSpc>
                        <a:spcBef>
                          <a:spcPts val="0"/>
                        </a:spcBef>
                        <a:spcAft>
                          <a:spcPts val="0"/>
                        </a:spcAft>
                      </a:pPr>
                      <a:r>
                        <a:rPr lang="en-US" sz="1400">
                          <a:effectLst/>
                        </a:rPr>
                        <a:t>StreamingMovies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00" marR="57100" marT="0" marB="0" anchor="ctr"/>
                </a:tc>
                <a:tc>
                  <a:txBody>
                    <a:bodyPr/>
                    <a:lstStyle/>
                    <a:p>
                      <a:pPr marL="0" marR="0" algn="ctr">
                        <a:lnSpc>
                          <a:spcPct val="107000"/>
                        </a:lnSpc>
                        <a:spcBef>
                          <a:spcPts val="0"/>
                        </a:spcBef>
                        <a:spcAft>
                          <a:spcPts val="0"/>
                        </a:spcAft>
                      </a:pPr>
                      <a:r>
                        <a:rPr lang="en-US" sz="1400">
                          <a:effectLst/>
                        </a:rPr>
                        <a:t>total night calls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00" marR="57100" marT="0" marB="0" anchor="ctr"/>
                </a:tc>
                <a:extLst>
                  <a:ext uri="{0D108BD9-81ED-4DB2-BD59-A6C34878D82A}">
                    <a16:rowId xmlns:a16="http://schemas.microsoft.com/office/drawing/2014/main" val="1611468078"/>
                  </a:ext>
                </a:extLst>
              </a:tr>
              <a:tr h="201757">
                <a:tc>
                  <a:txBody>
                    <a:bodyPr/>
                    <a:lstStyle/>
                    <a:p>
                      <a:pPr marL="0" marR="0" algn="ctr">
                        <a:lnSpc>
                          <a:spcPct val="107000"/>
                        </a:lnSpc>
                        <a:spcBef>
                          <a:spcPts val="0"/>
                        </a:spcBef>
                        <a:spcAft>
                          <a:spcPts val="0"/>
                        </a:spcAft>
                      </a:pPr>
                      <a:r>
                        <a:rPr lang="en-US" sz="1400">
                          <a:effectLst/>
                        </a:rPr>
                        <a:t>Contract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00" marR="57100" marT="0" marB="0" anchor="ctr"/>
                </a:tc>
                <a:tc>
                  <a:txBody>
                    <a:bodyPr/>
                    <a:lstStyle/>
                    <a:p>
                      <a:pPr marL="0" marR="0" algn="ctr">
                        <a:lnSpc>
                          <a:spcPct val="107000"/>
                        </a:lnSpc>
                        <a:spcBef>
                          <a:spcPts val="0"/>
                        </a:spcBef>
                        <a:spcAft>
                          <a:spcPts val="0"/>
                        </a:spcAft>
                      </a:pPr>
                      <a:r>
                        <a:rPr lang="en-US" sz="1400">
                          <a:effectLst/>
                        </a:rPr>
                        <a:t>total night charge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00" marR="57100" marT="0" marB="0" anchor="ctr"/>
                </a:tc>
                <a:extLst>
                  <a:ext uri="{0D108BD9-81ED-4DB2-BD59-A6C34878D82A}">
                    <a16:rowId xmlns:a16="http://schemas.microsoft.com/office/drawing/2014/main" val="1949899154"/>
                  </a:ext>
                </a:extLst>
              </a:tr>
              <a:tr h="201757">
                <a:tc>
                  <a:txBody>
                    <a:bodyPr/>
                    <a:lstStyle/>
                    <a:p>
                      <a:pPr marL="0" marR="0" algn="ctr">
                        <a:lnSpc>
                          <a:spcPct val="107000"/>
                        </a:lnSpc>
                        <a:spcBef>
                          <a:spcPts val="0"/>
                        </a:spcBef>
                        <a:spcAft>
                          <a:spcPts val="0"/>
                        </a:spcAft>
                      </a:pPr>
                      <a:r>
                        <a:rPr lang="en-US" sz="1400">
                          <a:effectLst/>
                        </a:rPr>
                        <a:t>PaperlessBilling</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00" marR="57100" marT="0" marB="0" anchor="ctr"/>
                </a:tc>
                <a:tc>
                  <a:txBody>
                    <a:bodyPr/>
                    <a:lstStyle/>
                    <a:p>
                      <a:pPr marL="0" marR="0" algn="ctr">
                        <a:lnSpc>
                          <a:spcPct val="107000"/>
                        </a:lnSpc>
                        <a:spcBef>
                          <a:spcPts val="0"/>
                        </a:spcBef>
                        <a:spcAft>
                          <a:spcPts val="0"/>
                        </a:spcAft>
                      </a:pPr>
                      <a:r>
                        <a:rPr lang="en-US" sz="1400">
                          <a:effectLst/>
                        </a:rPr>
                        <a:t>total intl minutes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00" marR="57100" marT="0" marB="0" anchor="ctr"/>
                </a:tc>
                <a:extLst>
                  <a:ext uri="{0D108BD9-81ED-4DB2-BD59-A6C34878D82A}">
                    <a16:rowId xmlns:a16="http://schemas.microsoft.com/office/drawing/2014/main" val="2628621711"/>
                  </a:ext>
                </a:extLst>
              </a:tr>
              <a:tr h="201757">
                <a:tc>
                  <a:txBody>
                    <a:bodyPr/>
                    <a:lstStyle/>
                    <a:p>
                      <a:pPr marL="0" marR="0" algn="ctr">
                        <a:lnSpc>
                          <a:spcPct val="107000"/>
                        </a:lnSpc>
                        <a:spcBef>
                          <a:spcPts val="0"/>
                        </a:spcBef>
                        <a:spcAft>
                          <a:spcPts val="0"/>
                        </a:spcAft>
                      </a:pPr>
                      <a:r>
                        <a:rPr lang="en-US" sz="1400">
                          <a:effectLst/>
                        </a:rPr>
                        <a:t>PaymentMethod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00" marR="57100" marT="0" marB="0" anchor="ctr"/>
                </a:tc>
                <a:tc>
                  <a:txBody>
                    <a:bodyPr/>
                    <a:lstStyle/>
                    <a:p>
                      <a:pPr marL="0" marR="0" algn="ctr">
                        <a:lnSpc>
                          <a:spcPct val="107000"/>
                        </a:lnSpc>
                        <a:spcBef>
                          <a:spcPts val="0"/>
                        </a:spcBef>
                        <a:spcAft>
                          <a:spcPts val="0"/>
                        </a:spcAft>
                      </a:pPr>
                      <a:r>
                        <a:rPr lang="en-US" sz="1400">
                          <a:effectLst/>
                        </a:rPr>
                        <a:t>total intl calls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00" marR="57100" marT="0" marB="0" anchor="ctr"/>
                </a:tc>
                <a:extLst>
                  <a:ext uri="{0D108BD9-81ED-4DB2-BD59-A6C34878D82A}">
                    <a16:rowId xmlns:a16="http://schemas.microsoft.com/office/drawing/2014/main" val="590248959"/>
                  </a:ext>
                </a:extLst>
              </a:tr>
              <a:tr h="201757">
                <a:tc>
                  <a:txBody>
                    <a:bodyPr/>
                    <a:lstStyle/>
                    <a:p>
                      <a:pPr marL="0" marR="0" algn="ctr">
                        <a:lnSpc>
                          <a:spcPct val="107000"/>
                        </a:lnSpc>
                        <a:spcBef>
                          <a:spcPts val="0"/>
                        </a:spcBef>
                        <a:spcAft>
                          <a:spcPts val="0"/>
                        </a:spcAft>
                      </a:pPr>
                      <a:r>
                        <a:rPr lang="en-US" sz="1400" dirty="0">
                          <a:effectLst/>
                        </a:rPr>
                        <a:t>MonthlyCharges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100" marR="57100" marT="0" marB="0" anchor="ctr"/>
                </a:tc>
                <a:tc>
                  <a:txBody>
                    <a:bodyPr/>
                    <a:lstStyle/>
                    <a:p>
                      <a:pPr marL="0" marR="0" algn="ctr">
                        <a:lnSpc>
                          <a:spcPct val="107000"/>
                        </a:lnSpc>
                        <a:spcBef>
                          <a:spcPts val="0"/>
                        </a:spcBef>
                        <a:spcAft>
                          <a:spcPts val="0"/>
                        </a:spcAft>
                      </a:pPr>
                      <a:r>
                        <a:rPr lang="en-US" sz="1400">
                          <a:effectLst/>
                        </a:rPr>
                        <a:t>total intl charge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00" marR="57100" marT="0" marB="0" anchor="ctr"/>
                </a:tc>
                <a:extLst>
                  <a:ext uri="{0D108BD9-81ED-4DB2-BD59-A6C34878D82A}">
                    <a16:rowId xmlns:a16="http://schemas.microsoft.com/office/drawing/2014/main" val="771407219"/>
                  </a:ext>
                </a:extLst>
              </a:tr>
              <a:tr h="201757">
                <a:tc>
                  <a:txBody>
                    <a:bodyPr/>
                    <a:lstStyle/>
                    <a:p>
                      <a:pPr marL="0" marR="0" algn="ctr">
                        <a:lnSpc>
                          <a:spcPct val="107000"/>
                        </a:lnSpc>
                        <a:spcBef>
                          <a:spcPts val="0"/>
                        </a:spcBef>
                        <a:spcAft>
                          <a:spcPts val="0"/>
                        </a:spcAft>
                      </a:pPr>
                      <a:r>
                        <a:rPr lang="en-US" sz="1400">
                          <a:effectLst/>
                        </a:rPr>
                        <a:t>TotalCharges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00" marR="57100" marT="0" marB="0" anchor="ctr"/>
                </a:tc>
                <a:tc>
                  <a:txBody>
                    <a:bodyPr/>
                    <a:lstStyle/>
                    <a:p>
                      <a:pPr marL="0" marR="0" algn="ctr">
                        <a:lnSpc>
                          <a:spcPct val="107000"/>
                        </a:lnSpc>
                        <a:spcBef>
                          <a:spcPts val="0"/>
                        </a:spcBef>
                        <a:spcAft>
                          <a:spcPts val="0"/>
                        </a:spcAft>
                      </a:pPr>
                      <a:r>
                        <a:rPr lang="en-US" sz="1400">
                          <a:effectLst/>
                        </a:rPr>
                        <a:t>customer service calls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00" marR="57100" marT="0" marB="0" anchor="ctr"/>
                </a:tc>
                <a:extLst>
                  <a:ext uri="{0D108BD9-81ED-4DB2-BD59-A6C34878D82A}">
                    <a16:rowId xmlns:a16="http://schemas.microsoft.com/office/drawing/2014/main" val="264504633"/>
                  </a:ext>
                </a:extLst>
              </a:tr>
              <a:tr h="201757">
                <a:tc>
                  <a:txBody>
                    <a:bodyPr/>
                    <a:lstStyle/>
                    <a:p>
                      <a:pPr marL="0" marR="0" algn="ctr">
                        <a:lnSpc>
                          <a:spcPct val="107000"/>
                        </a:lnSpc>
                        <a:spcBef>
                          <a:spcPts val="0"/>
                        </a:spcBef>
                        <a:spcAft>
                          <a:spcPts val="0"/>
                        </a:spcAft>
                      </a:pPr>
                      <a:r>
                        <a:rPr lang="en-US" sz="1400">
                          <a:effectLst/>
                        </a:rPr>
                        <a:t>Churn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00" marR="57100" marT="0" marB="0" anchor="ctr"/>
                </a:tc>
                <a:tc>
                  <a:txBody>
                    <a:bodyPr/>
                    <a:lstStyle/>
                    <a:p>
                      <a:pPr marL="0" marR="0" algn="ctr">
                        <a:lnSpc>
                          <a:spcPct val="107000"/>
                        </a:lnSpc>
                        <a:spcBef>
                          <a:spcPts val="0"/>
                        </a:spcBef>
                        <a:spcAft>
                          <a:spcPts val="0"/>
                        </a:spcAft>
                      </a:pPr>
                      <a:r>
                        <a:rPr lang="en-US" sz="1400">
                          <a:effectLst/>
                        </a:rPr>
                        <a:t>churn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100" marR="57100" marT="0" marB="0" anchor="ctr"/>
                </a:tc>
                <a:extLst>
                  <a:ext uri="{0D108BD9-81ED-4DB2-BD59-A6C34878D82A}">
                    <a16:rowId xmlns:a16="http://schemas.microsoft.com/office/drawing/2014/main" val="2654360055"/>
                  </a:ext>
                </a:extLst>
              </a:tr>
            </a:tbl>
          </a:graphicData>
        </a:graphic>
      </p:graphicFrame>
    </p:spTree>
    <p:extLst>
      <p:ext uri="{BB962C8B-B14F-4D97-AF65-F5344CB8AC3E}">
        <p14:creationId xmlns:p14="http://schemas.microsoft.com/office/powerpoint/2010/main" val="116619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F0E16-D3A6-4C07-8A8A-D76B09FF1F7D}"/>
              </a:ext>
            </a:extLst>
          </p:cNvPr>
          <p:cNvSpPr>
            <a:spLocks noGrp="1"/>
          </p:cNvSpPr>
          <p:nvPr>
            <p:ph type="title"/>
          </p:nvPr>
        </p:nvSpPr>
        <p:spPr/>
        <p:txBody>
          <a:bodyPr/>
          <a:lstStyle/>
          <a:p>
            <a:r>
              <a:rPr lang="en-US" b="1" dirty="0"/>
              <a:t>OUTLIER ANALYSIS</a:t>
            </a:r>
          </a:p>
        </p:txBody>
      </p:sp>
      <p:pic>
        <p:nvPicPr>
          <p:cNvPr id="9" name="Picture 8" descr="A close up of a piece of paper&#10;&#10;Description generated with high confidence">
            <a:extLst>
              <a:ext uri="{FF2B5EF4-FFF2-40B4-BE49-F238E27FC236}">
                <a16:creationId xmlns:a16="http://schemas.microsoft.com/office/drawing/2014/main" id="{6B73427C-C698-418D-9079-A47BDB432B7B}"/>
              </a:ext>
            </a:extLst>
          </p:cNvPr>
          <p:cNvPicPr>
            <a:picLocks noChangeAspect="1"/>
          </p:cNvPicPr>
          <p:nvPr/>
        </p:nvPicPr>
        <p:blipFill>
          <a:blip r:embed="rId2"/>
          <a:stretch>
            <a:fillRect/>
          </a:stretch>
        </p:blipFill>
        <p:spPr>
          <a:xfrm>
            <a:off x="5991225" y="828675"/>
            <a:ext cx="5943600" cy="5200650"/>
          </a:xfrm>
          <a:prstGeom prst="rect">
            <a:avLst/>
          </a:prstGeom>
        </p:spPr>
      </p:pic>
      <p:pic>
        <p:nvPicPr>
          <p:cNvPr id="11" name="Picture 10" descr="A screenshot of a cell phone&#10;&#10;Description generated with high confidence">
            <a:extLst>
              <a:ext uri="{FF2B5EF4-FFF2-40B4-BE49-F238E27FC236}">
                <a16:creationId xmlns:a16="http://schemas.microsoft.com/office/drawing/2014/main" id="{1906B682-CE2B-4C70-A80F-72FA116DEAC6}"/>
              </a:ext>
            </a:extLst>
          </p:cNvPr>
          <p:cNvPicPr>
            <a:picLocks noChangeAspect="1"/>
          </p:cNvPicPr>
          <p:nvPr/>
        </p:nvPicPr>
        <p:blipFill>
          <a:blip r:embed="rId3"/>
          <a:stretch>
            <a:fillRect/>
          </a:stretch>
        </p:blipFill>
        <p:spPr>
          <a:xfrm>
            <a:off x="1009650" y="2281238"/>
            <a:ext cx="4283529" cy="3748087"/>
          </a:xfrm>
          <a:prstGeom prst="rect">
            <a:avLst/>
          </a:prstGeom>
        </p:spPr>
      </p:pic>
      <p:sp>
        <p:nvSpPr>
          <p:cNvPr id="13" name="TextBox 12">
            <a:extLst>
              <a:ext uri="{FF2B5EF4-FFF2-40B4-BE49-F238E27FC236}">
                <a16:creationId xmlns:a16="http://schemas.microsoft.com/office/drawing/2014/main" id="{9EC87D5B-0675-480F-ADB3-212EEC8BF980}"/>
              </a:ext>
            </a:extLst>
          </p:cNvPr>
          <p:cNvSpPr txBox="1"/>
          <p:nvPr/>
        </p:nvSpPr>
        <p:spPr>
          <a:xfrm>
            <a:off x="1626000" y="6153612"/>
            <a:ext cx="2813591" cy="369332"/>
          </a:xfrm>
          <a:prstGeom prst="rect">
            <a:avLst/>
          </a:prstGeom>
          <a:noFill/>
        </p:spPr>
        <p:txBody>
          <a:bodyPr wrap="none" rtlCol="0">
            <a:spAutoFit/>
          </a:bodyPr>
          <a:lstStyle/>
          <a:p>
            <a:r>
              <a:rPr lang="en-US" dirty="0"/>
              <a:t>Categorical dataframe</a:t>
            </a:r>
          </a:p>
        </p:txBody>
      </p:sp>
      <p:sp>
        <p:nvSpPr>
          <p:cNvPr id="14" name="TextBox 13">
            <a:extLst>
              <a:ext uri="{FF2B5EF4-FFF2-40B4-BE49-F238E27FC236}">
                <a16:creationId xmlns:a16="http://schemas.microsoft.com/office/drawing/2014/main" id="{8FD7B1E1-75D2-4E07-AE12-B873B96D7EC7}"/>
              </a:ext>
            </a:extLst>
          </p:cNvPr>
          <p:cNvSpPr txBox="1"/>
          <p:nvPr/>
        </p:nvSpPr>
        <p:spPr>
          <a:xfrm>
            <a:off x="6729311" y="6153612"/>
            <a:ext cx="2555508" cy="369332"/>
          </a:xfrm>
          <a:prstGeom prst="rect">
            <a:avLst/>
          </a:prstGeom>
          <a:noFill/>
        </p:spPr>
        <p:txBody>
          <a:bodyPr wrap="none" rtlCol="0">
            <a:spAutoFit/>
          </a:bodyPr>
          <a:lstStyle/>
          <a:p>
            <a:r>
              <a:rPr lang="en-US" dirty="0"/>
              <a:t>Continual dataframe</a:t>
            </a:r>
          </a:p>
        </p:txBody>
      </p:sp>
    </p:spTree>
    <p:extLst>
      <p:ext uri="{BB962C8B-B14F-4D97-AF65-F5344CB8AC3E}">
        <p14:creationId xmlns:p14="http://schemas.microsoft.com/office/powerpoint/2010/main" val="3815920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3D3AB-D272-43C9-A05E-ECA47077B16E}"/>
              </a:ext>
            </a:extLst>
          </p:cNvPr>
          <p:cNvSpPr>
            <a:spLocks noGrp="1"/>
          </p:cNvSpPr>
          <p:nvPr>
            <p:ph type="title"/>
          </p:nvPr>
        </p:nvSpPr>
        <p:spPr>
          <a:xfrm>
            <a:off x="1798496" y="307862"/>
            <a:ext cx="8676222" cy="1066801"/>
          </a:xfrm>
        </p:spPr>
        <p:txBody>
          <a:bodyPr vert="horz" lIns="91440" tIns="45720" rIns="91440" bIns="45720" rtlCol="0" anchor="b">
            <a:normAutofit fontScale="90000"/>
          </a:bodyPr>
          <a:lstStyle/>
          <a:p>
            <a:pPr algn="ctr">
              <a:lnSpc>
                <a:spcPct val="90000"/>
              </a:lnSpc>
            </a:pPr>
            <a:r>
              <a:rPr lang="en-US" sz="4100" b="1" dirty="0">
                <a:effectLst>
                  <a:glow rad="38100">
                    <a:schemeClr val="bg1">
                      <a:lumMod val="65000"/>
                      <a:lumOff val="35000"/>
                      <a:alpha val="50000"/>
                    </a:schemeClr>
                  </a:glow>
                  <a:outerShdw blurRad="28575" dist="31750" dir="13200000" algn="tl" rotWithShape="0">
                    <a:srgbClr val="000000">
                      <a:alpha val="25000"/>
                    </a:srgbClr>
                  </a:outerShdw>
                </a:effectLst>
              </a:rPr>
              <a:t>Continuous Variable Analysis</a:t>
            </a:r>
            <a:br>
              <a:rPr lang="en-US" sz="4100" b="1"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4100" b="1" dirty="0">
                <a:effectLst>
                  <a:glow rad="38100">
                    <a:schemeClr val="bg1">
                      <a:lumMod val="65000"/>
                      <a:lumOff val="35000"/>
                      <a:alpha val="50000"/>
                    </a:schemeClr>
                  </a:glow>
                  <a:outerShdw blurRad="28575" dist="31750" dir="13200000" algn="tl" rotWithShape="0">
                    <a:srgbClr val="000000">
                      <a:alpha val="25000"/>
                    </a:srgbClr>
                  </a:outerShdw>
                </a:effectLst>
              </a:rPr>
              <a:t>Categorical Dataframe</a:t>
            </a:r>
          </a:p>
        </p:txBody>
      </p:sp>
      <p:pic>
        <p:nvPicPr>
          <p:cNvPr id="5" name="Picture 4" descr="A close up of text on a white background&#10;&#10;Description generated with high confidence">
            <a:extLst>
              <a:ext uri="{FF2B5EF4-FFF2-40B4-BE49-F238E27FC236}">
                <a16:creationId xmlns:a16="http://schemas.microsoft.com/office/drawing/2014/main" id="{D599A20A-99E9-47AD-9355-BCD97E9E4CF4}"/>
              </a:ext>
            </a:extLst>
          </p:cNvPr>
          <p:cNvPicPr>
            <a:picLocks noChangeAspect="1"/>
          </p:cNvPicPr>
          <p:nvPr/>
        </p:nvPicPr>
        <p:blipFill>
          <a:blip r:embed="rId3"/>
          <a:stretch>
            <a:fillRect/>
          </a:stretch>
        </p:blipFill>
        <p:spPr>
          <a:xfrm>
            <a:off x="68580" y="2352674"/>
            <a:ext cx="3876108" cy="3391595"/>
          </a:xfrm>
          <a:prstGeom prst="rect">
            <a:avLst/>
          </a:prstGeom>
        </p:spPr>
      </p:pic>
      <p:pic>
        <p:nvPicPr>
          <p:cNvPr id="9" name="Picture 8" descr="A close up of text on a white background&#10;&#10;Description generated with high confidence">
            <a:extLst>
              <a:ext uri="{FF2B5EF4-FFF2-40B4-BE49-F238E27FC236}">
                <a16:creationId xmlns:a16="http://schemas.microsoft.com/office/drawing/2014/main" id="{3FBDA835-C36F-4A26-9BBD-E7F5B035CE38}"/>
              </a:ext>
            </a:extLst>
          </p:cNvPr>
          <p:cNvPicPr>
            <a:picLocks noChangeAspect="1"/>
          </p:cNvPicPr>
          <p:nvPr/>
        </p:nvPicPr>
        <p:blipFill>
          <a:blip r:embed="rId4"/>
          <a:stretch>
            <a:fillRect/>
          </a:stretch>
        </p:blipFill>
        <p:spPr>
          <a:xfrm>
            <a:off x="4157945" y="2352674"/>
            <a:ext cx="3876109" cy="3391596"/>
          </a:xfrm>
          <a:prstGeom prst="rect">
            <a:avLst/>
          </a:prstGeom>
        </p:spPr>
      </p:pic>
      <p:pic>
        <p:nvPicPr>
          <p:cNvPr id="7" name="Picture 6" descr="A close up of a map&#10;&#10;Description generated with high confidence">
            <a:extLst>
              <a:ext uri="{FF2B5EF4-FFF2-40B4-BE49-F238E27FC236}">
                <a16:creationId xmlns:a16="http://schemas.microsoft.com/office/drawing/2014/main" id="{4A13BB24-657B-43C7-BC29-E3D48D6F9806}"/>
              </a:ext>
            </a:extLst>
          </p:cNvPr>
          <p:cNvPicPr>
            <a:picLocks noChangeAspect="1"/>
          </p:cNvPicPr>
          <p:nvPr/>
        </p:nvPicPr>
        <p:blipFill>
          <a:blip r:embed="rId5"/>
          <a:stretch>
            <a:fillRect/>
          </a:stretch>
        </p:blipFill>
        <p:spPr>
          <a:xfrm>
            <a:off x="8247311" y="2352673"/>
            <a:ext cx="3876109" cy="3391596"/>
          </a:xfrm>
          <a:prstGeom prst="rect">
            <a:avLst/>
          </a:prstGeom>
        </p:spPr>
      </p:pic>
    </p:spTree>
    <p:extLst>
      <p:ext uri="{BB962C8B-B14F-4D97-AF65-F5344CB8AC3E}">
        <p14:creationId xmlns:p14="http://schemas.microsoft.com/office/powerpoint/2010/main" val="1681063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93B90B0-281F-4169-96FA-86365F6FFDB9}"/>
              </a:ext>
            </a:extLst>
          </p:cNvPr>
          <p:cNvSpPr>
            <a:spLocks noGrp="1"/>
          </p:cNvSpPr>
          <p:nvPr>
            <p:ph type="title"/>
          </p:nvPr>
        </p:nvSpPr>
        <p:spPr>
          <a:xfrm>
            <a:off x="1798496" y="272351"/>
            <a:ext cx="8676222" cy="1066801"/>
          </a:xfrm>
        </p:spPr>
        <p:txBody>
          <a:bodyPr vert="horz" lIns="91440" tIns="45720" rIns="91440" bIns="45720" rtlCol="0" anchor="b">
            <a:normAutofit fontScale="90000"/>
          </a:bodyPr>
          <a:lstStyle/>
          <a:p>
            <a:pPr algn="ctr">
              <a:lnSpc>
                <a:spcPct val="90000"/>
              </a:lnSpc>
            </a:pPr>
            <a:r>
              <a:rPr lang="en-US" sz="4100" b="1" dirty="0">
                <a:effectLst>
                  <a:glow rad="38100">
                    <a:schemeClr val="bg1">
                      <a:lumMod val="65000"/>
                      <a:lumOff val="35000"/>
                      <a:alpha val="50000"/>
                    </a:schemeClr>
                  </a:glow>
                  <a:outerShdw blurRad="28575" dist="31750" dir="13200000" algn="tl" rotWithShape="0">
                    <a:srgbClr val="000000">
                      <a:alpha val="25000"/>
                    </a:srgbClr>
                  </a:outerShdw>
                </a:effectLst>
              </a:rPr>
              <a:t>Continuous Variable Analysis</a:t>
            </a:r>
            <a:br>
              <a:rPr lang="en-US" sz="4100" b="1"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4100" b="1" dirty="0">
                <a:effectLst>
                  <a:glow rad="38100">
                    <a:schemeClr val="bg1">
                      <a:lumMod val="65000"/>
                      <a:lumOff val="35000"/>
                      <a:alpha val="50000"/>
                    </a:schemeClr>
                  </a:glow>
                  <a:outerShdw blurRad="28575" dist="31750" dir="13200000" algn="tl" rotWithShape="0">
                    <a:srgbClr val="000000">
                      <a:alpha val="25000"/>
                    </a:srgbClr>
                  </a:outerShdw>
                </a:effectLst>
              </a:rPr>
              <a:t>Continual Dataframe</a:t>
            </a:r>
          </a:p>
        </p:txBody>
      </p:sp>
      <p:pic>
        <p:nvPicPr>
          <p:cNvPr id="6" name="Picture 5">
            <a:extLst>
              <a:ext uri="{FF2B5EF4-FFF2-40B4-BE49-F238E27FC236}">
                <a16:creationId xmlns:a16="http://schemas.microsoft.com/office/drawing/2014/main" id="{F59D071A-90AA-4B20-94B7-8344033B52B2}"/>
              </a:ext>
            </a:extLst>
          </p:cNvPr>
          <p:cNvPicPr>
            <a:picLocks noChangeAspect="1"/>
          </p:cNvPicPr>
          <p:nvPr/>
        </p:nvPicPr>
        <p:blipFill>
          <a:blip r:embed="rId2"/>
          <a:stretch>
            <a:fillRect/>
          </a:stretch>
        </p:blipFill>
        <p:spPr>
          <a:xfrm>
            <a:off x="6248401" y="1581149"/>
            <a:ext cx="5569987" cy="4873739"/>
          </a:xfrm>
          <a:prstGeom prst="rect">
            <a:avLst/>
          </a:prstGeom>
        </p:spPr>
      </p:pic>
      <p:pic>
        <p:nvPicPr>
          <p:cNvPr id="8" name="Picture 7" descr="A close up of text on a white background&#10;&#10;Description generated with high confidence">
            <a:extLst>
              <a:ext uri="{FF2B5EF4-FFF2-40B4-BE49-F238E27FC236}">
                <a16:creationId xmlns:a16="http://schemas.microsoft.com/office/drawing/2014/main" id="{F3B6755B-83A7-4521-A8BE-839B7CAA203D}"/>
              </a:ext>
            </a:extLst>
          </p:cNvPr>
          <p:cNvPicPr>
            <a:picLocks noChangeAspect="1"/>
          </p:cNvPicPr>
          <p:nvPr/>
        </p:nvPicPr>
        <p:blipFill>
          <a:blip r:embed="rId3"/>
          <a:stretch>
            <a:fillRect/>
          </a:stretch>
        </p:blipFill>
        <p:spPr>
          <a:xfrm>
            <a:off x="228600" y="1581150"/>
            <a:ext cx="5569986" cy="4873738"/>
          </a:xfrm>
          <a:prstGeom prst="rect">
            <a:avLst/>
          </a:prstGeom>
        </p:spPr>
      </p:pic>
    </p:spTree>
    <p:extLst>
      <p:ext uri="{BB962C8B-B14F-4D97-AF65-F5344CB8AC3E}">
        <p14:creationId xmlns:p14="http://schemas.microsoft.com/office/powerpoint/2010/main" val="1359050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49A48A5-89D3-4302-8FA5-604C66196C2E}"/>
              </a:ext>
            </a:extLst>
          </p:cNvPr>
          <p:cNvSpPr>
            <a:spLocks noGrp="1"/>
          </p:cNvSpPr>
          <p:nvPr>
            <p:ph type="title"/>
          </p:nvPr>
        </p:nvSpPr>
        <p:spPr>
          <a:xfrm>
            <a:off x="1798496" y="307862"/>
            <a:ext cx="8676222" cy="1066801"/>
          </a:xfrm>
        </p:spPr>
        <p:txBody>
          <a:bodyPr vert="horz" lIns="91440" tIns="45720" rIns="91440" bIns="45720" rtlCol="0" anchor="b">
            <a:normAutofit fontScale="90000"/>
          </a:bodyPr>
          <a:lstStyle/>
          <a:p>
            <a:pPr algn="ctr">
              <a:lnSpc>
                <a:spcPct val="90000"/>
              </a:lnSpc>
            </a:pPr>
            <a:r>
              <a:rPr lang="en-US" sz="4100" b="1" dirty="0">
                <a:effectLst>
                  <a:glow rad="38100">
                    <a:schemeClr val="bg1">
                      <a:lumMod val="65000"/>
                      <a:lumOff val="35000"/>
                      <a:alpha val="50000"/>
                    </a:schemeClr>
                  </a:glow>
                  <a:outerShdw blurRad="28575" dist="31750" dir="13200000" algn="tl" rotWithShape="0">
                    <a:srgbClr val="000000">
                      <a:alpha val="25000"/>
                    </a:srgbClr>
                  </a:outerShdw>
                </a:effectLst>
              </a:rPr>
              <a:t>Categorical Variable Analysis</a:t>
            </a:r>
            <a:br>
              <a:rPr lang="en-US" sz="4100" b="1"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4100" b="1" dirty="0">
                <a:effectLst>
                  <a:glow rad="38100">
                    <a:schemeClr val="bg1">
                      <a:lumMod val="65000"/>
                      <a:lumOff val="35000"/>
                      <a:alpha val="50000"/>
                    </a:schemeClr>
                  </a:glow>
                  <a:outerShdw blurRad="28575" dist="31750" dir="13200000" algn="tl" rotWithShape="0">
                    <a:srgbClr val="000000">
                      <a:alpha val="25000"/>
                    </a:srgbClr>
                  </a:outerShdw>
                </a:effectLst>
              </a:rPr>
              <a:t>Categorical Dataframe</a:t>
            </a:r>
          </a:p>
        </p:txBody>
      </p:sp>
      <p:pic>
        <p:nvPicPr>
          <p:cNvPr id="6" name="Picture 5">
            <a:extLst>
              <a:ext uri="{FF2B5EF4-FFF2-40B4-BE49-F238E27FC236}">
                <a16:creationId xmlns:a16="http://schemas.microsoft.com/office/drawing/2014/main" id="{CAB87484-9B8A-444B-A977-241590286312}"/>
              </a:ext>
            </a:extLst>
          </p:cNvPr>
          <p:cNvPicPr>
            <a:picLocks noChangeAspect="1"/>
          </p:cNvPicPr>
          <p:nvPr/>
        </p:nvPicPr>
        <p:blipFill>
          <a:blip r:embed="rId2"/>
          <a:stretch>
            <a:fillRect/>
          </a:stretch>
        </p:blipFill>
        <p:spPr>
          <a:xfrm>
            <a:off x="8230257" y="2124567"/>
            <a:ext cx="3961743" cy="3466525"/>
          </a:xfrm>
          <a:prstGeom prst="rect">
            <a:avLst/>
          </a:prstGeom>
        </p:spPr>
      </p:pic>
      <p:pic>
        <p:nvPicPr>
          <p:cNvPr id="8" name="Picture 7" descr="A screenshot of a cell phone&#10;&#10;Description generated with high confidence">
            <a:extLst>
              <a:ext uri="{FF2B5EF4-FFF2-40B4-BE49-F238E27FC236}">
                <a16:creationId xmlns:a16="http://schemas.microsoft.com/office/drawing/2014/main" id="{C5807FB4-CD05-494E-BA36-B4900ED3CD57}"/>
              </a:ext>
            </a:extLst>
          </p:cNvPr>
          <p:cNvPicPr>
            <a:picLocks noChangeAspect="1"/>
          </p:cNvPicPr>
          <p:nvPr/>
        </p:nvPicPr>
        <p:blipFill>
          <a:blip r:embed="rId3"/>
          <a:stretch>
            <a:fillRect/>
          </a:stretch>
        </p:blipFill>
        <p:spPr>
          <a:xfrm>
            <a:off x="0" y="2124567"/>
            <a:ext cx="3961742" cy="3466525"/>
          </a:xfrm>
          <a:prstGeom prst="rect">
            <a:avLst/>
          </a:prstGeom>
        </p:spPr>
      </p:pic>
      <p:pic>
        <p:nvPicPr>
          <p:cNvPr id="10" name="Picture 9" descr="A screenshot of a cell phone&#10;&#10;Description generated with high confidence">
            <a:extLst>
              <a:ext uri="{FF2B5EF4-FFF2-40B4-BE49-F238E27FC236}">
                <a16:creationId xmlns:a16="http://schemas.microsoft.com/office/drawing/2014/main" id="{D6BCBD6E-334C-4DB4-AAFD-035B2E8E38A2}"/>
              </a:ext>
            </a:extLst>
          </p:cNvPr>
          <p:cNvPicPr>
            <a:picLocks noChangeAspect="1"/>
          </p:cNvPicPr>
          <p:nvPr/>
        </p:nvPicPr>
        <p:blipFill>
          <a:blip r:embed="rId4"/>
          <a:stretch>
            <a:fillRect/>
          </a:stretch>
        </p:blipFill>
        <p:spPr>
          <a:xfrm>
            <a:off x="4115128" y="2124566"/>
            <a:ext cx="3961742" cy="3466525"/>
          </a:xfrm>
          <a:prstGeom prst="rect">
            <a:avLst/>
          </a:prstGeom>
        </p:spPr>
      </p:pic>
    </p:spTree>
    <p:extLst>
      <p:ext uri="{BB962C8B-B14F-4D97-AF65-F5344CB8AC3E}">
        <p14:creationId xmlns:p14="http://schemas.microsoft.com/office/powerpoint/2010/main" val="2469936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BA5B1DF-86FA-47B9-9218-AC9BEB875976}"/>
              </a:ext>
            </a:extLst>
          </p:cNvPr>
          <p:cNvSpPr>
            <a:spLocks noGrp="1"/>
          </p:cNvSpPr>
          <p:nvPr>
            <p:ph type="title"/>
          </p:nvPr>
        </p:nvSpPr>
        <p:spPr>
          <a:xfrm>
            <a:off x="1798496" y="272351"/>
            <a:ext cx="8676222" cy="1066801"/>
          </a:xfrm>
        </p:spPr>
        <p:txBody>
          <a:bodyPr vert="horz" lIns="91440" tIns="45720" rIns="91440" bIns="45720" rtlCol="0" anchor="b">
            <a:normAutofit fontScale="90000"/>
          </a:bodyPr>
          <a:lstStyle/>
          <a:p>
            <a:pPr algn="ctr">
              <a:lnSpc>
                <a:spcPct val="90000"/>
              </a:lnSpc>
            </a:pPr>
            <a:r>
              <a:rPr lang="en-US" sz="4100" b="1" dirty="0">
                <a:effectLst>
                  <a:glow rad="38100">
                    <a:schemeClr val="bg1">
                      <a:lumMod val="65000"/>
                      <a:lumOff val="35000"/>
                      <a:alpha val="50000"/>
                    </a:schemeClr>
                  </a:glow>
                  <a:outerShdw blurRad="28575" dist="31750" dir="13200000" algn="tl" rotWithShape="0">
                    <a:srgbClr val="000000">
                      <a:alpha val="25000"/>
                    </a:srgbClr>
                  </a:outerShdw>
                </a:effectLst>
              </a:rPr>
              <a:t>Categorical Variable Analysis</a:t>
            </a:r>
            <a:br>
              <a:rPr lang="en-US" sz="4100" b="1"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4100" b="1" dirty="0">
                <a:effectLst>
                  <a:glow rad="38100">
                    <a:schemeClr val="bg1">
                      <a:lumMod val="65000"/>
                      <a:lumOff val="35000"/>
                      <a:alpha val="50000"/>
                    </a:schemeClr>
                  </a:glow>
                  <a:outerShdw blurRad="28575" dist="31750" dir="13200000" algn="tl" rotWithShape="0">
                    <a:srgbClr val="000000">
                      <a:alpha val="25000"/>
                    </a:srgbClr>
                  </a:outerShdw>
                </a:effectLst>
              </a:rPr>
              <a:t>Continual Dataframe</a:t>
            </a:r>
          </a:p>
        </p:txBody>
      </p:sp>
      <p:pic>
        <p:nvPicPr>
          <p:cNvPr id="6" name="Picture 5" descr="A picture containing stationary, writing implement&#10;&#10;Description generated with high confidence">
            <a:extLst>
              <a:ext uri="{FF2B5EF4-FFF2-40B4-BE49-F238E27FC236}">
                <a16:creationId xmlns:a16="http://schemas.microsoft.com/office/drawing/2014/main" id="{35D7D44B-BDF3-401A-922B-28642279D350}"/>
              </a:ext>
            </a:extLst>
          </p:cNvPr>
          <p:cNvPicPr>
            <a:picLocks noChangeAspect="1"/>
          </p:cNvPicPr>
          <p:nvPr/>
        </p:nvPicPr>
        <p:blipFill>
          <a:blip r:embed="rId2"/>
          <a:stretch>
            <a:fillRect/>
          </a:stretch>
        </p:blipFill>
        <p:spPr>
          <a:xfrm>
            <a:off x="6439639" y="1512209"/>
            <a:ext cx="5353606" cy="4684405"/>
          </a:xfrm>
          <a:prstGeom prst="rect">
            <a:avLst/>
          </a:prstGeom>
        </p:spPr>
      </p:pic>
      <p:pic>
        <p:nvPicPr>
          <p:cNvPr id="8" name="Picture 7" descr="A pencil and paper&#10;&#10;Description generated with high confidence">
            <a:extLst>
              <a:ext uri="{FF2B5EF4-FFF2-40B4-BE49-F238E27FC236}">
                <a16:creationId xmlns:a16="http://schemas.microsoft.com/office/drawing/2014/main" id="{9C79DF07-9C6D-4618-A081-8EE5BF8A9C53}"/>
              </a:ext>
            </a:extLst>
          </p:cNvPr>
          <p:cNvPicPr>
            <a:picLocks noChangeAspect="1"/>
          </p:cNvPicPr>
          <p:nvPr/>
        </p:nvPicPr>
        <p:blipFill>
          <a:blip r:embed="rId3"/>
          <a:stretch>
            <a:fillRect/>
          </a:stretch>
        </p:blipFill>
        <p:spPr>
          <a:xfrm>
            <a:off x="398755" y="1574029"/>
            <a:ext cx="5282954" cy="4622585"/>
          </a:xfrm>
          <a:prstGeom prst="rect">
            <a:avLst/>
          </a:prstGeom>
        </p:spPr>
      </p:pic>
    </p:spTree>
    <p:extLst>
      <p:ext uri="{BB962C8B-B14F-4D97-AF65-F5344CB8AC3E}">
        <p14:creationId xmlns:p14="http://schemas.microsoft.com/office/powerpoint/2010/main" val="32356668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108</TotalTime>
  <Words>688</Words>
  <Application>Microsoft Office PowerPoint</Application>
  <PresentationFormat>Widescreen</PresentationFormat>
  <Paragraphs>100</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Algerian</vt:lpstr>
      <vt:lpstr>Arial</vt:lpstr>
      <vt:lpstr>Calibri</vt:lpstr>
      <vt:lpstr>Calibri Light</vt:lpstr>
      <vt:lpstr>Times New Roman</vt:lpstr>
      <vt:lpstr>Wingdings</vt:lpstr>
      <vt:lpstr>Celestial</vt:lpstr>
      <vt:lpstr>Telecom Churn Exploratory Data Analysis and Prediction Model using logistic Regression</vt:lpstr>
      <vt:lpstr>INDEX</vt:lpstr>
      <vt:lpstr>PROBLEM STATEMENT</vt:lpstr>
      <vt:lpstr>DATA FRAME ATTRIBUTES</vt:lpstr>
      <vt:lpstr>OUTLIER ANALYSIS</vt:lpstr>
      <vt:lpstr>Continuous Variable Analysis Categorical Dataframe</vt:lpstr>
      <vt:lpstr>Continuous Variable Analysis Continual Dataframe</vt:lpstr>
      <vt:lpstr>Categorical Variable Analysis Categorical Dataframe</vt:lpstr>
      <vt:lpstr>Categorical Variable Analysis Continual Dataframe</vt:lpstr>
      <vt:lpstr>CORRELATION MATRICES Categorical</vt:lpstr>
      <vt:lpstr>CORRELATION MATRIX Continual</vt:lpstr>
      <vt:lpstr>Initial Prediction model Metrics and ROC</vt:lpstr>
      <vt:lpstr>Finding Threshold cut-off values for prediction model</vt:lpstr>
      <vt:lpstr>TUNED MODEL CONFUSION MATRICES</vt:lpstr>
      <vt:lpstr>Process workflow</vt:lpstr>
      <vt:lpstr>KEY FINDINGS SUMMARIZED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Churn Exploratory Data Analysis and Prediction using logistic Regression</dc:title>
  <dc:creator>Anish Nitin Somaiah</dc:creator>
  <cp:lastModifiedBy>Anish Nitin Somaiah</cp:lastModifiedBy>
  <cp:revision>11</cp:revision>
  <dcterms:created xsi:type="dcterms:W3CDTF">2019-05-14T00:57:46Z</dcterms:created>
  <dcterms:modified xsi:type="dcterms:W3CDTF">2019-05-14T02:46:17Z</dcterms:modified>
</cp:coreProperties>
</file>