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79" r:id="rId3"/>
    <p:sldId id="283" r:id="rId4"/>
    <p:sldId id="282" r:id="rId5"/>
    <p:sldId id="278" r:id="rId6"/>
    <p:sldId id="257" r:id="rId7"/>
    <p:sldId id="267" r:id="rId8"/>
    <p:sldId id="269" r:id="rId9"/>
    <p:sldId id="268" r:id="rId10"/>
    <p:sldId id="271" r:id="rId11"/>
    <p:sldId id="263" r:id="rId12"/>
    <p:sldId id="264" r:id="rId13"/>
    <p:sldId id="266" r:id="rId14"/>
    <p:sldId id="262" r:id="rId15"/>
    <p:sldId id="273" r:id="rId16"/>
    <p:sldId id="259" r:id="rId17"/>
    <p:sldId id="274" r:id="rId18"/>
    <p:sldId id="275" r:id="rId19"/>
    <p:sldId id="260" r:id="rId20"/>
    <p:sldId id="261" r:id="rId21"/>
    <p:sldId id="276" r:id="rId22"/>
    <p:sldId id="281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3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6F52A-A82B-47A2-A83A-8C4C91F2D59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8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3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4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3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3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62CC-1528-4B52-A4CA-BC21C1606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1178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5-BIT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92EA5-5248-4ED8-9E08-251E2A92317B}"/>
              </a:ext>
            </a:extLst>
          </p:cNvPr>
          <p:cNvSpPr txBox="1"/>
          <p:nvPr/>
        </p:nvSpPr>
        <p:spPr>
          <a:xfrm>
            <a:off x="2319130" y="3727938"/>
            <a:ext cx="8574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MUHAMMAD USMAN SHAHID (20I-1787)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MUSAAB IMRAN (20I-1794)</a:t>
            </a:r>
          </a:p>
        </p:txBody>
      </p:sp>
    </p:spTree>
    <p:extLst>
      <p:ext uri="{BB962C8B-B14F-4D97-AF65-F5344CB8AC3E}">
        <p14:creationId xmlns:p14="http://schemas.microsoft.com/office/powerpoint/2010/main" val="19591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C1C8D-FB06-4484-A838-3E8AD089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09" y="1420837"/>
            <a:ext cx="8229600" cy="45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263C5-932F-469A-9B3C-F9A98731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8" y="826346"/>
            <a:ext cx="3493638" cy="2602654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5-BIT SUBTRACTOR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41EA65-79E2-44E8-B6A0-E8C9C95C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57" y="826346"/>
            <a:ext cx="6337701" cy="54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26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263C5-932F-469A-9B3C-F9A98731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2818002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5-BIT MULTIPLIER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77584B-0281-4674-BEA5-FE9A7D6B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2" y="826345"/>
            <a:ext cx="6504198" cy="539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6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1043B-9230-4F92-BFDA-5DF48A25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25908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Multiplication          truth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0358660-3549-41E4-BFDB-F2112D52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97256"/>
              </p:ext>
            </p:extLst>
          </p:nvPr>
        </p:nvGraphicFramePr>
        <p:xfrm>
          <a:off x="7368208" y="1904269"/>
          <a:ext cx="3186592" cy="3058565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931186">
                  <a:extLst>
                    <a:ext uri="{9D8B030D-6E8A-4147-A177-3AD203B41FA5}">
                      <a16:colId xmlns:a16="http://schemas.microsoft.com/office/drawing/2014/main" val="2783011218"/>
                    </a:ext>
                  </a:extLst>
                </a:gridCol>
                <a:gridCol w="931186">
                  <a:extLst>
                    <a:ext uri="{9D8B030D-6E8A-4147-A177-3AD203B41FA5}">
                      <a16:colId xmlns:a16="http://schemas.microsoft.com/office/drawing/2014/main" val="2391103812"/>
                    </a:ext>
                  </a:extLst>
                </a:gridCol>
                <a:gridCol w="1324220">
                  <a:extLst>
                    <a:ext uri="{9D8B030D-6E8A-4147-A177-3AD203B41FA5}">
                      <a16:colId xmlns:a16="http://schemas.microsoft.com/office/drawing/2014/main" val="484971861"/>
                    </a:ext>
                  </a:extLst>
                </a:gridCol>
              </a:tblGrid>
              <a:tr h="611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A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B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A.B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985204"/>
                  </a:ext>
                </a:extLst>
              </a:tr>
              <a:tr h="611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dirty="0">
                          <a:effectLst/>
                        </a:rPr>
                        <a:t>0</a:t>
                      </a:r>
                      <a:endParaRPr lang="en-US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dirty="0">
                          <a:effectLst/>
                        </a:rPr>
                        <a:t>0</a:t>
                      </a:r>
                      <a:endParaRPr lang="en-US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016233"/>
                  </a:ext>
                </a:extLst>
              </a:tr>
              <a:tr h="611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>
                          <a:effectLst/>
                        </a:rPr>
                        <a:t>1</a:t>
                      </a:r>
                      <a:endParaRPr lang="en-US" sz="3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dirty="0">
                          <a:effectLst/>
                        </a:rPr>
                        <a:t>0</a:t>
                      </a:r>
                      <a:endParaRPr lang="en-US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138261206"/>
                  </a:ext>
                </a:extLst>
              </a:tr>
              <a:tr h="611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3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51391"/>
                  </a:ext>
                </a:extLst>
              </a:tr>
              <a:tr h="611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3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dirty="0">
                          <a:effectLst/>
                        </a:rPr>
                        <a:t>1</a:t>
                      </a:r>
                      <a:endParaRPr lang="en-US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dirty="0">
                          <a:effectLst/>
                        </a:rPr>
                        <a:t>1</a:t>
                      </a:r>
                      <a:endParaRPr lang="en-US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384941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5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EEF7-3EE2-4DC5-B6FD-4EE068C8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BC1C-7FB9-4BE6-AF02-0112725C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is the AND gate expression, A.B since Multiplication can be done simply by Adding the bits, we will multiply the bits starting from the most significant bit, with all bits of A and then add them by using the adders. For adding we are using the 4-bit adders and making two 4-bit adders to add the 5-bits. The adder will be receiving the 5 bits and three other will be made off and will be adding 5-Bits.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3C3C-EB53-4F2B-B634-DAAB1A2D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385744" cy="26026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5-Bit comparator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E39B87-3838-45DF-A686-17F036C9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05840"/>
            <a:ext cx="6843075" cy="49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5162D-F0F0-46E4-B085-72594EFF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5-BIT Comparator </a:t>
            </a:r>
            <a:br>
              <a:rPr lang="en-US" dirty="0">
                <a:solidFill>
                  <a:srgbClr val="FFFEFF"/>
                </a:solidFill>
              </a:rPr>
            </a:br>
            <a:r>
              <a:rPr lang="en-US" dirty="0">
                <a:solidFill>
                  <a:srgbClr val="FFFEFF"/>
                </a:solidFill>
              </a:rPr>
              <a:t>Truth-TABLE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EB580C-F256-4F28-8434-528C1DAD2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620996"/>
              </p:ext>
            </p:extLst>
          </p:nvPr>
        </p:nvGraphicFramePr>
        <p:xfrm>
          <a:off x="641599" y="1629693"/>
          <a:ext cx="6701240" cy="3525680"/>
        </p:xfrm>
        <a:graphic>
          <a:graphicData uri="http://schemas.openxmlformats.org/drawingml/2006/table">
            <a:tbl>
              <a:tblPr firstRow="1" firstCol="1" bandRow="1"/>
              <a:tblGrid>
                <a:gridCol w="984885">
                  <a:extLst>
                    <a:ext uri="{9D8B030D-6E8A-4147-A177-3AD203B41FA5}">
                      <a16:colId xmlns:a16="http://schemas.microsoft.com/office/drawing/2014/main" val="2428099102"/>
                    </a:ext>
                  </a:extLst>
                </a:gridCol>
                <a:gridCol w="963059">
                  <a:extLst>
                    <a:ext uri="{9D8B030D-6E8A-4147-A177-3AD203B41FA5}">
                      <a16:colId xmlns:a16="http://schemas.microsoft.com/office/drawing/2014/main" val="1695910164"/>
                    </a:ext>
                  </a:extLst>
                </a:gridCol>
                <a:gridCol w="1504396">
                  <a:extLst>
                    <a:ext uri="{9D8B030D-6E8A-4147-A177-3AD203B41FA5}">
                      <a16:colId xmlns:a16="http://schemas.microsoft.com/office/drawing/2014/main" val="4288766175"/>
                    </a:ext>
                  </a:extLst>
                </a:gridCol>
                <a:gridCol w="1504396">
                  <a:extLst>
                    <a:ext uri="{9D8B030D-6E8A-4147-A177-3AD203B41FA5}">
                      <a16:colId xmlns:a16="http://schemas.microsoft.com/office/drawing/2014/main" val="2629444230"/>
                    </a:ext>
                  </a:extLst>
                </a:gridCol>
                <a:gridCol w="1744504">
                  <a:extLst>
                    <a:ext uri="{9D8B030D-6E8A-4147-A177-3AD203B41FA5}">
                      <a16:colId xmlns:a16="http://schemas.microsoft.com/office/drawing/2014/main" val="943812419"/>
                    </a:ext>
                  </a:extLst>
                </a:gridCol>
              </a:tblGrid>
              <a:tr h="70513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A&lt;B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A&gt;B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A==B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685030"/>
                  </a:ext>
                </a:extLst>
              </a:tr>
              <a:tr h="70513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21790"/>
                  </a:ext>
                </a:extLst>
              </a:tr>
              <a:tr h="70513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19087"/>
                  </a:ext>
                </a:extLst>
              </a:tr>
              <a:tr h="70513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05140"/>
                  </a:ext>
                </a:extLst>
              </a:tr>
              <a:tr h="70513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4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3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E591-F59F-43EA-B546-8B11BCCE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C1D774-BA5E-44A7-AFC0-1681092A94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0" y="2181225"/>
            <a:ext cx="9435159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1118-E486-40D2-B11F-395C4BB5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6AB8-C034-45EB-B670-2F6F6909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A==B: 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’)’. 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’)’. 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’)’. 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’)’. 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’)’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A&lt;B: 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A&lt;B: 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 +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’)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76FE-F0E3-4C07-BF2D-A295F850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For Equality: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078181D-557A-4F21-8B57-8F34BED21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19176"/>
              </p:ext>
            </p:extLst>
          </p:nvPr>
        </p:nvGraphicFramePr>
        <p:xfrm>
          <a:off x="1741489" y="3429001"/>
          <a:ext cx="4354513" cy="1898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116">
                  <a:extLst>
                    <a:ext uri="{9D8B030D-6E8A-4147-A177-3AD203B41FA5}">
                      <a16:colId xmlns:a16="http://schemas.microsoft.com/office/drawing/2014/main" val="1014781104"/>
                    </a:ext>
                  </a:extLst>
                </a:gridCol>
                <a:gridCol w="347726">
                  <a:extLst>
                    <a:ext uri="{9D8B030D-6E8A-4147-A177-3AD203B41FA5}">
                      <a16:colId xmlns:a16="http://schemas.microsoft.com/office/drawing/2014/main" val="3910648171"/>
                    </a:ext>
                  </a:extLst>
                </a:gridCol>
                <a:gridCol w="357253">
                  <a:extLst>
                    <a:ext uri="{9D8B030D-6E8A-4147-A177-3AD203B41FA5}">
                      <a16:colId xmlns:a16="http://schemas.microsoft.com/office/drawing/2014/main" val="103034216"/>
                    </a:ext>
                  </a:extLst>
                </a:gridCol>
                <a:gridCol w="357253">
                  <a:extLst>
                    <a:ext uri="{9D8B030D-6E8A-4147-A177-3AD203B41FA5}">
                      <a16:colId xmlns:a16="http://schemas.microsoft.com/office/drawing/2014/main" val="433941414"/>
                    </a:ext>
                  </a:extLst>
                </a:gridCol>
                <a:gridCol w="357253">
                  <a:extLst>
                    <a:ext uri="{9D8B030D-6E8A-4147-A177-3AD203B41FA5}">
                      <a16:colId xmlns:a16="http://schemas.microsoft.com/office/drawing/2014/main" val="2695175839"/>
                    </a:ext>
                  </a:extLst>
                </a:gridCol>
                <a:gridCol w="428703">
                  <a:extLst>
                    <a:ext uri="{9D8B030D-6E8A-4147-A177-3AD203B41FA5}">
                      <a16:colId xmlns:a16="http://schemas.microsoft.com/office/drawing/2014/main" val="726860871"/>
                    </a:ext>
                  </a:extLst>
                </a:gridCol>
                <a:gridCol w="357253">
                  <a:extLst>
                    <a:ext uri="{9D8B030D-6E8A-4147-A177-3AD203B41FA5}">
                      <a16:colId xmlns:a16="http://schemas.microsoft.com/office/drawing/2014/main" val="2276999591"/>
                    </a:ext>
                  </a:extLst>
                </a:gridCol>
                <a:gridCol w="357253">
                  <a:extLst>
                    <a:ext uri="{9D8B030D-6E8A-4147-A177-3AD203B41FA5}">
                      <a16:colId xmlns:a16="http://schemas.microsoft.com/office/drawing/2014/main" val="1532426075"/>
                    </a:ext>
                  </a:extLst>
                </a:gridCol>
                <a:gridCol w="428703">
                  <a:extLst>
                    <a:ext uri="{9D8B030D-6E8A-4147-A177-3AD203B41FA5}">
                      <a16:colId xmlns:a16="http://schemas.microsoft.com/office/drawing/2014/main" val="3099310640"/>
                    </a:ext>
                  </a:extLst>
                </a:gridCol>
              </a:tblGrid>
              <a:tr h="63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 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774448"/>
                  </a:ext>
                </a:extLst>
              </a:tr>
              <a:tr h="681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(not equal)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50287"/>
                  </a:ext>
                </a:extLst>
              </a:tr>
              <a:tr h="583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(equal)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94216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C2DC9D-D64E-4913-9593-6425C924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88240"/>
              </p:ext>
            </p:extLst>
          </p:nvPr>
        </p:nvGraphicFramePr>
        <p:xfrm>
          <a:off x="6785114" y="3429001"/>
          <a:ext cx="3585996" cy="1898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150">
                  <a:extLst>
                    <a:ext uri="{9D8B030D-6E8A-4147-A177-3AD203B41FA5}">
                      <a16:colId xmlns:a16="http://schemas.microsoft.com/office/drawing/2014/main" val="3668942531"/>
                    </a:ext>
                  </a:extLst>
                </a:gridCol>
                <a:gridCol w="1554846">
                  <a:extLst>
                    <a:ext uri="{9D8B030D-6E8A-4147-A177-3AD203B41FA5}">
                      <a16:colId xmlns:a16="http://schemas.microsoft.com/office/drawing/2014/main" val="508518362"/>
                    </a:ext>
                  </a:extLst>
                </a:gridCol>
              </a:tblGrid>
              <a:tr h="45210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Expressions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53347"/>
                  </a:ext>
                </a:extLst>
              </a:tr>
              <a:tr h="542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a, e, 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182954"/>
                  </a:ext>
                </a:extLst>
              </a:tr>
              <a:tr h="45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b,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323416"/>
                  </a:ext>
                </a:extLst>
              </a:tr>
              <a:tr h="45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d, 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6052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2544E44-6E79-4ED6-9771-36847204CEA8}"/>
              </a:ext>
            </a:extLst>
          </p:cNvPr>
          <p:cNvSpPr txBox="1"/>
          <p:nvPr/>
        </p:nvSpPr>
        <p:spPr>
          <a:xfrm>
            <a:off x="2411897" y="25455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66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FF14-5FC9-4C25-98BA-CF27F88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092B-8891-43F0-A638-2A5AA0B9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Arithmetic logic unit (ALU) is a combinational digital circuit that performs arithmetic and bitwise operations on integer binary numbers.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Addition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Multiplication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Division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Subtraction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Comparator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381-956D-4A18-91FA-B1F6F94C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lesser: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98C3B7-CE3B-4A4F-A50E-5CB45E609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553219"/>
              </p:ext>
            </p:extLst>
          </p:nvPr>
        </p:nvGraphicFramePr>
        <p:xfrm>
          <a:off x="1245703" y="3438525"/>
          <a:ext cx="4041915" cy="1570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1571">
                  <a:extLst>
                    <a:ext uri="{9D8B030D-6E8A-4147-A177-3AD203B41FA5}">
                      <a16:colId xmlns:a16="http://schemas.microsoft.com/office/drawing/2014/main" val="657382405"/>
                    </a:ext>
                  </a:extLst>
                </a:gridCol>
                <a:gridCol w="371754">
                  <a:extLst>
                    <a:ext uri="{9D8B030D-6E8A-4147-A177-3AD203B41FA5}">
                      <a16:colId xmlns:a16="http://schemas.microsoft.com/office/drawing/2014/main" val="3293103923"/>
                    </a:ext>
                  </a:extLst>
                </a:gridCol>
                <a:gridCol w="319272">
                  <a:extLst>
                    <a:ext uri="{9D8B030D-6E8A-4147-A177-3AD203B41FA5}">
                      <a16:colId xmlns:a16="http://schemas.microsoft.com/office/drawing/2014/main" val="112713230"/>
                    </a:ext>
                  </a:extLst>
                </a:gridCol>
                <a:gridCol w="328019">
                  <a:extLst>
                    <a:ext uri="{9D8B030D-6E8A-4147-A177-3AD203B41FA5}">
                      <a16:colId xmlns:a16="http://schemas.microsoft.com/office/drawing/2014/main" val="812826362"/>
                    </a:ext>
                  </a:extLst>
                </a:gridCol>
                <a:gridCol w="328019">
                  <a:extLst>
                    <a:ext uri="{9D8B030D-6E8A-4147-A177-3AD203B41FA5}">
                      <a16:colId xmlns:a16="http://schemas.microsoft.com/office/drawing/2014/main" val="2698720504"/>
                    </a:ext>
                  </a:extLst>
                </a:gridCol>
                <a:gridCol w="393621">
                  <a:extLst>
                    <a:ext uri="{9D8B030D-6E8A-4147-A177-3AD203B41FA5}">
                      <a16:colId xmlns:a16="http://schemas.microsoft.com/office/drawing/2014/main" val="2820345928"/>
                    </a:ext>
                  </a:extLst>
                </a:gridCol>
                <a:gridCol w="328019">
                  <a:extLst>
                    <a:ext uri="{9D8B030D-6E8A-4147-A177-3AD203B41FA5}">
                      <a16:colId xmlns:a16="http://schemas.microsoft.com/office/drawing/2014/main" val="3241837794"/>
                    </a:ext>
                  </a:extLst>
                </a:gridCol>
                <a:gridCol w="328019">
                  <a:extLst>
                    <a:ext uri="{9D8B030D-6E8A-4147-A177-3AD203B41FA5}">
                      <a16:colId xmlns:a16="http://schemas.microsoft.com/office/drawing/2014/main" val="2446113041"/>
                    </a:ext>
                  </a:extLst>
                </a:gridCol>
                <a:gridCol w="393621">
                  <a:extLst>
                    <a:ext uri="{9D8B030D-6E8A-4147-A177-3AD203B41FA5}">
                      <a16:colId xmlns:a16="http://schemas.microsoft.com/office/drawing/2014/main" val="3167037285"/>
                    </a:ext>
                  </a:extLst>
                </a:gridCol>
              </a:tblGrid>
              <a:tr h="549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 y equality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325025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(not equal)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856572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 (not equal)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479359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(equal)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4905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AA06DA-B536-47E2-B0F2-A052A8E1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48820"/>
              </p:ext>
            </p:extLst>
          </p:nvPr>
        </p:nvGraphicFramePr>
        <p:xfrm>
          <a:off x="6268277" y="3429000"/>
          <a:ext cx="3856383" cy="15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301">
                  <a:extLst>
                    <a:ext uri="{9D8B030D-6E8A-4147-A177-3AD203B41FA5}">
                      <a16:colId xmlns:a16="http://schemas.microsoft.com/office/drawing/2014/main" val="640710896"/>
                    </a:ext>
                  </a:extLst>
                </a:gridCol>
                <a:gridCol w="1672082">
                  <a:extLst>
                    <a:ext uri="{9D8B030D-6E8A-4147-A177-3AD203B41FA5}">
                      <a16:colId xmlns:a16="http://schemas.microsoft.com/office/drawing/2014/main" val="520535818"/>
                    </a:ext>
                  </a:extLst>
                </a:gridCol>
              </a:tblGrid>
              <a:tr h="31606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Expressions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9353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a, b,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Y’ Y2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726464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261630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c, e, 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577544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Y’Y2’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3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16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1931-E108-463D-BCB6-65DDAEC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3EF377-A0C3-41AC-8E95-B182439A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914399"/>
              </p:ext>
            </p:extLst>
          </p:nvPr>
        </p:nvGraphicFramePr>
        <p:xfrm>
          <a:off x="1073426" y="3438525"/>
          <a:ext cx="4609924" cy="1850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455">
                  <a:extLst>
                    <a:ext uri="{9D8B030D-6E8A-4147-A177-3AD203B41FA5}">
                      <a16:colId xmlns:a16="http://schemas.microsoft.com/office/drawing/2014/main" val="3724448179"/>
                    </a:ext>
                  </a:extLst>
                </a:gridCol>
                <a:gridCol w="423997">
                  <a:extLst>
                    <a:ext uri="{9D8B030D-6E8A-4147-A177-3AD203B41FA5}">
                      <a16:colId xmlns:a16="http://schemas.microsoft.com/office/drawing/2014/main" val="1418655357"/>
                    </a:ext>
                  </a:extLst>
                </a:gridCol>
                <a:gridCol w="364138">
                  <a:extLst>
                    <a:ext uri="{9D8B030D-6E8A-4147-A177-3AD203B41FA5}">
                      <a16:colId xmlns:a16="http://schemas.microsoft.com/office/drawing/2014/main" val="1133334058"/>
                    </a:ext>
                  </a:extLst>
                </a:gridCol>
                <a:gridCol w="374115">
                  <a:extLst>
                    <a:ext uri="{9D8B030D-6E8A-4147-A177-3AD203B41FA5}">
                      <a16:colId xmlns:a16="http://schemas.microsoft.com/office/drawing/2014/main" val="4184101773"/>
                    </a:ext>
                  </a:extLst>
                </a:gridCol>
                <a:gridCol w="374115">
                  <a:extLst>
                    <a:ext uri="{9D8B030D-6E8A-4147-A177-3AD203B41FA5}">
                      <a16:colId xmlns:a16="http://schemas.microsoft.com/office/drawing/2014/main" val="498521907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2065033250"/>
                    </a:ext>
                  </a:extLst>
                </a:gridCol>
                <a:gridCol w="374115">
                  <a:extLst>
                    <a:ext uri="{9D8B030D-6E8A-4147-A177-3AD203B41FA5}">
                      <a16:colId xmlns:a16="http://schemas.microsoft.com/office/drawing/2014/main" val="1948526387"/>
                    </a:ext>
                  </a:extLst>
                </a:gridCol>
                <a:gridCol w="374115">
                  <a:extLst>
                    <a:ext uri="{9D8B030D-6E8A-4147-A177-3AD203B41FA5}">
                      <a16:colId xmlns:a16="http://schemas.microsoft.com/office/drawing/2014/main" val="1394889401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2107904736"/>
                    </a:ext>
                  </a:extLst>
                </a:gridCol>
              </a:tblGrid>
              <a:tr h="6480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 y equality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074321"/>
                  </a:ext>
                </a:extLst>
              </a:tr>
              <a:tr h="44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(not equal)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666511"/>
                  </a:ext>
                </a:extLst>
              </a:tr>
              <a:tr h="379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(not equal)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461941"/>
                  </a:ext>
                </a:extLst>
              </a:tr>
              <a:tr h="379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(equal)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199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9C1E8E-DA48-41BC-B0BE-59D1373DD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10626"/>
              </p:ext>
            </p:extLst>
          </p:nvPr>
        </p:nvGraphicFramePr>
        <p:xfrm>
          <a:off x="6302326" y="3438525"/>
          <a:ext cx="4192172" cy="1850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4495">
                  <a:extLst>
                    <a:ext uri="{9D8B030D-6E8A-4147-A177-3AD203B41FA5}">
                      <a16:colId xmlns:a16="http://schemas.microsoft.com/office/drawing/2014/main" val="314977495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3863368955"/>
                    </a:ext>
                  </a:extLst>
                </a:gridCol>
              </a:tblGrid>
              <a:tr h="3701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Expressions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95710"/>
                  </a:ext>
                </a:extLst>
              </a:tr>
              <a:tr h="370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a, b,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Y’Y2’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026597"/>
                  </a:ext>
                </a:extLst>
              </a:tr>
              <a:tr h="370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880582"/>
                  </a:ext>
                </a:extLst>
              </a:tr>
              <a:tr h="370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c, e, 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222490"/>
                  </a:ext>
                </a:extLst>
              </a:tr>
              <a:tr h="370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Y’Y2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83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23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32FB0-0436-49C5-9EF3-6AF2C57F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5351431" cy="2256390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EE8A32-B29E-46B5-B8B8-0148869E90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59612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92E81-4F6A-4CF1-B486-AE63E15F31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338" y="453643"/>
            <a:ext cx="559612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07FF70B-00BC-4A63-BF90-4E8E97F2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357" y="800930"/>
            <a:ext cx="5491110" cy="2256390"/>
          </a:xfrm>
        </p:spPr>
        <p:txBody>
          <a:bodyPr>
            <a:normAutofit/>
          </a:bodyPr>
          <a:lstStyle/>
          <a:p>
            <a:pPr>
              <a:buClr>
                <a:srgbClr val="7BBB3F"/>
              </a:buClr>
            </a:pPr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50DED1A-C1C1-43BD-8D1D-7E94E436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0" y="800930"/>
            <a:ext cx="5509899" cy="5507794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695F755-D398-43A3-8C9C-F52980D5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57" y="800930"/>
            <a:ext cx="5489646" cy="54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3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24A8-48AC-400F-BE28-0C27AF70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0FC-2F4D-4FB6-8BE7-1AB196B8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Muhammad Usman Shahid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Comparator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Multiplier </a:t>
            </a:r>
          </a:p>
          <a:p>
            <a:r>
              <a:rPr lang="en-US" dirty="0"/>
              <a:t>Musaab Imran</a:t>
            </a:r>
          </a:p>
          <a:p>
            <a:pPr marL="342900" indent="-342900">
              <a:buAutoNum type="arabicPeriod"/>
            </a:pPr>
            <a:r>
              <a:rPr lang="en-US" sz="1600" dirty="0"/>
              <a:t>Addition </a:t>
            </a:r>
          </a:p>
          <a:p>
            <a:pPr marL="342900" indent="-342900">
              <a:buAutoNum type="arabicPeriod"/>
            </a:pPr>
            <a:r>
              <a:rPr lang="en-US" sz="1600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353098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A3A0-772A-4554-BE53-87B386C1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087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6D04-B121-496E-AB8C-08487C9C0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5-BIT ALU</a:t>
            </a:r>
          </a:p>
        </p:txBody>
      </p:sp>
    </p:spTree>
    <p:extLst>
      <p:ext uri="{BB962C8B-B14F-4D97-AF65-F5344CB8AC3E}">
        <p14:creationId xmlns:p14="http://schemas.microsoft.com/office/powerpoint/2010/main" val="21928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5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EE898265-1A38-43FC-A806-70171B03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22477" cy="6858000"/>
          </a:xfrm>
        </p:spPr>
      </p:pic>
    </p:spTree>
    <p:extLst>
      <p:ext uri="{BB962C8B-B14F-4D97-AF65-F5344CB8AC3E}">
        <p14:creationId xmlns:p14="http://schemas.microsoft.com/office/powerpoint/2010/main" val="3187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A215-B885-4ACB-94A3-3027C89E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0CA3-DB83-4395-ADFC-6863F2AF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4008 Full Adder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7SEG-COM-CAT-G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XOR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NOR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NAND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AND_3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OR_3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263C5-932F-469A-9B3C-F9A98731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5"/>
            <a:ext cx="3171905" cy="2778245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5-BIT ADDER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E5D845DA-A0C3-44D9-97D1-D75911FB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9" y="826345"/>
            <a:ext cx="6300083" cy="53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5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1043B-9230-4F92-BFDA-5DF48A25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25908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ADDITION                 truth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124BF7-2BF7-48BB-A996-4B903EFE0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71348"/>
              </p:ext>
            </p:extLst>
          </p:nvPr>
        </p:nvGraphicFramePr>
        <p:xfrm>
          <a:off x="6334539" y="2425148"/>
          <a:ext cx="5102086" cy="2138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512">
                  <a:extLst>
                    <a:ext uri="{9D8B030D-6E8A-4147-A177-3AD203B41FA5}">
                      <a16:colId xmlns:a16="http://schemas.microsoft.com/office/drawing/2014/main" val="1021762263"/>
                    </a:ext>
                  </a:extLst>
                </a:gridCol>
                <a:gridCol w="1195374">
                  <a:extLst>
                    <a:ext uri="{9D8B030D-6E8A-4147-A177-3AD203B41FA5}">
                      <a16:colId xmlns:a16="http://schemas.microsoft.com/office/drawing/2014/main" val="754041405"/>
                    </a:ext>
                  </a:extLst>
                </a:gridCol>
                <a:gridCol w="1344796">
                  <a:extLst>
                    <a:ext uri="{9D8B030D-6E8A-4147-A177-3AD203B41FA5}">
                      <a16:colId xmlns:a16="http://schemas.microsoft.com/office/drawing/2014/main" val="3838114827"/>
                    </a:ext>
                  </a:extLst>
                </a:gridCol>
                <a:gridCol w="1445404">
                  <a:extLst>
                    <a:ext uri="{9D8B030D-6E8A-4147-A177-3AD203B41FA5}">
                      <a16:colId xmlns:a16="http://schemas.microsoft.com/office/drawing/2014/main" val="1538738827"/>
                    </a:ext>
                  </a:extLst>
                </a:gridCol>
              </a:tblGrid>
              <a:tr h="427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Carry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021008"/>
                  </a:ext>
                </a:extLst>
              </a:tr>
              <a:tr h="427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92535"/>
                  </a:ext>
                </a:extLst>
              </a:tr>
              <a:tr h="427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61785"/>
                  </a:ext>
                </a:extLst>
              </a:tr>
              <a:tr h="427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86447"/>
                  </a:ext>
                </a:extLst>
              </a:tr>
              <a:tr h="427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6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1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1043B-9230-4F92-BFDA-5DF48A25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25908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ADDITION                 truth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4F285B-222B-473A-8105-EC09E462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76282"/>
              </p:ext>
            </p:extLst>
          </p:nvPr>
        </p:nvGraphicFramePr>
        <p:xfrm>
          <a:off x="6494721" y="1802296"/>
          <a:ext cx="5087679" cy="3267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032">
                  <a:extLst>
                    <a:ext uri="{9D8B030D-6E8A-4147-A177-3AD203B41FA5}">
                      <a16:colId xmlns:a16="http://schemas.microsoft.com/office/drawing/2014/main" val="4005141758"/>
                    </a:ext>
                  </a:extLst>
                </a:gridCol>
                <a:gridCol w="987032">
                  <a:extLst>
                    <a:ext uri="{9D8B030D-6E8A-4147-A177-3AD203B41FA5}">
                      <a16:colId xmlns:a16="http://schemas.microsoft.com/office/drawing/2014/main" val="2183154898"/>
                    </a:ext>
                  </a:extLst>
                </a:gridCol>
                <a:gridCol w="987032">
                  <a:extLst>
                    <a:ext uri="{9D8B030D-6E8A-4147-A177-3AD203B41FA5}">
                      <a16:colId xmlns:a16="http://schemas.microsoft.com/office/drawing/2014/main" val="3007650029"/>
                    </a:ext>
                  </a:extLst>
                </a:gridCol>
                <a:gridCol w="987032">
                  <a:extLst>
                    <a:ext uri="{9D8B030D-6E8A-4147-A177-3AD203B41FA5}">
                      <a16:colId xmlns:a16="http://schemas.microsoft.com/office/drawing/2014/main" val="2930157183"/>
                    </a:ext>
                  </a:extLst>
                </a:gridCol>
                <a:gridCol w="1139551">
                  <a:extLst>
                    <a:ext uri="{9D8B030D-6E8A-4147-A177-3AD203B41FA5}">
                      <a16:colId xmlns:a16="http://schemas.microsoft.com/office/drawing/2014/main" val="1659609494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Carry-In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Sum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Carry-Out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192552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16188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93266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88175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21406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87458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5608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50908"/>
                  </a:ext>
                </a:extLst>
              </a:tr>
              <a:tr h="35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503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679B-5941-4596-94FD-154C339E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D0BB-2435-4A8A-923D-9A7C98A9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SUM = X0R (A, B,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Carryout = AB +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(XOR (A, B))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the start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given as 0, in start there is no carry 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146</TotalTime>
  <Words>585</Words>
  <Application>Microsoft Office PowerPoint</Application>
  <PresentationFormat>Widescreen</PresentationFormat>
  <Paragraphs>278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Gill Sans MT</vt:lpstr>
      <vt:lpstr>Times New Roman</vt:lpstr>
      <vt:lpstr>Wingdings 2</vt:lpstr>
      <vt:lpstr>Dividend</vt:lpstr>
      <vt:lpstr>5-BIT ALU</vt:lpstr>
      <vt:lpstr>ALU</vt:lpstr>
      <vt:lpstr>5-BIT ALU</vt:lpstr>
      <vt:lpstr>PowerPoint Presentation</vt:lpstr>
      <vt:lpstr>Components </vt:lpstr>
      <vt:lpstr>5-BIT ADDER</vt:lpstr>
      <vt:lpstr>ADDITION                 truth table</vt:lpstr>
      <vt:lpstr>ADDITION                 truth table</vt:lpstr>
      <vt:lpstr>EXPRESSIONS </vt:lpstr>
      <vt:lpstr>PowerPoint Presentation</vt:lpstr>
      <vt:lpstr>5-BIT SUBTRACTOR</vt:lpstr>
      <vt:lpstr>5-BIT MULTIPLIER</vt:lpstr>
      <vt:lpstr>Multiplication          truth table</vt:lpstr>
      <vt:lpstr>EXPLANATION</vt:lpstr>
      <vt:lpstr>5-Bit comparator</vt:lpstr>
      <vt:lpstr>5-BIT Comparator  Truth-TABLE</vt:lpstr>
      <vt:lpstr>CIRCUIT DIAGRAM</vt:lpstr>
      <vt:lpstr>Expressions</vt:lpstr>
      <vt:lpstr>For Equality:</vt:lpstr>
      <vt:lpstr>For lesser:</vt:lpstr>
      <vt:lpstr>Greater:</vt:lpstr>
      <vt:lpstr>PowerPoint Presentation</vt:lpstr>
      <vt:lpstr>Individual 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Musaab Imran</dc:creator>
  <cp:lastModifiedBy>Muhammad Usman Shahid</cp:lastModifiedBy>
  <cp:revision>26</cp:revision>
  <dcterms:created xsi:type="dcterms:W3CDTF">2021-06-14T05:20:14Z</dcterms:created>
  <dcterms:modified xsi:type="dcterms:W3CDTF">2021-06-14T11:46:44Z</dcterms:modified>
</cp:coreProperties>
</file>