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바닥글 개체 틀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smtClean="0">
                <a:solidFill>
                  <a:schemeClr val="hlink"/>
                </a:solidFill>
                <a:latin typeface="Times New Roman" pitchFamily="18" charset="0"/>
              </a:rPr>
              <a:t>Digital Media Lab.</a:t>
            </a:r>
          </a:p>
        </p:txBody>
      </p:sp>
      <p:sp>
        <p:nvSpPr>
          <p:cNvPr id="91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F3AEEF-7A24-467F-A649-97F81DAED274}" type="slidenum">
              <a:rPr lang="en-US" altLang="ko-KR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Minimum Spanning Trees (MST)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967287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ko-KR" sz="2400" smtClean="0"/>
              <a:t>Connected weighted undirected graph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altLang="ko-KR" sz="2800" smtClean="0"/>
          </a:p>
          <a:p>
            <a:pPr marL="609600" indent="-609600" eaLnBrk="1" hangingPunct="1">
              <a:lnSpc>
                <a:spcPct val="90000"/>
              </a:lnSpc>
            </a:pPr>
            <a:endParaRPr lang="en-US" altLang="ko-KR" smtClean="0"/>
          </a:p>
          <a:p>
            <a:pPr marL="609600" indent="-609600" eaLnBrk="1" hangingPunct="1">
              <a:lnSpc>
                <a:spcPct val="90000"/>
              </a:lnSpc>
            </a:pPr>
            <a:endParaRPr lang="en-US" altLang="ko-KR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ko-KR" sz="2400" smtClean="0"/>
              <a:t>Disconnected graph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altLang="ko-KR" sz="2400" smtClean="0"/>
          </a:p>
          <a:p>
            <a:pPr marL="609600" indent="-609600" eaLnBrk="1" hangingPunct="1">
              <a:lnSpc>
                <a:spcPct val="90000"/>
              </a:lnSpc>
            </a:pPr>
            <a:endParaRPr lang="en-US" altLang="ko-KR" sz="280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ko-KR" sz="2400" smtClean="0"/>
              <a:t>Tree : connected acyclic graph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circleNumDbPlain"/>
            </a:pPr>
            <a:r>
              <a:rPr lang="en-US" altLang="ko-KR" sz="1800" smtClean="0"/>
              <a:t> n vertices, (n-1) edges, connected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circleNumDbPlain"/>
            </a:pPr>
            <a:r>
              <a:rPr lang="en-US" altLang="ko-KR" sz="1800" smtClean="0"/>
              <a:t>Unique path between 2 vertices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ko-KR" sz="2400" smtClean="0"/>
              <a:t>Rooted tree, spanning tree</a:t>
            </a: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6408738" y="1557338"/>
            <a:ext cx="1331912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900" b="1"/>
              <a:t>G = ( V, E)</a:t>
            </a:r>
          </a:p>
        </p:txBody>
      </p:sp>
      <p:sp>
        <p:nvSpPr>
          <p:cNvPr id="13319" name="Text Box 5"/>
          <p:cNvSpPr txBox="1">
            <a:spLocks noChangeArrowheads="1"/>
          </p:cNvSpPr>
          <p:nvPr/>
        </p:nvSpPr>
        <p:spPr bwMode="auto">
          <a:xfrm>
            <a:off x="1044575" y="3068638"/>
            <a:ext cx="23034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 b="1"/>
              <a:t>A conn. Weighted undirected G</a:t>
            </a:r>
          </a:p>
        </p:txBody>
      </p:sp>
      <p:grpSp>
        <p:nvGrpSpPr>
          <p:cNvPr id="13320" name="Group 6"/>
          <p:cNvGrpSpPr>
            <a:grpSpLocks/>
          </p:cNvGrpSpPr>
          <p:nvPr/>
        </p:nvGrpSpPr>
        <p:grpSpPr bwMode="auto">
          <a:xfrm>
            <a:off x="1116013" y="1811338"/>
            <a:ext cx="1355725" cy="1327150"/>
            <a:chOff x="703" y="1141"/>
            <a:chExt cx="854" cy="836"/>
          </a:xfrm>
        </p:grpSpPr>
        <p:grpSp>
          <p:nvGrpSpPr>
            <p:cNvPr id="13383" name="Group 7"/>
            <p:cNvGrpSpPr>
              <a:grpSpLocks/>
            </p:cNvGrpSpPr>
            <p:nvPr/>
          </p:nvGrpSpPr>
          <p:grpSpPr bwMode="auto">
            <a:xfrm>
              <a:off x="748" y="1207"/>
              <a:ext cx="726" cy="770"/>
              <a:chOff x="748" y="1344"/>
              <a:chExt cx="726" cy="770"/>
            </a:xfrm>
          </p:grpSpPr>
          <p:sp>
            <p:nvSpPr>
              <p:cNvPr id="13399" name="Oval 8"/>
              <p:cNvSpPr>
                <a:spLocks noChangeArrowheads="1"/>
              </p:cNvSpPr>
              <p:nvPr/>
            </p:nvSpPr>
            <p:spPr bwMode="auto">
              <a:xfrm>
                <a:off x="748" y="1344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v</a:t>
                </a:r>
                <a:r>
                  <a:rPr lang="en-US" altLang="ko-KR" sz="1400" b="1" baseline="-25000"/>
                  <a:t>1</a:t>
                </a:r>
              </a:p>
            </p:txBody>
          </p:sp>
          <p:sp>
            <p:nvSpPr>
              <p:cNvPr id="13400" name="Oval 9"/>
              <p:cNvSpPr>
                <a:spLocks noChangeArrowheads="1"/>
              </p:cNvSpPr>
              <p:nvPr/>
            </p:nvSpPr>
            <p:spPr bwMode="auto">
              <a:xfrm>
                <a:off x="748" y="1661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1"/>
                  <a:t>v</a:t>
                </a:r>
                <a:r>
                  <a:rPr lang="en-US" altLang="ko-KR" sz="1600" b="1" baseline="-25000"/>
                  <a:t>3</a:t>
                </a:r>
              </a:p>
            </p:txBody>
          </p:sp>
          <p:sp>
            <p:nvSpPr>
              <p:cNvPr id="13401" name="Oval 10"/>
              <p:cNvSpPr>
                <a:spLocks noChangeArrowheads="1"/>
              </p:cNvSpPr>
              <p:nvPr/>
            </p:nvSpPr>
            <p:spPr bwMode="auto">
              <a:xfrm>
                <a:off x="1292" y="1661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1"/>
                  <a:t>v</a:t>
                </a:r>
                <a:r>
                  <a:rPr lang="en-US" altLang="ko-KR" sz="1600" b="1" baseline="-25000"/>
                  <a:t>4</a:t>
                </a:r>
              </a:p>
            </p:txBody>
          </p:sp>
          <p:sp>
            <p:nvSpPr>
              <p:cNvPr id="13402" name="Oval 11"/>
              <p:cNvSpPr>
                <a:spLocks noChangeArrowheads="1"/>
              </p:cNvSpPr>
              <p:nvPr/>
            </p:nvSpPr>
            <p:spPr bwMode="auto">
              <a:xfrm>
                <a:off x="1044" y="1933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1"/>
                  <a:t>v</a:t>
                </a:r>
                <a:r>
                  <a:rPr lang="en-US" altLang="ko-KR" sz="1600" b="1" baseline="-25000"/>
                  <a:t>5</a:t>
                </a:r>
              </a:p>
            </p:txBody>
          </p:sp>
          <p:sp>
            <p:nvSpPr>
              <p:cNvPr id="13403" name="Oval 12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1"/>
                  <a:t>v</a:t>
                </a:r>
                <a:r>
                  <a:rPr lang="en-US" altLang="ko-KR" sz="1600" b="1" baseline="-25000"/>
                  <a:t>2</a:t>
                </a:r>
              </a:p>
            </p:txBody>
          </p:sp>
        </p:grpSp>
        <p:sp>
          <p:nvSpPr>
            <p:cNvPr id="13384" name="Text Box 13"/>
            <p:cNvSpPr txBox="1">
              <a:spLocks noChangeArrowheads="1"/>
            </p:cNvSpPr>
            <p:nvPr/>
          </p:nvSpPr>
          <p:spPr bwMode="auto">
            <a:xfrm>
              <a:off x="1012" y="1141"/>
              <a:ext cx="18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400" b="1"/>
                <a:t>1</a:t>
              </a:r>
            </a:p>
          </p:txBody>
        </p:sp>
        <p:grpSp>
          <p:nvGrpSpPr>
            <p:cNvPr id="13385" name="Group 14"/>
            <p:cNvGrpSpPr>
              <a:grpSpLocks/>
            </p:cNvGrpSpPr>
            <p:nvPr/>
          </p:nvGrpSpPr>
          <p:grpSpPr bwMode="auto">
            <a:xfrm>
              <a:off x="703" y="1298"/>
              <a:ext cx="854" cy="608"/>
              <a:chOff x="687" y="1298"/>
              <a:chExt cx="854" cy="608"/>
            </a:xfrm>
          </p:grpSpPr>
          <p:sp>
            <p:nvSpPr>
              <p:cNvPr id="13386" name="Line 15"/>
              <p:cNvSpPr>
                <a:spLocks noChangeShapeType="1"/>
              </p:cNvSpPr>
              <p:nvPr/>
            </p:nvSpPr>
            <p:spPr bwMode="auto">
              <a:xfrm>
                <a:off x="930" y="1298"/>
                <a:ext cx="3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387" name="Line 16"/>
              <p:cNvSpPr>
                <a:spLocks noChangeShapeType="1"/>
              </p:cNvSpPr>
              <p:nvPr/>
            </p:nvSpPr>
            <p:spPr bwMode="auto">
              <a:xfrm flipH="1">
                <a:off x="930" y="1389"/>
                <a:ext cx="408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388" name="Line 17"/>
              <p:cNvSpPr>
                <a:spLocks noChangeShapeType="1"/>
              </p:cNvSpPr>
              <p:nvPr/>
            </p:nvSpPr>
            <p:spPr bwMode="auto">
              <a:xfrm>
                <a:off x="1383" y="1389"/>
                <a:ext cx="0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389" name="Line 18"/>
              <p:cNvSpPr>
                <a:spLocks noChangeShapeType="1"/>
              </p:cNvSpPr>
              <p:nvPr/>
            </p:nvSpPr>
            <p:spPr bwMode="auto">
              <a:xfrm>
                <a:off x="839" y="1389"/>
                <a:ext cx="0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390" name="Line 19"/>
              <p:cNvSpPr>
                <a:spLocks noChangeShapeType="1"/>
              </p:cNvSpPr>
              <p:nvPr/>
            </p:nvSpPr>
            <p:spPr bwMode="auto">
              <a:xfrm>
                <a:off x="930" y="1613"/>
                <a:ext cx="3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391" name="Line 20"/>
              <p:cNvSpPr>
                <a:spLocks noChangeShapeType="1"/>
              </p:cNvSpPr>
              <p:nvPr/>
            </p:nvSpPr>
            <p:spPr bwMode="auto">
              <a:xfrm flipH="1">
                <a:off x="1202" y="1698"/>
                <a:ext cx="136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392" name="Line 21"/>
              <p:cNvSpPr>
                <a:spLocks noChangeShapeType="1"/>
              </p:cNvSpPr>
              <p:nvPr/>
            </p:nvSpPr>
            <p:spPr bwMode="auto">
              <a:xfrm>
                <a:off x="876" y="1698"/>
                <a:ext cx="182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393" name="Text Box 22"/>
              <p:cNvSpPr txBox="1">
                <a:spLocks noChangeArrowheads="1"/>
              </p:cNvSpPr>
              <p:nvPr/>
            </p:nvSpPr>
            <p:spPr bwMode="auto">
              <a:xfrm>
                <a:off x="687" y="1354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3</a:t>
                </a:r>
              </a:p>
            </p:txBody>
          </p:sp>
          <p:sp>
            <p:nvSpPr>
              <p:cNvPr id="13394" name="Text Box 23"/>
              <p:cNvSpPr txBox="1">
                <a:spLocks noChangeArrowheads="1"/>
              </p:cNvSpPr>
              <p:nvPr/>
            </p:nvSpPr>
            <p:spPr bwMode="auto">
              <a:xfrm>
                <a:off x="1020" y="1336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3</a:t>
                </a:r>
              </a:p>
            </p:txBody>
          </p:sp>
          <p:sp>
            <p:nvSpPr>
              <p:cNvPr id="13395" name="Text Box 24"/>
              <p:cNvSpPr txBox="1">
                <a:spLocks noChangeArrowheads="1"/>
              </p:cNvSpPr>
              <p:nvPr/>
            </p:nvSpPr>
            <p:spPr bwMode="auto">
              <a:xfrm>
                <a:off x="1359" y="1360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6</a:t>
                </a:r>
              </a:p>
            </p:txBody>
          </p:sp>
          <p:sp>
            <p:nvSpPr>
              <p:cNvPr id="13396" name="Text Box 25"/>
              <p:cNvSpPr txBox="1">
                <a:spLocks noChangeArrowheads="1"/>
              </p:cNvSpPr>
              <p:nvPr/>
            </p:nvSpPr>
            <p:spPr bwMode="auto">
              <a:xfrm>
                <a:off x="1023" y="1461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4</a:t>
                </a:r>
              </a:p>
            </p:txBody>
          </p:sp>
          <p:sp>
            <p:nvSpPr>
              <p:cNvPr id="13397" name="Text Box 26"/>
              <p:cNvSpPr txBox="1">
                <a:spLocks noChangeArrowheads="1"/>
              </p:cNvSpPr>
              <p:nvPr/>
            </p:nvSpPr>
            <p:spPr bwMode="auto">
              <a:xfrm>
                <a:off x="839" y="1706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2</a:t>
                </a:r>
              </a:p>
            </p:txBody>
          </p:sp>
          <p:sp>
            <p:nvSpPr>
              <p:cNvPr id="13398" name="Text Box 27"/>
              <p:cNvSpPr txBox="1">
                <a:spLocks noChangeArrowheads="1"/>
              </p:cNvSpPr>
              <p:nvPr/>
            </p:nvSpPr>
            <p:spPr bwMode="auto">
              <a:xfrm>
                <a:off x="1228" y="1714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5</a:t>
                </a:r>
              </a:p>
            </p:txBody>
          </p:sp>
        </p:grpSp>
      </p:grpSp>
      <p:grpSp>
        <p:nvGrpSpPr>
          <p:cNvPr id="13321" name="Group 28"/>
          <p:cNvGrpSpPr>
            <a:grpSpLocks/>
          </p:cNvGrpSpPr>
          <p:nvPr/>
        </p:nvGrpSpPr>
        <p:grpSpPr bwMode="auto">
          <a:xfrm>
            <a:off x="3635375" y="1811338"/>
            <a:ext cx="1309688" cy="1635125"/>
            <a:chOff x="2290" y="1141"/>
            <a:chExt cx="825" cy="1030"/>
          </a:xfrm>
        </p:grpSpPr>
        <p:sp>
          <p:nvSpPr>
            <p:cNvPr id="13368" name="Text Box 29"/>
            <p:cNvSpPr txBox="1">
              <a:spLocks noChangeArrowheads="1"/>
            </p:cNvSpPr>
            <p:nvPr/>
          </p:nvSpPr>
          <p:spPr bwMode="auto">
            <a:xfrm>
              <a:off x="2480" y="1979"/>
              <a:ext cx="6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400" b="1"/>
                <a:t>A   S.T.</a:t>
              </a:r>
            </a:p>
          </p:txBody>
        </p:sp>
        <p:grpSp>
          <p:nvGrpSpPr>
            <p:cNvPr id="13369" name="Group 30"/>
            <p:cNvGrpSpPr>
              <a:grpSpLocks/>
            </p:cNvGrpSpPr>
            <p:nvPr/>
          </p:nvGrpSpPr>
          <p:grpSpPr bwMode="auto">
            <a:xfrm>
              <a:off x="2290" y="1207"/>
              <a:ext cx="726" cy="770"/>
              <a:chOff x="748" y="1344"/>
              <a:chExt cx="726" cy="770"/>
            </a:xfrm>
          </p:grpSpPr>
          <p:sp>
            <p:nvSpPr>
              <p:cNvPr id="13378" name="Oval 31"/>
              <p:cNvSpPr>
                <a:spLocks noChangeArrowheads="1"/>
              </p:cNvSpPr>
              <p:nvPr/>
            </p:nvSpPr>
            <p:spPr bwMode="auto">
              <a:xfrm>
                <a:off x="748" y="1344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1400" b="1" baseline="-25000"/>
              </a:p>
            </p:txBody>
          </p:sp>
          <p:sp>
            <p:nvSpPr>
              <p:cNvPr id="13379" name="Oval 32"/>
              <p:cNvSpPr>
                <a:spLocks noChangeArrowheads="1"/>
              </p:cNvSpPr>
              <p:nvPr/>
            </p:nvSpPr>
            <p:spPr bwMode="auto">
              <a:xfrm>
                <a:off x="748" y="1661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Arial Black" pitchFamily="34" charset="0"/>
                </a:endParaRPr>
              </a:p>
            </p:txBody>
          </p:sp>
          <p:sp>
            <p:nvSpPr>
              <p:cNvPr id="13380" name="Oval 33"/>
              <p:cNvSpPr>
                <a:spLocks noChangeArrowheads="1"/>
              </p:cNvSpPr>
              <p:nvPr/>
            </p:nvSpPr>
            <p:spPr bwMode="auto">
              <a:xfrm>
                <a:off x="1292" y="1661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Arial Black" pitchFamily="34" charset="0"/>
                </a:endParaRPr>
              </a:p>
            </p:txBody>
          </p:sp>
          <p:sp>
            <p:nvSpPr>
              <p:cNvPr id="13381" name="Oval 34"/>
              <p:cNvSpPr>
                <a:spLocks noChangeArrowheads="1"/>
              </p:cNvSpPr>
              <p:nvPr/>
            </p:nvSpPr>
            <p:spPr bwMode="auto">
              <a:xfrm>
                <a:off x="1044" y="1933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Arial Black" pitchFamily="34" charset="0"/>
                </a:endParaRPr>
              </a:p>
            </p:txBody>
          </p:sp>
          <p:sp>
            <p:nvSpPr>
              <p:cNvPr id="13382" name="Oval 35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Arial Black" pitchFamily="34" charset="0"/>
                </a:endParaRPr>
              </a:p>
            </p:txBody>
          </p:sp>
        </p:grpSp>
        <p:sp>
          <p:nvSpPr>
            <p:cNvPr id="13370" name="Line 36"/>
            <p:cNvSpPr>
              <a:spLocks noChangeShapeType="1"/>
            </p:cNvSpPr>
            <p:nvPr/>
          </p:nvSpPr>
          <p:spPr bwMode="auto">
            <a:xfrm>
              <a:off x="2473" y="1298"/>
              <a:ext cx="3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1" name="Line 37"/>
            <p:cNvSpPr>
              <a:spLocks noChangeShapeType="1"/>
            </p:cNvSpPr>
            <p:nvPr/>
          </p:nvSpPr>
          <p:spPr bwMode="auto">
            <a:xfrm>
              <a:off x="2925" y="1381"/>
              <a:ext cx="0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2" name="Line 38"/>
            <p:cNvSpPr>
              <a:spLocks noChangeShapeType="1"/>
            </p:cNvSpPr>
            <p:nvPr/>
          </p:nvSpPr>
          <p:spPr bwMode="auto">
            <a:xfrm flipH="1">
              <a:off x="2448" y="1365"/>
              <a:ext cx="408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3" name="Line 39"/>
            <p:cNvSpPr>
              <a:spLocks noChangeShapeType="1"/>
            </p:cNvSpPr>
            <p:nvPr/>
          </p:nvSpPr>
          <p:spPr bwMode="auto">
            <a:xfrm flipH="1">
              <a:off x="2744" y="1690"/>
              <a:ext cx="136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4" name="Text Box 40"/>
            <p:cNvSpPr txBox="1">
              <a:spLocks noChangeArrowheads="1"/>
            </p:cNvSpPr>
            <p:nvPr/>
          </p:nvSpPr>
          <p:spPr bwMode="auto">
            <a:xfrm>
              <a:off x="2570" y="1141"/>
              <a:ext cx="18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400" b="1"/>
                <a:t>1</a:t>
              </a:r>
            </a:p>
          </p:txBody>
        </p:sp>
        <p:sp>
          <p:nvSpPr>
            <p:cNvPr id="13375" name="Text Box 41"/>
            <p:cNvSpPr txBox="1">
              <a:spLocks noChangeArrowheads="1"/>
            </p:cNvSpPr>
            <p:nvPr/>
          </p:nvSpPr>
          <p:spPr bwMode="auto">
            <a:xfrm>
              <a:off x="2562" y="1298"/>
              <a:ext cx="18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400" b="1"/>
                <a:t>3</a:t>
              </a:r>
            </a:p>
          </p:txBody>
        </p:sp>
        <p:sp>
          <p:nvSpPr>
            <p:cNvPr id="13376" name="Text Box 42"/>
            <p:cNvSpPr txBox="1">
              <a:spLocks noChangeArrowheads="1"/>
            </p:cNvSpPr>
            <p:nvPr/>
          </p:nvSpPr>
          <p:spPr bwMode="auto">
            <a:xfrm>
              <a:off x="2893" y="1368"/>
              <a:ext cx="18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400" b="1"/>
                <a:t>6</a:t>
              </a:r>
            </a:p>
          </p:txBody>
        </p:sp>
        <p:sp>
          <p:nvSpPr>
            <p:cNvPr id="13377" name="Text Box 43"/>
            <p:cNvSpPr txBox="1">
              <a:spLocks noChangeArrowheads="1"/>
            </p:cNvSpPr>
            <p:nvPr/>
          </p:nvSpPr>
          <p:spPr bwMode="auto">
            <a:xfrm>
              <a:off x="2768" y="1706"/>
              <a:ext cx="18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400" b="1"/>
                <a:t>5</a:t>
              </a:r>
            </a:p>
          </p:txBody>
        </p:sp>
      </p:grpSp>
      <p:grpSp>
        <p:nvGrpSpPr>
          <p:cNvPr id="13322" name="Group 44"/>
          <p:cNvGrpSpPr>
            <a:grpSpLocks/>
          </p:cNvGrpSpPr>
          <p:nvPr/>
        </p:nvGrpSpPr>
        <p:grpSpPr bwMode="auto">
          <a:xfrm>
            <a:off x="5927725" y="1806575"/>
            <a:ext cx="1295400" cy="1673225"/>
            <a:chOff x="3734" y="1138"/>
            <a:chExt cx="816" cy="1054"/>
          </a:xfrm>
        </p:grpSpPr>
        <p:grpSp>
          <p:nvGrpSpPr>
            <p:cNvPr id="13353" name="Group 45"/>
            <p:cNvGrpSpPr>
              <a:grpSpLocks/>
            </p:cNvGrpSpPr>
            <p:nvPr/>
          </p:nvGrpSpPr>
          <p:grpSpPr bwMode="auto">
            <a:xfrm>
              <a:off x="3787" y="1207"/>
              <a:ext cx="726" cy="770"/>
              <a:chOff x="748" y="1344"/>
              <a:chExt cx="726" cy="770"/>
            </a:xfrm>
          </p:grpSpPr>
          <p:sp>
            <p:nvSpPr>
              <p:cNvPr id="13363" name="Oval 46"/>
              <p:cNvSpPr>
                <a:spLocks noChangeArrowheads="1"/>
              </p:cNvSpPr>
              <p:nvPr/>
            </p:nvSpPr>
            <p:spPr bwMode="auto">
              <a:xfrm>
                <a:off x="748" y="1344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1400" b="1" baseline="-25000"/>
              </a:p>
            </p:txBody>
          </p:sp>
          <p:sp>
            <p:nvSpPr>
              <p:cNvPr id="13364" name="Oval 47"/>
              <p:cNvSpPr>
                <a:spLocks noChangeArrowheads="1"/>
              </p:cNvSpPr>
              <p:nvPr/>
            </p:nvSpPr>
            <p:spPr bwMode="auto">
              <a:xfrm>
                <a:off x="748" y="1661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Arial Black" pitchFamily="34" charset="0"/>
                </a:endParaRPr>
              </a:p>
            </p:txBody>
          </p:sp>
          <p:sp>
            <p:nvSpPr>
              <p:cNvPr id="13365" name="Oval 48"/>
              <p:cNvSpPr>
                <a:spLocks noChangeArrowheads="1"/>
              </p:cNvSpPr>
              <p:nvPr/>
            </p:nvSpPr>
            <p:spPr bwMode="auto">
              <a:xfrm>
                <a:off x="1292" y="1661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Arial Black" pitchFamily="34" charset="0"/>
                </a:endParaRPr>
              </a:p>
            </p:txBody>
          </p:sp>
          <p:sp>
            <p:nvSpPr>
              <p:cNvPr id="13366" name="Oval 49"/>
              <p:cNvSpPr>
                <a:spLocks noChangeArrowheads="1"/>
              </p:cNvSpPr>
              <p:nvPr/>
            </p:nvSpPr>
            <p:spPr bwMode="auto">
              <a:xfrm>
                <a:off x="1044" y="1933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Arial Black" pitchFamily="34" charset="0"/>
                </a:endParaRPr>
              </a:p>
            </p:txBody>
          </p:sp>
          <p:sp>
            <p:nvSpPr>
              <p:cNvPr id="13367" name="Oval 5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Arial Black" pitchFamily="34" charset="0"/>
                </a:endParaRPr>
              </a:p>
            </p:txBody>
          </p:sp>
        </p:grpSp>
        <p:sp>
          <p:nvSpPr>
            <p:cNvPr id="13354" name="Line 51"/>
            <p:cNvSpPr>
              <a:spLocks noChangeShapeType="1"/>
            </p:cNvSpPr>
            <p:nvPr/>
          </p:nvSpPr>
          <p:spPr bwMode="auto">
            <a:xfrm>
              <a:off x="3970" y="1298"/>
              <a:ext cx="3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5" name="Line 52"/>
            <p:cNvSpPr>
              <a:spLocks noChangeShapeType="1"/>
            </p:cNvSpPr>
            <p:nvPr/>
          </p:nvSpPr>
          <p:spPr bwMode="auto">
            <a:xfrm>
              <a:off x="3977" y="1616"/>
              <a:ext cx="3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6" name="Line 53"/>
            <p:cNvSpPr>
              <a:spLocks noChangeShapeType="1"/>
            </p:cNvSpPr>
            <p:nvPr/>
          </p:nvSpPr>
          <p:spPr bwMode="auto">
            <a:xfrm>
              <a:off x="3886" y="1381"/>
              <a:ext cx="0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7" name="Line 54"/>
            <p:cNvSpPr>
              <a:spLocks noChangeShapeType="1"/>
            </p:cNvSpPr>
            <p:nvPr/>
          </p:nvSpPr>
          <p:spPr bwMode="auto">
            <a:xfrm>
              <a:off x="3915" y="1698"/>
              <a:ext cx="182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8" name="Text Box 55"/>
            <p:cNvSpPr txBox="1">
              <a:spLocks noChangeArrowheads="1"/>
            </p:cNvSpPr>
            <p:nvPr/>
          </p:nvSpPr>
          <p:spPr bwMode="auto">
            <a:xfrm>
              <a:off x="4067" y="1138"/>
              <a:ext cx="18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400" b="1"/>
                <a:t>1</a:t>
              </a:r>
            </a:p>
          </p:txBody>
        </p:sp>
        <p:sp>
          <p:nvSpPr>
            <p:cNvPr id="13359" name="Text Box 56"/>
            <p:cNvSpPr txBox="1">
              <a:spLocks noChangeArrowheads="1"/>
            </p:cNvSpPr>
            <p:nvPr/>
          </p:nvSpPr>
          <p:spPr bwMode="auto">
            <a:xfrm>
              <a:off x="3734" y="1360"/>
              <a:ext cx="18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400" b="1"/>
                <a:t>3</a:t>
              </a:r>
            </a:p>
          </p:txBody>
        </p:sp>
        <p:sp>
          <p:nvSpPr>
            <p:cNvPr id="13360" name="Text Box 57"/>
            <p:cNvSpPr txBox="1">
              <a:spLocks noChangeArrowheads="1"/>
            </p:cNvSpPr>
            <p:nvPr/>
          </p:nvSpPr>
          <p:spPr bwMode="auto">
            <a:xfrm>
              <a:off x="4073" y="1458"/>
              <a:ext cx="18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400" b="1"/>
                <a:t>4</a:t>
              </a:r>
            </a:p>
          </p:txBody>
        </p:sp>
        <p:sp>
          <p:nvSpPr>
            <p:cNvPr id="13361" name="Text Box 58"/>
            <p:cNvSpPr txBox="1">
              <a:spLocks noChangeArrowheads="1"/>
            </p:cNvSpPr>
            <p:nvPr/>
          </p:nvSpPr>
          <p:spPr bwMode="auto">
            <a:xfrm>
              <a:off x="3885" y="1720"/>
              <a:ext cx="18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400" b="1"/>
                <a:t>2</a:t>
              </a:r>
            </a:p>
          </p:txBody>
        </p:sp>
        <p:sp>
          <p:nvSpPr>
            <p:cNvPr id="13362" name="Text Box 59"/>
            <p:cNvSpPr txBox="1">
              <a:spLocks noChangeArrowheads="1"/>
            </p:cNvSpPr>
            <p:nvPr/>
          </p:nvSpPr>
          <p:spPr bwMode="auto">
            <a:xfrm>
              <a:off x="3915" y="2000"/>
              <a:ext cx="6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400" b="1"/>
                <a:t>An MST</a:t>
              </a:r>
            </a:p>
          </p:txBody>
        </p:sp>
      </p:grpSp>
      <p:sp>
        <p:nvSpPr>
          <p:cNvPr id="13323" name="Oval 60"/>
          <p:cNvSpPr>
            <a:spLocks noChangeArrowheads="1"/>
          </p:cNvSpPr>
          <p:nvPr/>
        </p:nvSpPr>
        <p:spPr bwMode="auto">
          <a:xfrm>
            <a:off x="2124075" y="3933825"/>
            <a:ext cx="288925" cy="28733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Arial Black" pitchFamily="34" charset="0"/>
            </a:endParaRPr>
          </a:p>
        </p:txBody>
      </p:sp>
      <p:sp>
        <p:nvSpPr>
          <p:cNvPr id="13324" name="Oval 61"/>
          <p:cNvSpPr>
            <a:spLocks noChangeArrowheads="1"/>
          </p:cNvSpPr>
          <p:nvPr/>
        </p:nvSpPr>
        <p:spPr bwMode="auto">
          <a:xfrm>
            <a:off x="1403350" y="3933825"/>
            <a:ext cx="288925" cy="28733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Arial Black" pitchFamily="34" charset="0"/>
            </a:endParaRPr>
          </a:p>
        </p:txBody>
      </p:sp>
      <p:cxnSp>
        <p:nvCxnSpPr>
          <p:cNvPr id="13325" name="AutoShape 62"/>
          <p:cNvCxnSpPr>
            <a:cxnSpLocks noChangeShapeType="1"/>
            <a:stCxn id="13324" idx="6"/>
            <a:endCxn id="13323" idx="2"/>
          </p:cNvCxnSpPr>
          <p:nvPr/>
        </p:nvCxnSpPr>
        <p:spPr bwMode="auto">
          <a:xfrm>
            <a:off x="1706563" y="4078288"/>
            <a:ext cx="403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6" name="Oval 63"/>
          <p:cNvSpPr>
            <a:spLocks noChangeArrowheads="1"/>
          </p:cNvSpPr>
          <p:nvPr/>
        </p:nvSpPr>
        <p:spPr bwMode="auto">
          <a:xfrm>
            <a:off x="1836738" y="4365625"/>
            <a:ext cx="288925" cy="28733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Arial Black" pitchFamily="34" charset="0"/>
            </a:endParaRPr>
          </a:p>
        </p:txBody>
      </p:sp>
      <p:sp>
        <p:nvSpPr>
          <p:cNvPr id="13327" name="Oval 64"/>
          <p:cNvSpPr>
            <a:spLocks noChangeArrowheads="1"/>
          </p:cNvSpPr>
          <p:nvPr/>
        </p:nvSpPr>
        <p:spPr bwMode="auto">
          <a:xfrm>
            <a:off x="1116013" y="4365625"/>
            <a:ext cx="288925" cy="28733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Arial Black" pitchFamily="34" charset="0"/>
            </a:endParaRPr>
          </a:p>
        </p:txBody>
      </p:sp>
      <p:cxnSp>
        <p:nvCxnSpPr>
          <p:cNvPr id="13328" name="AutoShape 65"/>
          <p:cNvCxnSpPr>
            <a:cxnSpLocks noChangeShapeType="1"/>
            <a:stCxn id="13327" idx="6"/>
            <a:endCxn id="13326" idx="2"/>
          </p:cNvCxnSpPr>
          <p:nvPr/>
        </p:nvCxnSpPr>
        <p:spPr bwMode="auto">
          <a:xfrm>
            <a:off x="1419225" y="4510088"/>
            <a:ext cx="403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9" name="AutoShape 66"/>
          <p:cNvCxnSpPr>
            <a:cxnSpLocks noChangeShapeType="1"/>
          </p:cNvCxnSpPr>
          <p:nvPr/>
        </p:nvCxnSpPr>
        <p:spPr bwMode="auto">
          <a:xfrm flipH="1">
            <a:off x="1311275" y="4191000"/>
            <a:ext cx="185738" cy="1873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0" name="AutoShape 67"/>
          <p:cNvCxnSpPr>
            <a:cxnSpLocks noChangeShapeType="1"/>
          </p:cNvCxnSpPr>
          <p:nvPr/>
        </p:nvCxnSpPr>
        <p:spPr bwMode="auto">
          <a:xfrm flipH="1">
            <a:off x="2035175" y="4208463"/>
            <a:ext cx="185738" cy="1873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1" name="AutoShape 68"/>
          <p:cNvCxnSpPr>
            <a:cxnSpLocks noChangeShapeType="1"/>
            <a:stCxn id="13324" idx="5"/>
            <a:endCxn id="13326" idx="1"/>
          </p:cNvCxnSpPr>
          <p:nvPr/>
        </p:nvCxnSpPr>
        <p:spPr bwMode="auto">
          <a:xfrm>
            <a:off x="1649413" y="4192588"/>
            <a:ext cx="230187" cy="2016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2" name="Oval 69"/>
          <p:cNvSpPr>
            <a:spLocks noChangeArrowheads="1"/>
          </p:cNvSpPr>
          <p:nvPr/>
        </p:nvSpPr>
        <p:spPr bwMode="auto">
          <a:xfrm>
            <a:off x="2124075" y="3933825"/>
            <a:ext cx="288925" cy="28733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Arial Black" pitchFamily="34" charset="0"/>
            </a:endParaRPr>
          </a:p>
        </p:txBody>
      </p:sp>
      <p:sp>
        <p:nvSpPr>
          <p:cNvPr id="13333" name="Oval 70"/>
          <p:cNvSpPr>
            <a:spLocks noChangeArrowheads="1"/>
          </p:cNvSpPr>
          <p:nvPr/>
        </p:nvSpPr>
        <p:spPr bwMode="auto">
          <a:xfrm>
            <a:off x="1403350" y="3933825"/>
            <a:ext cx="288925" cy="28733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Arial Black" pitchFamily="34" charset="0"/>
            </a:endParaRPr>
          </a:p>
        </p:txBody>
      </p:sp>
      <p:cxnSp>
        <p:nvCxnSpPr>
          <p:cNvPr id="13334" name="AutoShape 71"/>
          <p:cNvCxnSpPr>
            <a:cxnSpLocks noChangeShapeType="1"/>
            <a:stCxn id="13333" idx="6"/>
            <a:endCxn id="13332" idx="2"/>
          </p:cNvCxnSpPr>
          <p:nvPr/>
        </p:nvCxnSpPr>
        <p:spPr bwMode="auto">
          <a:xfrm>
            <a:off x="1706563" y="4078288"/>
            <a:ext cx="403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5" name="Oval 72"/>
          <p:cNvSpPr>
            <a:spLocks noChangeArrowheads="1"/>
          </p:cNvSpPr>
          <p:nvPr/>
        </p:nvSpPr>
        <p:spPr bwMode="auto">
          <a:xfrm>
            <a:off x="3492500" y="4149725"/>
            <a:ext cx="288925" cy="28733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Arial Black" pitchFamily="34" charset="0"/>
            </a:endParaRPr>
          </a:p>
        </p:txBody>
      </p:sp>
      <p:sp>
        <p:nvSpPr>
          <p:cNvPr id="13336" name="Oval 73"/>
          <p:cNvSpPr>
            <a:spLocks noChangeArrowheads="1"/>
          </p:cNvSpPr>
          <p:nvPr/>
        </p:nvSpPr>
        <p:spPr bwMode="auto">
          <a:xfrm>
            <a:off x="2771775" y="4149725"/>
            <a:ext cx="288925" cy="28733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Arial Black" pitchFamily="34" charset="0"/>
            </a:endParaRPr>
          </a:p>
        </p:txBody>
      </p:sp>
      <p:cxnSp>
        <p:nvCxnSpPr>
          <p:cNvPr id="13337" name="AutoShape 74"/>
          <p:cNvCxnSpPr>
            <a:cxnSpLocks noChangeShapeType="1"/>
            <a:stCxn id="13336" idx="6"/>
            <a:endCxn id="13335" idx="2"/>
          </p:cNvCxnSpPr>
          <p:nvPr/>
        </p:nvCxnSpPr>
        <p:spPr bwMode="auto">
          <a:xfrm>
            <a:off x="3074988" y="4294188"/>
            <a:ext cx="403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8" name="Oval 75"/>
          <p:cNvSpPr>
            <a:spLocks noChangeArrowheads="1"/>
          </p:cNvSpPr>
          <p:nvPr/>
        </p:nvSpPr>
        <p:spPr bwMode="auto">
          <a:xfrm>
            <a:off x="5811838" y="3938588"/>
            <a:ext cx="288925" cy="28733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Arial Black" pitchFamily="34" charset="0"/>
            </a:endParaRPr>
          </a:p>
        </p:txBody>
      </p:sp>
      <p:sp>
        <p:nvSpPr>
          <p:cNvPr id="13339" name="Oval 76"/>
          <p:cNvSpPr>
            <a:spLocks noChangeArrowheads="1"/>
          </p:cNvSpPr>
          <p:nvPr/>
        </p:nvSpPr>
        <p:spPr bwMode="auto">
          <a:xfrm>
            <a:off x="5091113" y="3938588"/>
            <a:ext cx="288925" cy="28733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Arial Black" pitchFamily="34" charset="0"/>
            </a:endParaRPr>
          </a:p>
        </p:txBody>
      </p:sp>
      <p:cxnSp>
        <p:nvCxnSpPr>
          <p:cNvPr id="13340" name="AutoShape 77"/>
          <p:cNvCxnSpPr>
            <a:cxnSpLocks noChangeShapeType="1"/>
            <a:stCxn id="13339" idx="6"/>
            <a:endCxn id="13338" idx="2"/>
          </p:cNvCxnSpPr>
          <p:nvPr/>
        </p:nvCxnSpPr>
        <p:spPr bwMode="auto">
          <a:xfrm>
            <a:off x="5394325" y="4083050"/>
            <a:ext cx="403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1" name="Oval 78"/>
          <p:cNvSpPr>
            <a:spLocks noChangeArrowheads="1"/>
          </p:cNvSpPr>
          <p:nvPr/>
        </p:nvSpPr>
        <p:spPr bwMode="auto">
          <a:xfrm>
            <a:off x="5524500" y="4370388"/>
            <a:ext cx="288925" cy="28733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Arial Black" pitchFamily="34" charset="0"/>
            </a:endParaRPr>
          </a:p>
        </p:txBody>
      </p:sp>
      <p:sp>
        <p:nvSpPr>
          <p:cNvPr id="13342" name="Oval 79"/>
          <p:cNvSpPr>
            <a:spLocks noChangeArrowheads="1"/>
          </p:cNvSpPr>
          <p:nvPr/>
        </p:nvSpPr>
        <p:spPr bwMode="auto">
          <a:xfrm>
            <a:off x="4803775" y="4370388"/>
            <a:ext cx="288925" cy="28733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Arial Black" pitchFamily="34" charset="0"/>
            </a:endParaRPr>
          </a:p>
        </p:txBody>
      </p:sp>
      <p:cxnSp>
        <p:nvCxnSpPr>
          <p:cNvPr id="13343" name="AutoShape 80"/>
          <p:cNvCxnSpPr>
            <a:cxnSpLocks noChangeShapeType="1"/>
          </p:cNvCxnSpPr>
          <p:nvPr/>
        </p:nvCxnSpPr>
        <p:spPr bwMode="auto">
          <a:xfrm flipH="1">
            <a:off x="4999038" y="4195763"/>
            <a:ext cx="185737" cy="1873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4" name="AutoShape 81"/>
          <p:cNvCxnSpPr>
            <a:cxnSpLocks noChangeShapeType="1"/>
          </p:cNvCxnSpPr>
          <p:nvPr/>
        </p:nvCxnSpPr>
        <p:spPr bwMode="auto">
          <a:xfrm flipH="1">
            <a:off x="5722938" y="4213225"/>
            <a:ext cx="185737" cy="1873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5" name="Oval 82"/>
          <p:cNvSpPr>
            <a:spLocks noChangeArrowheads="1"/>
          </p:cNvSpPr>
          <p:nvPr/>
        </p:nvSpPr>
        <p:spPr bwMode="auto">
          <a:xfrm>
            <a:off x="5811838" y="3938588"/>
            <a:ext cx="288925" cy="28733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Arial Black" pitchFamily="34" charset="0"/>
            </a:endParaRPr>
          </a:p>
        </p:txBody>
      </p:sp>
      <p:sp>
        <p:nvSpPr>
          <p:cNvPr id="13346" name="Oval 83"/>
          <p:cNvSpPr>
            <a:spLocks noChangeArrowheads="1"/>
          </p:cNvSpPr>
          <p:nvPr/>
        </p:nvSpPr>
        <p:spPr bwMode="auto">
          <a:xfrm>
            <a:off x="5091113" y="3938588"/>
            <a:ext cx="288925" cy="28733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Arial Black" pitchFamily="34" charset="0"/>
            </a:endParaRPr>
          </a:p>
        </p:txBody>
      </p:sp>
      <p:cxnSp>
        <p:nvCxnSpPr>
          <p:cNvPr id="13347" name="AutoShape 84"/>
          <p:cNvCxnSpPr>
            <a:cxnSpLocks noChangeShapeType="1"/>
            <a:stCxn id="13346" idx="6"/>
            <a:endCxn id="13345" idx="2"/>
          </p:cNvCxnSpPr>
          <p:nvPr/>
        </p:nvCxnSpPr>
        <p:spPr bwMode="auto">
          <a:xfrm>
            <a:off x="5394325" y="4083050"/>
            <a:ext cx="403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8" name="Oval 85"/>
          <p:cNvSpPr>
            <a:spLocks noChangeArrowheads="1"/>
          </p:cNvSpPr>
          <p:nvPr/>
        </p:nvSpPr>
        <p:spPr bwMode="auto">
          <a:xfrm>
            <a:off x="7451725" y="4149725"/>
            <a:ext cx="288925" cy="28733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Arial Black" pitchFamily="34" charset="0"/>
            </a:endParaRPr>
          </a:p>
        </p:txBody>
      </p:sp>
      <p:sp>
        <p:nvSpPr>
          <p:cNvPr id="13349" name="Oval 86"/>
          <p:cNvSpPr>
            <a:spLocks noChangeArrowheads="1"/>
          </p:cNvSpPr>
          <p:nvPr/>
        </p:nvSpPr>
        <p:spPr bwMode="auto">
          <a:xfrm>
            <a:off x="6731000" y="4149725"/>
            <a:ext cx="288925" cy="28733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Arial Black" pitchFamily="34" charset="0"/>
            </a:endParaRPr>
          </a:p>
        </p:txBody>
      </p:sp>
      <p:cxnSp>
        <p:nvCxnSpPr>
          <p:cNvPr id="13350" name="AutoShape 87"/>
          <p:cNvCxnSpPr>
            <a:cxnSpLocks noChangeShapeType="1"/>
            <a:stCxn id="13349" idx="6"/>
            <a:endCxn id="13348" idx="2"/>
          </p:cNvCxnSpPr>
          <p:nvPr/>
        </p:nvCxnSpPr>
        <p:spPr bwMode="auto">
          <a:xfrm>
            <a:off x="7034213" y="4294188"/>
            <a:ext cx="403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51" name="AutoShape 88"/>
          <p:cNvSpPr>
            <a:spLocks noChangeArrowheads="1"/>
          </p:cNvSpPr>
          <p:nvPr/>
        </p:nvSpPr>
        <p:spPr bwMode="auto">
          <a:xfrm>
            <a:off x="4140200" y="4149725"/>
            <a:ext cx="431800" cy="287338"/>
          </a:xfrm>
          <a:prstGeom prst="rightArrow">
            <a:avLst>
              <a:gd name="adj1" fmla="val 50000"/>
              <a:gd name="adj2" fmla="val 37569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Arial Black" pitchFamily="34" charset="0"/>
            </a:endParaRPr>
          </a:p>
        </p:txBody>
      </p:sp>
      <p:sp>
        <p:nvSpPr>
          <p:cNvPr id="13352" name="Text Box 89"/>
          <p:cNvSpPr txBox="1">
            <a:spLocks noChangeArrowheads="1"/>
          </p:cNvSpPr>
          <p:nvPr/>
        </p:nvSpPr>
        <p:spPr bwMode="auto">
          <a:xfrm>
            <a:off x="5364163" y="4652963"/>
            <a:ext cx="1800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 b="1"/>
              <a:t>Spanning forest</a:t>
            </a:r>
          </a:p>
        </p:txBody>
      </p:sp>
    </p:spTree>
    <p:extLst>
      <p:ext uri="{BB962C8B-B14F-4D97-AF65-F5344CB8AC3E}">
        <p14:creationId xmlns:p14="http://schemas.microsoft.com/office/powerpoint/2010/main" val="187638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바닥글 개체 틀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smtClean="0">
                <a:solidFill>
                  <a:schemeClr val="hlink"/>
                </a:solidFill>
                <a:latin typeface="Times New Roman" pitchFamily="18" charset="0"/>
              </a:rPr>
              <a:t>Digital Media Lab.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420665-409C-42F0-B13E-21938CEF3224}" type="slidenum">
              <a:rPr lang="en-US" altLang="ko-KR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903913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smtClean="0"/>
              <a:t>Procedural dijkstra ( n : integer; W, F);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smtClean="0"/>
              <a:t>Var i, near, e, touch[2...n], length[2…n]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smtClean="0"/>
              <a:t>{   F=</a:t>
            </a:r>
            <a:r>
              <a:rPr lang="en-US" altLang="ko-KR" sz="2000" smtClean="0">
                <a:cs typeface="Arial" charset="0"/>
              </a:rPr>
              <a:t>Ø;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smtClean="0">
                <a:cs typeface="Arial" charset="0"/>
              </a:rPr>
              <a:t>    for i=2 to n do { touch[i]=1; length[i]=W[1,i];}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smtClean="0">
                <a:cs typeface="Arial" charset="0"/>
              </a:rPr>
              <a:t>    repeat n-1 times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smtClean="0">
                <a:cs typeface="Arial" charset="0"/>
              </a:rPr>
              <a:t>         </a:t>
            </a:r>
            <a:r>
              <a:rPr lang="en-US" altLang="ko-KR" sz="2000" b="1" smtClean="0">
                <a:cs typeface="Arial" charset="0"/>
              </a:rPr>
              <a:t>min=</a:t>
            </a:r>
            <a:r>
              <a:rPr lang="en-US" altLang="ko-KR" sz="2000" b="1" smtClean="0">
                <a:latin typeface="굴림" pitchFamily="50" charset="-127"/>
                <a:cs typeface="Arial" charset="0"/>
              </a:rPr>
              <a:t>∞;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 smtClean="0">
                <a:latin typeface="굴림" pitchFamily="50" charset="-127"/>
                <a:cs typeface="Arial" charset="0"/>
              </a:rPr>
              <a:t>       for i=2 to n do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 smtClean="0">
                <a:latin typeface="굴림" pitchFamily="50" charset="-127"/>
                <a:cs typeface="Arial" charset="0"/>
              </a:rPr>
              <a:t>           if 0≤length[i]&lt;min then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 smtClean="0">
                <a:latin typeface="굴림" pitchFamily="50" charset="-127"/>
                <a:cs typeface="Arial" charset="0"/>
              </a:rPr>
              <a:t>              min=length[i];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 smtClean="0">
                <a:latin typeface="굴림" pitchFamily="50" charset="-127"/>
                <a:cs typeface="Arial" charset="0"/>
              </a:rPr>
              <a:t>              near=i; }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 smtClean="0">
                <a:latin typeface="굴림" pitchFamily="50" charset="-127"/>
                <a:cs typeface="Arial" charset="0"/>
              </a:rPr>
              <a:t>       e=(touch[near], near);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 smtClean="0">
                <a:latin typeface="굴림" pitchFamily="50" charset="-127"/>
                <a:cs typeface="Arial" charset="0"/>
              </a:rPr>
              <a:t>       add e to F;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 smtClean="0">
                <a:latin typeface="굴림" pitchFamily="50" charset="-127"/>
                <a:cs typeface="Arial" charset="0"/>
              </a:rPr>
              <a:t>       for i=2 to n do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 smtClean="0">
                <a:latin typeface="굴림" pitchFamily="50" charset="-127"/>
                <a:cs typeface="Arial" charset="0"/>
              </a:rPr>
              <a:t>           if length[near]+W[near,i]&lt; length[i] then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 smtClean="0">
                <a:latin typeface="굴림" pitchFamily="50" charset="-127"/>
                <a:cs typeface="Arial" charset="0"/>
              </a:rPr>
              <a:t>              length[i]=length[near]+W[near, i];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 smtClean="0">
                <a:latin typeface="굴림" pitchFamily="50" charset="-127"/>
                <a:cs typeface="Arial" charset="0"/>
              </a:rPr>
              <a:t>              touch[i]=near;}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 smtClean="0">
                <a:latin typeface="굴림" pitchFamily="50" charset="-127"/>
                <a:cs typeface="Arial" charset="0"/>
              </a:rPr>
              <a:t>       length[near]=-1; }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 smtClean="0">
                <a:latin typeface="굴림" pitchFamily="50" charset="-127"/>
                <a:cs typeface="Arial" charset="0"/>
              </a:rPr>
              <a:t> }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ko-KR" sz="2000" b="1" smtClean="0">
                <a:latin typeface="굴림" pitchFamily="50" charset="-127"/>
                <a:cs typeface="Arial" charset="0"/>
              </a:rPr>
              <a:t>Note : touch[2...n] constructs the shortest Path Tree.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52320" y="2636912"/>
            <a:ext cx="115448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5"/>
            </a:pPr>
            <a:r>
              <a:rPr lang="en-US" altLang="ko-KR" sz="2400" b="1" dirty="0"/>
              <a:t>8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1  2  7</a:t>
            </a:r>
          </a:p>
          <a:p>
            <a:r>
              <a:rPr lang="en-US" altLang="ko-KR" sz="2400" b="1" dirty="0" smtClean="0"/>
              <a:t>1  3  4</a:t>
            </a:r>
          </a:p>
          <a:p>
            <a:r>
              <a:rPr lang="en-US" altLang="ko-KR" sz="2400" b="1" dirty="0" smtClean="0"/>
              <a:t>1  4  6</a:t>
            </a:r>
          </a:p>
          <a:p>
            <a:r>
              <a:rPr lang="en-US" altLang="ko-KR" sz="2400" b="1" dirty="0" smtClean="0"/>
              <a:t>1  5  </a:t>
            </a:r>
            <a:r>
              <a:rPr lang="en-US" altLang="ko-KR" sz="2400" b="1" dirty="0"/>
              <a:t>1</a:t>
            </a:r>
            <a:endParaRPr lang="en-US" altLang="ko-KR" sz="2400" b="1" dirty="0" smtClean="0"/>
          </a:p>
          <a:p>
            <a:r>
              <a:rPr lang="en-US" altLang="ko-KR" sz="2400" b="1" dirty="0"/>
              <a:t>3</a:t>
            </a:r>
            <a:r>
              <a:rPr lang="en-US" altLang="ko-KR" sz="2400" b="1" dirty="0" smtClean="0"/>
              <a:t>  </a:t>
            </a:r>
            <a:r>
              <a:rPr lang="en-US" altLang="ko-KR" sz="2400" b="1" dirty="0"/>
              <a:t>2</a:t>
            </a:r>
            <a:r>
              <a:rPr lang="en-US" altLang="ko-KR" sz="2400" b="1" dirty="0" smtClean="0"/>
              <a:t>  </a:t>
            </a:r>
            <a:r>
              <a:rPr lang="en-US" altLang="ko-KR" sz="2400" b="1" dirty="0"/>
              <a:t>2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3  4  5</a:t>
            </a:r>
          </a:p>
          <a:p>
            <a:r>
              <a:rPr lang="en-US" altLang="ko-KR" sz="2400" b="1" dirty="0"/>
              <a:t>4</a:t>
            </a:r>
            <a:r>
              <a:rPr lang="en-US" altLang="ko-KR" sz="2400" b="1" dirty="0" smtClean="0"/>
              <a:t>  </a:t>
            </a:r>
            <a:r>
              <a:rPr lang="en-US" altLang="ko-KR" sz="2400" b="1" dirty="0"/>
              <a:t>2</a:t>
            </a:r>
            <a:r>
              <a:rPr lang="en-US" altLang="ko-KR" sz="2400" b="1" dirty="0" smtClean="0"/>
              <a:t>  </a:t>
            </a:r>
            <a:r>
              <a:rPr lang="en-US" altLang="ko-KR" sz="2400" b="1" dirty="0"/>
              <a:t>3</a:t>
            </a:r>
            <a:endParaRPr lang="en-US" altLang="ko-KR" sz="2400" b="1" dirty="0" smtClean="0"/>
          </a:p>
          <a:p>
            <a:r>
              <a:rPr lang="en-US" altLang="ko-KR" sz="2400" b="1" dirty="0"/>
              <a:t>5</a:t>
            </a:r>
            <a:r>
              <a:rPr lang="en-US" altLang="ko-KR" sz="2400" b="1" dirty="0" smtClean="0"/>
              <a:t>  </a:t>
            </a:r>
            <a:r>
              <a:rPr lang="en-US" altLang="ko-KR" sz="2400" b="1" dirty="0"/>
              <a:t>4</a:t>
            </a:r>
            <a:r>
              <a:rPr lang="en-US" altLang="ko-KR" sz="2400" b="1" dirty="0" smtClean="0"/>
              <a:t>  </a:t>
            </a:r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6732240" y="328613"/>
            <a:ext cx="2160588" cy="1936750"/>
            <a:chOff x="249" y="482"/>
            <a:chExt cx="1361" cy="1220"/>
          </a:xfrm>
        </p:grpSpPr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249" y="482"/>
              <a:ext cx="1361" cy="1160"/>
              <a:chOff x="385" y="482"/>
              <a:chExt cx="1361" cy="1160"/>
            </a:xfrm>
          </p:grpSpPr>
          <p:sp>
            <p:nvSpPr>
              <p:cNvPr id="24" name="Oval 11"/>
              <p:cNvSpPr>
                <a:spLocks noChangeArrowheads="1"/>
              </p:cNvSpPr>
              <p:nvPr/>
            </p:nvSpPr>
            <p:spPr bwMode="auto">
              <a:xfrm>
                <a:off x="921" y="482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900" b="1"/>
                  <a:t>v</a:t>
                </a:r>
                <a:r>
                  <a:rPr lang="en-US" altLang="ko-KR" sz="1900" b="1" baseline="-25000"/>
                  <a:t>1</a:t>
                </a:r>
              </a:p>
            </p:txBody>
          </p:sp>
          <p:sp>
            <p:nvSpPr>
              <p:cNvPr id="25" name="Oval 12"/>
              <p:cNvSpPr>
                <a:spLocks noChangeArrowheads="1"/>
              </p:cNvSpPr>
              <p:nvPr/>
            </p:nvSpPr>
            <p:spPr bwMode="auto">
              <a:xfrm>
                <a:off x="1474" y="799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900" b="1"/>
                  <a:t>v</a:t>
                </a:r>
                <a:r>
                  <a:rPr lang="en-US" altLang="ko-KR" sz="1900" b="1" baseline="-25000"/>
                  <a:t>2</a:t>
                </a:r>
              </a:p>
            </p:txBody>
          </p:sp>
          <p:sp>
            <p:nvSpPr>
              <p:cNvPr id="26" name="Oval 13"/>
              <p:cNvSpPr>
                <a:spLocks noChangeArrowheads="1"/>
              </p:cNvSpPr>
              <p:nvPr/>
            </p:nvSpPr>
            <p:spPr bwMode="auto">
              <a:xfrm>
                <a:off x="385" y="799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900" b="1"/>
                  <a:t>v</a:t>
                </a:r>
                <a:r>
                  <a:rPr lang="en-US" altLang="ko-KR" sz="1900" b="1" baseline="-25000"/>
                  <a:t>5</a:t>
                </a:r>
              </a:p>
            </p:txBody>
          </p:sp>
          <p:sp>
            <p:nvSpPr>
              <p:cNvPr id="27" name="Oval 14"/>
              <p:cNvSpPr>
                <a:spLocks noChangeArrowheads="1"/>
              </p:cNvSpPr>
              <p:nvPr/>
            </p:nvSpPr>
            <p:spPr bwMode="auto">
              <a:xfrm>
                <a:off x="603" y="1370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900" b="1"/>
                  <a:t>v</a:t>
                </a:r>
                <a:r>
                  <a:rPr lang="en-US" altLang="ko-KR" sz="1900" b="1" baseline="-25000"/>
                  <a:t>4</a:t>
                </a:r>
              </a:p>
            </p:txBody>
          </p:sp>
          <p:sp>
            <p:nvSpPr>
              <p:cNvPr id="28" name="Oval 15"/>
              <p:cNvSpPr>
                <a:spLocks noChangeArrowheads="1"/>
              </p:cNvSpPr>
              <p:nvPr/>
            </p:nvSpPr>
            <p:spPr bwMode="auto">
              <a:xfrm>
                <a:off x="1238" y="1344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900" b="1"/>
                  <a:t>v</a:t>
                </a:r>
                <a:r>
                  <a:rPr lang="en-US" altLang="ko-KR" sz="1900" b="1" baseline="-25000"/>
                  <a:t>3</a:t>
                </a:r>
              </a:p>
            </p:txBody>
          </p:sp>
        </p:grpSp>
        <p:cxnSp>
          <p:nvCxnSpPr>
            <p:cNvPr id="8" name="AutoShape 16"/>
            <p:cNvCxnSpPr>
              <a:cxnSpLocks noChangeShapeType="1"/>
              <a:stCxn id="24" idx="2"/>
              <a:endCxn id="26" idx="7"/>
            </p:cNvCxnSpPr>
            <p:nvPr/>
          </p:nvCxnSpPr>
          <p:spPr bwMode="auto">
            <a:xfrm flipH="1">
              <a:off x="481" y="618"/>
              <a:ext cx="304" cy="2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AutoShape 17"/>
            <p:cNvCxnSpPr>
              <a:cxnSpLocks noChangeShapeType="1"/>
              <a:stCxn id="26" idx="4"/>
              <a:endCxn id="27" idx="1"/>
            </p:cNvCxnSpPr>
            <p:nvPr/>
          </p:nvCxnSpPr>
          <p:spPr bwMode="auto">
            <a:xfrm>
              <a:off x="385" y="1071"/>
              <a:ext cx="122" cy="3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18"/>
            <p:cNvCxnSpPr>
              <a:cxnSpLocks noChangeShapeType="1"/>
              <a:stCxn id="24" idx="3"/>
              <a:endCxn id="27" idx="0"/>
            </p:cNvCxnSpPr>
            <p:nvPr/>
          </p:nvCxnSpPr>
          <p:spPr bwMode="auto">
            <a:xfrm flipH="1">
              <a:off x="603" y="714"/>
              <a:ext cx="222" cy="6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19"/>
            <p:cNvCxnSpPr>
              <a:cxnSpLocks noChangeShapeType="1"/>
              <a:stCxn id="24" idx="5"/>
              <a:endCxn id="28" idx="0"/>
            </p:cNvCxnSpPr>
            <p:nvPr/>
          </p:nvCxnSpPr>
          <p:spPr bwMode="auto">
            <a:xfrm>
              <a:off x="1017" y="714"/>
              <a:ext cx="221" cy="6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20"/>
            <p:cNvCxnSpPr>
              <a:cxnSpLocks noChangeShapeType="1"/>
              <a:stCxn id="27" idx="7"/>
              <a:endCxn id="25" idx="3"/>
            </p:cNvCxnSpPr>
            <p:nvPr/>
          </p:nvCxnSpPr>
          <p:spPr bwMode="auto">
            <a:xfrm flipV="1">
              <a:off x="699" y="1031"/>
              <a:ext cx="679" cy="3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21"/>
            <p:cNvCxnSpPr>
              <a:cxnSpLocks noChangeShapeType="1"/>
              <a:stCxn id="28" idx="2"/>
              <a:endCxn id="27" idx="6"/>
            </p:cNvCxnSpPr>
            <p:nvPr/>
          </p:nvCxnSpPr>
          <p:spPr bwMode="auto">
            <a:xfrm flipH="1">
              <a:off x="739" y="1480"/>
              <a:ext cx="363" cy="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22"/>
            <p:cNvCxnSpPr>
              <a:cxnSpLocks noChangeShapeType="1"/>
              <a:stCxn id="28" idx="7"/>
              <a:endCxn id="25" idx="4"/>
            </p:cNvCxnSpPr>
            <p:nvPr/>
          </p:nvCxnSpPr>
          <p:spPr bwMode="auto">
            <a:xfrm flipV="1">
              <a:off x="1334" y="1071"/>
              <a:ext cx="140" cy="3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23"/>
            <p:cNvCxnSpPr>
              <a:cxnSpLocks noChangeShapeType="1"/>
              <a:stCxn id="24" idx="6"/>
              <a:endCxn id="25" idx="1"/>
            </p:cNvCxnSpPr>
            <p:nvPr/>
          </p:nvCxnSpPr>
          <p:spPr bwMode="auto">
            <a:xfrm>
              <a:off x="1057" y="618"/>
              <a:ext cx="321" cy="2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 Box 24"/>
            <p:cNvSpPr txBox="1">
              <a:spLocks noChangeArrowheads="1"/>
            </p:cNvSpPr>
            <p:nvPr/>
          </p:nvSpPr>
          <p:spPr bwMode="auto">
            <a:xfrm>
              <a:off x="476" y="559"/>
              <a:ext cx="22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900" b="1"/>
                <a:t>1</a:t>
              </a:r>
            </a:p>
          </p:txBody>
        </p:sp>
        <p:sp>
          <p:nvSpPr>
            <p:cNvPr id="17" name="Text Box 25"/>
            <p:cNvSpPr txBox="1">
              <a:spLocks noChangeArrowheads="1"/>
            </p:cNvSpPr>
            <p:nvPr/>
          </p:nvSpPr>
          <p:spPr bwMode="auto">
            <a:xfrm>
              <a:off x="249" y="1207"/>
              <a:ext cx="22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900" b="1"/>
                <a:t>1</a:t>
              </a:r>
            </a:p>
          </p:txBody>
        </p:sp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576" y="845"/>
              <a:ext cx="22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900" b="1"/>
                <a:t>6</a:t>
              </a:r>
            </a:p>
          </p:txBody>
        </p: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785" y="1108"/>
              <a:ext cx="27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900" b="1"/>
                <a:t>3</a:t>
              </a:r>
            </a:p>
          </p:txBody>
        </p:sp>
        <p:sp>
          <p:nvSpPr>
            <p:cNvPr id="20" name="Text Box 28"/>
            <p:cNvSpPr txBox="1">
              <a:spLocks noChangeArrowheads="1"/>
            </p:cNvSpPr>
            <p:nvPr/>
          </p:nvSpPr>
          <p:spPr bwMode="auto">
            <a:xfrm>
              <a:off x="930" y="836"/>
              <a:ext cx="181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900" b="1"/>
                <a:t>4</a:t>
              </a:r>
            </a:p>
          </p:txBody>
        </p:sp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839" y="1462"/>
              <a:ext cx="181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900" b="1"/>
                <a:t>5</a:t>
              </a:r>
            </a:p>
          </p:txBody>
        </p:sp>
        <p:sp>
          <p:nvSpPr>
            <p:cNvPr id="22" name="Text Box 30"/>
            <p:cNvSpPr txBox="1">
              <a:spLocks noChangeArrowheads="1"/>
            </p:cNvSpPr>
            <p:nvPr/>
          </p:nvSpPr>
          <p:spPr bwMode="auto">
            <a:xfrm>
              <a:off x="1366" y="1171"/>
              <a:ext cx="181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900" b="1"/>
                <a:t>2</a:t>
              </a:r>
            </a:p>
          </p:txBody>
        </p: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1184" y="554"/>
              <a:ext cx="22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900" b="1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123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6200"/>
            <a:ext cx="9144000" cy="6781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800" b="1" dirty="0" smtClean="0"/>
              <a:t>DIJKSTRA</a:t>
            </a:r>
            <a:r>
              <a:rPr lang="en-US" altLang="ko-KR" sz="2800" dirty="0" smtClean="0"/>
              <a:t> (G, w, 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800" b="1" dirty="0" smtClean="0"/>
              <a:t>    for</a:t>
            </a:r>
            <a:r>
              <a:rPr lang="en-US" altLang="ko-KR" sz="2800" dirty="0" smtClean="0"/>
              <a:t> each u in V(G)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800" dirty="0" smtClean="0"/>
              <a:t>         </a:t>
            </a:r>
            <a:r>
              <a:rPr lang="en-US" altLang="ko-KR" sz="2800" b="1" dirty="0" smtClean="0"/>
              <a:t>do</a:t>
            </a:r>
            <a:r>
              <a:rPr lang="en-US" altLang="ko-KR" sz="2800" dirty="0" smtClean="0"/>
              <a:t>  { d[u] = infinity; flag[u] = 0;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800" dirty="0" smtClean="0"/>
              <a:t>    d[s]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800" dirty="0" smtClean="0"/>
              <a:t>    p[s] = </a:t>
            </a:r>
            <a:r>
              <a:rPr lang="en-US" altLang="ko-KR" sz="2800" b="1" dirty="0" smtClean="0"/>
              <a:t>nil</a:t>
            </a:r>
            <a:r>
              <a:rPr lang="en-US" altLang="ko-KR" sz="280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800" dirty="0" smtClean="0"/>
              <a:t>    </a:t>
            </a:r>
            <a:r>
              <a:rPr lang="en-US" altLang="ko-KR" sz="2800" b="1" dirty="0" smtClean="0"/>
              <a:t>INSERT</a:t>
            </a:r>
            <a:r>
              <a:rPr lang="en-US" altLang="ko-KR" sz="2800" dirty="0" smtClean="0"/>
              <a:t> (PQ, &lt;s, d[s]&gt;)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800" dirty="0" smtClean="0"/>
              <a:t>    </a:t>
            </a:r>
            <a:r>
              <a:rPr lang="en-US" altLang="ko-KR" sz="2800" b="1" dirty="0" smtClean="0"/>
              <a:t>while</a:t>
            </a:r>
            <a:r>
              <a:rPr lang="en-US" altLang="ko-KR" sz="2800" dirty="0" smtClean="0"/>
              <a:t> PQ != </a:t>
            </a:r>
            <a:r>
              <a:rPr lang="en-US" altLang="ko-KR" sz="2800" b="1" dirty="0" smtClean="0"/>
              <a:t>Empty Set  </a:t>
            </a:r>
            <a:r>
              <a:rPr lang="en-US" altLang="ko-KR" sz="2800" dirty="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800" dirty="0" smtClean="0"/>
              <a:t>       </a:t>
            </a:r>
            <a:r>
              <a:rPr lang="en-US" altLang="ko-KR" sz="2800" b="1" dirty="0" smtClean="0"/>
              <a:t>do</a:t>
            </a:r>
            <a:r>
              <a:rPr lang="en-US" altLang="ko-KR" sz="2800" dirty="0" smtClean="0"/>
              <a:t> u = </a:t>
            </a:r>
            <a:r>
              <a:rPr lang="en-US" altLang="ko-KR" sz="2800" b="1" dirty="0" smtClean="0"/>
              <a:t>EXTRACT_MIN</a:t>
            </a:r>
            <a:r>
              <a:rPr lang="en-US" altLang="ko-KR" sz="2800" dirty="0" smtClean="0"/>
              <a:t>(PQ);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800" dirty="0" smtClean="0"/>
              <a:t>       </a:t>
            </a:r>
            <a:r>
              <a:rPr lang="en-US" altLang="ko-KR" sz="2800" b="1" dirty="0" smtClean="0"/>
              <a:t>if</a:t>
            </a:r>
            <a:r>
              <a:rPr lang="en-US" altLang="ko-KR" sz="2800" dirty="0" smtClean="0"/>
              <a:t> flag[u] == 0 </a:t>
            </a:r>
            <a:r>
              <a:rPr lang="en-US" altLang="ko-KR" sz="2800" b="1" dirty="0" smtClean="0"/>
              <a:t>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800" dirty="0" smtClean="0"/>
              <a:t>         </a:t>
            </a:r>
            <a:r>
              <a:rPr lang="en-US" altLang="ko-KR" sz="2800" b="1" dirty="0" smtClean="0"/>
              <a:t>for</a:t>
            </a:r>
            <a:r>
              <a:rPr lang="en-US" altLang="ko-KR" sz="2800" dirty="0" smtClean="0"/>
              <a:t> each v in </a:t>
            </a:r>
            <a:r>
              <a:rPr lang="en-US" altLang="ko-KR" sz="2800" dirty="0" err="1" smtClean="0"/>
              <a:t>Adj</a:t>
            </a:r>
            <a:r>
              <a:rPr lang="en-US" altLang="ko-KR" sz="2800" dirty="0" smtClean="0"/>
              <a:t>[u]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800" dirty="0" smtClean="0"/>
              <a:t>             </a:t>
            </a:r>
            <a:r>
              <a:rPr lang="en-US" altLang="ko-KR" sz="2800" b="1" dirty="0" smtClean="0"/>
              <a:t>do</a:t>
            </a:r>
            <a:r>
              <a:rPr lang="en-US" altLang="ko-KR" sz="2800" dirty="0" smtClean="0"/>
              <a:t> </a:t>
            </a:r>
            <a:r>
              <a:rPr lang="en-US" altLang="ko-KR" sz="2800" b="1" dirty="0" smtClean="0"/>
              <a:t>if</a:t>
            </a:r>
            <a:r>
              <a:rPr lang="en-US" altLang="ko-KR" sz="2800" dirty="0" smtClean="0"/>
              <a:t> flag[v] == 0 &amp;&amp; d[v] &gt; d[u] + w[</a:t>
            </a:r>
            <a:r>
              <a:rPr lang="en-US" altLang="ko-KR" sz="2800" dirty="0" err="1" smtClean="0"/>
              <a:t>u,v</a:t>
            </a:r>
            <a:r>
              <a:rPr lang="en-US" altLang="ko-KR" sz="2800" dirty="0" smtClean="0"/>
              <a:t>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800" dirty="0" smtClean="0"/>
              <a:t>                    </a:t>
            </a:r>
            <a:r>
              <a:rPr lang="en-US" altLang="ko-KR" sz="2800" b="1" dirty="0" smtClean="0"/>
              <a:t>then</a:t>
            </a:r>
            <a:r>
              <a:rPr lang="en-US" altLang="ko-KR" sz="2800" dirty="0" smtClean="0"/>
              <a:t>  { p[v] = u;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800" dirty="0" smtClean="0"/>
              <a:t>                              d[v] = d[u] + w[</a:t>
            </a:r>
            <a:r>
              <a:rPr lang="en-US" altLang="ko-KR" sz="2800" dirty="0" err="1" smtClean="0"/>
              <a:t>u,v</a:t>
            </a:r>
            <a:r>
              <a:rPr lang="en-US" altLang="ko-KR" sz="2800" dirty="0" smtClean="0"/>
              <a:t>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800" dirty="0" smtClean="0"/>
              <a:t>                              </a:t>
            </a:r>
            <a:r>
              <a:rPr lang="en-US" altLang="ko-KR" sz="2800" b="1" dirty="0" smtClean="0"/>
              <a:t>INSERT</a:t>
            </a:r>
            <a:r>
              <a:rPr lang="en-US" altLang="ko-KR" sz="2800" dirty="0" smtClean="0"/>
              <a:t> </a:t>
            </a:r>
            <a:r>
              <a:rPr lang="en-US" altLang="ko-KR" sz="2800" dirty="0" smtClean="0"/>
              <a:t>(PQ , &lt;v, d[v]);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800" dirty="0" smtClean="0"/>
              <a:t>       flag[u] = 1;  }</a:t>
            </a:r>
          </a:p>
        </p:txBody>
      </p:sp>
    </p:spTree>
    <p:extLst>
      <p:ext uri="{BB962C8B-B14F-4D97-AF65-F5344CB8AC3E}">
        <p14:creationId xmlns:p14="http://schemas.microsoft.com/office/powerpoint/2010/main" val="22756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바닥글 개체 틀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smtClean="0">
                <a:solidFill>
                  <a:schemeClr val="hlink"/>
                </a:solidFill>
                <a:latin typeface="Times New Roman" pitchFamily="18" charset="0"/>
              </a:rPr>
              <a:t>Digital Media Lab.</a:t>
            </a:r>
          </a:p>
        </p:txBody>
      </p:sp>
      <p:sp>
        <p:nvSpPr>
          <p:cNvPr id="173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7800C6-E501-441D-BE02-F985E3ADC776}" type="slidenum">
              <a:rPr lang="en-US" altLang="ko-KR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Prim’s Algorithm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652963"/>
            <a:ext cx="8229600" cy="1944687"/>
          </a:xfrm>
        </p:spPr>
        <p:txBody>
          <a:bodyPr/>
          <a:lstStyle/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smtClean="0"/>
              <a:t>F=</a:t>
            </a:r>
            <a:r>
              <a:rPr lang="en-US" altLang="ko-KR" sz="2000" smtClean="0">
                <a:cs typeface="Arial" charset="0"/>
              </a:rPr>
              <a:t>Ø; Y={v</a:t>
            </a:r>
            <a:r>
              <a:rPr lang="en-US" altLang="ko-KR" sz="2000" baseline="-25000" smtClean="0">
                <a:cs typeface="Arial" charset="0"/>
              </a:rPr>
              <a:t>1</a:t>
            </a:r>
            <a:r>
              <a:rPr lang="en-US" altLang="ko-KR" sz="2000" smtClean="0">
                <a:cs typeface="Arial" charset="0"/>
              </a:rPr>
              <a:t>};               //Initialization//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smtClean="0">
                <a:cs typeface="Arial" charset="0"/>
              </a:rPr>
              <a:t>While not solved do {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smtClean="0">
                <a:cs typeface="Arial" charset="0"/>
              </a:rPr>
              <a:t>        Select </a:t>
            </a:r>
            <a:r>
              <a:rPr lang="en-US" altLang="ko-KR" sz="2000" b="1" smtClean="0">
                <a:cs typeface="Arial" charset="0"/>
              </a:rPr>
              <a:t>v</a:t>
            </a:r>
            <a:r>
              <a:rPr lang="en-US" altLang="ko-KR" sz="2000" b="1" smtClean="0">
                <a:latin typeface="굴림" pitchFamily="50" charset="-127"/>
                <a:cs typeface="Arial" charset="0"/>
              </a:rPr>
              <a:t>∈V-Y nearest to Y; //selection feasibility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 smtClean="0">
                <a:latin typeface="굴림" pitchFamily="50" charset="-127"/>
                <a:cs typeface="Arial" charset="0"/>
              </a:rPr>
              <a:t>      Add v to Y; add the edge to F;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 smtClean="0">
                <a:latin typeface="굴림" pitchFamily="50" charset="-127"/>
                <a:cs typeface="Arial" charset="0"/>
              </a:rPr>
              <a:t>      if Y=V then exit;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 smtClean="0">
                <a:latin typeface="굴림" pitchFamily="50" charset="-127"/>
                <a:cs typeface="Arial" charset="0"/>
              </a:rPr>
              <a:t>}</a:t>
            </a:r>
          </a:p>
        </p:txBody>
      </p:sp>
      <p:grpSp>
        <p:nvGrpSpPr>
          <p:cNvPr id="15366" name="Group 4"/>
          <p:cNvGrpSpPr>
            <a:grpSpLocks/>
          </p:cNvGrpSpPr>
          <p:nvPr/>
        </p:nvGrpSpPr>
        <p:grpSpPr bwMode="auto">
          <a:xfrm>
            <a:off x="3863975" y="1457325"/>
            <a:ext cx="1355725" cy="1327150"/>
            <a:chOff x="703" y="1141"/>
            <a:chExt cx="854" cy="836"/>
          </a:xfrm>
        </p:grpSpPr>
        <p:grpSp>
          <p:nvGrpSpPr>
            <p:cNvPr id="15510" name="Group 5"/>
            <p:cNvGrpSpPr>
              <a:grpSpLocks/>
            </p:cNvGrpSpPr>
            <p:nvPr/>
          </p:nvGrpSpPr>
          <p:grpSpPr bwMode="auto">
            <a:xfrm>
              <a:off x="748" y="1207"/>
              <a:ext cx="726" cy="770"/>
              <a:chOff x="748" y="1344"/>
              <a:chExt cx="726" cy="770"/>
            </a:xfrm>
          </p:grpSpPr>
          <p:sp>
            <p:nvSpPr>
              <p:cNvPr id="15526" name="Oval 6"/>
              <p:cNvSpPr>
                <a:spLocks noChangeArrowheads="1"/>
              </p:cNvSpPr>
              <p:nvPr/>
            </p:nvSpPr>
            <p:spPr bwMode="auto">
              <a:xfrm>
                <a:off x="748" y="1344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v</a:t>
                </a:r>
                <a:r>
                  <a:rPr lang="en-US" altLang="ko-KR" sz="1400" b="1" baseline="-25000"/>
                  <a:t>1</a:t>
                </a:r>
                <a:endParaRPr lang="en-US" altLang="ko-KR" sz="1900" b="1"/>
              </a:p>
            </p:txBody>
          </p:sp>
          <p:sp>
            <p:nvSpPr>
              <p:cNvPr id="15527" name="Oval 7"/>
              <p:cNvSpPr>
                <a:spLocks noChangeArrowheads="1"/>
              </p:cNvSpPr>
              <p:nvPr/>
            </p:nvSpPr>
            <p:spPr bwMode="auto">
              <a:xfrm>
                <a:off x="748" y="1661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1"/>
                  <a:t>v</a:t>
                </a:r>
                <a:r>
                  <a:rPr lang="en-US" altLang="ko-KR" sz="1600" b="1" baseline="-25000"/>
                  <a:t>3</a:t>
                </a:r>
                <a:endParaRPr lang="en-US" altLang="ko-KR" sz="1900" b="1"/>
              </a:p>
            </p:txBody>
          </p:sp>
          <p:sp>
            <p:nvSpPr>
              <p:cNvPr id="15528" name="Oval 8"/>
              <p:cNvSpPr>
                <a:spLocks noChangeArrowheads="1"/>
              </p:cNvSpPr>
              <p:nvPr/>
            </p:nvSpPr>
            <p:spPr bwMode="auto">
              <a:xfrm>
                <a:off x="1292" y="1661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1"/>
                  <a:t>v</a:t>
                </a:r>
                <a:r>
                  <a:rPr lang="en-US" altLang="ko-KR" sz="1600" b="1" baseline="-25000"/>
                  <a:t>4</a:t>
                </a:r>
                <a:endParaRPr lang="en-US" altLang="ko-KR" sz="1900" b="1"/>
              </a:p>
            </p:txBody>
          </p:sp>
          <p:sp>
            <p:nvSpPr>
              <p:cNvPr id="15529" name="Oval 9"/>
              <p:cNvSpPr>
                <a:spLocks noChangeArrowheads="1"/>
              </p:cNvSpPr>
              <p:nvPr/>
            </p:nvSpPr>
            <p:spPr bwMode="auto">
              <a:xfrm>
                <a:off x="1044" y="1933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1"/>
                  <a:t>v</a:t>
                </a:r>
                <a:r>
                  <a:rPr lang="en-US" altLang="ko-KR" sz="1600" b="1" baseline="-25000"/>
                  <a:t>5</a:t>
                </a:r>
                <a:endParaRPr lang="en-US" altLang="ko-KR" sz="1900" b="1"/>
              </a:p>
            </p:txBody>
          </p:sp>
          <p:sp>
            <p:nvSpPr>
              <p:cNvPr id="15530" name="Oval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1"/>
                  <a:t>v</a:t>
                </a:r>
                <a:r>
                  <a:rPr lang="en-US" altLang="ko-KR" sz="1600" b="1" baseline="-25000"/>
                  <a:t>2</a:t>
                </a:r>
                <a:endParaRPr lang="en-US" altLang="ko-KR" sz="1900" b="1"/>
              </a:p>
            </p:txBody>
          </p:sp>
        </p:grpSp>
        <p:sp>
          <p:nvSpPr>
            <p:cNvPr id="15511" name="Text Box 11"/>
            <p:cNvSpPr txBox="1">
              <a:spLocks noChangeArrowheads="1"/>
            </p:cNvSpPr>
            <p:nvPr/>
          </p:nvSpPr>
          <p:spPr bwMode="auto">
            <a:xfrm>
              <a:off x="1012" y="1141"/>
              <a:ext cx="18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b="1"/>
                <a:t>1</a:t>
              </a:r>
              <a:endParaRPr lang="en-US" altLang="ko-KR" sz="1900" b="1"/>
            </a:p>
          </p:txBody>
        </p:sp>
        <p:grpSp>
          <p:nvGrpSpPr>
            <p:cNvPr id="15512" name="Group 12"/>
            <p:cNvGrpSpPr>
              <a:grpSpLocks/>
            </p:cNvGrpSpPr>
            <p:nvPr/>
          </p:nvGrpSpPr>
          <p:grpSpPr bwMode="auto">
            <a:xfrm>
              <a:off x="703" y="1298"/>
              <a:ext cx="854" cy="608"/>
              <a:chOff x="687" y="1298"/>
              <a:chExt cx="854" cy="608"/>
            </a:xfrm>
          </p:grpSpPr>
          <p:sp>
            <p:nvSpPr>
              <p:cNvPr id="15513" name="Line 13"/>
              <p:cNvSpPr>
                <a:spLocks noChangeShapeType="1"/>
              </p:cNvSpPr>
              <p:nvPr/>
            </p:nvSpPr>
            <p:spPr bwMode="auto">
              <a:xfrm>
                <a:off x="930" y="1298"/>
                <a:ext cx="3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14" name="Line 14"/>
              <p:cNvSpPr>
                <a:spLocks noChangeShapeType="1"/>
              </p:cNvSpPr>
              <p:nvPr/>
            </p:nvSpPr>
            <p:spPr bwMode="auto">
              <a:xfrm flipH="1">
                <a:off x="930" y="1389"/>
                <a:ext cx="408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15" name="Line 15"/>
              <p:cNvSpPr>
                <a:spLocks noChangeShapeType="1"/>
              </p:cNvSpPr>
              <p:nvPr/>
            </p:nvSpPr>
            <p:spPr bwMode="auto">
              <a:xfrm>
                <a:off x="1383" y="1389"/>
                <a:ext cx="0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16" name="Line 16"/>
              <p:cNvSpPr>
                <a:spLocks noChangeShapeType="1"/>
              </p:cNvSpPr>
              <p:nvPr/>
            </p:nvSpPr>
            <p:spPr bwMode="auto">
              <a:xfrm>
                <a:off x="839" y="1389"/>
                <a:ext cx="0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17" name="Line 17"/>
              <p:cNvSpPr>
                <a:spLocks noChangeShapeType="1"/>
              </p:cNvSpPr>
              <p:nvPr/>
            </p:nvSpPr>
            <p:spPr bwMode="auto">
              <a:xfrm>
                <a:off x="930" y="1613"/>
                <a:ext cx="3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18" name="Line 18"/>
              <p:cNvSpPr>
                <a:spLocks noChangeShapeType="1"/>
              </p:cNvSpPr>
              <p:nvPr/>
            </p:nvSpPr>
            <p:spPr bwMode="auto">
              <a:xfrm flipH="1">
                <a:off x="1202" y="1698"/>
                <a:ext cx="136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19" name="Line 19"/>
              <p:cNvSpPr>
                <a:spLocks noChangeShapeType="1"/>
              </p:cNvSpPr>
              <p:nvPr/>
            </p:nvSpPr>
            <p:spPr bwMode="auto">
              <a:xfrm>
                <a:off x="876" y="1698"/>
                <a:ext cx="182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20" name="Text Box 20"/>
              <p:cNvSpPr txBox="1">
                <a:spLocks noChangeArrowheads="1"/>
              </p:cNvSpPr>
              <p:nvPr/>
            </p:nvSpPr>
            <p:spPr bwMode="auto">
              <a:xfrm>
                <a:off x="687" y="1354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3</a:t>
                </a:r>
                <a:endParaRPr lang="en-US" altLang="ko-KR" sz="1900" b="1"/>
              </a:p>
            </p:txBody>
          </p:sp>
          <p:sp>
            <p:nvSpPr>
              <p:cNvPr id="15521" name="Text Box 21"/>
              <p:cNvSpPr txBox="1">
                <a:spLocks noChangeArrowheads="1"/>
              </p:cNvSpPr>
              <p:nvPr/>
            </p:nvSpPr>
            <p:spPr bwMode="auto">
              <a:xfrm>
                <a:off x="1020" y="1336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3</a:t>
                </a:r>
                <a:endParaRPr lang="en-US" altLang="ko-KR" sz="1900" b="1"/>
              </a:p>
            </p:txBody>
          </p:sp>
          <p:sp>
            <p:nvSpPr>
              <p:cNvPr id="15522" name="Text Box 22"/>
              <p:cNvSpPr txBox="1">
                <a:spLocks noChangeArrowheads="1"/>
              </p:cNvSpPr>
              <p:nvPr/>
            </p:nvSpPr>
            <p:spPr bwMode="auto">
              <a:xfrm>
                <a:off x="1359" y="1360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6</a:t>
                </a:r>
                <a:endParaRPr lang="en-US" altLang="ko-KR" sz="1900" b="1"/>
              </a:p>
            </p:txBody>
          </p:sp>
          <p:sp>
            <p:nvSpPr>
              <p:cNvPr id="15523" name="Text Box 23"/>
              <p:cNvSpPr txBox="1">
                <a:spLocks noChangeArrowheads="1"/>
              </p:cNvSpPr>
              <p:nvPr/>
            </p:nvSpPr>
            <p:spPr bwMode="auto">
              <a:xfrm>
                <a:off x="1023" y="1461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4</a:t>
                </a:r>
                <a:endParaRPr lang="en-US" altLang="ko-KR" sz="1900" b="1"/>
              </a:p>
            </p:txBody>
          </p:sp>
          <p:sp>
            <p:nvSpPr>
              <p:cNvPr id="15524" name="Text Box 24"/>
              <p:cNvSpPr txBox="1">
                <a:spLocks noChangeArrowheads="1"/>
              </p:cNvSpPr>
              <p:nvPr/>
            </p:nvSpPr>
            <p:spPr bwMode="auto">
              <a:xfrm>
                <a:off x="839" y="1706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2</a:t>
                </a:r>
                <a:endParaRPr lang="en-US" altLang="ko-KR" sz="1900" b="1"/>
              </a:p>
            </p:txBody>
          </p:sp>
          <p:sp>
            <p:nvSpPr>
              <p:cNvPr id="15525" name="Text Box 25"/>
              <p:cNvSpPr txBox="1">
                <a:spLocks noChangeArrowheads="1"/>
              </p:cNvSpPr>
              <p:nvPr/>
            </p:nvSpPr>
            <p:spPr bwMode="auto">
              <a:xfrm>
                <a:off x="1228" y="1714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5</a:t>
                </a:r>
                <a:endParaRPr lang="en-US" altLang="ko-KR" sz="1900" b="1"/>
              </a:p>
            </p:txBody>
          </p:sp>
        </p:grpSp>
      </p:grpSp>
      <p:grpSp>
        <p:nvGrpSpPr>
          <p:cNvPr id="15367" name="Group 48"/>
          <p:cNvGrpSpPr>
            <a:grpSpLocks/>
          </p:cNvGrpSpPr>
          <p:nvPr/>
        </p:nvGrpSpPr>
        <p:grpSpPr bwMode="auto">
          <a:xfrm>
            <a:off x="6588125" y="1457325"/>
            <a:ext cx="1355725" cy="1327150"/>
            <a:chOff x="703" y="1141"/>
            <a:chExt cx="854" cy="836"/>
          </a:xfrm>
        </p:grpSpPr>
        <p:grpSp>
          <p:nvGrpSpPr>
            <p:cNvPr id="15489" name="Group 49"/>
            <p:cNvGrpSpPr>
              <a:grpSpLocks/>
            </p:cNvGrpSpPr>
            <p:nvPr/>
          </p:nvGrpSpPr>
          <p:grpSpPr bwMode="auto">
            <a:xfrm>
              <a:off x="748" y="1207"/>
              <a:ext cx="726" cy="770"/>
              <a:chOff x="748" y="1344"/>
              <a:chExt cx="726" cy="770"/>
            </a:xfrm>
          </p:grpSpPr>
          <p:sp>
            <p:nvSpPr>
              <p:cNvPr id="15505" name="Oval 50"/>
              <p:cNvSpPr>
                <a:spLocks noChangeArrowheads="1"/>
              </p:cNvSpPr>
              <p:nvPr/>
            </p:nvSpPr>
            <p:spPr bwMode="auto">
              <a:xfrm>
                <a:off x="748" y="1344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v</a:t>
                </a:r>
                <a:r>
                  <a:rPr lang="en-US" altLang="ko-KR" sz="1400" b="1" baseline="-25000"/>
                  <a:t>1</a:t>
                </a:r>
                <a:endParaRPr lang="en-US" altLang="ko-KR" sz="1900" b="1"/>
              </a:p>
            </p:txBody>
          </p:sp>
          <p:sp>
            <p:nvSpPr>
              <p:cNvPr id="15506" name="Oval 51"/>
              <p:cNvSpPr>
                <a:spLocks noChangeArrowheads="1"/>
              </p:cNvSpPr>
              <p:nvPr/>
            </p:nvSpPr>
            <p:spPr bwMode="auto">
              <a:xfrm>
                <a:off x="748" y="1661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1"/>
                  <a:t>v</a:t>
                </a:r>
                <a:r>
                  <a:rPr lang="en-US" altLang="ko-KR" sz="1600" b="1" baseline="-25000"/>
                  <a:t>3</a:t>
                </a:r>
                <a:endParaRPr lang="en-US" altLang="ko-KR" sz="1900" b="1"/>
              </a:p>
            </p:txBody>
          </p:sp>
          <p:sp>
            <p:nvSpPr>
              <p:cNvPr id="15507" name="Oval 52"/>
              <p:cNvSpPr>
                <a:spLocks noChangeArrowheads="1"/>
              </p:cNvSpPr>
              <p:nvPr/>
            </p:nvSpPr>
            <p:spPr bwMode="auto">
              <a:xfrm>
                <a:off x="1292" y="1661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1"/>
                  <a:t>v</a:t>
                </a:r>
                <a:r>
                  <a:rPr lang="en-US" altLang="ko-KR" sz="1600" b="1" baseline="-25000"/>
                  <a:t>4</a:t>
                </a:r>
                <a:endParaRPr lang="en-US" altLang="ko-KR" sz="1900" b="1"/>
              </a:p>
            </p:txBody>
          </p:sp>
          <p:sp>
            <p:nvSpPr>
              <p:cNvPr id="15508" name="Oval 53"/>
              <p:cNvSpPr>
                <a:spLocks noChangeArrowheads="1"/>
              </p:cNvSpPr>
              <p:nvPr/>
            </p:nvSpPr>
            <p:spPr bwMode="auto">
              <a:xfrm>
                <a:off x="1044" y="1933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1"/>
                  <a:t>v</a:t>
                </a:r>
                <a:r>
                  <a:rPr lang="en-US" altLang="ko-KR" sz="1600" b="1" baseline="-25000"/>
                  <a:t>5</a:t>
                </a:r>
                <a:endParaRPr lang="en-US" altLang="ko-KR" sz="1900" b="1"/>
              </a:p>
            </p:txBody>
          </p:sp>
          <p:sp>
            <p:nvSpPr>
              <p:cNvPr id="15509" name="Oval 5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1"/>
                  <a:t>v</a:t>
                </a:r>
                <a:r>
                  <a:rPr lang="en-US" altLang="ko-KR" sz="1600" b="1" baseline="-25000"/>
                  <a:t>2</a:t>
                </a:r>
                <a:endParaRPr lang="en-US" altLang="ko-KR" sz="1900" b="1"/>
              </a:p>
            </p:txBody>
          </p:sp>
        </p:grpSp>
        <p:sp>
          <p:nvSpPr>
            <p:cNvPr id="15490" name="Text Box 55"/>
            <p:cNvSpPr txBox="1">
              <a:spLocks noChangeArrowheads="1"/>
            </p:cNvSpPr>
            <p:nvPr/>
          </p:nvSpPr>
          <p:spPr bwMode="auto">
            <a:xfrm>
              <a:off x="1012" y="1141"/>
              <a:ext cx="18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b="1"/>
                <a:t>1</a:t>
              </a:r>
              <a:endParaRPr lang="en-US" altLang="ko-KR" sz="1900" b="1"/>
            </a:p>
          </p:txBody>
        </p:sp>
        <p:grpSp>
          <p:nvGrpSpPr>
            <p:cNvPr id="15491" name="Group 56"/>
            <p:cNvGrpSpPr>
              <a:grpSpLocks/>
            </p:cNvGrpSpPr>
            <p:nvPr/>
          </p:nvGrpSpPr>
          <p:grpSpPr bwMode="auto">
            <a:xfrm>
              <a:off x="703" y="1298"/>
              <a:ext cx="854" cy="608"/>
              <a:chOff x="687" y="1298"/>
              <a:chExt cx="854" cy="608"/>
            </a:xfrm>
          </p:grpSpPr>
          <p:sp>
            <p:nvSpPr>
              <p:cNvPr id="15492" name="Line 57"/>
              <p:cNvSpPr>
                <a:spLocks noChangeShapeType="1"/>
              </p:cNvSpPr>
              <p:nvPr/>
            </p:nvSpPr>
            <p:spPr bwMode="auto">
              <a:xfrm>
                <a:off x="930" y="1298"/>
                <a:ext cx="3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93" name="Line 58"/>
              <p:cNvSpPr>
                <a:spLocks noChangeShapeType="1"/>
              </p:cNvSpPr>
              <p:nvPr/>
            </p:nvSpPr>
            <p:spPr bwMode="auto">
              <a:xfrm flipH="1">
                <a:off x="930" y="1389"/>
                <a:ext cx="408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94" name="Line 59"/>
              <p:cNvSpPr>
                <a:spLocks noChangeShapeType="1"/>
              </p:cNvSpPr>
              <p:nvPr/>
            </p:nvSpPr>
            <p:spPr bwMode="auto">
              <a:xfrm>
                <a:off x="1383" y="1389"/>
                <a:ext cx="0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95" name="Line 60"/>
              <p:cNvSpPr>
                <a:spLocks noChangeShapeType="1"/>
              </p:cNvSpPr>
              <p:nvPr/>
            </p:nvSpPr>
            <p:spPr bwMode="auto">
              <a:xfrm>
                <a:off x="839" y="1389"/>
                <a:ext cx="0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96" name="Line 61"/>
              <p:cNvSpPr>
                <a:spLocks noChangeShapeType="1"/>
              </p:cNvSpPr>
              <p:nvPr/>
            </p:nvSpPr>
            <p:spPr bwMode="auto">
              <a:xfrm>
                <a:off x="930" y="1613"/>
                <a:ext cx="3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97" name="Line 62"/>
              <p:cNvSpPr>
                <a:spLocks noChangeShapeType="1"/>
              </p:cNvSpPr>
              <p:nvPr/>
            </p:nvSpPr>
            <p:spPr bwMode="auto">
              <a:xfrm flipH="1">
                <a:off x="1202" y="1698"/>
                <a:ext cx="136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98" name="Line 63"/>
              <p:cNvSpPr>
                <a:spLocks noChangeShapeType="1"/>
              </p:cNvSpPr>
              <p:nvPr/>
            </p:nvSpPr>
            <p:spPr bwMode="auto">
              <a:xfrm>
                <a:off x="876" y="1698"/>
                <a:ext cx="182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99" name="Text Box 64"/>
              <p:cNvSpPr txBox="1">
                <a:spLocks noChangeArrowheads="1"/>
              </p:cNvSpPr>
              <p:nvPr/>
            </p:nvSpPr>
            <p:spPr bwMode="auto">
              <a:xfrm>
                <a:off x="687" y="1354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3</a:t>
                </a:r>
                <a:endParaRPr lang="en-US" altLang="ko-KR" sz="1900" b="1"/>
              </a:p>
            </p:txBody>
          </p:sp>
          <p:sp>
            <p:nvSpPr>
              <p:cNvPr id="15500" name="Text Box 65"/>
              <p:cNvSpPr txBox="1">
                <a:spLocks noChangeArrowheads="1"/>
              </p:cNvSpPr>
              <p:nvPr/>
            </p:nvSpPr>
            <p:spPr bwMode="auto">
              <a:xfrm>
                <a:off x="1020" y="1336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3</a:t>
                </a:r>
                <a:endParaRPr lang="en-US" altLang="ko-KR" sz="1900" b="1"/>
              </a:p>
            </p:txBody>
          </p:sp>
          <p:sp>
            <p:nvSpPr>
              <p:cNvPr id="15501" name="Text Box 66"/>
              <p:cNvSpPr txBox="1">
                <a:spLocks noChangeArrowheads="1"/>
              </p:cNvSpPr>
              <p:nvPr/>
            </p:nvSpPr>
            <p:spPr bwMode="auto">
              <a:xfrm>
                <a:off x="1359" y="1360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6</a:t>
                </a:r>
                <a:endParaRPr lang="en-US" altLang="ko-KR" sz="1900" b="1"/>
              </a:p>
            </p:txBody>
          </p:sp>
          <p:sp>
            <p:nvSpPr>
              <p:cNvPr id="15502" name="Text Box 67"/>
              <p:cNvSpPr txBox="1">
                <a:spLocks noChangeArrowheads="1"/>
              </p:cNvSpPr>
              <p:nvPr/>
            </p:nvSpPr>
            <p:spPr bwMode="auto">
              <a:xfrm>
                <a:off x="1023" y="1461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4</a:t>
                </a:r>
                <a:endParaRPr lang="en-US" altLang="ko-KR" sz="1900" b="1"/>
              </a:p>
            </p:txBody>
          </p:sp>
          <p:sp>
            <p:nvSpPr>
              <p:cNvPr id="15503" name="Text Box 68"/>
              <p:cNvSpPr txBox="1">
                <a:spLocks noChangeArrowheads="1"/>
              </p:cNvSpPr>
              <p:nvPr/>
            </p:nvSpPr>
            <p:spPr bwMode="auto">
              <a:xfrm>
                <a:off x="839" y="1706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2</a:t>
                </a:r>
                <a:endParaRPr lang="en-US" altLang="ko-KR" sz="1900" b="1"/>
              </a:p>
            </p:txBody>
          </p:sp>
          <p:sp>
            <p:nvSpPr>
              <p:cNvPr id="15504" name="Text Box 69"/>
              <p:cNvSpPr txBox="1">
                <a:spLocks noChangeArrowheads="1"/>
              </p:cNvSpPr>
              <p:nvPr/>
            </p:nvSpPr>
            <p:spPr bwMode="auto">
              <a:xfrm>
                <a:off x="1228" y="1714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5</a:t>
                </a:r>
                <a:endParaRPr lang="en-US" altLang="ko-KR" sz="1900" b="1"/>
              </a:p>
            </p:txBody>
          </p:sp>
        </p:grpSp>
      </p:grpSp>
      <p:grpSp>
        <p:nvGrpSpPr>
          <p:cNvPr id="15368" name="Group 70"/>
          <p:cNvGrpSpPr>
            <a:grpSpLocks/>
          </p:cNvGrpSpPr>
          <p:nvPr/>
        </p:nvGrpSpPr>
        <p:grpSpPr bwMode="auto">
          <a:xfrm>
            <a:off x="1343025" y="1425575"/>
            <a:ext cx="1355725" cy="1327150"/>
            <a:chOff x="703" y="1141"/>
            <a:chExt cx="854" cy="836"/>
          </a:xfrm>
        </p:grpSpPr>
        <p:grpSp>
          <p:nvGrpSpPr>
            <p:cNvPr id="15468" name="Group 71"/>
            <p:cNvGrpSpPr>
              <a:grpSpLocks/>
            </p:cNvGrpSpPr>
            <p:nvPr/>
          </p:nvGrpSpPr>
          <p:grpSpPr bwMode="auto">
            <a:xfrm>
              <a:off x="748" y="1207"/>
              <a:ext cx="726" cy="770"/>
              <a:chOff x="748" y="1344"/>
              <a:chExt cx="726" cy="770"/>
            </a:xfrm>
          </p:grpSpPr>
          <p:sp>
            <p:nvSpPr>
              <p:cNvPr id="15484" name="Oval 72"/>
              <p:cNvSpPr>
                <a:spLocks noChangeArrowheads="1"/>
              </p:cNvSpPr>
              <p:nvPr/>
            </p:nvSpPr>
            <p:spPr bwMode="auto">
              <a:xfrm>
                <a:off x="748" y="1344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v</a:t>
                </a:r>
                <a:r>
                  <a:rPr lang="en-US" altLang="ko-KR" sz="1400" b="1" baseline="-25000"/>
                  <a:t>1</a:t>
                </a:r>
                <a:endParaRPr lang="en-US" altLang="ko-KR" sz="1900" b="1"/>
              </a:p>
            </p:txBody>
          </p:sp>
          <p:sp>
            <p:nvSpPr>
              <p:cNvPr id="15485" name="Oval 73"/>
              <p:cNvSpPr>
                <a:spLocks noChangeArrowheads="1"/>
              </p:cNvSpPr>
              <p:nvPr/>
            </p:nvSpPr>
            <p:spPr bwMode="auto">
              <a:xfrm>
                <a:off x="748" y="1661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1"/>
                  <a:t>v</a:t>
                </a:r>
                <a:r>
                  <a:rPr lang="en-US" altLang="ko-KR" sz="1600" b="1" baseline="-25000"/>
                  <a:t>3</a:t>
                </a:r>
                <a:endParaRPr lang="en-US" altLang="ko-KR" sz="1900" b="1"/>
              </a:p>
            </p:txBody>
          </p:sp>
          <p:sp>
            <p:nvSpPr>
              <p:cNvPr id="15486" name="Oval 74"/>
              <p:cNvSpPr>
                <a:spLocks noChangeArrowheads="1"/>
              </p:cNvSpPr>
              <p:nvPr/>
            </p:nvSpPr>
            <p:spPr bwMode="auto">
              <a:xfrm>
                <a:off x="1292" y="1661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1"/>
                  <a:t>v</a:t>
                </a:r>
                <a:r>
                  <a:rPr lang="en-US" altLang="ko-KR" sz="1600" b="1" baseline="-25000"/>
                  <a:t>4</a:t>
                </a:r>
                <a:endParaRPr lang="en-US" altLang="ko-KR" sz="1900" b="1"/>
              </a:p>
            </p:txBody>
          </p:sp>
          <p:sp>
            <p:nvSpPr>
              <p:cNvPr id="15487" name="Oval 75"/>
              <p:cNvSpPr>
                <a:spLocks noChangeArrowheads="1"/>
              </p:cNvSpPr>
              <p:nvPr/>
            </p:nvSpPr>
            <p:spPr bwMode="auto">
              <a:xfrm>
                <a:off x="1044" y="1933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1"/>
                  <a:t>v</a:t>
                </a:r>
                <a:r>
                  <a:rPr lang="en-US" altLang="ko-KR" sz="1600" b="1" baseline="-25000"/>
                  <a:t>5</a:t>
                </a:r>
                <a:endParaRPr lang="en-US" altLang="ko-KR" sz="1900" b="1"/>
              </a:p>
            </p:txBody>
          </p:sp>
          <p:sp>
            <p:nvSpPr>
              <p:cNvPr id="15488" name="Oval 7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1"/>
                  <a:t>v</a:t>
                </a:r>
                <a:r>
                  <a:rPr lang="en-US" altLang="ko-KR" sz="1600" b="1" baseline="-25000"/>
                  <a:t>2</a:t>
                </a:r>
                <a:endParaRPr lang="en-US" altLang="ko-KR" sz="1900" b="1"/>
              </a:p>
            </p:txBody>
          </p:sp>
        </p:grpSp>
        <p:sp>
          <p:nvSpPr>
            <p:cNvPr id="15469" name="Text Box 77"/>
            <p:cNvSpPr txBox="1">
              <a:spLocks noChangeArrowheads="1"/>
            </p:cNvSpPr>
            <p:nvPr/>
          </p:nvSpPr>
          <p:spPr bwMode="auto">
            <a:xfrm>
              <a:off x="1012" y="1141"/>
              <a:ext cx="18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b="1"/>
                <a:t>1</a:t>
              </a:r>
              <a:endParaRPr lang="en-US" altLang="ko-KR" sz="1900" b="1"/>
            </a:p>
          </p:txBody>
        </p:sp>
        <p:grpSp>
          <p:nvGrpSpPr>
            <p:cNvPr id="15470" name="Group 78"/>
            <p:cNvGrpSpPr>
              <a:grpSpLocks/>
            </p:cNvGrpSpPr>
            <p:nvPr/>
          </p:nvGrpSpPr>
          <p:grpSpPr bwMode="auto">
            <a:xfrm>
              <a:off x="703" y="1298"/>
              <a:ext cx="854" cy="608"/>
              <a:chOff x="687" y="1298"/>
              <a:chExt cx="854" cy="608"/>
            </a:xfrm>
          </p:grpSpPr>
          <p:sp>
            <p:nvSpPr>
              <p:cNvPr id="15471" name="Line 79"/>
              <p:cNvSpPr>
                <a:spLocks noChangeShapeType="1"/>
              </p:cNvSpPr>
              <p:nvPr/>
            </p:nvSpPr>
            <p:spPr bwMode="auto">
              <a:xfrm>
                <a:off x="930" y="1298"/>
                <a:ext cx="3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72" name="Line 80"/>
              <p:cNvSpPr>
                <a:spLocks noChangeShapeType="1"/>
              </p:cNvSpPr>
              <p:nvPr/>
            </p:nvSpPr>
            <p:spPr bwMode="auto">
              <a:xfrm flipH="1">
                <a:off x="930" y="1389"/>
                <a:ext cx="408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73" name="Line 81"/>
              <p:cNvSpPr>
                <a:spLocks noChangeShapeType="1"/>
              </p:cNvSpPr>
              <p:nvPr/>
            </p:nvSpPr>
            <p:spPr bwMode="auto">
              <a:xfrm>
                <a:off x="1383" y="1389"/>
                <a:ext cx="0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74" name="Line 82"/>
              <p:cNvSpPr>
                <a:spLocks noChangeShapeType="1"/>
              </p:cNvSpPr>
              <p:nvPr/>
            </p:nvSpPr>
            <p:spPr bwMode="auto">
              <a:xfrm>
                <a:off x="839" y="1389"/>
                <a:ext cx="0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75" name="Line 83"/>
              <p:cNvSpPr>
                <a:spLocks noChangeShapeType="1"/>
              </p:cNvSpPr>
              <p:nvPr/>
            </p:nvSpPr>
            <p:spPr bwMode="auto">
              <a:xfrm>
                <a:off x="930" y="1613"/>
                <a:ext cx="3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76" name="Line 84"/>
              <p:cNvSpPr>
                <a:spLocks noChangeShapeType="1"/>
              </p:cNvSpPr>
              <p:nvPr/>
            </p:nvSpPr>
            <p:spPr bwMode="auto">
              <a:xfrm flipH="1">
                <a:off x="1202" y="1698"/>
                <a:ext cx="136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77" name="Line 85"/>
              <p:cNvSpPr>
                <a:spLocks noChangeShapeType="1"/>
              </p:cNvSpPr>
              <p:nvPr/>
            </p:nvSpPr>
            <p:spPr bwMode="auto">
              <a:xfrm>
                <a:off x="876" y="1698"/>
                <a:ext cx="182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78" name="Text Box 86"/>
              <p:cNvSpPr txBox="1">
                <a:spLocks noChangeArrowheads="1"/>
              </p:cNvSpPr>
              <p:nvPr/>
            </p:nvSpPr>
            <p:spPr bwMode="auto">
              <a:xfrm>
                <a:off x="687" y="1354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3</a:t>
                </a:r>
                <a:endParaRPr lang="en-US" altLang="ko-KR" sz="1900" b="1"/>
              </a:p>
            </p:txBody>
          </p:sp>
          <p:sp>
            <p:nvSpPr>
              <p:cNvPr id="15479" name="Text Box 87"/>
              <p:cNvSpPr txBox="1">
                <a:spLocks noChangeArrowheads="1"/>
              </p:cNvSpPr>
              <p:nvPr/>
            </p:nvSpPr>
            <p:spPr bwMode="auto">
              <a:xfrm>
                <a:off x="1020" y="1336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3</a:t>
                </a:r>
                <a:endParaRPr lang="en-US" altLang="ko-KR" sz="1900" b="1"/>
              </a:p>
            </p:txBody>
          </p:sp>
          <p:sp>
            <p:nvSpPr>
              <p:cNvPr id="15480" name="Text Box 88"/>
              <p:cNvSpPr txBox="1">
                <a:spLocks noChangeArrowheads="1"/>
              </p:cNvSpPr>
              <p:nvPr/>
            </p:nvSpPr>
            <p:spPr bwMode="auto">
              <a:xfrm>
                <a:off x="1359" y="1360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6</a:t>
                </a:r>
                <a:endParaRPr lang="en-US" altLang="ko-KR" sz="1900" b="1"/>
              </a:p>
            </p:txBody>
          </p:sp>
          <p:sp>
            <p:nvSpPr>
              <p:cNvPr id="15481" name="Text Box 89"/>
              <p:cNvSpPr txBox="1">
                <a:spLocks noChangeArrowheads="1"/>
              </p:cNvSpPr>
              <p:nvPr/>
            </p:nvSpPr>
            <p:spPr bwMode="auto">
              <a:xfrm>
                <a:off x="1023" y="1461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4</a:t>
                </a:r>
                <a:endParaRPr lang="en-US" altLang="ko-KR" sz="1900" b="1"/>
              </a:p>
            </p:txBody>
          </p:sp>
          <p:sp>
            <p:nvSpPr>
              <p:cNvPr id="15482" name="Text Box 90"/>
              <p:cNvSpPr txBox="1">
                <a:spLocks noChangeArrowheads="1"/>
              </p:cNvSpPr>
              <p:nvPr/>
            </p:nvSpPr>
            <p:spPr bwMode="auto">
              <a:xfrm>
                <a:off x="839" y="1706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2</a:t>
                </a:r>
                <a:endParaRPr lang="en-US" altLang="ko-KR" sz="1900" b="1"/>
              </a:p>
            </p:txBody>
          </p:sp>
          <p:sp>
            <p:nvSpPr>
              <p:cNvPr id="15483" name="Text Box 91"/>
              <p:cNvSpPr txBox="1">
                <a:spLocks noChangeArrowheads="1"/>
              </p:cNvSpPr>
              <p:nvPr/>
            </p:nvSpPr>
            <p:spPr bwMode="auto">
              <a:xfrm>
                <a:off x="1228" y="1714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5</a:t>
                </a:r>
                <a:endParaRPr lang="en-US" altLang="ko-KR" sz="1900" b="1"/>
              </a:p>
            </p:txBody>
          </p:sp>
        </p:grpSp>
      </p:grpSp>
      <p:grpSp>
        <p:nvGrpSpPr>
          <p:cNvPr id="15369" name="Group 92"/>
          <p:cNvGrpSpPr>
            <a:grpSpLocks/>
          </p:cNvGrpSpPr>
          <p:nvPr/>
        </p:nvGrpSpPr>
        <p:grpSpPr bwMode="auto">
          <a:xfrm>
            <a:off x="6588125" y="1457325"/>
            <a:ext cx="1355725" cy="1327150"/>
            <a:chOff x="703" y="1141"/>
            <a:chExt cx="854" cy="836"/>
          </a:xfrm>
        </p:grpSpPr>
        <p:grpSp>
          <p:nvGrpSpPr>
            <p:cNvPr id="15447" name="Group 93"/>
            <p:cNvGrpSpPr>
              <a:grpSpLocks/>
            </p:cNvGrpSpPr>
            <p:nvPr/>
          </p:nvGrpSpPr>
          <p:grpSpPr bwMode="auto">
            <a:xfrm>
              <a:off x="748" y="1207"/>
              <a:ext cx="726" cy="770"/>
              <a:chOff x="748" y="1344"/>
              <a:chExt cx="726" cy="770"/>
            </a:xfrm>
          </p:grpSpPr>
          <p:sp>
            <p:nvSpPr>
              <p:cNvPr id="15463" name="Oval 94"/>
              <p:cNvSpPr>
                <a:spLocks noChangeArrowheads="1"/>
              </p:cNvSpPr>
              <p:nvPr/>
            </p:nvSpPr>
            <p:spPr bwMode="auto">
              <a:xfrm>
                <a:off x="748" y="1344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v</a:t>
                </a:r>
                <a:r>
                  <a:rPr lang="en-US" altLang="ko-KR" sz="1400" b="1" baseline="-25000"/>
                  <a:t>1</a:t>
                </a:r>
                <a:endParaRPr lang="en-US" altLang="ko-KR" sz="1900" b="1"/>
              </a:p>
            </p:txBody>
          </p:sp>
          <p:sp>
            <p:nvSpPr>
              <p:cNvPr id="15464" name="Oval 95"/>
              <p:cNvSpPr>
                <a:spLocks noChangeArrowheads="1"/>
              </p:cNvSpPr>
              <p:nvPr/>
            </p:nvSpPr>
            <p:spPr bwMode="auto">
              <a:xfrm>
                <a:off x="748" y="1661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1"/>
                  <a:t>v</a:t>
                </a:r>
                <a:r>
                  <a:rPr lang="en-US" altLang="ko-KR" sz="1600" b="1" baseline="-25000"/>
                  <a:t>3</a:t>
                </a:r>
                <a:endParaRPr lang="en-US" altLang="ko-KR" sz="1900" b="1"/>
              </a:p>
            </p:txBody>
          </p:sp>
          <p:sp>
            <p:nvSpPr>
              <p:cNvPr id="15465" name="Oval 96"/>
              <p:cNvSpPr>
                <a:spLocks noChangeArrowheads="1"/>
              </p:cNvSpPr>
              <p:nvPr/>
            </p:nvSpPr>
            <p:spPr bwMode="auto">
              <a:xfrm>
                <a:off x="1292" y="1661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1"/>
                  <a:t>v</a:t>
                </a:r>
                <a:r>
                  <a:rPr lang="en-US" altLang="ko-KR" sz="1600" b="1" baseline="-25000"/>
                  <a:t>4</a:t>
                </a:r>
                <a:endParaRPr lang="en-US" altLang="ko-KR" sz="1900" b="1"/>
              </a:p>
            </p:txBody>
          </p:sp>
          <p:sp>
            <p:nvSpPr>
              <p:cNvPr id="15466" name="Oval 97"/>
              <p:cNvSpPr>
                <a:spLocks noChangeArrowheads="1"/>
              </p:cNvSpPr>
              <p:nvPr/>
            </p:nvSpPr>
            <p:spPr bwMode="auto">
              <a:xfrm>
                <a:off x="1044" y="1933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1"/>
                  <a:t>v</a:t>
                </a:r>
                <a:r>
                  <a:rPr lang="en-US" altLang="ko-KR" sz="1600" b="1" baseline="-25000"/>
                  <a:t>5</a:t>
                </a:r>
                <a:endParaRPr lang="en-US" altLang="ko-KR" sz="1900" b="1"/>
              </a:p>
            </p:txBody>
          </p:sp>
          <p:sp>
            <p:nvSpPr>
              <p:cNvPr id="15467" name="Oval 9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1"/>
                  <a:t>v</a:t>
                </a:r>
                <a:r>
                  <a:rPr lang="en-US" altLang="ko-KR" sz="1600" b="1" baseline="-25000"/>
                  <a:t>2</a:t>
                </a:r>
                <a:endParaRPr lang="en-US" altLang="ko-KR" sz="1900" b="1"/>
              </a:p>
            </p:txBody>
          </p:sp>
        </p:grpSp>
        <p:sp>
          <p:nvSpPr>
            <p:cNvPr id="15448" name="Text Box 99"/>
            <p:cNvSpPr txBox="1">
              <a:spLocks noChangeArrowheads="1"/>
            </p:cNvSpPr>
            <p:nvPr/>
          </p:nvSpPr>
          <p:spPr bwMode="auto">
            <a:xfrm>
              <a:off x="1012" y="1141"/>
              <a:ext cx="18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b="1"/>
                <a:t>1</a:t>
              </a:r>
              <a:endParaRPr lang="en-US" altLang="ko-KR" sz="1900" b="1"/>
            </a:p>
          </p:txBody>
        </p:sp>
        <p:grpSp>
          <p:nvGrpSpPr>
            <p:cNvPr id="15449" name="Group 100"/>
            <p:cNvGrpSpPr>
              <a:grpSpLocks/>
            </p:cNvGrpSpPr>
            <p:nvPr/>
          </p:nvGrpSpPr>
          <p:grpSpPr bwMode="auto">
            <a:xfrm>
              <a:off x="703" y="1298"/>
              <a:ext cx="854" cy="608"/>
              <a:chOff x="687" y="1298"/>
              <a:chExt cx="854" cy="608"/>
            </a:xfrm>
          </p:grpSpPr>
          <p:sp>
            <p:nvSpPr>
              <p:cNvPr id="15450" name="Line 101"/>
              <p:cNvSpPr>
                <a:spLocks noChangeShapeType="1"/>
              </p:cNvSpPr>
              <p:nvPr/>
            </p:nvSpPr>
            <p:spPr bwMode="auto">
              <a:xfrm>
                <a:off x="930" y="1298"/>
                <a:ext cx="36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51" name="Line 102"/>
              <p:cNvSpPr>
                <a:spLocks noChangeShapeType="1"/>
              </p:cNvSpPr>
              <p:nvPr/>
            </p:nvSpPr>
            <p:spPr bwMode="auto">
              <a:xfrm flipH="1">
                <a:off x="930" y="1389"/>
                <a:ext cx="408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52" name="Line 103"/>
              <p:cNvSpPr>
                <a:spLocks noChangeShapeType="1"/>
              </p:cNvSpPr>
              <p:nvPr/>
            </p:nvSpPr>
            <p:spPr bwMode="auto">
              <a:xfrm>
                <a:off x="1383" y="1389"/>
                <a:ext cx="0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53" name="Line 104"/>
              <p:cNvSpPr>
                <a:spLocks noChangeShapeType="1"/>
              </p:cNvSpPr>
              <p:nvPr/>
            </p:nvSpPr>
            <p:spPr bwMode="auto">
              <a:xfrm>
                <a:off x="839" y="1389"/>
                <a:ext cx="0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54" name="Line 105"/>
              <p:cNvSpPr>
                <a:spLocks noChangeShapeType="1"/>
              </p:cNvSpPr>
              <p:nvPr/>
            </p:nvSpPr>
            <p:spPr bwMode="auto">
              <a:xfrm>
                <a:off x="930" y="1613"/>
                <a:ext cx="3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55" name="Line 106"/>
              <p:cNvSpPr>
                <a:spLocks noChangeShapeType="1"/>
              </p:cNvSpPr>
              <p:nvPr/>
            </p:nvSpPr>
            <p:spPr bwMode="auto">
              <a:xfrm flipH="1">
                <a:off x="1202" y="1698"/>
                <a:ext cx="136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56" name="Line 107"/>
              <p:cNvSpPr>
                <a:spLocks noChangeShapeType="1"/>
              </p:cNvSpPr>
              <p:nvPr/>
            </p:nvSpPr>
            <p:spPr bwMode="auto">
              <a:xfrm>
                <a:off x="876" y="1698"/>
                <a:ext cx="182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57" name="Text Box 108"/>
              <p:cNvSpPr txBox="1">
                <a:spLocks noChangeArrowheads="1"/>
              </p:cNvSpPr>
              <p:nvPr/>
            </p:nvSpPr>
            <p:spPr bwMode="auto">
              <a:xfrm>
                <a:off x="687" y="1354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3</a:t>
                </a:r>
                <a:endParaRPr lang="en-US" altLang="ko-KR" sz="1900" b="1"/>
              </a:p>
            </p:txBody>
          </p:sp>
          <p:sp>
            <p:nvSpPr>
              <p:cNvPr id="15458" name="Text Box 109"/>
              <p:cNvSpPr txBox="1">
                <a:spLocks noChangeArrowheads="1"/>
              </p:cNvSpPr>
              <p:nvPr/>
            </p:nvSpPr>
            <p:spPr bwMode="auto">
              <a:xfrm>
                <a:off x="1020" y="1336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3</a:t>
                </a:r>
                <a:endParaRPr lang="en-US" altLang="ko-KR" sz="1900" b="1"/>
              </a:p>
            </p:txBody>
          </p:sp>
          <p:sp>
            <p:nvSpPr>
              <p:cNvPr id="15459" name="Text Box 110"/>
              <p:cNvSpPr txBox="1">
                <a:spLocks noChangeArrowheads="1"/>
              </p:cNvSpPr>
              <p:nvPr/>
            </p:nvSpPr>
            <p:spPr bwMode="auto">
              <a:xfrm>
                <a:off x="1359" y="1360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6</a:t>
                </a:r>
                <a:endParaRPr lang="en-US" altLang="ko-KR" sz="1900" b="1"/>
              </a:p>
            </p:txBody>
          </p:sp>
          <p:sp>
            <p:nvSpPr>
              <p:cNvPr id="15460" name="Text Box 111"/>
              <p:cNvSpPr txBox="1">
                <a:spLocks noChangeArrowheads="1"/>
              </p:cNvSpPr>
              <p:nvPr/>
            </p:nvSpPr>
            <p:spPr bwMode="auto">
              <a:xfrm>
                <a:off x="1023" y="1461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4</a:t>
                </a:r>
                <a:endParaRPr lang="en-US" altLang="ko-KR" sz="1900" b="1"/>
              </a:p>
            </p:txBody>
          </p:sp>
          <p:sp>
            <p:nvSpPr>
              <p:cNvPr id="15461" name="Text Box 112"/>
              <p:cNvSpPr txBox="1">
                <a:spLocks noChangeArrowheads="1"/>
              </p:cNvSpPr>
              <p:nvPr/>
            </p:nvSpPr>
            <p:spPr bwMode="auto">
              <a:xfrm>
                <a:off x="839" y="1706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2</a:t>
                </a:r>
                <a:endParaRPr lang="en-US" altLang="ko-KR" sz="1900" b="1"/>
              </a:p>
            </p:txBody>
          </p:sp>
          <p:sp>
            <p:nvSpPr>
              <p:cNvPr id="15462" name="Text Box 113"/>
              <p:cNvSpPr txBox="1">
                <a:spLocks noChangeArrowheads="1"/>
              </p:cNvSpPr>
              <p:nvPr/>
            </p:nvSpPr>
            <p:spPr bwMode="auto">
              <a:xfrm>
                <a:off x="1228" y="1714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5</a:t>
                </a:r>
                <a:endParaRPr lang="en-US" altLang="ko-KR" sz="1900" b="1"/>
              </a:p>
            </p:txBody>
          </p:sp>
        </p:grpSp>
      </p:grpSp>
      <p:grpSp>
        <p:nvGrpSpPr>
          <p:cNvPr id="15370" name="Group 114"/>
          <p:cNvGrpSpPr>
            <a:grpSpLocks/>
          </p:cNvGrpSpPr>
          <p:nvPr/>
        </p:nvGrpSpPr>
        <p:grpSpPr bwMode="auto">
          <a:xfrm>
            <a:off x="1303338" y="3243263"/>
            <a:ext cx="1468437" cy="1327150"/>
            <a:chOff x="641" y="1141"/>
            <a:chExt cx="916" cy="836"/>
          </a:xfrm>
        </p:grpSpPr>
        <p:grpSp>
          <p:nvGrpSpPr>
            <p:cNvPr id="15426" name="Group 115"/>
            <p:cNvGrpSpPr>
              <a:grpSpLocks/>
            </p:cNvGrpSpPr>
            <p:nvPr/>
          </p:nvGrpSpPr>
          <p:grpSpPr bwMode="auto">
            <a:xfrm>
              <a:off x="748" y="1207"/>
              <a:ext cx="726" cy="770"/>
              <a:chOff x="748" y="1344"/>
              <a:chExt cx="726" cy="770"/>
            </a:xfrm>
          </p:grpSpPr>
          <p:sp>
            <p:nvSpPr>
              <p:cNvPr id="15442" name="Oval 116"/>
              <p:cNvSpPr>
                <a:spLocks noChangeArrowheads="1"/>
              </p:cNvSpPr>
              <p:nvPr/>
            </p:nvSpPr>
            <p:spPr bwMode="auto">
              <a:xfrm>
                <a:off x="748" y="1344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v</a:t>
                </a:r>
                <a:r>
                  <a:rPr lang="en-US" altLang="ko-KR" sz="1400" b="1" baseline="-25000"/>
                  <a:t>1</a:t>
                </a:r>
                <a:endParaRPr lang="en-US" altLang="ko-KR" sz="1900" b="1"/>
              </a:p>
            </p:txBody>
          </p:sp>
          <p:sp>
            <p:nvSpPr>
              <p:cNvPr id="15443" name="Oval 117"/>
              <p:cNvSpPr>
                <a:spLocks noChangeArrowheads="1"/>
              </p:cNvSpPr>
              <p:nvPr/>
            </p:nvSpPr>
            <p:spPr bwMode="auto">
              <a:xfrm>
                <a:off x="748" y="1661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1"/>
                  <a:t>v</a:t>
                </a:r>
                <a:r>
                  <a:rPr lang="en-US" altLang="ko-KR" sz="1600" b="1" baseline="-25000"/>
                  <a:t>3</a:t>
                </a:r>
                <a:endParaRPr lang="en-US" altLang="ko-KR" sz="1900" b="1"/>
              </a:p>
            </p:txBody>
          </p:sp>
          <p:sp>
            <p:nvSpPr>
              <p:cNvPr id="15444" name="Oval 118"/>
              <p:cNvSpPr>
                <a:spLocks noChangeArrowheads="1"/>
              </p:cNvSpPr>
              <p:nvPr/>
            </p:nvSpPr>
            <p:spPr bwMode="auto">
              <a:xfrm>
                <a:off x="1292" y="1661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1"/>
                  <a:t>v</a:t>
                </a:r>
                <a:r>
                  <a:rPr lang="en-US" altLang="ko-KR" sz="1600" b="1" baseline="-25000"/>
                  <a:t>4</a:t>
                </a:r>
                <a:endParaRPr lang="en-US" altLang="ko-KR" sz="1900" b="1"/>
              </a:p>
            </p:txBody>
          </p:sp>
          <p:sp>
            <p:nvSpPr>
              <p:cNvPr id="15445" name="Oval 119"/>
              <p:cNvSpPr>
                <a:spLocks noChangeArrowheads="1"/>
              </p:cNvSpPr>
              <p:nvPr/>
            </p:nvSpPr>
            <p:spPr bwMode="auto">
              <a:xfrm>
                <a:off x="1044" y="1933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1"/>
                  <a:t>v</a:t>
                </a:r>
                <a:r>
                  <a:rPr lang="en-US" altLang="ko-KR" sz="1600" b="1" baseline="-25000"/>
                  <a:t>5</a:t>
                </a:r>
                <a:endParaRPr lang="en-US" altLang="ko-KR" sz="1900" b="1"/>
              </a:p>
            </p:txBody>
          </p:sp>
          <p:sp>
            <p:nvSpPr>
              <p:cNvPr id="15446" name="Oval 12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1"/>
                  <a:t>v</a:t>
                </a:r>
                <a:r>
                  <a:rPr lang="en-US" altLang="ko-KR" sz="1600" b="1" baseline="-25000"/>
                  <a:t>2</a:t>
                </a:r>
                <a:endParaRPr lang="en-US" altLang="ko-KR" sz="1900" b="1"/>
              </a:p>
            </p:txBody>
          </p:sp>
        </p:grpSp>
        <p:sp>
          <p:nvSpPr>
            <p:cNvPr id="15427" name="Text Box 121"/>
            <p:cNvSpPr txBox="1">
              <a:spLocks noChangeArrowheads="1"/>
            </p:cNvSpPr>
            <p:nvPr/>
          </p:nvSpPr>
          <p:spPr bwMode="auto">
            <a:xfrm>
              <a:off x="1012" y="1141"/>
              <a:ext cx="18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b="1"/>
                <a:t>1</a:t>
              </a:r>
              <a:endParaRPr lang="en-US" altLang="ko-KR" sz="1900" b="1"/>
            </a:p>
          </p:txBody>
        </p:sp>
        <p:grpSp>
          <p:nvGrpSpPr>
            <p:cNvPr id="15428" name="Group 122"/>
            <p:cNvGrpSpPr>
              <a:grpSpLocks/>
            </p:cNvGrpSpPr>
            <p:nvPr/>
          </p:nvGrpSpPr>
          <p:grpSpPr bwMode="auto">
            <a:xfrm>
              <a:off x="641" y="1298"/>
              <a:ext cx="916" cy="608"/>
              <a:chOff x="625" y="1298"/>
              <a:chExt cx="916" cy="608"/>
            </a:xfrm>
          </p:grpSpPr>
          <p:sp>
            <p:nvSpPr>
              <p:cNvPr id="15429" name="Line 123"/>
              <p:cNvSpPr>
                <a:spLocks noChangeShapeType="1"/>
              </p:cNvSpPr>
              <p:nvPr/>
            </p:nvSpPr>
            <p:spPr bwMode="auto">
              <a:xfrm>
                <a:off x="930" y="1298"/>
                <a:ext cx="36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30" name="Line 124"/>
              <p:cNvSpPr>
                <a:spLocks noChangeShapeType="1"/>
              </p:cNvSpPr>
              <p:nvPr/>
            </p:nvSpPr>
            <p:spPr bwMode="auto">
              <a:xfrm flipH="1">
                <a:off x="930" y="1389"/>
                <a:ext cx="408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31" name="Line 125"/>
              <p:cNvSpPr>
                <a:spLocks noChangeShapeType="1"/>
              </p:cNvSpPr>
              <p:nvPr/>
            </p:nvSpPr>
            <p:spPr bwMode="auto">
              <a:xfrm>
                <a:off x="1383" y="1389"/>
                <a:ext cx="0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32" name="Line 126"/>
              <p:cNvSpPr>
                <a:spLocks noChangeShapeType="1"/>
              </p:cNvSpPr>
              <p:nvPr/>
            </p:nvSpPr>
            <p:spPr bwMode="auto">
              <a:xfrm>
                <a:off x="839" y="1389"/>
                <a:ext cx="0" cy="1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33" name="Line 127"/>
              <p:cNvSpPr>
                <a:spLocks noChangeShapeType="1"/>
              </p:cNvSpPr>
              <p:nvPr/>
            </p:nvSpPr>
            <p:spPr bwMode="auto">
              <a:xfrm>
                <a:off x="930" y="1613"/>
                <a:ext cx="3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34" name="Line 128"/>
              <p:cNvSpPr>
                <a:spLocks noChangeShapeType="1"/>
              </p:cNvSpPr>
              <p:nvPr/>
            </p:nvSpPr>
            <p:spPr bwMode="auto">
              <a:xfrm flipH="1">
                <a:off x="1202" y="1698"/>
                <a:ext cx="136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35" name="Line 129"/>
              <p:cNvSpPr>
                <a:spLocks noChangeShapeType="1"/>
              </p:cNvSpPr>
              <p:nvPr/>
            </p:nvSpPr>
            <p:spPr bwMode="auto">
              <a:xfrm>
                <a:off x="876" y="1698"/>
                <a:ext cx="182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36" name="Text Box 130"/>
              <p:cNvSpPr txBox="1">
                <a:spLocks noChangeArrowheads="1"/>
              </p:cNvSpPr>
              <p:nvPr/>
            </p:nvSpPr>
            <p:spPr bwMode="auto">
              <a:xfrm>
                <a:off x="625" y="1363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3</a:t>
                </a:r>
                <a:endParaRPr lang="en-US" altLang="ko-KR" sz="1900" b="1"/>
              </a:p>
            </p:txBody>
          </p:sp>
          <p:sp>
            <p:nvSpPr>
              <p:cNvPr id="15437" name="Text Box 131"/>
              <p:cNvSpPr txBox="1">
                <a:spLocks noChangeArrowheads="1"/>
              </p:cNvSpPr>
              <p:nvPr/>
            </p:nvSpPr>
            <p:spPr bwMode="auto">
              <a:xfrm>
                <a:off x="1020" y="1336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3</a:t>
                </a:r>
                <a:endParaRPr lang="en-US" altLang="ko-KR" sz="1900" b="1"/>
              </a:p>
            </p:txBody>
          </p:sp>
          <p:sp>
            <p:nvSpPr>
              <p:cNvPr id="15438" name="Text Box 132"/>
              <p:cNvSpPr txBox="1">
                <a:spLocks noChangeArrowheads="1"/>
              </p:cNvSpPr>
              <p:nvPr/>
            </p:nvSpPr>
            <p:spPr bwMode="auto">
              <a:xfrm>
                <a:off x="1359" y="1360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6</a:t>
                </a:r>
                <a:endParaRPr lang="en-US" altLang="ko-KR" sz="1900" b="1"/>
              </a:p>
            </p:txBody>
          </p:sp>
          <p:sp>
            <p:nvSpPr>
              <p:cNvPr id="15439" name="Text Box 133"/>
              <p:cNvSpPr txBox="1">
                <a:spLocks noChangeArrowheads="1"/>
              </p:cNvSpPr>
              <p:nvPr/>
            </p:nvSpPr>
            <p:spPr bwMode="auto">
              <a:xfrm>
                <a:off x="1023" y="1461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4</a:t>
                </a:r>
                <a:endParaRPr lang="en-US" altLang="ko-KR" sz="1900" b="1"/>
              </a:p>
            </p:txBody>
          </p:sp>
          <p:sp>
            <p:nvSpPr>
              <p:cNvPr id="15440" name="Text Box 134"/>
              <p:cNvSpPr txBox="1">
                <a:spLocks noChangeArrowheads="1"/>
              </p:cNvSpPr>
              <p:nvPr/>
            </p:nvSpPr>
            <p:spPr bwMode="auto">
              <a:xfrm>
                <a:off x="839" y="1706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2</a:t>
                </a:r>
                <a:endParaRPr lang="en-US" altLang="ko-KR" sz="1900" b="1"/>
              </a:p>
            </p:txBody>
          </p:sp>
          <p:sp>
            <p:nvSpPr>
              <p:cNvPr id="15441" name="Text Box 135"/>
              <p:cNvSpPr txBox="1">
                <a:spLocks noChangeArrowheads="1"/>
              </p:cNvSpPr>
              <p:nvPr/>
            </p:nvSpPr>
            <p:spPr bwMode="auto">
              <a:xfrm>
                <a:off x="1228" y="1714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5</a:t>
                </a:r>
                <a:endParaRPr lang="en-US" altLang="ko-KR" sz="1900" b="1"/>
              </a:p>
            </p:txBody>
          </p:sp>
        </p:grpSp>
      </p:grpSp>
      <p:grpSp>
        <p:nvGrpSpPr>
          <p:cNvPr id="15371" name="Group 136"/>
          <p:cNvGrpSpPr>
            <a:grpSpLocks/>
          </p:cNvGrpSpPr>
          <p:nvPr/>
        </p:nvGrpSpPr>
        <p:grpSpPr bwMode="auto">
          <a:xfrm>
            <a:off x="6540500" y="3225800"/>
            <a:ext cx="1403350" cy="1327150"/>
            <a:chOff x="673" y="1141"/>
            <a:chExt cx="884" cy="836"/>
          </a:xfrm>
        </p:grpSpPr>
        <p:grpSp>
          <p:nvGrpSpPr>
            <p:cNvPr id="15405" name="Group 137"/>
            <p:cNvGrpSpPr>
              <a:grpSpLocks/>
            </p:cNvGrpSpPr>
            <p:nvPr/>
          </p:nvGrpSpPr>
          <p:grpSpPr bwMode="auto">
            <a:xfrm>
              <a:off x="748" y="1207"/>
              <a:ext cx="726" cy="770"/>
              <a:chOff x="748" y="1344"/>
              <a:chExt cx="726" cy="770"/>
            </a:xfrm>
          </p:grpSpPr>
          <p:sp>
            <p:nvSpPr>
              <p:cNvPr id="15421" name="Oval 138"/>
              <p:cNvSpPr>
                <a:spLocks noChangeArrowheads="1"/>
              </p:cNvSpPr>
              <p:nvPr/>
            </p:nvSpPr>
            <p:spPr bwMode="auto">
              <a:xfrm>
                <a:off x="748" y="1344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v</a:t>
                </a:r>
                <a:r>
                  <a:rPr lang="en-US" altLang="ko-KR" sz="1400" b="1" baseline="-25000"/>
                  <a:t>1</a:t>
                </a:r>
                <a:endParaRPr lang="en-US" altLang="ko-KR" sz="1900" b="1"/>
              </a:p>
            </p:txBody>
          </p:sp>
          <p:sp>
            <p:nvSpPr>
              <p:cNvPr id="15422" name="Oval 139"/>
              <p:cNvSpPr>
                <a:spLocks noChangeArrowheads="1"/>
              </p:cNvSpPr>
              <p:nvPr/>
            </p:nvSpPr>
            <p:spPr bwMode="auto">
              <a:xfrm>
                <a:off x="748" y="1661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1"/>
                  <a:t>v</a:t>
                </a:r>
                <a:r>
                  <a:rPr lang="en-US" altLang="ko-KR" sz="1600" b="1" baseline="-25000"/>
                  <a:t>3</a:t>
                </a:r>
                <a:endParaRPr lang="en-US" altLang="ko-KR" sz="1900" b="1"/>
              </a:p>
            </p:txBody>
          </p:sp>
          <p:sp>
            <p:nvSpPr>
              <p:cNvPr id="15423" name="Oval 140"/>
              <p:cNvSpPr>
                <a:spLocks noChangeArrowheads="1"/>
              </p:cNvSpPr>
              <p:nvPr/>
            </p:nvSpPr>
            <p:spPr bwMode="auto">
              <a:xfrm>
                <a:off x="1292" y="1661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1"/>
                  <a:t>v</a:t>
                </a:r>
                <a:r>
                  <a:rPr lang="en-US" altLang="ko-KR" sz="1600" b="1" baseline="-25000"/>
                  <a:t>4</a:t>
                </a:r>
                <a:endParaRPr lang="en-US" altLang="ko-KR" sz="1900" b="1"/>
              </a:p>
            </p:txBody>
          </p:sp>
          <p:sp>
            <p:nvSpPr>
              <p:cNvPr id="15424" name="Oval 141"/>
              <p:cNvSpPr>
                <a:spLocks noChangeArrowheads="1"/>
              </p:cNvSpPr>
              <p:nvPr/>
            </p:nvSpPr>
            <p:spPr bwMode="auto">
              <a:xfrm>
                <a:off x="1044" y="1933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1"/>
                  <a:t>v</a:t>
                </a:r>
                <a:r>
                  <a:rPr lang="en-US" altLang="ko-KR" sz="1600" b="1" baseline="-25000"/>
                  <a:t>5</a:t>
                </a:r>
                <a:endParaRPr lang="en-US" altLang="ko-KR" sz="1900" b="1"/>
              </a:p>
            </p:txBody>
          </p:sp>
          <p:sp>
            <p:nvSpPr>
              <p:cNvPr id="15425" name="Oval 142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1"/>
                  <a:t>v</a:t>
                </a:r>
                <a:r>
                  <a:rPr lang="en-US" altLang="ko-KR" sz="1600" b="1" baseline="-25000"/>
                  <a:t>2</a:t>
                </a:r>
                <a:endParaRPr lang="en-US" altLang="ko-KR" sz="1900" b="1"/>
              </a:p>
            </p:txBody>
          </p:sp>
        </p:grpSp>
        <p:sp>
          <p:nvSpPr>
            <p:cNvPr id="15406" name="Text Box 143"/>
            <p:cNvSpPr txBox="1">
              <a:spLocks noChangeArrowheads="1"/>
            </p:cNvSpPr>
            <p:nvPr/>
          </p:nvSpPr>
          <p:spPr bwMode="auto">
            <a:xfrm>
              <a:off x="1012" y="1141"/>
              <a:ext cx="18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b="1"/>
                <a:t>1</a:t>
              </a:r>
              <a:endParaRPr lang="en-US" altLang="ko-KR" sz="1900" b="1"/>
            </a:p>
          </p:txBody>
        </p:sp>
        <p:grpSp>
          <p:nvGrpSpPr>
            <p:cNvPr id="15407" name="Group 144"/>
            <p:cNvGrpSpPr>
              <a:grpSpLocks/>
            </p:cNvGrpSpPr>
            <p:nvPr/>
          </p:nvGrpSpPr>
          <p:grpSpPr bwMode="auto">
            <a:xfrm>
              <a:off x="673" y="1298"/>
              <a:ext cx="884" cy="608"/>
              <a:chOff x="657" y="1298"/>
              <a:chExt cx="884" cy="608"/>
            </a:xfrm>
          </p:grpSpPr>
          <p:sp>
            <p:nvSpPr>
              <p:cNvPr id="15408" name="Line 145"/>
              <p:cNvSpPr>
                <a:spLocks noChangeShapeType="1"/>
              </p:cNvSpPr>
              <p:nvPr/>
            </p:nvSpPr>
            <p:spPr bwMode="auto">
              <a:xfrm>
                <a:off x="930" y="1298"/>
                <a:ext cx="3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09" name="Line 146"/>
              <p:cNvSpPr>
                <a:spLocks noChangeShapeType="1"/>
              </p:cNvSpPr>
              <p:nvPr/>
            </p:nvSpPr>
            <p:spPr bwMode="auto">
              <a:xfrm flipH="1">
                <a:off x="930" y="1389"/>
                <a:ext cx="408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10" name="Line 147"/>
              <p:cNvSpPr>
                <a:spLocks noChangeShapeType="1"/>
              </p:cNvSpPr>
              <p:nvPr/>
            </p:nvSpPr>
            <p:spPr bwMode="auto">
              <a:xfrm>
                <a:off x="1383" y="1389"/>
                <a:ext cx="0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11" name="Line 148"/>
              <p:cNvSpPr>
                <a:spLocks noChangeShapeType="1"/>
              </p:cNvSpPr>
              <p:nvPr/>
            </p:nvSpPr>
            <p:spPr bwMode="auto">
              <a:xfrm>
                <a:off x="839" y="1389"/>
                <a:ext cx="0" cy="1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12" name="Line 149"/>
              <p:cNvSpPr>
                <a:spLocks noChangeShapeType="1"/>
              </p:cNvSpPr>
              <p:nvPr/>
            </p:nvSpPr>
            <p:spPr bwMode="auto">
              <a:xfrm>
                <a:off x="930" y="1613"/>
                <a:ext cx="3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13" name="Line 150"/>
              <p:cNvSpPr>
                <a:spLocks noChangeShapeType="1"/>
              </p:cNvSpPr>
              <p:nvPr/>
            </p:nvSpPr>
            <p:spPr bwMode="auto">
              <a:xfrm flipH="1">
                <a:off x="1202" y="1698"/>
                <a:ext cx="136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14" name="Line 151"/>
              <p:cNvSpPr>
                <a:spLocks noChangeShapeType="1"/>
              </p:cNvSpPr>
              <p:nvPr/>
            </p:nvSpPr>
            <p:spPr bwMode="auto">
              <a:xfrm>
                <a:off x="876" y="1698"/>
                <a:ext cx="182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15" name="Text Box 152"/>
              <p:cNvSpPr txBox="1">
                <a:spLocks noChangeArrowheads="1"/>
              </p:cNvSpPr>
              <p:nvPr/>
            </p:nvSpPr>
            <p:spPr bwMode="auto">
              <a:xfrm>
                <a:off x="657" y="1369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3</a:t>
                </a:r>
                <a:endParaRPr lang="en-US" altLang="ko-KR" sz="1900" b="1"/>
              </a:p>
            </p:txBody>
          </p:sp>
          <p:sp>
            <p:nvSpPr>
              <p:cNvPr id="15416" name="Text Box 153"/>
              <p:cNvSpPr txBox="1">
                <a:spLocks noChangeArrowheads="1"/>
              </p:cNvSpPr>
              <p:nvPr/>
            </p:nvSpPr>
            <p:spPr bwMode="auto">
              <a:xfrm>
                <a:off x="1020" y="1336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3</a:t>
                </a:r>
                <a:endParaRPr lang="en-US" altLang="ko-KR" sz="1900" b="1"/>
              </a:p>
            </p:txBody>
          </p:sp>
          <p:sp>
            <p:nvSpPr>
              <p:cNvPr id="15417" name="Text Box 154"/>
              <p:cNvSpPr txBox="1">
                <a:spLocks noChangeArrowheads="1"/>
              </p:cNvSpPr>
              <p:nvPr/>
            </p:nvSpPr>
            <p:spPr bwMode="auto">
              <a:xfrm>
                <a:off x="1359" y="1360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6</a:t>
                </a:r>
                <a:endParaRPr lang="en-US" altLang="ko-KR" sz="1900" b="1"/>
              </a:p>
            </p:txBody>
          </p:sp>
          <p:sp>
            <p:nvSpPr>
              <p:cNvPr id="15418" name="Text Box 155"/>
              <p:cNvSpPr txBox="1">
                <a:spLocks noChangeArrowheads="1"/>
              </p:cNvSpPr>
              <p:nvPr/>
            </p:nvSpPr>
            <p:spPr bwMode="auto">
              <a:xfrm>
                <a:off x="1023" y="1461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4</a:t>
                </a:r>
                <a:endParaRPr lang="en-US" altLang="ko-KR" sz="1900" b="1"/>
              </a:p>
            </p:txBody>
          </p:sp>
          <p:sp>
            <p:nvSpPr>
              <p:cNvPr id="15419" name="Text Box 156"/>
              <p:cNvSpPr txBox="1">
                <a:spLocks noChangeArrowheads="1"/>
              </p:cNvSpPr>
              <p:nvPr/>
            </p:nvSpPr>
            <p:spPr bwMode="auto">
              <a:xfrm>
                <a:off x="839" y="1706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2</a:t>
                </a:r>
                <a:endParaRPr lang="en-US" altLang="ko-KR" sz="1900" b="1"/>
              </a:p>
            </p:txBody>
          </p:sp>
          <p:sp>
            <p:nvSpPr>
              <p:cNvPr id="15420" name="Text Box 157"/>
              <p:cNvSpPr txBox="1">
                <a:spLocks noChangeArrowheads="1"/>
              </p:cNvSpPr>
              <p:nvPr/>
            </p:nvSpPr>
            <p:spPr bwMode="auto">
              <a:xfrm>
                <a:off x="1228" y="1714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5</a:t>
                </a:r>
                <a:endParaRPr lang="en-US" altLang="ko-KR" sz="1900" b="1"/>
              </a:p>
            </p:txBody>
          </p:sp>
        </p:grpSp>
      </p:grpSp>
      <p:sp>
        <p:nvSpPr>
          <p:cNvPr id="15372" name="Text Box 158"/>
          <p:cNvSpPr txBox="1">
            <a:spLocks noChangeArrowheads="1"/>
          </p:cNvSpPr>
          <p:nvPr/>
        </p:nvSpPr>
        <p:spPr bwMode="auto">
          <a:xfrm>
            <a:off x="1474788" y="1169988"/>
            <a:ext cx="151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 b="1"/>
              <a:t>Input Graph</a:t>
            </a:r>
          </a:p>
        </p:txBody>
      </p:sp>
      <p:sp>
        <p:nvSpPr>
          <p:cNvPr id="15373" name="Text Box 159"/>
          <p:cNvSpPr txBox="1">
            <a:spLocks noChangeArrowheads="1"/>
          </p:cNvSpPr>
          <p:nvPr/>
        </p:nvSpPr>
        <p:spPr bwMode="auto">
          <a:xfrm>
            <a:off x="3994150" y="1169988"/>
            <a:ext cx="151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 b="1"/>
              <a:t>F=</a:t>
            </a:r>
            <a:r>
              <a:rPr lang="en-US" altLang="ko-KR" sz="1400" b="1">
                <a:cs typeface="Arial" charset="0"/>
              </a:rPr>
              <a:t>Ø, Y={v</a:t>
            </a:r>
            <a:r>
              <a:rPr lang="en-US" altLang="ko-KR" sz="1400" b="1" baseline="-25000">
                <a:cs typeface="Arial" charset="0"/>
              </a:rPr>
              <a:t>1</a:t>
            </a:r>
            <a:r>
              <a:rPr lang="en-US" altLang="ko-KR" sz="1400" b="1">
                <a:cs typeface="Arial" charset="0"/>
              </a:rPr>
              <a:t>}</a:t>
            </a:r>
          </a:p>
        </p:txBody>
      </p:sp>
      <p:sp>
        <p:nvSpPr>
          <p:cNvPr id="15374" name="Text Box 160"/>
          <p:cNvSpPr txBox="1">
            <a:spLocks noChangeArrowheads="1"/>
          </p:cNvSpPr>
          <p:nvPr/>
        </p:nvSpPr>
        <p:spPr bwMode="auto">
          <a:xfrm>
            <a:off x="6443663" y="990600"/>
            <a:ext cx="15128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 b="1"/>
              <a:t>F={(v</a:t>
            </a:r>
            <a:r>
              <a:rPr lang="en-US" altLang="ko-KR" sz="1400" b="1" baseline="-25000"/>
              <a:t>1</a:t>
            </a:r>
            <a:r>
              <a:rPr lang="en-US" altLang="ko-KR" sz="1400" b="1"/>
              <a:t>,v</a:t>
            </a:r>
            <a:r>
              <a:rPr lang="en-US" altLang="ko-KR" sz="1400" b="1" baseline="-25000"/>
              <a:t>2</a:t>
            </a:r>
            <a:r>
              <a:rPr lang="en-US" altLang="ko-KR" sz="1400" b="1"/>
              <a:t>)}            Y={v</a:t>
            </a:r>
            <a:r>
              <a:rPr lang="en-US" altLang="ko-KR" sz="1400" b="1" baseline="-25000"/>
              <a:t>1</a:t>
            </a:r>
            <a:r>
              <a:rPr lang="en-US" altLang="ko-KR" sz="1400" b="1"/>
              <a:t>,v</a:t>
            </a:r>
            <a:r>
              <a:rPr lang="en-US" altLang="ko-KR" sz="1400" b="1" baseline="-25000"/>
              <a:t>2</a:t>
            </a:r>
            <a:r>
              <a:rPr lang="en-US" altLang="ko-KR" sz="1400" b="1"/>
              <a:t>}</a:t>
            </a:r>
          </a:p>
        </p:txBody>
      </p:sp>
      <p:sp>
        <p:nvSpPr>
          <p:cNvPr id="15375" name="Text Box 161"/>
          <p:cNvSpPr txBox="1">
            <a:spLocks noChangeArrowheads="1"/>
          </p:cNvSpPr>
          <p:nvPr/>
        </p:nvSpPr>
        <p:spPr bwMode="auto">
          <a:xfrm>
            <a:off x="1258888" y="2811463"/>
            <a:ext cx="15128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 b="1"/>
              <a:t>{(v</a:t>
            </a:r>
            <a:r>
              <a:rPr lang="en-US" altLang="ko-KR" sz="1400" b="1" baseline="-25000"/>
              <a:t>1</a:t>
            </a:r>
            <a:r>
              <a:rPr lang="en-US" altLang="ko-KR" sz="1400" b="1"/>
              <a:t>,v</a:t>
            </a:r>
            <a:r>
              <a:rPr lang="en-US" altLang="ko-KR" sz="1400" b="1" baseline="-25000"/>
              <a:t>2</a:t>
            </a:r>
            <a:r>
              <a:rPr lang="en-US" altLang="ko-KR" sz="1400" b="1"/>
              <a:t>),(v</a:t>
            </a:r>
            <a:r>
              <a:rPr lang="en-US" altLang="ko-KR" sz="1400" b="1" baseline="-25000"/>
              <a:t>1</a:t>
            </a:r>
            <a:r>
              <a:rPr lang="en-US" altLang="ko-KR" sz="1400" b="1"/>
              <a:t>,v</a:t>
            </a:r>
            <a:r>
              <a:rPr lang="en-US" altLang="ko-KR" sz="1400" b="1" baseline="-25000"/>
              <a:t>3</a:t>
            </a:r>
            <a:r>
              <a:rPr lang="en-US" altLang="ko-KR" sz="1400" b="1"/>
              <a:t>)}            {v</a:t>
            </a:r>
            <a:r>
              <a:rPr lang="en-US" altLang="ko-KR" sz="1400" b="1" baseline="-25000"/>
              <a:t>1</a:t>
            </a:r>
            <a:r>
              <a:rPr lang="en-US" altLang="ko-KR" sz="1400" b="1"/>
              <a:t>,v</a:t>
            </a:r>
            <a:r>
              <a:rPr lang="en-US" altLang="ko-KR" sz="1400" b="1" baseline="-25000"/>
              <a:t>2</a:t>
            </a:r>
            <a:r>
              <a:rPr lang="en-US" altLang="ko-KR" sz="1400" b="1"/>
              <a:t>,v</a:t>
            </a:r>
            <a:r>
              <a:rPr lang="en-US" altLang="ko-KR" sz="1400" b="1" baseline="-25000"/>
              <a:t>3</a:t>
            </a:r>
            <a:r>
              <a:rPr lang="en-US" altLang="ko-KR" sz="1400" b="1"/>
              <a:t>}</a:t>
            </a:r>
          </a:p>
        </p:txBody>
      </p:sp>
      <p:sp>
        <p:nvSpPr>
          <p:cNvPr id="15376" name="Text Box 162"/>
          <p:cNvSpPr txBox="1">
            <a:spLocks noChangeArrowheads="1"/>
          </p:cNvSpPr>
          <p:nvPr/>
        </p:nvSpPr>
        <p:spPr bwMode="auto">
          <a:xfrm>
            <a:off x="3779838" y="2825750"/>
            <a:ext cx="15128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1"/>
              <a:t>(v</a:t>
            </a:r>
            <a:r>
              <a:rPr lang="en-US" altLang="ko-KR" sz="1400" b="1" baseline="-25000"/>
              <a:t>3</a:t>
            </a:r>
            <a:r>
              <a:rPr lang="en-US" altLang="ko-KR" sz="1400" b="1"/>
              <a:t>,v</a:t>
            </a:r>
            <a:r>
              <a:rPr lang="en-US" altLang="ko-KR" sz="1400" b="1" baseline="-25000"/>
              <a:t>5</a:t>
            </a:r>
            <a:r>
              <a:rPr lang="en-US" altLang="ko-KR" sz="1400" b="1"/>
              <a:t>)</a:t>
            </a:r>
            <a:r>
              <a:rPr lang="en-US" altLang="ko-KR" sz="1400" b="1">
                <a:sym typeface="Wingdings" pitchFamily="2" charset="2"/>
              </a:rPr>
              <a:t></a:t>
            </a:r>
            <a:r>
              <a:rPr lang="en-US" altLang="ko-KR" sz="1400" b="1">
                <a:cs typeface="Arial" charset="0"/>
              </a:rPr>
              <a:t>F            v</a:t>
            </a:r>
            <a:r>
              <a:rPr lang="en-US" altLang="ko-KR" sz="1400" b="1" baseline="-25000">
                <a:cs typeface="Arial" charset="0"/>
              </a:rPr>
              <a:t>5</a:t>
            </a:r>
            <a:r>
              <a:rPr lang="en-US" altLang="ko-KR" sz="1400" b="1">
                <a:cs typeface="Arial" charset="0"/>
                <a:sym typeface="Wingdings" pitchFamily="2" charset="2"/>
              </a:rPr>
              <a:t></a:t>
            </a:r>
            <a:r>
              <a:rPr lang="en-US" altLang="ko-KR" sz="1400" b="1">
                <a:cs typeface="Arial" charset="0"/>
              </a:rPr>
              <a:t>Y</a:t>
            </a:r>
            <a:endParaRPr lang="en-US" altLang="ko-KR" sz="1900" b="1">
              <a:cs typeface="Arial" charset="0"/>
            </a:endParaRPr>
          </a:p>
        </p:txBody>
      </p:sp>
      <p:sp>
        <p:nvSpPr>
          <p:cNvPr id="15377" name="Text Box 163"/>
          <p:cNvSpPr txBox="1">
            <a:spLocks noChangeArrowheads="1"/>
          </p:cNvSpPr>
          <p:nvPr/>
        </p:nvSpPr>
        <p:spPr bwMode="auto">
          <a:xfrm>
            <a:off x="6443663" y="2811463"/>
            <a:ext cx="15128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1"/>
              <a:t>(v</a:t>
            </a:r>
            <a:r>
              <a:rPr lang="en-US" altLang="ko-KR" sz="1400" b="1" baseline="-25000"/>
              <a:t>3</a:t>
            </a:r>
            <a:r>
              <a:rPr lang="en-US" altLang="ko-KR" sz="1400" b="1"/>
              <a:t>,v</a:t>
            </a:r>
            <a:r>
              <a:rPr lang="en-US" altLang="ko-KR" sz="1400" b="1" baseline="-25000"/>
              <a:t>4</a:t>
            </a:r>
            <a:r>
              <a:rPr lang="en-US" altLang="ko-KR" sz="1400" b="1"/>
              <a:t>)</a:t>
            </a:r>
            <a:r>
              <a:rPr lang="en-US" altLang="ko-KR" sz="1400" b="1">
                <a:sym typeface="Wingdings" pitchFamily="2" charset="2"/>
              </a:rPr>
              <a:t></a:t>
            </a:r>
            <a:r>
              <a:rPr lang="en-US" altLang="ko-KR" sz="1400" b="1">
                <a:cs typeface="Arial" charset="0"/>
              </a:rPr>
              <a:t>F            v</a:t>
            </a:r>
            <a:r>
              <a:rPr lang="en-US" altLang="ko-KR" sz="1400" b="1" baseline="-25000">
                <a:cs typeface="Arial" charset="0"/>
              </a:rPr>
              <a:t>4</a:t>
            </a:r>
            <a:r>
              <a:rPr lang="en-US" altLang="ko-KR" sz="1400" b="1">
                <a:cs typeface="Arial" charset="0"/>
                <a:sym typeface="Wingdings" pitchFamily="2" charset="2"/>
              </a:rPr>
              <a:t></a:t>
            </a:r>
            <a:r>
              <a:rPr lang="en-US" altLang="ko-KR" sz="1400" b="1">
                <a:cs typeface="Arial" charset="0"/>
              </a:rPr>
              <a:t>Y</a:t>
            </a:r>
            <a:endParaRPr lang="en-US" altLang="ko-KR" sz="1900" b="1">
              <a:cs typeface="Arial" charset="0"/>
            </a:endParaRPr>
          </a:p>
        </p:txBody>
      </p:sp>
      <p:grpSp>
        <p:nvGrpSpPr>
          <p:cNvPr id="15378" name="Group 218"/>
          <p:cNvGrpSpPr>
            <a:grpSpLocks/>
          </p:cNvGrpSpPr>
          <p:nvPr/>
        </p:nvGrpSpPr>
        <p:grpSpPr bwMode="auto">
          <a:xfrm>
            <a:off x="3779838" y="3225800"/>
            <a:ext cx="1439862" cy="1327150"/>
            <a:chOff x="650" y="1141"/>
            <a:chExt cx="907" cy="836"/>
          </a:xfrm>
        </p:grpSpPr>
        <p:grpSp>
          <p:nvGrpSpPr>
            <p:cNvPr id="15384" name="Group 219"/>
            <p:cNvGrpSpPr>
              <a:grpSpLocks/>
            </p:cNvGrpSpPr>
            <p:nvPr/>
          </p:nvGrpSpPr>
          <p:grpSpPr bwMode="auto">
            <a:xfrm>
              <a:off x="748" y="1207"/>
              <a:ext cx="726" cy="770"/>
              <a:chOff x="748" y="1344"/>
              <a:chExt cx="726" cy="770"/>
            </a:xfrm>
          </p:grpSpPr>
          <p:sp>
            <p:nvSpPr>
              <p:cNvPr id="15400" name="Oval 220"/>
              <p:cNvSpPr>
                <a:spLocks noChangeArrowheads="1"/>
              </p:cNvSpPr>
              <p:nvPr/>
            </p:nvSpPr>
            <p:spPr bwMode="auto">
              <a:xfrm>
                <a:off x="748" y="1344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v</a:t>
                </a:r>
                <a:r>
                  <a:rPr lang="en-US" altLang="ko-KR" sz="1400" b="1" baseline="-25000"/>
                  <a:t>1</a:t>
                </a:r>
                <a:endParaRPr lang="en-US" altLang="ko-KR" sz="1900" b="1"/>
              </a:p>
            </p:txBody>
          </p:sp>
          <p:sp>
            <p:nvSpPr>
              <p:cNvPr id="15401" name="Oval 221"/>
              <p:cNvSpPr>
                <a:spLocks noChangeArrowheads="1"/>
              </p:cNvSpPr>
              <p:nvPr/>
            </p:nvSpPr>
            <p:spPr bwMode="auto">
              <a:xfrm>
                <a:off x="748" y="1661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1"/>
                  <a:t>v</a:t>
                </a:r>
                <a:r>
                  <a:rPr lang="en-US" altLang="ko-KR" sz="1600" b="1" baseline="-25000"/>
                  <a:t>3</a:t>
                </a:r>
                <a:endParaRPr lang="en-US" altLang="ko-KR" sz="1900" b="1"/>
              </a:p>
            </p:txBody>
          </p:sp>
          <p:sp>
            <p:nvSpPr>
              <p:cNvPr id="15402" name="Oval 222"/>
              <p:cNvSpPr>
                <a:spLocks noChangeArrowheads="1"/>
              </p:cNvSpPr>
              <p:nvPr/>
            </p:nvSpPr>
            <p:spPr bwMode="auto">
              <a:xfrm>
                <a:off x="1292" y="1661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1"/>
                  <a:t>v</a:t>
                </a:r>
                <a:r>
                  <a:rPr lang="en-US" altLang="ko-KR" sz="1600" b="1" baseline="-25000"/>
                  <a:t>4</a:t>
                </a:r>
                <a:endParaRPr lang="en-US" altLang="ko-KR" sz="1900" b="1"/>
              </a:p>
            </p:txBody>
          </p:sp>
          <p:sp>
            <p:nvSpPr>
              <p:cNvPr id="15403" name="Oval 223"/>
              <p:cNvSpPr>
                <a:spLocks noChangeArrowheads="1"/>
              </p:cNvSpPr>
              <p:nvPr/>
            </p:nvSpPr>
            <p:spPr bwMode="auto">
              <a:xfrm>
                <a:off x="1044" y="1933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1"/>
                  <a:t>v</a:t>
                </a:r>
                <a:r>
                  <a:rPr lang="en-US" altLang="ko-KR" sz="1600" b="1" baseline="-25000"/>
                  <a:t>5</a:t>
                </a:r>
                <a:endParaRPr lang="en-US" altLang="ko-KR" sz="1900" b="1"/>
              </a:p>
            </p:txBody>
          </p:sp>
          <p:sp>
            <p:nvSpPr>
              <p:cNvPr id="15404" name="Oval 22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1"/>
                  <a:t>v</a:t>
                </a:r>
                <a:r>
                  <a:rPr lang="en-US" altLang="ko-KR" sz="1600" b="1" baseline="-25000"/>
                  <a:t>2</a:t>
                </a:r>
                <a:endParaRPr lang="en-US" altLang="ko-KR" sz="1900" b="1"/>
              </a:p>
            </p:txBody>
          </p:sp>
        </p:grpSp>
        <p:sp>
          <p:nvSpPr>
            <p:cNvPr id="15385" name="Text Box 225"/>
            <p:cNvSpPr txBox="1">
              <a:spLocks noChangeArrowheads="1"/>
            </p:cNvSpPr>
            <p:nvPr/>
          </p:nvSpPr>
          <p:spPr bwMode="auto">
            <a:xfrm>
              <a:off x="1012" y="1141"/>
              <a:ext cx="18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b="1"/>
                <a:t>1</a:t>
              </a:r>
              <a:endParaRPr lang="en-US" altLang="ko-KR" sz="1900" b="1"/>
            </a:p>
          </p:txBody>
        </p:sp>
        <p:grpSp>
          <p:nvGrpSpPr>
            <p:cNvPr id="15386" name="Group 226"/>
            <p:cNvGrpSpPr>
              <a:grpSpLocks/>
            </p:cNvGrpSpPr>
            <p:nvPr/>
          </p:nvGrpSpPr>
          <p:grpSpPr bwMode="auto">
            <a:xfrm>
              <a:off x="650" y="1298"/>
              <a:ext cx="907" cy="608"/>
              <a:chOff x="634" y="1298"/>
              <a:chExt cx="907" cy="608"/>
            </a:xfrm>
          </p:grpSpPr>
          <p:sp>
            <p:nvSpPr>
              <p:cNvPr id="15387" name="Line 227"/>
              <p:cNvSpPr>
                <a:spLocks noChangeShapeType="1"/>
              </p:cNvSpPr>
              <p:nvPr/>
            </p:nvSpPr>
            <p:spPr bwMode="auto">
              <a:xfrm>
                <a:off x="930" y="1298"/>
                <a:ext cx="3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88" name="Line 228"/>
              <p:cNvSpPr>
                <a:spLocks noChangeShapeType="1"/>
              </p:cNvSpPr>
              <p:nvPr/>
            </p:nvSpPr>
            <p:spPr bwMode="auto">
              <a:xfrm flipH="1">
                <a:off x="930" y="1389"/>
                <a:ext cx="408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89" name="Line 229"/>
              <p:cNvSpPr>
                <a:spLocks noChangeShapeType="1"/>
              </p:cNvSpPr>
              <p:nvPr/>
            </p:nvSpPr>
            <p:spPr bwMode="auto">
              <a:xfrm>
                <a:off x="1383" y="1389"/>
                <a:ext cx="0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90" name="Line 230"/>
              <p:cNvSpPr>
                <a:spLocks noChangeShapeType="1"/>
              </p:cNvSpPr>
              <p:nvPr/>
            </p:nvSpPr>
            <p:spPr bwMode="auto">
              <a:xfrm>
                <a:off x="839" y="1389"/>
                <a:ext cx="0" cy="1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91" name="Line 231"/>
              <p:cNvSpPr>
                <a:spLocks noChangeShapeType="1"/>
              </p:cNvSpPr>
              <p:nvPr/>
            </p:nvSpPr>
            <p:spPr bwMode="auto">
              <a:xfrm>
                <a:off x="930" y="1613"/>
                <a:ext cx="3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92" name="Line 232"/>
              <p:cNvSpPr>
                <a:spLocks noChangeShapeType="1"/>
              </p:cNvSpPr>
              <p:nvPr/>
            </p:nvSpPr>
            <p:spPr bwMode="auto">
              <a:xfrm flipH="1">
                <a:off x="1202" y="1698"/>
                <a:ext cx="136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93" name="Line 233"/>
              <p:cNvSpPr>
                <a:spLocks noChangeShapeType="1"/>
              </p:cNvSpPr>
              <p:nvPr/>
            </p:nvSpPr>
            <p:spPr bwMode="auto">
              <a:xfrm>
                <a:off x="876" y="1698"/>
                <a:ext cx="182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94" name="Text Box 234"/>
              <p:cNvSpPr txBox="1">
                <a:spLocks noChangeArrowheads="1"/>
              </p:cNvSpPr>
              <p:nvPr/>
            </p:nvSpPr>
            <p:spPr bwMode="auto">
              <a:xfrm>
                <a:off x="634" y="1376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3</a:t>
                </a:r>
                <a:endParaRPr lang="en-US" altLang="ko-KR" sz="1900" b="1"/>
              </a:p>
            </p:txBody>
          </p:sp>
          <p:sp>
            <p:nvSpPr>
              <p:cNvPr id="15395" name="Text Box 235"/>
              <p:cNvSpPr txBox="1">
                <a:spLocks noChangeArrowheads="1"/>
              </p:cNvSpPr>
              <p:nvPr/>
            </p:nvSpPr>
            <p:spPr bwMode="auto">
              <a:xfrm>
                <a:off x="1020" y="1336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3</a:t>
                </a:r>
                <a:endParaRPr lang="en-US" altLang="ko-KR" sz="1900" b="1"/>
              </a:p>
            </p:txBody>
          </p:sp>
          <p:sp>
            <p:nvSpPr>
              <p:cNvPr id="15396" name="Text Box 236"/>
              <p:cNvSpPr txBox="1">
                <a:spLocks noChangeArrowheads="1"/>
              </p:cNvSpPr>
              <p:nvPr/>
            </p:nvSpPr>
            <p:spPr bwMode="auto">
              <a:xfrm>
                <a:off x="1359" y="1360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6</a:t>
                </a:r>
                <a:endParaRPr lang="en-US" altLang="ko-KR" sz="1900" b="1"/>
              </a:p>
            </p:txBody>
          </p:sp>
          <p:sp>
            <p:nvSpPr>
              <p:cNvPr id="15397" name="Text Box 237"/>
              <p:cNvSpPr txBox="1">
                <a:spLocks noChangeArrowheads="1"/>
              </p:cNvSpPr>
              <p:nvPr/>
            </p:nvSpPr>
            <p:spPr bwMode="auto">
              <a:xfrm>
                <a:off x="1023" y="1461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4</a:t>
                </a:r>
                <a:endParaRPr lang="en-US" altLang="ko-KR" sz="1900" b="1"/>
              </a:p>
            </p:txBody>
          </p:sp>
          <p:sp>
            <p:nvSpPr>
              <p:cNvPr id="15398" name="Text Box 238"/>
              <p:cNvSpPr txBox="1">
                <a:spLocks noChangeArrowheads="1"/>
              </p:cNvSpPr>
              <p:nvPr/>
            </p:nvSpPr>
            <p:spPr bwMode="auto">
              <a:xfrm>
                <a:off x="839" y="1706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2</a:t>
                </a:r>
                <a:endParaRPr lang="en-US" altLang="ko-KR" sz="1900" b="1"/>
              </a:p>
            </p:txBody>
          </p:sp>
          <p:sp>
            <p:nvSpPr>
              <p:cNvPr id="15399" name="Text Box 239"/>
              <p:cNvSpPr txBox="1">
                <a:spLocks noChangeArrowheads="1"/>
              </p:cNvSpPr>
              <p:nvPr/>
            </p:nvSpPr>
            <p:spPr bwMode="auto">
              <a:xfrm>
                <a:off x="1228" y="1714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5</a:t>
                </a:r>
                <a:endParaRPr lang="en-US" altLang="ko-KR" sz="1900" b="1"/>
              </a:p>
            </p:txBody>
          </p:sp>
        </p:grpSp>
      </p:grpSp>
      <p:sp>
        <p:nvSpPr>
          <p:cNvPr id="15379" name="Line 240"/>
          <p:cNvSpPr>
            <a:spLocks noChangeShapeType="1"/>
          </p:cNvSpPr>
          <p:nvPr/>
        </p:nvSpPr>
        <p:spPr bwMode="auto">
          <a:xfrm>
            <a:off x="4191000" y="3429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80" name="Line 241"/>
          <p:cNvSpPr>
            <a:spLocks noChangeShapeType="1"/>
          </p:cNvSpPr>
          <p:nvPr/>
        </p:nvSpPr>
        <p:spPr bwMode="auto">
          <a:xfrm>
            <a:off x="6934200" y="3429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81" name="Line 246"/>
          <p:cNvSpPr>
            <a:spLocks noChangeShapeType="1"/>
          </p:cNvSpPr>
          <p:nvPr/>
        </p:nvSpPr>
        <p:spPr bwMode="auto">
          <a:xfrm>
            <a:off x="4114800" y="4038600"/>
            <a:ext cx="3810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82" name="Line 247"/>
          <p:cNvSpPr>
            <a:spLocks noChangeShapeType="1"/>
          </p:cNvSpPr>
          <p:nvPr/>
        </p:nvSpPr>
        <p:spPr bwMode="auto">
          <a:xfrm>
            <a:off x="6858000" y="4038600"/>
            <a:ext cx="3810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83" name="Line 248"/>
          <p:cNvSpPr>
            <a:spLocks noChangeShapeType="1"/>
          </p:cNvSpPr>
          <p:nvPr/>
        </p:nvSpPr>
        <p:spPr bwMode="auto">
          <a:xfrm>
            <a:off x="6934200" y="39624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93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바닥글 개체 틀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smtClean="0">
                <a:solidFill>
                  <a:schemeClr val="hlink"/>
                </a:solidFill>
                <a:latin typeface="Times New Roman" pitchFamily="18" charset="0"/>
              </a:rPr>
              <a:t>Digital Media Lab.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4969B49-9F86-487D-B8CE-AAA50F87102D}" type="slidenum">
              <a:rPr lang="en-US" altLang="ko-KR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1638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5" t="3809" r="34669" b="15430"/>
          <a:stretch>
            <a:fillRect/>
          </a:stretch>
        </p:blipFill>
        <p:spPr>
          <a:xfrm>
            <a:off x="3708400" y="476250"/>
            <a:ext cx="4683125" cy="6329363"/>
          </a:xfrm>
          <a:noFill/>
        </p:spPr>
      </p:pic>
      <p:grpSp>
        <p:nvGrpSpPr>
          <p:cNvPr id="16389" name="Group 70"/>
          <p:cNvGrpSpPr>
            <a:grpSpLocks/>
          </p:cNvGrpSpPr>
          <p:nvPr/>
        </p:nvGrpSpPr>
        <p:grpSpPr bwMode="auto">
          <a:xfrm>
            <a:off x="1343025" y="1425575"/>
            <a:ext cx="1355725" cy="1327150"/>
            <a:chOff x="703" y="1141"/>
            <a:chExt cx="854" cy="836"/>
          </a:xfrm>
        </p:grpSpPr>
        <p:grpSp>
          <p:nvGrpSpPr>
            <p:cNvPr id="16393" name="Group 71"/>
            <p:cNvGrpSpPr>
              <a:grpSpLocks/>
            </p:cNvGrpSpPr>
            <p:nvPr/>
          </p:nvGrpSpPr>
          <p:grpSpPr bwMode="auto">
            <a:xfrm>
              <a:off x="748" y="1207"/>
              <a:ext cx="726" cy="770"/>
              <a:chOff x="748" y="1344"/>
              <a:chExt cx="726" cy="770"/>
            </a:xfrm>
          </p:grpSpPr>
          <p:sp>
            <p:nvSpPr>
              <p:cNvPr id="16409" name="Oval 72"/>
              <p:cNvSpPr>
                <a:spLocks noChangeArrowheads="1"/>
              </p:cNvSpPr>
              <p:nvPr/>
            </p:nvSpPr>
            <p:spPr bwMode="auto">
              <a:xfrm>
                <a:off x="748" y="1344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v</a:t>
                </a:r>
                <a:r>
                  <a:rPr lang="en-US" altLang="ko-KR" sz="1400" b="1" baseline="-25000"/>
                  <a:t>1</a:t>
                </a:r>
                <a:endParaRPr lang="en-US" altLang="ko-KR" sz="1900" b="1"/>
              </a:p>
            </p:txBody>
          </p:sp>
          <p:sp>
            <p:nvSpPr>
              <p:cNvPr id="16410" name="Oval 73"/>
              <p:cNvSpPr>
                <a:spLocks noChangeArrowheads="1"/>
              </p:cNvSpPr>
              <p:nvPr/>
            </p:nvSpPr>
            <p:spPr bwMode="auto">
              <a:xfrm>
                <a:off x="748" y="1661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1"/>
                  <a:t>v</a:t>
                </a:r>
                <a:r>
                  <a:rPr lang="en-US" altLang="ko-KR" sz="1600" b="1" baseline="-25000"/>
                  <a:t>3</a:t>
                </a:r>
                <a:endParaRPr lang="en-US" altLang="ko-KR" sz="1900" b="1"/>
              </a:p>
            </p:txBody>
          </p:sp>
          <p:sp>
            <p:nvSpPr>
              <p:cNvPr id="16411" name="Oval 74"/>
              <p:cNvSpPr>
                <a:spLocks noChangeArrowheads="1"/>
              </p:cNvSpPr>
              <p:nvPr/>
            </p:nvSpPr>
            <p:spPr bwMode="auto">
              <a:xfrm>
                <a:off x="1292" y="1661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1"/>
                  <a:t>v</a:t>
                </a:r>
                <a:r>
                  <a:rPr lang="en-US" altLang="ko-KR" sz="1600" b="1" baseline="-25000"/>
                  <a:t>4</a:t>
                </a:r>
                <a:endParaRPr lang="en-US" altLang="ko-KR" sz="1900" b="1"/>
              </a:p>
            </p:txBody>
          </p:sp>
          <p:sp>
            <p:nvSpPr>
              <p:cNvPr id="16412" name="Oval 75"/>
              <p:cNvSpPr>
                <a:spLocks noChangeArrowheads="1"/>
              </p:cNvSpPr>
              <p:nvPr/>
            </p:nvSpPr>
            <p:spPr bwMode="auto">
              <a:xfrm>
                <a:off x="1044" y="1933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1"/>
                  <a:t>v</a:t>
                </a:r>
                <a:r>
                  <a:rPr lang="en-US" altLang="ko-KR" sz="1600" b="1" baseline="-25000"/>
                  <a:t>5</a:t>
                </a:r>
                <a:endParaRPr lang="en-US" altLang="ko-KR" sz="1900" b="1"/>
              </a:p>
            </p:txBody>
          </p:sp>
          <p:sp>
            <p:nvSpPr>
              <p:cNvPr id="16413" name="Oval 7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1"/>
                  <a:t>v</a:t>
                </a:r>
                <a:r>
                  <a:rPr lang="en-US" altLang="ko-KR" sz="1600" b="1" baseline="-25000"/>
                  <a:t>2</a:t>
                </a:r>
                <a:endParaRPr lang="en-US" altLang="ko-KR" sz="1900" b="1"/>
              </a:p>
            </p:txBody>
          </p:sp>
        </p:grpSp>
        <p:sp>
          <p:nvSpPr>
            <p:cNvPr id="16394" name="Text Box 77"/>
            <p:cNvSpPr txBox="1">
              <a:spLocks noChangeArrowheads="1"/>
            </p:cNvSpPr>
            <p:nvPr/>
          </p:nvSpPr>
          <p:spPr bwMode="auto">
            <a:xfrm>
              <a:off x="1012" y="1141"/>
              <a:ext cx="18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b="1"/>
                <a:t>1</a:t>
              </a:r>
              <a:endParaRPr lang="en-US" altLang="ko-KR" sz="1900" b="1"/>
            </a:p>
          </p:txBody>
        </p:sp>
        <p:grpSp>
          <p:nvGrpSpPr>
            <p:cNvPr id="16395" name="Group 78"/>
            <p:cNvGrpSpPr>
              <a:grpSpLocks/>
            </p:cNvGrpSpPr>
            <p:nvPr/>
          </p:nvGrpSpPr>
          <p:grpSpPr bwMode="auto">
            <a:xfrm>
              <a:off x="703" y="1298"/>
              <a:ext cx="854" cy="608"/>
              <a:chOff x="687" y="1298"/>
              <a:chExt cx="854" cy="608"/>
            </a:xfrm>
          </p:grpSpPr>
          <p:sp>
            <p:nvSpPr>
              <p:cNvPr id="16396" name="Line 79"/>
              <p:cNvSpPr>
                <a:spLocks noChangeShapeType="1"/>
              </p:cNvSpPr>
              <p:nvPr/>
            </p:nvSpPr>
            <p:spPr bwMode="auto">
              <a:xfrm>
                <a:off x="930" y="1298"/>
                <a:ext cx="3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397" name="Line 80"/>
              <p:cNvSpPr>
                <a:spLocks noChangeShapeType="1"/>
              </p:cNvSpPr>
              <p:nvPr/>
            </p:nvSpPr>
            <p:spPr bwMode="auto">
              <a:xfrm flipH="1">
                <a:off x="930" y="1389"/>
                <a:ext cx="408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398" name="Line 81"/>
              <p:cNvSpPr>
                <a:spLocks noChangeShapeType="1"/>
              </p:cNvSpPr>
              <p:nvPr/>
            </p:nvSpPr>
            <p:spPr bwMode="auto">
              <a:xfrm>
                <a:off x="1383" y="1389"/>
                <a:ext cx="0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399" name="Line 82"/>
              <p:cNvSpPr>
                <a:spLocks noChangeShapeType="1"/>
              </p:cNvSpPr>
              <p:nvPr/>
            </p:nvSpPr>
            <p:spPr bwMode="auto">
              <a:xfrm>
                <a:off x="839" y="1389"/>
                <a:ext cx="0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400" name="Line 83"/>
              <p:cNvSpPr>
                <a:spLocks noChangeShapeType="1"/>
              </p:cNvSpPr>
              <p:nvPr/>
            </p:nvSpPr>
            <p:spPr bwMode="auto">
              <a:xfrm>
                <a:off x="930" y="1613"/>
                <a:ext cx="3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401" name="Line 84"/>
              <p:cNvSpPr>
                <a:spLocks noChangeShapeType="1"/>
              </p:cNvSpPr>
              <p:nvPr/>
            </p:nvSpPr>
            <p:spPr bwMode="auto">
              <a:xfrm flipH="1">
                <a:off x="1202" y="1698"/>
                <a:ext cx="136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402" name="Line 85"/>
              <p:cNvSpPr>
                <a:spLocks noChangeShapeType="1"/>
              </p:cNvSpPr>
              <p:nvPr/>
            </p:nvSpPr>
            <p:spPr bwMode="auto">
              <a:xfrm>
                <a:off x="876" y="1698"/>
                <a:ext cx="182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403" name="Text Box 86"/>
              <p:cNvSpPr txBox="1">
                <a:spLocks noChangeArrowheads="1"/>
              </p:cNvSpPr>
              <p:nvPr/>
            </p:nvSpPr>
            <p:spPr bwMode="auto">
              <a:xfrm>
                <a:off x="687" y="1354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3</a:t>
                </a:r>
                <a:endParaRPr lang="en-US" altLang="ko-KR" sz="1900" b="1"/>
              </a:p>
            </p:txBody>
          </p:sp>
          <p:sp>
            <p:nvSpPr>
              <p:cNvPr id="16404" name="Text Box 87"/>
              <p:cNvSpPr txBox="1">
                <a:spLocks noChangeArrowheads="1"/>
              </p:cNvSpPr>
              <p:nvPr/>
            </p:nvSpPr>
            <p:spPr bwMode="auto">
              <a:xfrm>
                <a:off x="1020" y="1336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3</a:t>
                </a:r>
                <a:endParaRPr lang="en-US" altLang="ko-KR" sz="1900" b="1"/>
              </a:p>
            </p:txBody>
          </p:sp>
          <p:sp>
            <p:nvSpPr>
              <p:cNvPr id="16405" name="Text Box 88"/>
              <p:cNvSpPr txBox="1">
                <a:spLocks noChangeArrowheads="1"/>
              </p:cNvSpPr>
              <p:nvPr/>
            </p:nvSpPr>
            <p:spPr bwMode="auto">
              <a:xfrm>
                <a:off x="1359" y="1360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6</a:t>
                </a:r>
                <a:endParaRPr lang="en-US" altLang="ko-KR" sz="1900" b="1"/>
              </a:p>
            </p:txBody>
          </p:sp>
          <p:sp>
            <p:nvSpPr>
              <p:cNvPr id="16406" name="Text Box 89"/>
              <p:cNvSpPr txBox="1">
                <a:spLocks noChangeArrowheads="1"/>
              </p:cNvSpPr>
              <p:nvPr/>
            </p:nvSpPr>
            <p:spPr bwMode="auto">
              <a:xfrm>
                <a:off x="1023" y="1461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4</a:t>
                </a:r>
                <a:endParaRPr lang="en-US" altLang="ko-KR" sz="1900" b="1"/>
              </a:p>
            </p:txBody>
          </p:sp>
          <p:sp>
            <p:nvSpPr>
              <p:cNvPr id="16407" name="Text Box 90"/>
              <p:cNvSpPr txBox="1">
                <a:spLocks noChangeArrowheads="1"/>
              </p:cNvSpPr>
              <p:nvPr/>
            </p:nvSpPr>
            <p:spPr bwMode="auto">
              <a:xfrm>
                <a:off x="839" y="1706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2</a:t>
                </a:r>
                <a:endParaRPr lang="en-US" altLang="ko-KR" sz="1900" b="1"/>
              </a:p>
            </p:txBody>
          </p:sp>
          <p:sp>
            <p:nvSpPr>
              <p:cNvPr id="16408" name="Text Box 91"/>
              <p:cNvSpPr txBox="1">
                <a:spLocks noChangeArrowheads="1"/>
              </p:cNvSpPr>
              <p:nvPr/>
            </p:nvSpPr>
            <p:spPr bwMode="auto">
              <a:xfrm>
                <a:off x="1228" y="1714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5</a:t>
                </a:r>
                <a:endParaRPr lang="en-US" altLang="ko-KR" sz="1900" b="1"/>
              </a:p>
            </p:txBody>
          </p:sp>
        </p:grpSp>
      </p:grpSp>
      <p:sp>
        <p:nvSpPr>
          <p:cNvPr id="16390" name="TextBox 7"/>
          <p:cNvSpPr txBox="1">
            <a:spLocks noChangeArrowheads="1"/>
          </p:cNvSpPr>
          <p:nvPr/>
        </p:nvSpPr>
        <p:spPr bwMode="auto">
          <a:xfrm>
            <a:off x="495300" y="3357563"/>
            <a:ext cx="28733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600">
                <a:latin typeface="Arial Black" pitchFamily="34" charset="0"/>
              </a:rPr>
              <a:t>Data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600">
                <a:latin typeface="Arial Black" pitchFamily="34" charset="0"/>
              </a:rPr>
              <a:t>Structure?</a:t>
            </a:r>
            <a:endParaRPr lang="ko-KR" altLang="en-US" sz="3600">
              <a:latin typeface="Arial Black" pitchFamily="34" charset="0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5580063" y="5949950"/>
            <a:ext cx="215900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392" name="TextBox 183295"/>
          <p:cNvSpPr txBox="1">
            <a:spLocks noChangeArrowheads="1"/>
          </p:cNvSpPr>
          <p:nvPr/>
        </p:nvSpPr>
        <p:spPr bwMode="auto">
          <a:xfrm>
            <a:off x="298450" y="4943475"/>
            <a:ext cx="32670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Arial Black" pitchFamily="34" charset="0"/>
              </a:rPr>
              <a:t>nearest[2..n]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Arial Black" pitchFamily="34" charset="0"/>
              </a:rPr>
              <a:t>distance[2..n]</a:t>
            </a:r>
            <a:endParaRPr lang="ko-KR" altLang="en-US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04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바닥글 개체 틀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smtClean="0">
                <a:solidFill>
                  <a:schemeClr val="hlink"/>
                </a:solidFill>
                <a:latin typeface="Times New Roman" pitchFamily="18" charset="0"/>
              </a:rPr>
              <a:t>Digital Media Lab.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527E7FB-581B-496F-8C86-1085DEF45EF0}" type="slidenum">
              <a:rPr lang="en-US" altLang="ko-KR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1741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66" t="6599" r="32561" b="16638"/>
          <a:stretch>
            <a:fillRect/>
          </a:stretch>
        </p:blipFill>
        <p:spPr>
          <a:xfrm>
            <a:off x="3419475" y="409575"/>
            <a:ext cx="4999038" cy="6448425"/>
          </a:xfrm>
          <a:noFill/>
        </p:spPr>
      </p:pic>
      <p:grpSp>
        <p:nvGrpSpPr>
          <p:cNvPr id="17413" name="Group 70"/>
          <p:cNvGrpSpPr>
            <a:grpSpLocks/>
          </p:cNvGrpSpPr>
          <p:nvPr/>
        </p:nvGrpSpPr>
        <p:grpSpPr bwMode="auto">
          <a:xfrm>
            <a:off x="1150937" y="300833"/>
            <a:ext cx="1355725" cy="1327150"/>
            <a:chOff x="703" y="1141"/>
            <a:chExt cx="854" cy="836"/>
          </a:xfrm>
        </p:grpSpPr>
        <p:grpSp>
          <p:nvGrpSpPr>
            <p:cNvPr id="17415" name="Group 71"/>
            <p:cNvGrpSpPr>
              <a:grpSpLocks/>
            </p:cNvGrpSpPr>
            <p:nvPr/>
          </p:nvGrpSpPr>
          <p:grpSpPr bwMode="auto">
            <a:xfrm>
              <a:off x="748" y="1207"/>
              <a:ext cx="726" cy="770"/>
              <a:chOff x="748" y="1344"/>
              <a:chExt cx="726" cy="770"/>
            </a:xfrm>
          </p:grpSpPr>
          <p:sp>
            <p:nvSpPr>
              <p:cNvPr id="17431" name="Oval 72"/>
              <p:cNvSpPr>
                <a:spLocks noChangeArrowheads="1"/>
              </p:cNvSpPr>
              <p:nvPr/>
            </p:nvSpPr>
            <p:spPr bwMode="auto">
              <a:xfrm>
                <a:off x="748" y="1344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v</a:t>
                </a:r>
                <a:r>
                  <a:rPr lang="en-US" altLang="ko-KR" sz="1400" b="1" baseline="-25000"/>
                  <a:t>1</a:t>
                </a:r>
                <a:endParaRPr lang="en-US" altLang="ko-KR" sz="1900" b="1"/>
              </a:p>
            </p:txBody>
          </p:sp>
          <p:sp>
            <p:nvSpPr>
              <p:cNvPr id="17432" name="Oval 73"/>
              <p:cNvSpPr>
                <a:spLocks noChangeArrowheads="1"/>
              </p:cNvSpPr>
              <p:nvPr/>
            </p:nvSpPr>
            <p:spPr bwMode="auto">
              <a:xfrm>
                <a:off x="748" y="1661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1"/>
                  <a:t>v</a:t>
                </a:r>
                <a:r>
                  <a:rPr lang="en-US" altLang="ko-KR" sz="1600" b="1" baseline="-25000"/>
                  <a:t>3</a:t>
                </a:r>
                <a:endParaRPr lang="en-US" altLang="ko-KR" sz="1900" b="1"/>
              </a:p>
            </p:txBody>
          </p:sp>
          <p:sp>
            <p:nvSpPr>
              <p:cNvPr id="17433" name="Oval 74"/>
              <p:cNvSpPr>
                <a:spLocks noChangeArrowheads="1"/>
              </p:cNvSpPr>
              <p:nvPr/>
            </p:nvSpPr>
            <p:spPr bwMode="auto">
              <a:xfrm>
                <a:off x="1292" y="1661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1"/>
                  <a:t>v</a:t>
                </a:r>
                <a:r>
                  <a:rPr lang="en-US" altLang="ko-KR" sz="1600" b="1" baseline="-25000"/>
                  <a:t>4</a:t>
                </a:r>
                <a:endParaRPr lang="en-US" altLang="ko-KR" sz="1900" b="1"/>
              </a:p>
            </p:txBody>
          </p:sp>
          <p:sp>
            <p:nvSpPr>
              <p:cNvPr id="17434" name="Oval 75"/>
              <p:cNvSpPr>
                <a:spLocks noChangeArrowheads="1"/>
              </p:cNvSpPr>
              <p:nvPr/>
            </p:nvSpPr>
            <p:spPr bwMode="auto">
              <a:xfrm>
                <a:off x="1044" y="1933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1"/>
                  <a:t>v</a:t>
                </a:r>
                <a:r>
                  <a:rPr lang="en-US" altLang="ko-KR" sz="1600" b="1" baseline="-25000"/>
                  <a:t>5</a:t>
                </a:r>
                <a:endParaRPr lang="en-US" altLang="ko-KR" sz="1900" b="1"/>
              </a:p>
            </p:txBody>
          </p:sp>
          <p:sp>
            <p:nvSpPr>
              <p:cNvPr id="17435" name="Oval 7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82" cy="181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1"/>
                  <a:t>v</a:t>
                </a:r>
                <a:r>
                  <a:rPr lang="en-US" altLang="ko-KR" sz="1600" b="1" baseline="-25000"/>
                  <a:t>2</a:t>
                </a:r>
                <a:endParaRPr lang="en-US" altLang="ko-KR" sz="1900" b="1"/>
              </a:p>
            </p:txBody>
          </p:sp>
        </p:grpSp>
        <p:sp>
          <p:nvSpPr>
            <p:cNvPr id="17416" name="Text Box 77"/>
            <p:cNvSpPr txBox="1">
              <a:spLocks noChangeArrowheads="1"/>
            </p:cNvSpPr>
            <p:nvPr/>
          </p:nvSpPr>
          <p:spPr bwMode="auto">
            <a:xfrm>
              <a:off x="1012" y="1141"/>
              <a:ext cx="18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b="1"/>
                <a:t>1</a:t>
              </a:r>
              <a:endParaRPr lang="en-US" altLang="ko-KR" sz="1900" b="1"/>
            </a:p>
          </p:txBody>
        </p:sp>
        <p:grpSp>
          <p:nvGrpSpPr>
            <p:cNvPr id="17417" name="Group 78"/>
            <p:cNvGrpSpPr>
              <a:grpSpLocks/>
            </p:cNvGrpSpPr>
            <p:nvPr/>
          </p:nvGrpSpPr>
          <p:grpSpPr bwMode="auto">
            <a:xfrm>
              <a:off x="703" y="1298"/>
              <a:ext cx="854" cy="608"/>
              <a:chOff x="687" y="1298"/>
              <a:chExt cx="854" cy="608"/>
            </a:xfrm>
          </p:grpSpPr>
          <p:sp>
            <p:nvSpPr>
              <p:cNvPr id="17418" name="Line 79"/>
              <p:cNvSpPr>
                <a:spLocks noChangeShapeType="1"/>
              </p:cNvSpPr>
              <p:nvPr/>
            </p:nvSpPr>
            <p:spPr bwMode="auto">
              <a:xfrm>
                <a:off x="930" y="1298"/>
                <a:ext cx="3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19" name="Line 80"/>
              <p:cNvSpPr>
                <a:spLocks noChangeShapeType="1"/>
              </p:cNvSpPr>
              <p:nvPr/>
            </p:nvSpPr>
            <p:spPr bwMode="auto">
              <a:xfrm flipH="1">
                <a:off x="930" y="1389"/>
                <a:ext cx="408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20" name="Line 81"/>
              <p:cNvSpPr>
                <a:spLocks noChangeShapeType="1"/>
              </p:cNvSpPr>
              <p:nvPr/>
            </p:nvSpPr>
            <p:spPr bwMode="auto">
              <a:xfrm>
                <a:off x="1383" y="1389"/>
                <a:ext cx="0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21" name="Line 82"/>
              <p:cNvSpPr>
                <a:spLocks noChangeShapeType="1"/>
              </p:cNvSpPr>
              <p:nvPr/>
            </p:nvSpPr>
            <p:spPr bwMode="auto">
              <a:xfrm>
                <a:off x="839" y="1389"/>
                <a:ext cx="0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22" name="Line 83"/>
              <p:cNvSpPr>
                <a:spLocks noChangeShapeType="1"/>
              </p:cNvSpPr>
              <p:nvPr/>
            </p:nvSpPr>
            <p:spPr bwMode="auto">
              <a:xfrm>
                <a:off x="930" y="1613"/>
                <a:ext cx="3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23" name="Line 84"/>
              <p:cNvSpPr>
                <a:spLocks noChangeShapeType="1"/>
              </p:cNvSpPr>
              <p:nvPr/>
            </p:nvSpPr>
            <p:spPr bwMode="auto">
              <a:xfrm flipH="1">
                <a:off x="1202" y="1698"/>
                <a:ext cx="136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24" name="Line 85"/>
              <p:cNvSpPr>
                <a:spLocks noChangeShapeType="1"/>
              </p:cNvSpPr>
              <p:nvPr/>
            </p:nvSpPr>
            <p:spPr bwMode="auto">
              <a:xfrm>
                <a:off x="876" y="1698"/>
                <a:ext cx="182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25" name="Text Box 86"/>
              <p:cNvSpPr txBox="1">
                <a:spLocks noChangeArrowheads="1"/>
              </p:cNvSpPr>
              <p:nvPr/>
            </p:nvSpPr>
            <p:spPr bwMode="auto">
              <a:xfrm>
                <a:off x="687" y="1354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3</a:t>
                </a:r>
                <a:endParaRPr lang="en-US" altLang="ko-KR" sz="1900" b="1"/>
              </a:p>
            </p:txBody>
          </p:sp>
          <p:sp>
            <p:nvSpPr>
              <p:cNvPr id="17426" name="Text Box 87"/>
              <p:cNvSpPr txBox="1">
                <a:spLocks noChangeArrowheads="1"/>
              </p:cNvSpPr>
              <p:nvPr/>
            </p:nvSpPr>
            <p:spPr bwMode="auto">
              <a:xfrm>
                <a:off x="1020" y="1336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3</a:t>
                </a:r>
                <a:endParaRPr lang="en-US" altLang="ko-KR" sz="1900" b="1"/>
              </a:p>
            </p:txBody>
          </p:sp>
          <p:sp>
            <p:nvSpPr>
              <p:cNvPr id="17427" name="Text Box 88"/>
              <p:cNvSpPr txBox="1">
                <a:spLocks noChangeArrowheads="1"/>
              </p:cNvSpPr>
              <p:nvPr/>
            </p:nvSpPr>
            <p:spPr bwMode="auto">
              <a:xfrm>
                <a:off x="1359" y="1360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6</a:t>
                </a:r>
                <a:endParaRPr lang="en-US" altLang="ko-KR" sz="1900" b="1"/>
              </a:p>
            </p:txBody>
          </p:sp>
          <p:sp>
            <p:nvSpPr>
              <p:cNvPr id="17428" name="Text Box 89"/>
              <p:cNvSpPr txBox="1">
                <a:spLocks noChangeArrowheads="1"/>
              </p:cNvSpPr>
              <p:nvPr/>
            </p:nvSpPr>
            <p:spPr bwMode="auto">
              <a:xfrm>
                <a:off x="1023" y="1461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4</a:t>
                </a:r>
                <a:endParaRPr lang="en-US" altLang="ko-KR" sz="1900" b="1"/>
              </a:p>
            </p:txBody>
          </p:sp>
          <p:sp>
            <p:nvSpPr>
              <p:cNvPr id="17429" name="Text Box 90"/>
              <p:cNvSpPr txBox="1">
                <a:spLocks noChangeArrowheads="1"/>
              </p:cNvSpPr>
              <p:nvPr/>
            </p:nvSpPr>
            <p:spPr bwMode="auto">
              <a:xfrm>
                <a:off x="839" y="1706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2</a:t>
                </a:r>
                <a:endParaRPr lang="en-US" altLang="ko-KR" sz="1900" b="1"/>
              </a:p>
            </p:txBody>
          </p:sp>
          <p:sp>
            <p:nvSpPr>
              <p:cNvPr id="17430" name="Text Box 91"/>
              <p:cNvSpPr txBox="1">
                <a:spLocks noChangeArrowheads="1"/>
              </p:cNvSpPr>
              <p:nvPr/>
            </p:nvSpPr>
            <p:spPr bwMode="auto">
              <a:xfrm>
                <a:off x="1228" y="1714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/>
                  <a:t>5</a:t>
                </a:r>
                <a:endParaRPr lang="en-US" altLang="ko-KR" sz="1900" b="1"/>
              </a:p>
            </p:txBody>
          </p:sp>
        </p:grpSp>
      </p:grpSp>
      <p:sp>
        <p:nvSpPr>
          <p:cNvPr id="17414" name="TextBox 5"/>
          <p:cNvSpPr txBox="1">
            <a:spLocks noChangeArrowheads="1"/>
          </p:cNvSpPr>
          <p:nvPr/>
        </p:nvSpPr>
        <p:spPr bwMode="auto">
          <a:xfrm>
            <a:off x="357188" y="5085184"/>
            <a:ext cx="26797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>
                <a:latin typeface="Arial Black" pitchFamily="34" charset="0"/>
              </a:rPr>
              <a:t>MST is 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>
                <a:latin typeface="Arial Black" pitchFamily="34" charset="0"/>
              </a:rPr>
              <a:t>nearest[2..n]</a:t>
            </a:r>
            <a:endParaRPr lang="ko-KR" altLang="en-US" sz="2800"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6360" y="1744664"/>
            <a:ext cx="115448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5"/>
            </a:pPr>
            <a:r>
              <a:rPr lang="en-US" altLang="ko-KR" sz="2400" b="1" dirty="0" smtClean="0"/>
              <a:t>7</a:t>
            </a:r>
          </a:p>
          <a:p>
            <a:r>
              <a:rPr lang="en-US" altLang="ko-KR" sz="2400" b="1" dirty="0" smtClean="0"/>
              <a:t>1  2  1</a:t>
            </a:r>
          </a:p>
          <a:p>
            <a:r>
              <a:rPr lang="en-US" altLang="ko-KR" sz="2400" b="1" dirty="0" smtClean="0"/>
              <a:t>1  3  3</a:t>
            </a:r>
          </a:p>
          <a:p>
            <a:r>
              <a:rPr lang="en-US" altLang="ko-KR" sz="2400" b="1" dirty="0" smtClean="0"/>
              <a:t>2  3  3</a:t>
            </a:r>
          </a:p>
          <a:p>
            <a:r>
              <a:rPr lang="en-US" altLang="ko-KR" sz="2400" b="1" dirty="0" smtClean="0"/>
              <a:t>2  4  6</a:t>
            </a:r>
          </a:p>
          <a:p>
            <a:r>
              <a:rPr lang="en-US" altLang="ko-KR" sz="2400" b="1" dirty="0" smtClean="0"/>
              <a:t>3  4  4</a:t>
            </a:r>
          </a:p>
          <a:p>
            <a:r>
              <a:rPr lang="en-US" altLang="ko-KR" sz="2400" b="1" dirty="0" smtClean="0"/>
              <a:t>3  5  2</a:t>
            </a:r>
          </a:p>
          <a:p>
            <a:r>
              <a:rPr lang="en-US" altLang="ko-KR" sz="2400" b="1" dirty="0" smtClean="0"/>
              <a:t>4  5  5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365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바닥글 개체 틀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smtClean="0">
                <a:solidFill>
                  <a:schemeClr val="hlink"/>
                </a:solidFill>
                <a:latin typeface="Times New Roman" pitchFamily="18" charset="0"/>
              </a:rPr>
              <a:t>Digital Media Lab.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AC7E9C-A757-4533-9B20-2E0EC86D8058}" type="slidenum">
              <a:rPr lang="en-US" altLang="ko-KR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333375"/>
            <a:ext cx="8229600" cy="6696075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b="1" smtClean="0"/>
              <a:t>Data Structures 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b="1" smtClean="0"/>
              <a:t>     n</a:t>
            </a:r>
            <a:r>
              <a:rPr lang="en-US" altLang="ko-KR" sz="1800" b="1" smtClean="0">
                <a:latin typeface="굴림" pitchFamily="50" charset="-127"/>
              </a:rPr>
              <a:t>ⅹn adjacency Matrix W.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b="1" smtClean="0">
                <a:latin typeface="굴림" pitchFamily="50" charset="-127"/>
              </a:rPr>
              <a:t>    nearest[i]=index of vertex in Y nearest to v</a:t>
            </a:r>
            <a:r>
              <a:rPr lang="en-US" altLang="ko-KR" sz="1800" b="1" baseline="-25000" smtClean="0">
                <a:latin typeface="굴림" pitchFamily="50" charset="-127"/>
              </a:rPr>
              <a:t>i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b="1" smtClean="0">
                <a:latin typeface="굴림" pitchFamily="50" charset="-127"/>
              </a:rPr>
              <a:t>    distance[i]= weight of edge (v</a:t>
            </a:r>
            <a:r>
              <a:rPr lang="en-US" altLang="ko-KR" sz="1800" b="1" baseline="-25000" smtClean="0">
                <a:latin typeface="굴림" pitchFamily="50" charset="-127"/>
              </a:rPr>
              <a:t>i</a:t>
            </a:r>
            <a:r>
              <a:rPr lang="en-US" altLang="ko-KR" sz="1800" b="1" smtClean="0">
                <a:latin typeface="굴림" pitchFamily="50" charset="-127"/>
              </a:rPr>
              <a:t>, nearest[i])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800" b="1" smtClean="0">
              <a:latin typeface="굴림" pitchFamily="50" charset="-127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b="1" smtClean="0">
                <a:latin typeface="굴림" pitchFamily="50" charset="-127"/>
              </a:rPr>
              <a:t>procedure Prim(n, W, var </a:t>
            </a:r>
            <a:r>
              <a:rPr lang="en-US" altLang="ko-KR" sz="1800" b="1" u="sng" smtClean="0">
                <a:latin typeface="굴림" pitchFamily="50" charset="-127"/>
              </a:rPr>
              <a:t>F : set_of_edges</a:t>
            </a:r>
            <a:r>
              <a:rPr lang="en-US" altLang="ko-KR" sz="1800" b="1" smtClean="0">
                <a:latin typeface="굴림" pitchFamily="50" charset="-127"/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b="1" smtClean="0">
                <a:latin typeface="굴림" pitchFamily="50" charset="-127"/>
              </a:rPr>
              <a:t>var i, near, min, </a:t>
            </a:r>
            <a:r>
              <a:rPr lang="en-US" altLang="ko-KR" sz="1800" b="1" u="sng" smtClean="0">
                <a:latin typeface="굴림" pitchFamily="50" charset="-127"/>
              </a:rPr>
              <a:t>e</a:t>
            </a:r>
            <a:r>
              <a:rPr lang="en-US" altLang="ko-KR" sz="1800" b="1" smtClean="0">
                <a:latin typeface="굴림" pitchFamily="50" charset="-127"/>
              </a:rPr>
              <a:t> (edge),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b="1" smtClean="0">
                <a:latin typeface="굴림" pitchFamily="50" charset="-127"/>
              </a:rPr>
              <a:t>     nearest : array [2..n] of index;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b="1" smtClean="0">
                <a:latin typeface="굴림" pitchFamily="50" charset="-127"/>
              </a:rPr>
              <a:t>     distance : array [2..n] of number;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b="1" smtClean="0">
                <a:latin typeface="굴림" pitchFamily="50" charset="-127"/>
              </a:rPr>
              <a:t>{  F=Ø;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b="1" smtClean="0">
                <a:latin typeface="굴림" pitchFamily="50" charset="-127"/>
              </a:rPr>
              <a:t>    for i=2 to n do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b="1" smtClean="0">
                <a:latin typeface="굴림" pitchFamily="50" charset="-127"/>
              </a:rPr>
              <a:t>        { nearest[i]=1; distance[i]=W[1,i];}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b="1" smtClean="0">
                <a:latin typeface="굴림" pitchFamily="50" charset="-127"/>
              </a:rPr>
              <a:t>    repeat n-1 times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b="1" smtClean="0">
                <a:latin typeface="굴림" pitchFamily="50" charset="-127"/>
              </a:rPr>
              <a:t>          min=∞;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b="1" smtClean="0">
                <a:latin typeface="굴림" pitchFamily="50" charset="-127"/>
              </a:rPr>
              <a:t>          for i=2 to n do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b="1" smtClean="0">
                <a:latin typeface="굴림" pitchFamily="50" charset="-127"/>
              </a:rPr>
              <a:t>               if 0≤distance[i]&lt;min then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b="1" smtClean="0">
                <a:latin typeface="굴림" pitchFamily="50" charset="-127"/>
              </a:rPr>
              <a:t>                  min=distance[i]; near=i; 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b="1" smtClean="0">
                <a:latin typeface="굴림" pitchFamily="50" charset="-127"/>
              </a:rPr>
              <a:t>          e=(near, nearest[near]);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b="1" smtClean="0">
                <a:latin typeface="굴림" pitchFamily="50" charset="-127"/>
              </a:rPr>
              <a:t>          add e to F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b="1" smtClean="0">
                <a:latin typeface="굴림" pitchFamily="50" charset="-127"/>
              </a:rPr>
              <a:t>          distance[near]=-1;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b="1" smtClean="0">
                <a:latin typeface="굴림" pitchFamily="50" charset="-127"/>
              </a:rPr>
              <a:t>          for i=2 to n do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b="1" smtClean="0">
                <a:latin typeface="굴림" pitchFamily="50" charset="-127"/>
              </a:rPr>
              <a:t>               if W[i,near]&lt;distance[i] then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b="1" smtClean="0">
                <a:latin typeface="굴림" pitchFamily="50" charset="-127"/>
              </a:rPr>
              <a:t>                    distance[i]=W[i,near]; nearest[i]=near;}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b="1" smtClean="0">
                <a:latin typeface="굴림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985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"/>
            <a:ext cx="8458200" cy="6553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800" b="1" dirty="0" smtClean="0"/>
              <a:t>MST_PRIM</a:t>
            </a:r>
            <a:r>
              <a:rPr lang="en-US" altLang="ko-KR" sz="2800" dirty="0" smtClean="0"/>
              <a:t> (G, w, 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800" b="1" dirty="0" smtClean="0"/>
              <a:t>    for</a:t>
            </a:r>
            <a:r>
              <a:rPr lang="en-US" altLang="ko-KR" sz="2800" dirty="0" smtClean="0"/>
              <a:t> each u in V(G)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800" dirty="0" smtClean="0"/>
              <a:t>         </a:t>
            </a:r>
            <a:r>
              <a:rPr lang="en-US" altLang="ko-KR" sz="2800" b="1" dirty="0" smtClean="0"/>
              <a:t>do</a:t>
            </a:r>
            <a:r>
              <a:rPr lang="en-US" altLang="ko-KR" sz="2800" dirty="0" smtClean="0"/>
              <a:t>  { d[u] = infinity; flag[u] = 0;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800" dirty="0" smtClean="0"/>
              <a:t>    d[r]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800" dirty="0" smtClean="0"/>
              <a:t>    p[r] = </a:t>
            </a:r>
            <a:r>
              <a:rPr lang="en-US" altLang="ko-KR" sz="2800" b="1" dirty="0" smtClean="0"/>
              <a:t>nil</a:t>
            </a:r>
            <a:r>
              <a:rPr lang="en-US" altLang="ko-KR" sz="280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800" dirty="0" smtClean="0"/>
              <a:t>    </a:t>
            </a:r>
            <a:r>
              <a:rPr lang="en-US" altLang="ko-KR" sz="2800" b="1" dirty="0" smtClean="0"/>
              <a:t>INSERT</a:t>
            </a:r>
            <a:r>
              <a:rPr lang="en-US" altLang="ko-KR" sz="2800" dirty="0" smtClean="0"/>
              <a:t> (PQ, &lt;r, d[r]&gt;)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800" dirty="0" smtClean="0"/>
              <a:t>    </a:t>
            </a:r>
            <a:r>
              <a:rPr lang="en-US" altLang="ko-KR" sz="2800" b="1" dirty="0" smtClean="0"/>
              <a:t>while</a:t>
            </a:r>
            <a:r>
              <a:rPr lang="en-US" altLang="ko-KR" sz="2800" dirty="0" smtClean="0"/>
              <a:t> PQ != </a:t>
            </a:r>
            <a:r>
              <a:rPr lang="en-US" altLang="ko-KR" sz="2800" b="1" dirty="0" smtClean="0"/>
              <a:t>Empty Set  </a:t>
            </a:r>
            <a:r>
              <a:rPr lang="en-US" altLang="ko-KR" sz="2800" dirty="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800" dirty="0" smtClean="0"/>
              <a:t>       </a:t>
            </a:r>
            <a:r>
              <a:rPr lang="en-US" altLang="ko-KR" sz="2800" b="1" dirty="0" smtClean="0"/>
              <a:t>do</a:t>
            </a:r>
            <a:r>
              <a:rPr lang="en-US" altLang="ko-KR" sz="2800" dirty="0" smtClean="0"/>
              <a:t> u = </a:t>
            </a:r>
            <a:r>
              <a:rPr lang="en-US" altLang="ko-KR" sz="2800" b="1" dirty="0" smtClean="0"/>
              <a:t>EXTRACT_MIN</a:t>
            </a:r>
            <a:r>
              <a:rPr lang="en-US" altLang="ko-KR" sz="2800" dirty="0" smtClean="0"/>
              <a:t>(PQ);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800" dirty="0" smtClean="0"/>
              <a:t>       </a:t>
            </a:r>
            <a:r>
              <a:rPr lang="en-US" altLang="ko-KR" sz="2800" b="1" dirty="0" smtClean="0"/>
              <a:t>if</a:t>
            </a:r>
            <a:r>
              <a:rPr lang="en-US" altLang="ko-KR" sz="2800" dirty="0" smtClean="0"/>
              <a:t> flag[u] == 0 </a:t>
            </a:r>
            <a:r>
              <a:rPr lang="en-US" altLang="ko-KR" sz="2800" b="1" dirty="0" smtClean="0"/>
              <a:t>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800" dirty="0" smtClean="0"/>
              <a:t>          </a:t>
            </a:r>
            <a:r>
              <a:rPr lang="en-US" altLang="ko-KR" sz="2800" b="1" dirty="0" smtClean="0"/>
              <a:t>for</a:t>
            </a:r>
            <a:r>
              <a:rPr lang="en-US" altLang="ko-KR" sz="2800" dirty="0" smtClean="0"/>
              <a:t> each v in </a:t>
            </a:r>
            <a:r>
              <a:rPr lang="en-US" altLang="ko-KR" sz="2800" dirty="0" err="1" smtClean="0"/>
              <a:t>Adj</a:t>
            </a:r>
            <a:r>
              <a:rPr lang="en-US" altLang="ko-KR" sz="2800" dirty="0" smtClean="0"/>
              <a:t>[u]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800" dirty="0" smtClean="0"/>
              <a:t>               </a:t>
            </a:r>
            <a:r>
              <a:rPr lang="en-US" altLang="ko-KR" sz="2800" b="1" dirty="0" smtClean="0"/>
              <a:t>do</a:t>
            </a:r>
            <a:r>
              <a:rPr lang="en-US" altLang="ko-KR" sz="2800" dirty="0" smtClean="0"/>
              <a:t> </a:t>
            </a:r>
            <a:r>
              <a:rPr lang="en-US" altLang="ko-KR" sz="2800" b="1" dirty="0" smtClean="0"/>
              <a:t>if</a:t>
            </a:r>
            <a:r>
              <a:rPr lang="en-US" altLang="ko-KR" sz="2800" dirty="0" smtClean="0"/>
              <a:t> flag[v] == 0 &amp;&amp; w(</a:t>
            </a:r>
            <a:r>
              <a:rPr lang="en-US" altLang="ko-KR" sz="2800" dirty="0" err="1" smtClean="0"/>
              <a:t>u,v</a:t>
            </a:r>
            <a:r>
              <a:rPr lang="en-US" altLang="ko-KR" sz="2800" dirty="0" smtClean="0"/>
              <a:t>) &lt; d[v]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800" dirty="0" smtClean="0"/>
              <a:t>                    </a:t>
            </a:r>
            <a:r>
              <a:rPr lang="en-US" altLang="ko-KR" sz="2800" b="1" dirty="0" smtClean="0"/>
              <a:t>then</a:t>
            </a:r>
            <a:r>
              <a:rPr lang="en-US" altLang="ko-KR" sz="2800" dirty="0" smtClean="0"/>
              <a:t>  p[v] = u;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800" dirty="0" smtClean="0"/>
              <a:t>                            d[v] = w(</a:t>
            </a:r>
            <a:r>
              <a:rPr lang="en-US" altLang="ko-KR" sz="2800" dirty="0" err="1" smtClean="0"/>
              <a:t>u,v</a:t>
            </a:r>
            <a:r>
              <a:rPr lang="en-US" altLang="ko-KR" sz="2800" dirty="0" smtClean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800" dirty="0" smtClean="0"/>
              <a:t>                            </a:t>
            </a:r>
            <a:r>
              <a:rPr lang="en-US" altLang="ko-KR" sz="2800" b="1" dirty="0" smtClean="0"/>
              <a:t>INSERT</a:t>
            </a:r>
            <a:r>
              <a:rPr lang="en-US" altLang="ko-KR" sz="2800" dirty="0" smtClean="0"/>
              <a:t> </a:t>
            </a:r>
            <a:r>
              <a:rPr lang="en-US" altLang="ko-KR" sz="2800" dirty="0" smtClean="0"/>
              <a:t>(PQ , &lt;v, d[v]&gt;);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800" dirty="0" smtClean="0"/>
              <a:t>       flag[u] = 1;  }</a:t>
            </a:r>
          </a:p>
        </p:txBody>
      </p:sp>
    </p:spTree>
    <p:extLst>
      <p:ext uri="{BB962C8B-B14F-4D97-AF65-F5344CB8AC3E}">
        <p14:creationId xmlns:p14="http://schemas.microsoft.com/office/powerpoint/2010/main" val="142814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바닥글 개체 틀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smtClean="0">
                <a:solidFill>
                  <a:schemeClr val="hlink"/>
                </a:solidFill>
                <a:latin typeface="Times New Roman" pitchFamily="18" charset="0"/>
              </a:rPr>
              <a:t>Digital Media Lab.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123D88A-DDB0-443E-84E1-0852A9A2CD4C}" type="slidenum">
              <a:rPr lang="en-US" altLang="ko-KR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Dijkstra’s Algorithm for S.S.S.P.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5165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000" smtClean="0"/>
              <a:t>All-pairs shortest prob. :</a:t>
            </a:r>
            <a:r>
              <a:rPr lang="el-GR" altLang="ko-KR" sz="2000" smtClean="0">
                <a:latin typeface="굴림" pitchFamily="50" charset="-127"/>
              </a:rPr>
              <a:t>θ</a:t>
            </a:r>
            <a:r>
              <a:rPr lang="en-US" altLang="ko-KR" sz="2000" smtClean="0">
                <a:latin typeface="굴림" pitchFamily="50" charset="-127"/>
              </a:rPr>
              <a:t>(n</a:t>
            </a:r>
            <a:r>
              <a:rPr lang="en-US" altLang="ko-KR" sz="2000" baseline="30000" smtClean="0">
                <a:latin typeface="굴림" pitchFamily="50" charset="-127"/>
              </a:rPr>
              <a:t>3</a:t>
            </a:r>
            <a:r>
              <a:rPr lang="en-US" altLang="ko-KR" sz="2000" smtClean="0">
                <a:latin typeface="굴림" pitchFamily="50" charset="-127"/>
              </a:rPr>
              <a:t>) Floyd Alg.(D.P.)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smtClean="0">
                <a:latin typeface="굴림" pitchFamily="50" charset="-127"/>
              </a:rPr>
              <a:t>        (no negative-weight cycle)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000" smtClean="0">
                <a:latin typeface="굴림" pitchFamily="50" charset="-127"/>
              </a:rPr>
              <a:t>Single-Source Shortest Path Prob.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smtClean="0">
                <a:latin typeface="굴림" pitchFamily="50" charset="-127"/>
              </a:rPr>
              <a:t>           Dijkstra’s Alg. </a:t>
            </a:r>
            <a:r>
              <a:rPr lang="el-GR" altLang="ko-KR" sz="2000" smtClean="0">
                <a:latin typeface="굴림" pitchFamily="50" charset="-127"/>
              </a:rPr>
              <a:t>Θ</a:t>
            </a:r>
            <a:r>
              <a:rPr lang="en-US" altLang="ko-KR" sz="2000" smtClean="0">
                <a:latin typeface="굴림" pitchFamily="50" charset="-127"/>
              </a:rPr>
              <a:t>(n</a:t>
            </a:r>
            <a:r>
              <a:rPr lang="en-US" altLang="ko-KR" sz="2000" baseline="30000" smtClean="0">
                <a:latin typeface="굴림" pitchFamily="50" charset="-127"/>
              </a:rPr>
              <a:t>2</a:t>
            </a:r>
            <a:r>
              <a:rPr lang="en-US" altLang="ko-KR" sz="2000" smtClean="0">
                <a:latin typeface="굴림" pitchFamily="50" charset="-127"/>
              </a:rPr>
              <a:t>), Greedy Approach</a:t>
            </a:r>
            <a:endParaRPr lang="el-GR" altLang="ko-KR" sz="2000" smtClean="0">
              <a:latin typeface="굴림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2000" smtClean="0">
                <a:latin typeface="굴림" pitchFamily="50" charset="-127"/>
              </a:rPr>
              <a:t>Similar to Prim’s Alg.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굴림" pitchFamily="50" charset="-127"/>
              </a:rPr>
              <a:t>       Start with {v</a:t>
            </a:r>
            <a:r>
              <a:rPr lang="en-US" altLang="ko-KR" sz="1800" baseline="-25000" smtClean="0">
                <a:latin typeface="굴림" pitchFamily="50" charset="-127"/>
              </a:rPr>
              <a:t>1</a:t>
            </a:r>
            <a:r>
              <a:rPr lang="en-US" altLang="ko-KR" sz="1800" smtClean="0">
                <a:latin typeface="굴림" pitchFamily="50" charset="-127"/>
              </a:rPr>
              <a:t>};  //source//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굴림" pitchFamily="50" charset="-127"/>
              </a:rPr>
              <a:t>       Choose nearest vertex from v</a:t>
            </a:r>
            <a:r>
              <a:rPr lang="en-US" altLang="ko-KR" sz="1800" baseline="-25000" smtClean="0">
                <a:latin typeface="굴림" pitchFamily="50" charset="-127"/>
              </a:rPr>
              <a:t>1</a:t>
            </a:r>
            <a:r>
              <a:rPr lang="en-US" altLang="ko-KR" sz="1800" smtClean="0">
                <a:latin typeface="굴림" pitchFamily="50" charset="-127"/>
              </a:rPr>
              <a:t>,…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굴림" pitchFamily="50" charset="-127"/>
              </a:rPr>
              <a:t> Y={v</a:t>
            </a:r>
            <a:r>
              <a:rPr lang="en-US" altLang="ko-KR" sz="1800" baseline="-25000" smtClean="0">
                <a:latin typeface="굴림" pitchFamily="50" charset="-127"/>
              </a:rPr>
              <a:t>1</a:t>
            </a:r>
            <a:r>
              <a:rPr lang="en-US" altLang="ko-KR" sz="1800" smtClean="0">
                <a:latin typeface="굴림" pitchFamily="50" charset="-127"/>
              </a:rPr>
              <a:t>};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굴림" pitchFamily="50" charset="-127"/>
              </a:rPr>
              <a:t> F=Ø;        //Shortest paths tree //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굴림" pitchFamily="50" charset="-127"/>
              </a:rPr>
              <a:t> While not solved do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굴림" pitchFamily="50" charset="-127"/>
              </a:rPr>
              <a:t>       Select v from V-Y </a:t>
            </a:r>
            <a:r>
              <a:rPr lang="en-US" altLang="ko-KR" sz="1800" u="sng" smtClean="0">
                <a:latin typeface="굴림" pitchFamily="50" charset="-127"/>
              </a:rPr>
              <a:t>nearest from v</a:t>
            </a:r>
            <a:r>
              <a:rPr lang="en-US" altLang="ko-KR" sz="1800" u="sng" baseline="-25000" smtClean="0">
                <a:latin typeface="굴림" pitchFamily="50" charset="-127"/>
              </a:rPr>
              <a:t>1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굴림" pitchFamily="50" charset="-127"/>
              </a:rPr>
              <a:t>              using only Y as intermediates;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굴림" pitchFamily="50" charset="-127"/>
              </a:rPr>
              <a:t>       add v to Y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굴림" pitchFamily="50" charset="-127"/>
              </a:rPr>
              <a:t>       add the edge touching v to F;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굴림" pitchFamily="50" charset="-127"/>
              </a:rPr>
              <a:t>       if Y=V then Exit;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굴림" pitchFamily="50" charset="-127"/>
              </a:rPr>
              <a:t>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000" smtClean="0">
                <a:latin typeface="굴림" pitchFamily="50" charset="-127"/>
              </a:rPr>
              <a:t>Weighted directed graph (</a:t>
            </a:r>
            <a:r>
              <a:rPr lang="en-US" altLang="ko-KR" sz="2000" b="1" smtClean="0">
                <a:solidFill>
                  <a:srgbClr val="FF0000"/>
                </a:solidFill>
                <a:latin typeface="굴림" pitchFamily="50" charset="-127"/>
              </a:rPr>
              <a:t>no negative-weight edge</a:t>
            </a:r>
            <a:r>
              <a:rPr lang="en-US" altLang="ko-KR" sz="2000" smtClean="0">
                <a:latin typeface="굴림" pitchFamily="50" charset="-127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smtClean="0">
                <a:latin typeface="굴림" pitchFamily="50" charset="-127"/>
              </a:rPr>
              <a:t>     Adjacency Matrix : Input</a:t>
            </a:r>
            <a:endParaRPr lang="el-GR" altLang="ko-KR" sz="2000" smtClean="0">
              <a:latin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195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바닥글 개체 틀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smtClean="0">
                <a:solidFill>
                  <a:schemeClr val="hlink"/>
                </a:solidFill>
                <a:latin typeface="Times New Roman" pitchFamily="18" charset="0"/>
              </a:rPr>
              <a:t>Digital Media Lab.</a:t>
            </a:r>
          </a:p>
        </p:txBody>
      </p:sp>
      <p:sp>
        <p:nvSpPr>
          <p:cNvPr id="119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896428-C4F8-4678-A1FF-36E0A41E9942}" type="slidenum">
              <a:rPr lang="en-US" altLang="ko-KR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2238" y="4508500"/>
            <a:ext cx="8842375" cy="1935163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mtClean="0"/>
              <a:t>touch[i]=index of v </a:t>
            </a:r>
            <a:r>
              <a:rPr lang="en-US" altLang="ko-KR" b="1" smtClean="0">
                <a:latin typeface="굴림" pitchFamily="50" charset="-127"/>
              </a:rPr>
              <a:t>∈Y s.t. &lt;v,v</a:t>
            </a:r>
            <a:r>
              <a:rPr lang="en-US" altLang="ko-KR" b="1" baseline="-25000" smtClean="0">
                <a:latin typeface="굴림" pitchFamily="50" charset="-127"/>
              </a:rPr>
              <a:t>i</a:t>
            </a:r>
            <a:r>
              <a:rPr lang="en-US" altLang="ko-KR" b="1" smtClean="0">
                <a:latin typeface="굴림" pitchFamily="50" charset="-127"/>
              </a:rPr>
              <a:t>&gt; is the last edge  from v</a:t>
            </a:r>
            <a:r>
              <a:rPr lang="en-US" altLang="ko-KR" b="1" baseline="-25000" smtClean="0">
                <a:latin typeface="굴림" pitchFamily="50" charset="-127"/>
              </a:rPr>
              <a:t>1</a:t>
            </a:r>
            <a:r>
              <a:rPr lang="en-US" altLang="ko-KR" b="1" smtClean="0">
                <a:latin typeface="굴림" pitchFamily="50" charset="-127"/>
              </a:rPr>
              <a:t> to v</a:t>
            </a:r>
            <a:r>
              <a:rPr lang="en-US" altLang="ko-KR" b="1" baseline="-25000" smtClean="0">
                <a:latin typeface="굴림" pitchFamily="50" charset="-127"/>
              </a:rPr>
              <a:t>i </a:t>
            </a:r>
            <a:r>
              <a:rPr lang="en-US" altLang="ko-KR" b="1" smtClean="0">
                <a:latin typeface="굴림" pitchFamily="50" charset="-127"/>
              </a:rPr>
              <a:t>using only Y as intermediates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b="1" smtClean="0">
              <a:latin typeface="굴림" pitchFamily="50" charset="-127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b="1" smtClean="0">
                <a:latin typeface="굴림" pitchFamily="50" charset="-127"/>
              </a:rPr>
              <a:t>length[i]=length of such shortest path</a:t>
            </a:r>
          </a:p>
        </p:txBody>
      </p:sp>
      <p:grpSp>
        <p:nvGrpSpPr>
          <p:cNvPr id="26629" name="Group 3"/>
          <p:cNvGrpSpPr>
            <a:grpSpLocks/>
          </p:cNvGrpSpPr>
          <p:nvPr/>
        </p:nvGrpSpPr>
        <p:grpSpPr bwMode="auto">
          <a:xfrm>
            <a:off x="1979613" y="2133600"/>
            <a:ext cx="2160587" cy="1841500"/>
            <a:chOff x="385" y="482"/>
            <a:chExt cx="1361" cy="1160"/>
          </a:xfrm>
        </p:grpSpPr>
        <p:sp>
          <p:nvSpPr>
            <p:cNvPr id="26739" name="Oval 4"/>
            <p:cNvSpPr>
              <a:spLocks noChangeArrowheads="1"/>
            </p:cNvSpPr>
            <p:nvPr/>
          </p:nvSpPr>
          <p:spPr bwMode="auto">
            <a:xfrm>
              <a:off x="921" y="482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900" b="1"/>
                <a:t>v</a:t>
              </a:r>
              <a:r>
                <a:rPr lang="en-US" altLang="ko-KR" sz="1900" b="1" baseline="-25000"/>
                <a:t>1</a:t>
              </a:r>
            </a:p>
          </p:txBody>
        </p:sp>
        <p:sp>
          <p:nvSpPr>
            <p:cNvPr id="26740" name="Oval 5"/>
            <p:cNvSpPr>
              <a:spLocks noChangeArrowheads="1"/>
            </p:cNvSpPr>
            <p:nvPr/>
          </p:nvSpPr>
          <p:spPr bwMode="auto">
            <a:xfrm>
              <a:off x="1474" y="799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900" b="1"/>
                <a:t>v</a:t>
              </a:r>
              <a:r>
                <a:rPr lang="en-US" altLang="ko-KR" sz="1900" b="1" baseline="-25000"/>
                <a:t>2</a:t>
              </a:r>
            </a:p>
          </p:txBody>
        </p:sp>
        <p:sp>
          <p:nvSpPr>
            <p:cNvPr id="26741" name="Oval 6"/>
            <p:cNvSpPr>
              <a:spLocks noChangeArrowheads="1"/>
            </p:cNvSpPr>
            <p:nvPr/>
          </p:nvSpPr>
          <p:spPr bwMode="auto">
            <a:xfrm>
              <a:off x="385" y="799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900" b="1"/>
                <a:t>v</a:t>
              </a:r>
              <a:r>
                <a:rPr lang="en-US" altLang="ko-KR" sz="1900" b="1" baseline="-25000"/>
                <a:t>5</a:t>
              </a:r>
            </a:p>
          </p:txBody>
        </p:sp>
        <p:sp>
          <p:nvSpPr>
            <p:cNvPr id="26742" name="Oval 7"/>
            <p:cNvSpPr>
              <a:spLocks noChangeArrowheads="1"/>
            </p:cNvSpPr>
            <p:nvPr/>
          </p:nvSpPr>
          <p:spPr bwMode="auto">
            <a:xfrm>
              <a:off x="603" y="1370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900" b="1"/>
                <a:t>v</a:t>
              </a:r>
              <a:r>
                <a:rPr lang="en-US" altLang="ko-KR" sz="1900" b="1" baseline="-25000"/>
                <a:t>4</a:t>
              </a:r>
            </a:p>
          </p:txBody>
        </p:sp>
        <p:sp>
          <p:nvSpPr>
            <p:cNvPr id="26743" name="Oval 8"/>
            <p:cNvSpPr>
              <a:spLocks noChangeArrowheads="1"/>
            </p:cNvSpPr>
            <p:nvPr/>
          </p:nvSpPr>
          <p:spPr bwMode="auto">
            <a:xfrm>
              <a:off x="1238" y="1344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900" b="1"/>
                <a:t>v</a:t>
              </a:r>
              <a:r>
                <a:rPr lang="en-US" altLang="ko-KR" sz="1900" b="1" baseline="-25000"/>
                <a:t>3</a:t>
              </a:r>
            </a:p>
          </p:txBody>
        </p:sp>
      </p:grpSp>
      <p:grpSp>
        <p:nvGrpSpPr>
          <p:cNvPr id="26630" name="Group 9"/>
          <p:cNvGrpSpPr>
            <a:grpSpLocks/>
          </p:cNvGrpSpPr>
          <p:nvPr/>
        </p:nvGrpSpPr>
        <p:grpSpPr bwMode="auto">
          <a:xfrm>
            <a:off x="395288" y="319088"/>
            <a:ext cx="2160587" cy="1936750"/>
            <a:chOff x="249" y="482"/>
            <a:chExt cx="1361" cy="1220"/>
          </a:xfrm>
        </p:grpSpPr>
        <p:grpSp>
          <p:nvGrpSpPr>
            <p:cNvPr id="26717" name="Group 10"/>
            <p:cNvGrpSpPr>
              <a:grpSpLocks/>
            </p:cNvGrpSpPr>
            <p:nvPr/>
          </p:nvGrpSpPr>
          <p:grpSpPr bwMode="auto">
            <a:xfrm>
              <a:off x="249" y="482"/>
              <a:ext cx="1361" cy="1160"/>
              <a:chOff x="385" y="482"/>
              <a:chExt cx="1361" cy="1160"/>
            </a:xfrm>
          </p:grpSpPr>
          <p:sp>
            <p:nvSpPr>
              <p:cNvPr id="26734" name="Oval 11"/>
              <p:cNvSpPr>
                <a:spLocks noChangeArrowheads="1"/>
              </p:cNvSpPr>
              <p:nvPr/>
            </p:nvSpPr>
            <p:spPr bwMode="auto">
              <a:xfrm>
                <a:off x="921" y="482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900" b="1"/>
                  <a:t>v</a:t>
                </a:r>
                <a:r>
                  <a:rPr lang="en-US" altLang="ko-KR" sz="1900" b="1" baseline="-25000"/>
                  <a:t>1</a:t>
                </a:r>
              </a:p>
            </p:txBody>
          </p:sp>
          <p:sp>
            <p:nvSpPr>
              <p:cNvPr id="26735" name="Oval 12"/>
              <p:cNvSpPr>
                <a:spLocks noChangeArrowheads="1"/>
              </p:cNvSpPr>
              <p:nvPr/>
            </p:nvSpPr>
            <p:spPr bwMode="auto">
              <a:xfrm>
                <a:off x="1474" y="799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900" b="1"/>
                  <a:t>v</a:t>
                </a:r>
                <a:r>
                  <a:rPr lang="en-US" altLang="ko-KR" sz="1900" b="1" baseline="-25000"/>
                  <a:t>2</a:t>
                </a:r>
              </a:p>
            </p:txBody>
          </p:sp>
          <p:sp>
            <p:nvSpPr>
              <p:cNvPr id="26736" name="Oval 13"/>
              <p:cNvSpPr>
                <a:spLocks noChangeArrowheads="1"/>
              </p:cNvSpPr>
              <p:nvPr/>
            </p:nvSpPr>
            <p:spPr bwMode="auto">
              <a:xfrm>
                <a:off x="385" y="799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900" b="1"/>
                  <a:t>v</a:t>
                </a:r>
                <a:r>
                  <a:rPr lang="en-US" altLang="ko-KR" sz="1900" b="1" baseline="-25000"/>
                  <a:t>5</a:t>
                </a:r>
              </a:p>
            </p:txBody>
          </p:sp>
          <p:sp>
            <p:nvSpPr>
              <p:cNvPr id="26737" name="Oval 14"/>
              <p:cNvSpPr>
                <a:spLocks noChangeArrowheads="1"/>
              </p:cNvSpPr>
              <p:nvPr/>
            </p:nvSpPr>
            <p:spPr bwMode="auto">
              <a:xfrm>
                <a:off x="603" y="1370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900" b="1"/>
                  <a:t>v</a:t>
                </a:r>
                <a:r>
                  <a:rPr lang="en-US" altLang="ko-KR" sz="1900" b="1" baseline="-25000"/>
                  <a:t>4</a:t>
                </a:r>
              </a:p>
            </p:txBody>
          </p:sp>
          <p:sp>
            <p:nvSpPr>
              <p:cNvPr id="26738" name="Oval 15"/>
              <p:cNvSpPr>
                <a:spLocks noChangeArrowheads="1"/>
              </p:cNvSpPr>
              <p:nvPr/>
            </p:nvSpPr>
            <p:spPr bwMode="auto">
              <a:xfrm>
                <a:off x="1238" y="1344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900" b="1"/>
                  <a:t>v</a:t>
                </a:r>
                <a:r>
                  <a:rPr lang="en-US" altLang="ko-KR" sz="1900" b="1" baseline="-25000"/>
                  <a:t>3</a:t>
                </a:r>
              </a:p>
            </p:txBody>
          </p:sp>
        </p:grpSp>
        <p:cxnSp>
          <p:nvCxnSpPr>
            <p:cNvPr id="26718" name="AutoShape 16"/>
            <p:cNvCxnSpPr>
              <a:cxnSpLocks noChangeShapeType="1"/>
              <a:stCxn id="26734" idx="2"/>
              <a:endCxn id="26736" idx="7"/>
            </p:cNvCxnSpPr>
            <p:nvPr/>
          </p:nvCxnSpPr>
          <p:spPr bwMode="auto">
            <a:xfrm flipH="1">
              <a:off x="481" y="618"/>
              <a:ext cx="304" cy="2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719" name="AutoShape 17"/>
            <p:cNvCxnSpPr>
              <a:cxnSpLocks noChangeShapeType="1"/>
              <a:stCxn id="26736" idx="4"/>
              <a:endCxn id="26737" idx="1"/>
            </p:cNvCxnSpPr>
            <p:nvPr/>
          </p:nvCxnSpPr>
          <p:spPr bwMode="auto">
            <a:xfrm>
              <a:off x="385" y="1071"/>
              <a:ext cx="122" cy="3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720" name="AutoShape 18"/>
            <p:cNvCxnSpPr>
              <a:cxnSpLocks noChangeShapeType="1"/>
              <a:stCxn id="26734" idx="3"/>
              <a:endCxn id="26737" idx="0"/>
            </p:cNvCxnSpPr>
            <p:nvPr/>
          </p:nvCxnSpPr>
          <p:spPr bwMode="auto">
            <a:xfrm flipH="1">
              <a:off x="603" y="714"/>
              <a:ext cx="222" cy="6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721" name="AutoShape 19"/>
            <p:cNvCxnSpPr>
              <a:cxnSpLocks noChangeShapeType="1"/>
              <a:stCxn id="26734" idx="5"/>
              <a:endCxn id="26738" idx="0"/>
            </p:cNvCxnSpPr>
            <p:nvPr/>
          </p:nvCxnSpPr>
          <p:spPr bwMode="auto">
            <a:xfrm>
              <a:off x="1017" y="714"/>
              <a:ext cx="221" cy="6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722" name="AutoShape 20"/>
            <p:cNvCxnSpPr>
              <a:cxnSpLocks noChangeShapeType="1"/>
              <a:stCxn id="26737" idx="7"/>
              <a:endCxn id="26735" idx="3"/>
            </p:cNvCxnSpPr>
            <p:nvPr/>
          </p:nvCxnSpPr>
          <p:spPr bwMode="auto">
            <a:xfrm flipV="1">
              <a:off x="699" y="1031"/>
              <a:ext cx="679" cy="3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723" name="AutoShape 21"/>
            <p:cNvCxnSpPr>
              <a:cxnSpLocks noChangeShapeType="1"/>
              <a:stCxn id="26738" idx="2"/>
              <a:endCxn id="26737" idx="6"/>
            </p:cNvCxnSpPr>
            <p:nvPr/>
          </p:nvCxnSpPr>
          <p:spPr bwMode="auto">
            <a:xfrm flipH="1">
              <a:off x="739" y="1480"/>
              <a:ext cx="363" cy="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724" name="AutoShape 22"/>
            <p:cNvCxnSpPr>
              <a:cxnSpLocks noChangeShapeType="1"/>
              <a:stCxn id="26738" idx="7"/>
              <a:endCxn id="26735" idx="4"/>
            </p:cNvCxnSpPr>
            <p:nvPr/>
          </p:nvCxnSpPr>
          <p:spPr bwMode="auto">
            <a:xfrm flipV="1">
              <a:off x="1334" y="1071"/>
              <a:ext cx="140" cy="3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725" name="AutoShape 23"/>
            <p:cNvCxnSpPr>
              <a:cxnSpLocks noChangeShapeType="1"/>
              <a:stCxn id="26734" idx="6"/>
              <a:endCxn id="26735" idx="1"/>
            </p:cNvCxnSpPr>
            <p:nvPr/>
          </p:nvCxnSpPr>
          <p:spPr bwMode="auto">
            <a:xfrm>
              <a:off x="1057" y="618"/>
              <a:ext cx="321" cy="2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726" name="Text Box 24"/>
            <p:cNvSpPr txBox="1">
              <a:spLocks noChangeArrowheads="1"/>
            </p:cNvSpPr>
            <p:nvPr/>
          </p:nvSpPr>
          <p:spPr bwMode="auto">
            <a:xfrm>
              <a:off x="476" y="559"/>
              <a:ext cx="22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900" b="1"/>
                <a:t>1</a:t>
              </a:r>
            </a:p>
          </p:txBody>
        </p:sp>
        <p:sp>
          <p:nvSpPr>
            <p:cNvPr id="26727" name="Text Box 25"/>
            <p:cNvSpPr txBox="1">
              <a:spLocks noChangeArrowheads="1"/>
            </p:cNvSpPr>
            <p:nvPr/>
          </p:nvSpPr>
          <p:spPr bwMode="auto">
            <a:xfrm>
              <a:off x="249" y="1207"/>
              <a:ext cx="22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900" b="1"/>
                <a:t>1</a:t>
              </a:r>
            </a:p>
          </p:txBody>
        </p:sp>
        <p:sp>
          <p:nvSpPr>
            <p:cNvPr id="26728" name="Text Box 26"/>
            <p:cNvSpPr txBox="1">
              <a:spLocks noChangeArrowheads="1"/>
            </p:cNvSpPr>
            <p:nvPr/>
          </p:nvSpPr>
          <p:spPr bwMode="auto">
            <a:xfrm>
              <a:off x="576" y="845"/>
              <a:ext cx="22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900" b="1"/>
                <a:t>6</a:t>
              </a:r>
            </a:p>
          </p:txBody>
        </p:sp>
        <p:sp>
          <p:nvSpPr>
            <p:cNvPr id="26729" name="Text Box 27"/>
            <p:cNvSpPr txBox="1">
              <a:spLocks noChangeArrowheads="1"/>
            </p:cNvSpPr>
            <p:nvPr/>
          </p:nvSpPr>
          <p:spPr bwMode="auto">
            <a:xfrm>
              <a:off x="785" y="1108"/>
              <a:ext cx="27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900" b="1"/>
                <a:t>3</a:t>
              </a:r>
            </a:p>
          </p:txBody>
        </p:sp>
        <p:sp>
          <p:nvSpPr>
            <p:cNvPr id="26730" name="Text Box 28"/>
            <p:cNvSpPr txBox="1">
              <a:spLocks noChangeArrowheads="1"/>
            </p:cNvSpPr>
            <p:nvPr/>
          </p:nvSpPr>
          <p:spPr bwMode="auto">
            <a:xfrm>
              <a:off x="930" y="836"/>
              <a:ext cx="181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900" b="1"/>
                <a:t>4</a:t>
              </a:r>
            </a:p>
          </p:txBody>
        </p:sp>
        <p:sp>
          <p:nvSpPr>
            <p:cNvPr id="26731" name="Text Box 29"/>
            <p:cNvSpPr txBox="1">
              <a:spLocks noChangeArrowheads="1"/>
            </p:cNvSpPr>
            <p:nvPr/>
          </p:nvSpPr>
          <p:spPr bwMode="auto">
            <a:xfrm>
              <a:off x="839" y="1462"/>
              <a:ext cx="181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900" b="1"/>
                <a:t>5</a:t>
              </a:r>
            </a:p>
          </p:txBody>
        </p:sp>
        <p:sp>
          <p:nvSpPr>
            <p:cNvPr id="26732" name="Text Box 30"/>
            <p:cNvSpPr txBox="1">
              <a:spLocks noChangeArrowheads="1"/>
            </p:cNvSpPr>
            <p:nvPr/>
          </p:nvSpPr>
          <p:spPr bwMode="auto">
            <a:xfrm>
              <a:off x="1366" y="1171"/>
              <a:ext cx="181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900" b="1"/>
                <a:t>2</a:t>
              </a:r>
            </a:p>
          </p:txBody>
        </p:sp>
        <p:sp>
          <p:nvSpPr>
            <p:cNvPr id="26733" name="Text Box 31"/>
            <p:cNvSpPr txBox="1">
              <a:spLocks noChangeArrowheads="1"/>
            </p:cNvSpPr>
            <p:nvPr/>
          </p:nvSpPr>
          <p:spPr bwMode="auto">
            <a:xfrm>
              <a:off x="1184" y="554"/>
              <a:ext cx="22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900" b="1"/>
                <a:t>7</a:t>
              </a:r>
            </a:p>
          </p:txBody>
        </p:sp>
      </p:grpSp>
      <p:sp>
        <p:nvSpPr>
          <p:cNvPr id="26631" name="Oval 32"/>
          <p:cNvSpPr>
            <a:spLocks noChangeArrowheads="1"/>
          </p:cNvSpPr>
          <p:nvPr/>
        </p:nvSpPr>
        <p:spPr bwMode="auto">
          <a:xfrm>
            <a:off x="1187450" y="260350"/>
            <a:ext cx="547688" cy="547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Arial Black" pitchFamily="34" charset="0"/>
            </a:endParaRPr>
          </a:p>
        </p:txBody>
      </p:sp>
      <p:sp>
        <p:nvSpPr>
          <p:cNvPr id="26632" name="Text Box 33"/>
          <p:cNvSpPr txBox="1">
            <a:spLocks noChangeArrowheads="1"/>
          </p:cNvSpPr>
          <p:nvPr/>
        </p:nvSpPr>
        <p:spPr bwMode="auto">
          <a:xfrm>
            <a:off x="122238" y="836613"/>
            <a:ext cx="3238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900" b="1"/>
              <a:t>1</a:t>
            </a:r>
          </a:p>
        </p:txBody>
      </p:sp>
      <p:sp>
        <p:nvSpPr>
          <p:cNvPr id="26633" name="Text Box 34"/>
          <p:cNvSpPr txBox="1">
            <a:spLocks noChangeArrowheads="1"/>
          </p:cNvSpPr>
          <p:nvPr/>
        </p:nvSpPr>
        <p:spPr bwMode="auto">
          <a:xfrm>
            <a:off x="539750" y="2046288"/>
            <a:ext cx="28733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900" b="1"/>
              <a:t>6</a:t>
            </a:r>
          </a:p>
        </p:txBody>
      </p:sp>
      <p:sp>
        <p:nvSpPr>
          <p:cNvPr id="26634" name="Text Box 35"/>
          <p:cNvSpPr txBox="1">
            <a:spLocks noChangeArrowheads="1"/>
          </p:cNvSpPr>
          <p:nvPr/>
        </p:nvSpPr>
        <p:spPr bwMode="auto">
          <a:xfrm>
            <a:off x="1979613" y="2003425"/>
            <a:ext cx="360362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900" b="1"/>
              <a:t>4</a:t>
            </a:r>
          </a:p>
        </p:txBody>
      </p:sp>
      <p:sp>
        <p:nvSpPr>
          <p:cNvPr id="26635" name="Text Box 36"/>
          <p:cNvSpPr txBox="1">
            <a:spLocks noChangeArrowheads="1"/>
          </p:cNvSpPr>
          <p:nvPr/>
        </p:nvSpPr>
        <p:spPr bwMode="auto">
          <a:xfrm>
            <a:off x="2527300" y="858838"/>
            <a:ext cx="36036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900" b="1"/>
              <a:t>7</a:t>
            </a:r>
          </a:p>
        </p:txBody>
      </p:sp>
      <p:sp>
        <p:nvSpPr>
          <p:cNvPr id="26636" name="Oval 37"/>
          <p:cNvSpPr>
            <a:spLocks noChangeArrowheads="1"/>
          </p:cNvSpPr>
          <p:nvPr/>
        </p:nvSpPr>
        <p:spPr bwMode="auto">
          <a:xfrm>
            <a:off x="3419475" y="765175"/>
            <a:ext cx="547688" cy="547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Arial Black" pitchFamily="34" charset="0"/>
            </a:endParaRPr>
          </a:p>
        </p:txBody>
      </p:sp>
      <p:grpSp>
        <p:nvGrpSpPr>
          <p:cNvPr id="26637" name="Group 38"/>
          <p:cNvGrpSpPr>
            <a:grpSpLocks/>
          </p:cNvGrpSpPr>
          <p:nvPr/>
        </p:nvGrpSpPr>
        <p:grpSpPr bwMode="auto">
          <a:xfrm>
            <a:off x="3476625" y="260350"/>
            <a:ext cx="2508250" cy="2022475"/>
            <a:chOff x="2190" y="164"/>
            <a:chExt cx="1580" cy="1274"/>
          </a:xfrm>
        </p:grpSpPr>
        <p:sp>
          <p:nvSpPr>
            <p:cNvPr id="26689" name="Oval 39"/>
            <p:cNvSpPr>
              <a:spLocks noChangeArrowheads="1"/>
            </p:cNvSpPr>
            <p:nvPr/>
          </p:nvSpPr>
          <p:spPr bwMode="auto">
            <a:xfrm>
              <a:off x="2689" y="164"/>
              <a:ext cx="345" cy="3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Arial Black" pitchFamily="34" charset="0"/>
              </a:endParaRPr>
            </a:p>
          </p:txBody>
        </p:sp>
        <p:grpSp>
          <p:nvGrpSpPr>
            <p:cNvPr id="26690" name="Group 40"/>
            <p:cNvGrpSpPr>
              <a:grpSpLocks/>
            </p:cNvGrpSpPr>
            <p:nvPr/>
          </p:nvGrpSpPr>
          <p:grpSpPr bwMode="auto">
            <a:xfrm>
              <a:off x="2190" y="201"/>
              <a:ext cx="1361" cy="1220"/>
              <a:chOff x="2190" y="482"/>
              <a:chExt cx="1361" cy="1220"/>
            </a:xfrm>
          </p:grpSpPr>
          <p:grpSp>
            <p:nvGrpSpPr>
              <p:cNvPr id="26695" name="Group 41"/>
              <p:cNvGrpSpPr>
                <a:grpSpLocks/>
              </p:cNvGrpSpPr>
              <p:nvPr/>
            </p:nvGrpSpPr>
            <p:grpSpPr bwMode="auto">
              <a:xfrm>
                <a:off x="2190" y="482"/>
                <a:ext cx="1361" cy="1160"/>
                <a:chOff x="385" y="482"/>
                <a:chExt cx="1361" cy="1160"/>
              </a:xfrm>
            </p:grpSpPr>
            <p:sp>
              <p:nvSpPr>
                <p:cNvPr id="26712" name="Oval 42"/>
                <p:cNvSpPr>
                  <a:spLocks noChangeArrowheads="1"/>
                </p:cNvSpPr>
                <p:nvPr/>
              </p:nvSpPr>
              <p:spPr bwMode="auto">
                <a:xfrm>
                  <a:off x="921" y="482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50000"/>
                    <a:buFont typeface="Wingdings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1900" b="1"/>
                    <a:t>v</a:t>
                  </a:r>
                  <a:r>
                    <a:rPr lang="en-US" altLang="ko-KR" sz="1900" b="1" baseline="-25000"/>
                    <a:t>1</a:t>
                  </a:r>
                </a:p>
              </p:txBody>
            </p:sp>
            <p:sp>
              <p:nvSpPr>
                <p:cNvPr id="26713" name="Oval 43"/>
                <p:cNvSpPr>
                  <a:spLocks noChangeArrowheads="1"/>
                </p:cNvSpPr>
                <p:nvPr/>
              </p:nvSpPr>
              <p:spPr bwMode="auto">
                <a:xfrm>
                  <a:off x="1474" y="799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50000"/>
                    <a:buFont typeface="Wingdings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1900" b="1"/>
                    <a:t>v</a:t>
                  </a:r>
                  <a:r>
                    <a:rPr lang="en-US" altLang="ko-KR" sz="1900" b="1" baseline="-25000"/>
                    <a:t>2</a:t>
                  </a:r>
                </a:p>
              </p:txBody>
            </p:sp>
            <p:sp>
              <p:nvSpPr>
                <p:cNvPr id="26714" name="Oval 44"/>
                <p:cNvSpPr>
                  <a:spLocks noChangeArrowheads="1"/>
                </p:cNvSpPr>
                <p:nvPr/>
              </p:nvSpPr>
              <p:spPr bwMode="auto">
                <a:xfrm>
                  <a:off x="385" y="799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50000"/>
                    <a:buFont typeface="Wingdings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1900" b="1"/>
                    <a:t>v</a:t>
                  </a:r>
                  <a:r>
                    <a:rPr lang="en-US" altLang="ko-KR" sz="1900" b="1" baseline="-25000"/>
                    <a:t>5</a:t>
                  </a:r>
                </a:p>
              </p:txBody>
            </p:sp>
            <p:sp>
              <p:nvSpPr>
                <p:cNvPr id="26715" name="Oval 45"/>
                <p:cNvSpPr>
                  <a:spLocks noChangeArrowheads="1"/>
                </p:cNvSpPr>
                <p:nvPr/>
              </p:nvSpPr>
              <p:spPr bwMode="auto">
                <a:xfrm>
                  <a:off x="603" y="1370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50000"/>
                    <a:buFont typeface="Wingdings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1900" b="1"/>
                    <a:t>v</a:t>
                  </a:r>
                  <a:r>
                    <a:rPr lang="en-US" altLang="ko-KR" sz="1900" b="1" baseline="-25000"/>
                    <a:t>4</a:t>
                  </a:r>
                </a:p>
              </p:txBody>
            </p:sp>
            <p:sp>
              <p:nvSpPr>
                <p:cNvPr id="26716" name="Oval 46"/>
                <p:cNvSpPr>
                  <a:spLocks noChangeArrowheads="1"/>
                </p:cNvSpPr>
                <p:nvPr/>
              </p:nvSpPr>
              <p:spPr bwMode="auto">
                <a:xfrm>
                  <a:off x="1238" y="1344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50000"/>
                    <a:buFont typeface="Wingdings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1900" b="1"/>
                    <a:t>v</a:t>
                  </a:r>
                  <a:r>
                    <a:rPr lang="en-US" altLang="ko-KR" sz="1900" b="1" baseline="-25000"/>
                    <a:t>3</a:t>
                  </a:r>
                </a:p>
              </p:txBody>
            </p:sp>
          </p:grpSp>
          <p:cxnSp>
            <p:nvCxnSpPr>
              <p:cNvPr id="26696" name="AutoShape 47"/>
              <p:cNvCxnSpPr>
                <a:cxnSpLocks noChangeShapeType="1"/>
                <a:stCxn id="26714" idx="4"/>
                <a:endCxn id="26715" idx="1"/>
              </p:cNvCxnSpPr>
              <p:nvPr/>
            </p:nvCxnSpPr>
            <p:spPr bwMode="auto">
              <a:xfrm>
                <a:off x="2326" y="1071"/>
                <a:ext cx="122" cy="33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697" name="AutoShape 48"/>
              <p:cNvCxnSpPr>
                <a:cxnSpLocks noChangeShapeType="1"/>
                <a:stCxn id="26712" idx="3"/>
                <a:endCxn id="26715" idx="0"/>
              </p:cNvCxnSpPr>
              <p:nvPr/>
            </p:nvCxnSpPr>
            <p:spPr bwMode="auto">
              <a:xfrm flipH="1">
                <a:off x="2544" y="714"/>
                <a:ext cx="222" cy="65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698" name="AutoShape 49"/>
              <p:cNvCxnSpPr>
                <a:cxnSpLocks noChangeShapeType="1"/>
                <a:stCxn id="26712" idx="5"/>
                <a:endCxn id="26716" idx="0"/>
              </p:cNvCxnSpPr>
              <p:nvPr/>
            </p:nvCxnSpPr>
            <p:spPr bwMode="auto">
              <a:xfrm>
                <a:off x="2958" y="714"/>
                <a:ext cx="221" cy="63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699" name="AutoShape 50"/>
              <p:cNvCxnSpPr>
                <a:cxnSpLocks noChangeShapeType="1"/>
                <a:stCxn id="26715" idx="7"/>
                <a:endCxn id="26713" idx="3"/>
              </p:cNvCxnSpPr>
              <p:nvPr/>
            </p:nvCxnSpPr>
            <p:spPr bwMode="auto">
              <a:xfrm flipV="1">
                <a:off x="2640" y="1031"/>
                <a:ext cx="679" cy="37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700" name="AutoShape 51"/>
              <p:cNvCxnSpPr>
                <a:cxnSpLocks noChangeShapeType="1"/>
                <a:stCxn id="26716" idx="2"/>
                <a:endCxn id="26715" idx="6"/>
              </p:cNvCxnSpPr>
              <p:nvPr/>
            </p:nvCxnSpPr>
            <p:spPr bwMode="auto">
              <a:xfrm flipH="1">
                <a:off x="2680" y="1480"/>
                <a:ext cx="363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701" name="AutoShape 52"/>
              <p:cNvCxnSpPr>
                <a:cxnSpLocks noChangeShapeType="1"/>
                <a:stCxn id="26716" idx="7"/>
                <a:endCxn id="26713" idx="4"/>
              </p:cNvCxnSpPr>
              <p:nvPr/>
            </p:nvCxnSpPr>
            <p:spPr bwMode="auto">
              <a:xfrm flipV="1">
                <a:off x="3275" y="1071"/>
                <a:ext cx="140" cy="3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702" name="AutoShape 53"/>
              <p:cNvCxnSpPr>
                <a:cxnSpLocks noChangeShapeType="1"/>
                <a:stCxn id="26712" idx="6"/>
                <a:endCxn id="26713" idx="1"/>
              </p:cNvCxnSpPr>
              <p:nvPr/>
            </p:nvCxnSpPr>
            <p:spPr bwMode="auto">
              <a:xfrm>
                <a:off x="2998" y="618"/>
                <a:ext cx="321" cy="22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6703" name="Text Box 54"/>
              <p:cNvSpPr txBox="1">
                <a:spLocks noChangeArrowheads="1"/>
              </p:cNvSpPr>
              <p:nvPr/>
            </p:nvSpPr>
            <p:spPr bwMode="auto">
              <a:xfrm>
                <a:off x="2426" y="536"/>
                <a:ext cx="227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900" b="1"/>
                  <a:t>1</a:t>
                </a:r>
              </a:p>
            </p:txBody>
          </p:sp>
          <p:sp>
            <p:nvSpPr>
              <p:cNvPr id="26704" name="Text Box 55"/>
              <p:cNvSpPr txBox="1">
                <a:spLocks noChangeArrowheads="1"/>
              </p:cNvSpPr>
              <p:nvPr/>
            </p:nvSpPr>
            <p:spPr bwMode="auto">
              <a:xfrm>
                <a:off x="2190" y="1207"/>
                <a:ext cx="227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900" b="1"/>
                  <a:t>1</a:t>
                </a:r>
              </a:p>
            </p:txBody>
          </p:sp>
          <p:sp>
            <p:nvSpPr>
              <p:cNvPr id="26705" name="Text Box 56"/>
              <p:cNvSpPr txBox="1">
                <a:spLocks noChangeArrowheads="1"/>
              </p:cNvSpPr>
              <p:nvPr/>
            </p:nvSpPr>
            <p:spPr bwMode="auto">
              <a:xfrm>
                <a:off x="2517" y="845"/>
                <a:ext cx="227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900" b="1"/>
                  <a:t>6</a:t>
                </a:r>
              </a:p>
            </p:txBody>
          </p:sp>
          <p:sp>
            <p:nvSpPr>
              <p:cNvPr id="26706" name="Text Box 57"/>
              <p:cNvSpPr txBox="1">
                <a:spLocks noChangeArrowheads="1"/>
              </p:cNvSpPr>
              <p:nvPr/>
            </p:nvSpPr>
            <p:spPr bwMode="auto">
              <a:xfrm>
                <a:off x="2726" y="1108"/>
                <a:ext cx="27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900" b="1"/>
                  <a:t>3</a:t>
                </a:r>
              </a:p>
            </p:txBody>
          </p:sp>
          <p:sp>
            <p:nvSpPr>
              <p:cNvPr id="26707" name="Text Box 58"/>
              <p:cNvSpPr txBox="1">
                <a:spLocks noChangeArrowheads="1"/>
              </p:cNvSpPr>
              <p:nvPr/>
            </p:nvSpPr>
            <p:spPr bwMode="auto">
              <a:xfrm>
                <a:off x="2871" y="836"/>
                <a:ext cx="18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900" b="1"/>
                  <a:t>4</a:t>
                </a:r>
              </a:p>
            </p:txBody>
          </p:sp>
          <p:sp>
            <p:nvSpPr>
              <p:cNvPr id="26708" name="Text Box 59"/>
              <p:cNvSpPr txBox="1">
                <a:spLocks noChangeArrowheads="1"/>
              </p:cNvSpPr>
              <p:nvPr/>
            </p:nvSpPr>
            <p:spPr bwMode="auto">
              <a:xfrm>
                <a:off x="2780" y="1462"/>
                <a:ext cx="18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900" b="1"/>
                  <a:t>5</a:t>
                </a:r>
              </a:p>
            </p:txBody>
          </p:sp>
          <p:sp>
            <p:nvSpPr>
              <p:cNvPr id="26709" name="Text Box 60"/>
              <p:cNvSpPr txBox="1">
                <a:spLocks noChangeArrowheads="1"/>
              </p:cNvSpPr>
              <p:nvPr/>
            </p:nvSpPr>
            <p:spPr bwMode="auto">
              <a:xfrm>
                <a:off x="3307" y="1171"/>
                <a:ext cx="18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900" b="1"/>
                  <a:t>2</a:t>
                </a:r>
              </a:p>
            </p:txBody>
          </p:sp>
          <p:sp>
            <p:nvSpPr>
              <p:cNvPr id="26710" name="Text Box 61"/>
              <p:cNvSpPr txBox="1">
                <a:spLocks noChangeArrowheads="1"/>
              </p:cNvSpPr>
              <p:nvPr/>
            </p:nvSpPr>
            <p:spPr bwMode="auto">
              <a:xfrm>
                <a:off x="3125" y="554"/>
                <a:ext cx="227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900" b="1"/>
                  <a:t>7</a:t>
                </a:r>
              </a:p>
            </p:txBody>
          </p:sp>
          <p:cxnSp>
            <p:nvCxnSpPr>
              <p:cNvPr id="26711" name="AutoShape 62"/>
              <p:cNvCxnSpPr>
                <a:cxnSpLocks noChangeShapeType="1"/>
                <a:stCxn id="26712" idx="2"/>
                <a:endCxn id="26714" idx="7"/>
              </p:cNvCxnSpPr>
              <p:nvPr/>
            </p:nvCxnSpPr>
            <p:spPr bwMode="auto">
              <a:xfrm flipH="1">
                <a:off x="2422" y="618"/>
                <a:ext cx="304" cy="22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6691" name="AutoShape 63"/>
            <p:cNvCxnSpPr>
              <a:cxnSpLocks noChangeShapeType="1"/>
            </p:cNvCxnSpPr>
            <p:nvPr/>
          </p:nvCxnSpPr>
          <p:spPr bwMode="auto">
            <a:xfrm flipH="1">
              <a:off x="2426" y="337"/>
              <a:ext cx="304" cy="221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92" name="Text Box 64"/>
            <p:cNvSpPr txBox="1">
              <a:spLocks noChangeArrowheads="1"/>
            </p:cNvSpPr>
            <p:nvPr/>
          </p:nvSpPr>
          <p:spPr bwMode="auto">
            <a:xfrm>
              <a:off x="2254" y="1198"/>
              <a:ext cx="27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900" b="1"/>
                <a:t>2</a:t>
              </a:r>
            </a:p>
          </p:txBody>
        </p:sp>
        <p:sp>
          <p:nvSpPr>
            <p:cNvPr id="26693" name="Text Box 65"/>
            <p:cNvSpPr txBox="1">
              <a:spLocks noChangeArrowheads="1"/>
            </p:cNvSpPr>
            <p:nvPr/>
          </p:nvSpPr>
          <p:spPr bwMode="auto">
            <a:xfrm>
              <a:off x="3261" y="1144"/>
              <a:ext cx="22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900" b="1"/>
                <a:t>4</a:t>
              </a:r>
            </a:p>
          </p:txBody>
        </p:sp>
        <p:sp>
          <p:nvSpPr>
            <p:cNvPr id="26694" name="Text Box 66"/>
            <p:cNvSpPr txBox="1">
              <a:spLocks noChangeArrowheads="1"/>
            </p:cNvSpPr>
            <p:nvPr/>
          </p:nvSpPr>
          <p:spPr bwMode="auto">
            <a:xfrm>
              <a:off x="3543" y="545"/>
              <a:ext cx="22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900" b="1"/>
                <a:t>7</a:t>
              </a:r>
            </a:p>
          </p:txBody>
        </p:sp>
      </p:grpSp>
      <p:sp>
        <p:nvSpPr>
          <p:cNvPr id="26638" name="Text Box 67"/>
          <p:cNvSpPr txBox="1">
            <a:spLocks noChangeArrowheads="1"/>
          </p:cNvSpPr>
          <p:nvPr/>
        </p:nvSpPr>
        <p:spPr bwMode="auto">
          <a:xfrm>
            <a:off x="7812088" y="2068513"/>
            <a:ext cx="360362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900" b="1"/>
              <a:t>4</a:t>
            </a:r>
          </a:p>
        </p:txBody>
      </p:sp>
      <p:sp>
        <p:nvSpPr>
          <p:cNvPr id="26639" name="Text Box 68"/>
          <p:cNvSpPr txBox="1">
            <a:spLocks noChangeArrowheads="1"/>
          </p:cNvSpPr>
          <p:nvPr/>
        </p:nvSpPr>
        <p:spPr bwMode="auto">
          <a:xfrm>
            <a:off x="2700338" y="44450"/>
            <a:ext cx="1871662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900" b="1"/>
              <a:t>V</a:t>
            </a:r>
            <a:r>
              <a:rPr lang="en-US" altLang="ko-KR" sz="1900" b="1" baseline="-25000"/>
              <a:t>5</a:t>
            </a:r>
            <a:r>
              <a:rPr lang="en-US" altLang="ko-KR" sz="1900" b="1"/>
              <a:t> is selected</a:t>
            </a:r>
          </a:p>
        </p:txBody>
      </p:sp>
      <p:grpSp>
        <p:nvGrpSpPr>
          <p:cNvPr id="26640" name="Group 69"/>
          <p:cNvGrpSpPr>
            <a:grpSpLocks/>
          </p:cNvGrpSpPr>
          <p:nvPr/>
        </p:nvGrpSpPr>
        <p:grpSpPr bwMode="auto">
          <a:xfrm>
            <a:off x="6315075" y="0"/>
            <a:ext cx="2217738" cy="2219325"/>
            <a:chOff x="3978" y="0"/>
            <a:chExt cx="1397" cy="1398"/>
          </a:xfrm>
        </p:grpSpPr>
        <p:grpSp>
          <p:nvGrpSpPr>
            <p:cNvPr id="26670" name="Group 70"/>
            <p:cNvGrpSpPr>
              <a:grpSpLocks/>
            </p:cNvGrpSpPr>
            <p:nvPr/>
          </p:nvGrpSpPr>
          <p:grpSpPr bwMode="auto">
            <a:xfrm>
              <a:off x="4014" y="201"/>
              <a:ext cx="1361" cy="1160"/>
              <a:chOff x="385" y="482"/>
              <a:chExt cx="1361" cy="1160"/>
            </a:xfrm>
          </p:grpSpPr>
          <p:sp>
            <p:nvSpPr>
              <p:cNvPr id="26684" name="Oval 71"/>
              <p:cNvSpPr>
                <a:spLocks noChangeArrowheads="1"/>
              </p:cNvSpPr>
              <p:nvPr/>
            </p:nvSpPr>
            <p:spPr bwMode="auto">
              <a:xfrm>
                <a:off x="921" y="482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900" b="1"/>
                  <a:t>v</a:t>
                </a:r>
                <a:r>
                  <a:rPr lang="en-US" altLang="ko-KR" sz="1900" b="1" baseline="-25000"/>
                  <a:t>1</a:t>
                </a:r>
              </a:p>
            </p:txBody>
          </p:sp>
          <p:sp>
            <p:nvSpPr>
              <p:cNvPr id="26685" name="Oval 72"/>
              <p:cNvSpPr>
                <a:spLocks noChangeArrowheads="1"/>
              </p:cNvSpPr>
              <p:nvPr/>
            </p:nvSpPr>
            <p:spPr bwMode="auto">
              <a:xfrm>
                <a:off x="1474" y="799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900" b="1"/>
                  <a:t>v</a:t>
                </a:r>
                <a:r>
                  <a:rPr lang="en-US" altLang="ko-KR" sz="1900" b="1" baseline="-25000"/>
                  <a:t>2</a:t>
                </a:r>
              </a:p>
            </p:txBody>
          </p:sp>
          <p:sp>
            <p:nvSpPr>
              <p:cNvPr id="26686" name="Oval 73"/>
              <p:cNvSpPr>
                <a:spLocks noChangeArrowheads="1"/>
              </p:cNvSpPr>
              <p:nvPr/>
            </p:nvSpPr>
            <p:spPr bwMode="auto">
              <a:xfrm>
                <a:off x="385" y="799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900" b="1"/>
                  <a:t>v</a:t>
                </a:r>
                <a:r>
                  <a:rPr lang="en-US" altLang="ko-KR" sz="1900" b="1" baseline="-25000"/>
                  <a:t>5</a:t>
                </a:r>
              </a:p>
            </p:txBody>
          </p:sp>
          <p:sp>
            <p:nvSpPr>
              <p:cNvPr id="26687" name="Oval 74"/>
              <p:cNvSpPr>
                <a:spLocks noChangeArrowheads="1"/>
              </p:cNvSpPr>
              <p:nvPr/>
            </p:nvSpPr>
            <p:spPr bwMode="auto">
              <a:xfrm>
                <a:off x="603" y="1370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900" b="1"/>
                  <a:t>v</a:t>
                </a:r>
                <a:r>
                  <a:rPr lang="en-US" altLang="ko-KR" sz="1900" b="1" baseline="-25000"/>
                  <a:t>4</a:t>
                </a:r>
              </a:p>
            </p:txBody>
          </p:sp>
          <p:sp>
            <p:nvSpPr>
              <p:cNvPr id="26688" name="Oval 75"/>
              <p:cNvSpPr>
                <a:spLocks noChangeArrowheads="1"/>
              </p:cNvSpPr>
              <p:nvPr/>
            </p:nvSpPr>
            <p:spPr bwMode="auto">
              <a:xfrm>
                <a:off x="1238" y="1344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900" b="1"/>
                  <a:t>v</a:t>
                </a:r>
                <a:r>
                  <a:rPr lang="en-US" altLang="ko-KR" sz="1900" b="1" baseline="-25000"/>
                  <a:t>3</a:t>
                </a:r>
              </a:p>
            </p:txBody>
          </p:sp>
        </p:grpSp>
        <p:cxnSp>
          <p:nvCxnSpPr>
            <p:cNvPr id="26671" name="AutoShape 76"/>
            <p:cNvCxnSpPr>
              <a:cxnSpLocks noChangeShapeType="1"/>
              <a:stCxn id="26684" idx="2"/>
              <a:endCxn id="26686" idx="7"/>
            </p:cNvCxnSpPr>
            <p:nvPr/>
          </p:nvCxnSpPr>
          <p:spPr bwMode="auto">
            <a:xfrm flipH="1">
              <a:off x="4246" y="337"/>
              <a:ext cx="304" cy="221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72" name="AutoShape 77"/>
            <p:cNvCxnSpPr>
              <a:cxnSpLocks noChangeShapeType="1"/>
              <a:stCxn id="26686" idx="4"/>
              <a:endCxn id="26687" idx="1"/>
            </p:cNvCxnSpPr>
            <p:nvPr/>
          </p:nvCxnSpPr>
          <p:spPr bwMode="auto">
            <a:xfrm>
              <a:off x="4150" y="790"/>
              <a:ext cx="122" cy="339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73" name="AutoShape 78"/>
            <p:cNvCxnSpPr>
              <a:cxnSpLocks noChangeShapeType="1"/>
              <a:stCxn id="26684" idx="6"/>
              <a:endCxn id="26685" idx="1"/>
            </p:cNvCxnSpPr>
            <p:nvPr/>
          </p:nvCxnSpPr>
          <p:spPr bwMode="auto">
            <a:xfrm>
              <a:off x="4822" y="337"/>
              <a:ext cx="321" cy="2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74" name="AutoShape 79"/>
            <p:cNvCxnSpPr>
              <a:cxnSpLocks noChangeShapeType="1"/>
              <a:stCxn id="26687" idx="7"/>
              <a:endCxn id="26685" idx="3"/>
            </p:cNvCxnSpPr>
            <p:nvPr/>
          </p:nvCxnSpPr>
          <p:spPr bwMode="auto">
            <a:xfrm flipV="1">
              <a:off x="4464" y="750"/>
              <a:ext cx="679" cy="3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75" name="Oval 80"/>
            <p:cNvSpPr>
              <a:spLocks noChangeArrowheads="1"/>
            </p:cNvSpPr>
            <p:nvPr/>
          </p:nvSpPr>
          <p:spPr bwMode="auto">
            <a:xfrm>
              <a:off x="3978" y="482"/>
              <a:ext cx="345" cy="3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Arial Black" pitchFamily="34" charset="0"/>
              </a:endParaRPr>
            </a:p>
          </p:txBody>
        </p:sp>
        <p:sp>
          <p:nvSpPr>
            <p:cNvPr id="26676" name="Oval 81"/>
            <p:cNvSpPr>
              <a:spLocks noChangeArrowheads="1"/>
            </p:cNvSpPr>
            <p:nvPr/>
          </p:nvSpPr>
          <p:spPr bwMode="auto">
            <a:xfrm>
              <a:off x="4195" y="1053"/>
              <a:ext cx="345" cy="3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Arial Black" pitchFamily="34" charset="0"/>
              </a:endParaRPr>
            </a:p>
          </p:txBody>
        </p:sp>
        <p:sp>
          <p:nvSpPr>
            <p:cNvPr id="26677" name="Oval 82"/>
            <p:cNvSpPr>
              <a:spLocks noChangeArrowheads="1"/>
            </p:cNvSpPr>
            <p:nvPr/>
          </p:nvSpPr>
          <p:spPr bwMode="auto">
            <a:xfrm>
              <a:off x="4513" y="164"/>
              <a:ext cx="345" cy="3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Arial Black" pitchFamily="34" charset="0"/>
              </a:endParaRPr>
            </a:p>
          </p:txBody>
        </p:sp>
        <p:cxnSp>
          <p:nvCxnSpPr>
            <p:cNvPr id="26678" name="AutoShape 83"/>
            <p:cNvCxnSpPr>
              <a:cxnSpLocks noChangeShapeType="1"/>
              <a:stCxn id="26677" idx="5"/>
              <a:endCxn id="26688" idx="0"/>
            </p:cNvCxnSpPr>
            <p:nvPr/>
          </p:nvCxnSpPr>
          <p:spPr bwMode="auto">
            <a:xfrm>
              <a:off x="4807" y="464"/>
              <a:ext cx="196" cy="5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79" name="Text Box 84"/>
            <p:cNvSpPr txBox="1">
              <a:spLocks noChangeArrowheads="1"/>
            </p:cNvSpPr>
            <p:nvPr/>
          </p:nvSpPr>
          <p:spPr bwMode="auto">
            <a:xfrm>
              <a:off x="4277" y="219"/>
              <a:ext cx="18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900" b="1"/>
                <a:t>1</a:t>
              </a:r>
            </a:p>
          </p:txBody>
        </p:sp>
        <p:sp>
          <p:nvSpPr>
            <p:cNvPr id="26680" name="Text Box 85"/>
            <p:cNvSpPr txBox="1">
              <a:spLocks noChangeArrowheads="1"/>
            </p:cNvSpPr>
            <p:nvPr/>
          </p:nvSpPr>
          <p:spPr bwMode="auto">
            <a:xfrm>
              <a:off x="4023" y="836"/>
              <a:ext cx="18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900" b="1"/>
                <a:t>1</a:t>
              </a:r>
            </a:p>
          </p:txBody>
        </p:sp>
        <p:sp>
          <p:nvSpPr>
            <p:cNvPr id="26681" name="Text Box 86"/>
            <p:cNvSpPr txBox="1">
              <a:spLocks noChangeArrowheads="1"/>
            </p:cNvSpPr>
            <p:nvPr/>
          </p:nvSpPr>
          <p:spPr bwMode="auto">
            <a:xfrm>
              <a:off x="4604" y="763"/>
              <a:ext cx="181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900" b="1"/>
                <a:t>3</a:t>
              </a:r>
            </a:p>
          </p:txBody>
        </p:sp>
        <p:sp>
          <p:nvSpPr>
            <p:cNvPr id="26682" name="Text Box 87"/>
            <p:cNvSpPr txBox="1">
              <a:spLocks noChangeArrowheads="1"/>
            </p:cNvSpPr>
            <p:nvPr/>
          </p:nvSpPr>
          <p:spPr bwMode="auto">
            <a:xfrm>
              <a:off x="4839" y="409"/>
              <a:ext cx="13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900" b="1"/>
                <a:t>7</a:t>
              </a:r>
            </a:p>
          </p:txBody>
        </p:sp>
        <p:sp>
          <p:nvSpPr>
            <p:cNvPr id="26683" name="Text Box 88"/>
            <p:cNvSpPr txBox="1">
              <a:spLocks noChangeArrowheads="1"/>
            </p:cNvSpPr>
            <p:nvPr/>
          </p:nvSpPr>
          <p:spPr bwMode="auto">
            <a:xfrm>
              <a:off x="4241" y="0"/>
              <a:ext cx="272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2100" b="1"/>
                <a:t>v</a:t>
              </a:r>
              <a:r>
                <a:rPr lang="en-US" altLang="ko-KR" sz="2100" b="1" baseline="-25000"/>
                <a:t>4</a:t>
              </a:r>
            </a:p>
          </p:txBody>
        </p:sp>
      </p:grpSp>
      <p:sp>
        <p:nvSpPr>
          <p:cNvPr id="26641" name="Text Box 89"/>
          <p:cNvSpPr txBox="1">
            <a:spLocks noChangeArrowheads="1"/>
          </p:cNvSpPr>
          <p:nvPr/>
        </p:nvSpPr>
        <p:spPr bwMode="auto">
          <a:xfrm>
            <a:off x="1549400" y="2349500"/>
            <a:ext cx="430213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100" b="1"/>
              <a:t>v</a:t>
            </a:r>
            <a:r>
              <a:rPr lang="en-US" altLang="ko-KR" sz="2100" b="1" baseline="-25000"/>
              <a:t>3</a:t>
            </a:r>
          </a:p>
        </p:txBody>
      </p:sp>
      <p:grpSp>
        <p:nvGrpSpPr>
          <p:cNvPr id="26642" name="Group 90"/>
          <p:cNvGrpSpPr>
            <a:grpSpLocks/>
          </p:cNvGrpSpPr>
          <p:nvPr/>
        </p:nvGrpSpPr>
        <p:grpSpPr bwMode="auto">
          <a:xfrm>
            <a:off x="1922463" y="2349500"/>
            <a:ext cx="1901825" cy="1684338"/>
            <a:chOff x="1211" y="1480"/>
            <a:chExt cx="1198" cy="1061"/>
          </a:xfrm>
        </p:grpSpPr>
        <p:sp>
          <p:nvSpPr>
            <p:cNvPr id="26663" name="Oval 91"/>
            <p:cNvSpPr>
              <a:spLocks noChangeArrowheads="1"/>
            </p:cNvSpPr>
            <p:nvPr/>
          </p:nvSpPr>
          <p:spPr bwMode="auto">
            <a:xfrm>
              <a:off x="1211" y="1625"/>
              <a:ext cx="345" cy="3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Arial Black" pitchFamily="34" charset="0"/>
              </a:endParaRPr>
            </a:p>
          </p:txBody>
        </p:sp>
        <p:cxnSp>
          <p:nvCxnSpPr>
            <p:cNvPr id="26664" name="AutoShape 92"/>
            <p:cNvCxnSpPr>
              <a:cxnSpLocks noChangeShapeType="1"/>
              <a:stCxn id="26739" idx="2"/>
              <a:endCxn id="26741" idx="7"/>
            </p:cNvCxnSpPr>
            <p:nvPr/>
          </p:nvCxnSpPr>
          <p:spPr bwMode="auto">
            <a:xfrm flipH="1">
              <a:off x="1479" y="1480"/>
              <a:ext cx="304" cy="221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65" name="AutoShape 93"/>
            <p:cNvCxnSpPr>
              <a:cxnSpLocks noChangeShapeType="1"/>
              <a:stCxn id="26741" idx="4"/>
              <a:endCxn id="26742" idx="1"/>
            </p:cNvCxnSpPr>
            <p:nvPr/>
          </p:nvCxnSpPr>
          <p:spPr bwMode="auto">
            <a:xfrm>
              <a:off x="1383" y="1933"/>
              <a:ext cx="122" cy="339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66" name="AutoShape 94"/>
            <p:cNvCxnSpPr>
              <a:cxnSpLocks noChangeShapeType="1"/>
              <a:stCxn id="26739" idx="5"/>
              <a:endCxn id="26743" idx="0"/>
            </p:cNvCxnSpPr>
            <p:nvPr/>
          </p:nvCxnSpPr>
          <p:spPr bwMode="auto">
            <a:xfrm>
              <a:off x="2015" y="1576"/>
              <a:ext cx="221" cy="63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67" name="AutoShape 95"/>
            <p:cNvCxnSpPr>
              <a:cxnSpLocks noChangeShapeType="1"/>
              <a:stCxn id="26742" idx="7"/>
              <a:endCxn id="26740" idx="3"/>
            </p:cNvCxnSpPr>
            <p:nvPr/>
          </p:nvCxnSpPr>
          <p:spPr bwMode="auto">
            <a:xfrm flipV="1">
              <a:off x="1697" y="1893"/>
              <a:ext cx="679" cy="3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68" name="Oval 96"/>
            <p:cNvSpPr>
              <a:spLocks noChangeArrowheads="1"/>
            </p:cNvSpPr>
            <p:nvPr/>
          </p:nvSpPr>
          <p:spPr bwMode="auto">
            <a:xfrm>
              <a:off x="1429" y="2196"/>
              <a:ext cx="345" cy="3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Arial Black" pitchFamily="34" charset="0"/>
              </a:endParaRPr>
            </a:p>
          </p:txBody>
        </p:sp>
        <p:sp>
          <p:nvSpPr>
            <p:cNvPr id="26669" name="Oval 97"/>
            <p:cNvSpPr>
              <a:spLocks noChangeArrowheads="1"/>
            </p:cNvSpPr>
            <p:nvPr/>
          </p:nvSpPr>
          <p:spPr bwMode="auto">
            <a:xfrm>
              <a:off x="2064" y="2169"/>
              <a:ext cx="345" cy="3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Arial Black" pitchFamily="34" charset="0"/>
              </a:endParaRPr>
            </a:p>
          </p:txBody>
        </p:sp>
      </p:grpSp>
      <p:sp>
        <p:nvSpPr>
          <p:cNvPr id="26643" name="Oval 98"/>
          <p:cNvSpPr>
            <a:spLocks noChangeArrowheads="1"/>
          </p:cNvSpPr>
          <p:nvPr/>
        </p:nvSpPr>
        <p:spPr bwMode="auto">
          <a:xfrm>
            <a:off x="2771775" y="2074863"/>
            <a:ext cx="547688" cy="547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Arial Black" pitchFamily="34" charset="0"/>
            </a:endParaRPr>
          </a:p>
        </p:txBody>
      </p:sp>
      <p:sp>
        <p:nvSpPr>
          <p:cNvPr id="26644" name="Text Box 99"/>
          <p:cNvSpPr txBox="1">
            <a:spLocks noChangeArrowheads="1"/>
          </p:cNvSpPr>
          <p:nvPr/>
        </p:nvSpPr>
        <p:spPr bwMode="auto">
          <a:xfrm>
            <a:off x="5075238" y="2205038"/>
            <a:ext cx="50482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2100" b="1"/>
              <a:t>v</a:t>
            </a:r>
            <a:r>
              <a:rPr lang="en-US" altLang="ko-KR" sz="2100" b="1" baseline="-25000"/>
              <a:t>2</a:t>
            </a:r>
          </a:p>
        </p:txBody>
      </p:sp>
      <p:grpSp>
        <p:nvGrpSpPr>
          <p:cNvPr id="26645" name="Group 100"/>
          <p:cNvGrpSpPr>
            <a:grpSpLocks/>
          </p:cNvGrpSpPr>
          <p:nvPr/>
        </p:nvGrpSpPr>
        <p:grpSpPr bwMode="auto">
          <a:xfrm>
            <a:off x="5089525" y="2163763"/>
            <a:ext cx="2278063" cy="1898650"/>
            <a:chOff x="3206" y="1363"/>
            <a:chExt cx="1435" cy="1196"/>
          </a:xfrm>
        </p:grpSpPr>
        <p:grpSp>
          <p:nvGrpSpPr>
            <p:cNvPr id="26649" name="Group 101"/>
            <p:cNvGrpSpPr>
              <a:grpSpLocks/>
            </p:cNvGrpSpPr>
            <p:nvPr/>
          </p:nvGrpSpPr>
          <p:grpSpPr bwMode="auto">
            <a:xfrm>
              <a:off x="3243" y="1363"/>
              <a:ext cx="1361" cy="1160"/>
              <a:chOff x="385" y="482"/>
              <a:chExt cx="1361" cy="1160"/>
            </a:xfrm>
          </p:grpSpPr>
          <p:sp>
            <p:nvSpPr>
              <p:cNvPr id="26658" name="Oval 102"/>
              <p:cNvSpPr>
                <a:spLocks noChangeArrowheads="1"/>
              </p:cNvSpPr>
              <p:nvPr/>
            </p:nvSpPr>
            <p:spPr bwMode="auto">
              <a:xfrm>
                <a:off x="921" y="482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900" b="1"/>
                  <a:t>v</a:t>
                </a:r>
                <a:r>
                  <a:rPr lang="en-US" altLang="ko-KR" sz="1900" b="1" baseline="-25000"/>
                  <a:t>1</a:t>
                </a:r>
              </a:p>
            </p:txBody>
          </p:sp>
          <p:sp>
            <p:nvSpPr>
              <p:cNvPr id="26659" name="Oval 103"/>
              <p:cNvSpPr>
                <a:spLocks noChangeArrowheads="1"/>
              </p:cNvSpPr>
              <p:nvPr/>
            </p:nvSpPr>
            <p:spPr bwMode="auto">
              <a:xfrm>
                <a:off x="1474" y="799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900" b="1"/>
                  <a:t>v</a:t>
                </a:r>
                <a:r>
                  <a:rPr lang="en-US" altLang="ko-KR" sz="1900" b="1" baseline="-25000"/>
                  <a:t>2</a:t>
                </a:r>
              </a:p>
            </p:txBody>
          </p:sp>
          <p:sp>
            <p:nvSpPr>
              <p:cNvPr id="26660" name="Oval 104"/>
              <p:cNvSpPr>
                <a:spLocks noChangeArrowheads="1"/>
              </p:cNvSpPr>
              <p:nvPr/>
            </p:nvSpPr>
            <p:spPr bwMode="auto">
              <a:xfrm>
                <a:off x="385" y="799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900" b="1"/>
                  <a:t>v</a:t>
                </a:r>
                <a:r>
                  <a:rPr lang="en-US" altLang="ko-KR" sz="1900" b="1" baseline="-25000"/>
                  <a:t>5</a:t>
                </a:r>
              </a:p>
            </p:txBody>
          </p:sp>
          <p:sp>
            <p:nvSpPr>
              <p:cNvPr id="26661" name="Oval 105"/>
              <p:cNvSpPr>
                <a:spLocks noChangeArrowheads="1"/>
              </p:cNvSpPr>
              <p:nvPr/>
            </p:nvSpPr>
            <p:spPr bwMode="auto">
              <a:xfrm>
                <a:off x="603" y="1370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900" b="1"/>
                  <a:t>v</a:t>
                </a:r>
                <a:r>
                  <a:rPr lang="en-US" altLang="ko-KR" sz="1900" b="1" baseline="-25000"/>
                  <a:t>4</a:t>
                </a:r>
              </a:p>
            </p:txBody>
          </p:sp>
          <p:sp>
            <p:nvSpPr>
              <p:cNvPr id="26662" name="Oval 106"/>
              <p:cNvSpPr>
                <a:spLocks noChangeArrowheads="1"/>
              </p:cNvSpPr>
              <p:nvPr/>
            </p:nvSpPr>
            <p:spPr bwMode="auto">
              <a:xfrm>
                <a:off x="1238" y="1344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900" b="1"/>
                  <a:t>v</a:t>
                </a:r>
                <a:r>
                  <a:rPr lang="en-US" altLang="ko-KR" sz="1900" b="1" baseline="-25000"/>
                  <a:t>3</a:t>
                </a:r>
              </a:p>
            </p:txBody>
          </p:sp>
        </p:grpSp>
        <p:cxnSp>
          <p:nvCxnSpPr>
            <p:cNvPr id="26650" name="AutoShape 107"/>
            <p:cNvCxnSpPr>
              <a:cxnSpLocks noChangeShapeType="1"/>
              <a:stCxn id="26658" idx="2"/>
              <a:endCxn id="26660" idx="7"/>
            </p:cNvCxnSpPr>
            <p:nvPr/>
          </p:nvCxnSpPr>
          <p:spPr bwMode="auto">
            <a:xfrm flipH="1">
              <a:off x="3475" y="1499"/>
              <a:ext cx="304" cy="221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51" name="AutoShape 108"/>
            <p:cNvCxnSpPr>
              <a:cxnSpLocks noChangeShapeType="1"/>
              <a:stCxn id="26660" idx="4"/>
              <a:endCxn id="26661" idx="1"/>
            </p:cNvCxnSpPr>
            <p:nvPr/>
          </p:nvCxnSpPr>
          <p:spPr bwMode="auto">
            <a:xfrm>
              <a:off x="3379" y="1952"/>
              <a:ext cx="122" cy="339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52" name="AutoShape 109"/>
            <p:cNvCxnSpPr>
              <a:cxnSpLocks noChangeShapeType="1"/>
              <a:stCxn id="26661" idx="7"/>
              <a:endCxn id="26659" idx="3"/>
            </p:cNvCxnSpPr>
            <p:nvPr/>
          </p:nvCxnSpPr>
          <p:spPr bwMode="auto">
            <a:xfrm flipV="1">
              <a:off x="3693" y="1912"/>
              <a:ext cx="679" cy="379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53" name="AutoShape 110"/>
            <p:cNvCxnSpPr>
              <a:cxnSpLocks noChangeShapeType="1"/>
              <a:stCxn id="26658" idx="5"/>
              <a:endCxn id="26662" idx="0"/>
            </p:cNvCxnSpPr>
            <p:nvPr/>
          </p:nvCxnSpPr>
          <p:spPr bwMode="auto">
            <a:xfrm>
              <a:off x="4011" y="1595"/>
              <a:ext cx="221" cy="63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54" name="Oval 111"/>
            <p:cNvSpPr>
              <a:spLocks noChangeArrowheads="1"/>
            </p:cNvSpPr>
            <p:nvPr/>
          </p:nvSpPr>
          <p:spPr bwMode="auto">
            <a:xfrm>
              <a:off x="3206" y="1643"/>
              <a:ext cx="345" cy="3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Arial Black" pitchFamily="34" charset="0"/>
              </a:endParaRPr>
            </a:p>
          </p:txBody>
        </p:sp>
        <p:sp>
          <p:nvSpPr>
            <p:cNvPr id="26655" name="Oval 112"/>
            <p:cNvSpPr>
              <a:spLocks noChangeArrowheads="1"/>
            </p:cNvSpPr>
            <p:nvPr/>
          </p:nvSpPr>
          <p:spPr bwMode="auto">
            <a:xfrm>
              <a:off x="3424" y="2214"/>
              <a:ext cx="345" cy="3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Arial Black" pitchFamily="34" charset="0"/>
              </a:endParaRPr>
            </a:p>
          </p:txBody>
        </p:sp>
        <p:sp>
          <p:nvSpPr>
            <p:cNvPr id="26656" name="Oval 113"/>
            <p:cNvSpPr>
              <a:spLocks noChangeArrowheads="1"/>
            </p:cNvSpPr>
            <p:nvPr/>
          </p:nvSpPr>
          <p:spPr bwMode="auto">
            <a:xfrm>
              <a:off x="4059" y="2187"/>
              <a:ext cx="345" cy="3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Arial Black" pitchFamily="34" charset="0"/>
              </a:endParaRPr>
            </a:p>
          </p:txBody>
        </p:sp>
        <p:sp>
          <p:nvSpPr>
            <p:cNvPr id="26657" name="Oval 114"/>
            <p:cNvSpPr>
              <a:spLocks noChangeArrowheads="1"/>
            </p:cNvSpPr>
            <p:nvPr/>
          </p:nvSpPr>
          <p:spPr bwMode="auto">
            <a:xfrm>
              <a:off x="4296" y="1643"/>
              <a:ext cx="345" cy="3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Arial Black" pitchFamily="34" charset="0"/>
              </a:endParaRPr>
            </a:p>
          </p:txBody>
        </p:sp>
      </p:grpSp>
      <p:sp>
        <p:nvSpPr>
          <p:cNvPr id="26646" name="Oval 115"/>
          <p:cNvSpPr>
            <a:spLocks noChangeArrowheads="1"/>
          </p:cNvSpPr>
          <p:nvPr/>
        </p:nvSpPr>
        <p:spPr bwMode="auto">
          <a:xfrm>
            <a:off x="5940425" y="2105025"/>
            <a:ext cx="547688" cy="547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Arial Black" pitchFamily="34" charset="0"/>
            </a:endParaRPr>
          </a:p>
        </p:txBody>
      </p:sp>
      <p:sp>
        <p:nvSpPr>
          <p:cNvPr id="26647" name="Rectangle 116"/>
          <p:cNvSpPr>
            <a:spLocks noChangeArrowheads="1"/>
          </p:cNvSpPr>
          <p:nvPr/>
        </p:nvSpPr>
        <p:spPr bwMode="auto">
          <a:xfrm>
            <a:off x="8610600" y="9144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 Black" pitchFamily="34" charset="0"/>
              </a:rPr>
              <a:t>5</a:t>
            </a:r>
          </a:p>
        </p:txBody>
      </p:sp>
      <p:sp>
        <p:nvSpPr>
          <p:cNvPr id="26648" name="Rectangle 117"/>
          <p:cNvSpPr>
            <a:spLocks noChangeArrowheads="1"/>
          </p:cNvSpPr>
          <p:nvPr/>
        </p:nvSpPr>
        <p:spPr bwMode="auto">
          <a:xfrm>
            <a:off x="4191000" y="27432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 Black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9107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바닥글 개체 틀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smtClean="0">
                <a:solidFill>
                  <a:schemeClr val="hlink"/>
                </a:solidFill>
                <a:latin typeface="Times New Roman" pitchFamily="18" charset="0"/>
              </a:rPr>
              <a:t>Digital Media Lab.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80BBD-0005-4D1E-929D-2FAFDBED394A}" type="slidenum">
              <a:rPr lang="en-US" altLang="ko-KR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2765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8" t="6310" r="32419" b="18430"/>
          <a:stretch>
            <a:fillRect/>
          </a:stretch>
        </p:blipFill>
        <p:spPr>
          <a:xfrm>
            <a:off x="3924300" y="369888"/>
            <a:ext cx="5124450" cy="6508750"/>
          </a:xfrm>
          <a:noFill/>
        </p:spPr>
      </p:pic>
      <p:grpSp>
        <p:nvGrpSpPr>
          <p:cNvPr id="27653" name="Group 9"/>
          <p:cNvGrpSpPr>
            <a:grpSpLocks/>
          </p:cNvGrpSpPr>
          <p:nvPr/>
        </p:nvGrpSpPr>
        <p:grpSpPr bwMode="auto">
          <a:xfrm>
            <a:off x="716835" y="544513"/>
            <a:ext cx="2160588" cy="1936750"/>
            <a:chOff x="249" y="482"/>
            <a:chExt cx="1361" cy="1220"/>
          </a:xfrm>
        </p:grpSpPr>
        <p:grpSp>
          <p:nvGrpSpPr>
            <p:cNvPr id="27656" name="Group 10"/>
            <p:cNvGrpSpPr>
              <a:grpSpLocks/>
            </p:cNvGrpSpPr>
            <p:nvPr/>
          </p:nvGrpSpPr>
          <p:grpSpPr bwMode="auto">
            <a:xfrm>
              <a:off x="249" y="482"/>
              <a:ext cx="1361" cy="1160"/>
              <a:chOff x="385" y="482"/>
              <a:chExt cx="1361" cy="1160"/>
            </a:xfrm>
          </p:grpSpPr>
          <p:sp>
            <p:nvSpPr>
              <p:cNvPr id="27673" name="Oval 11"/>
              <p:cNvSpPr>
                <a:spLocks noChangeArrowheads="1"/>
              </p:cNvSpPr>
              <p:nvPr/>
            </p:nvSpPr>
            <p:spPr bwMode="auto">
              <a:xfrm>
                <a:off x="921" y="482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900" b="1"/>
                  <a:t>v</a:t>
                </a:r>
                <a:r>
                  <a:rPr lang="en-US" altLang="ko-KR" sz="1900" b="1" baseline="-25000"/>
                  <a:t>1</a:t>
                </a:r>
              </a:p>
            </p:txBody>
          </p:sp>
          <p:sp>
            <p:nvSpPr>
              <p:cNvPr id="27674" name="Oval 12"/>
              <p:cNvSpPr>
                <a:spLocks noChangeArrowheads="1"/>
              </p:cNvSpPr>
              <p:nvPr/>
            </p:nvSpPr>
            <p:spPr bwMode="auto">
              <a:xfrm>
                <a:off x="1474" y="799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900" b="1"/>
                  <a:t>v</a:t>
                </a:r>
                <a:r>
                  <a:rPr lang="en-US" altLang="ko-KR" sz="1900" b="1" baseline="-25000"/>
                  <a:t>2</a:t>
                </a:r>
              </a:p>
            </p:txBody>
          </p:sp>
          <p:sp>
            <p:nvSpPr>
              <p:cNvPr id="27675" name="Oval 13"/>
              <p:cNvSpPr>
                <a:spLocks noChangeArrowheads="1"/>
              </p:cNvSpPr>
              <p:nvPr/>
            </p:nvSpPr>
            <p:spPr bwMode="auto">
              <a:xfrm>
                <a:off x="385" y="799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900" b="1"/>
                  <a:t>v</a:t>
                </a:r>
                <a:r>
                  <a:rPr lang="en-US" altLang="ko-KR" sz="1900" b="1" baseline="-25000"/>
                  <a:t>5</a:t>
                </a:r>
              </a:p>
            </p:txBody>
          </p:sp>
          <p:sp>
            <p:nvSpPr>
              <p:cNvPr id="27676" name="Oval 14"/>
              <p:cNvSpPr>
                <a:spLocks noChangeArrowheads="1"/>
              </p:cNvSpPr>
              <p:nvPr/>
            </p:nvSpPr>
            <p:spPr bwMode="auto">
              <a:xfrm>
                <a:off x="603" y="1370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900" b="1"/>
                  <a:t>v</a:t>
                </a:r>
                <a:r>
                  <a:rPr lang="en-US" altLang="ko-KR" sz="1900" b="1" baseline="-25000"/>
                  <a:t>4</a:t>
                </a:r>
              </a:p>
            </p:txBody>
          </p:sp>
          <p:sp>
            <p:nvSpPr>
              <p:cNvPr id="27677" name="Oval 15"/>
              <p:cNvSpPr>
                <a:spLocks noChangeArrowheads="1"/>
              </p:cNvSpPr>
              <p:nvPr/>
            </p:nvSpPr>
            <p:spPr bwMode="auto">
              <a:xfrm>
                <a:off x="1238" y="1344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900" b="1"/>
                  <a:t>v</a:t>
                </a:r>
                <a:r>
                  <a:rPr lang="en-US" altLang="ko-KR" sz="1900" b="1" baseline="-25000"/>
                  <a:t>3</a:t>
                </a:r>
              </a:p>
            </p:txBody>
          </p:sp>
        </p:grpSp>
        <p:cxnSp>
          <p:nvCxnSpPr>
            <p:cNvPr id="27657" name="AutoShape 16"/>
            <p:cNvCxnSpPr>
              <a:cxnSpLocks noChangeShapeType="1"/>
              <a:stCxn id="27673" idx="2"/>
              <a:endCxn id="27675" idx="7"/>
            </p:cNvCxnSpPr>
            <p:nvPr/>
          </p:nvCxnSpPr>
          <p:spPr bwMode="auto">
            <a:xfrm flipH="1">
              <a:off x="481" y="618"/>
              <a:ext cx="304" cy="2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58" name="AutoShape 17"/>
            <p:cNvCxnSpPr>
              <a:cxnSpLocks noChangeShapeType="1"/>
              <a:stCxn id="27675" idx="4"/>
              <a:endCxn id="27676" idx="1"/>
            </p:cNvCxnSpPr>
            <p:nvPr/>
          </p:nvCxnSpPr>
          <p:spPr bwMode="auto">
            <a:xfrm>
              <a:off x="385" y="1071"/>
              <a:ext cx="122" cy="3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59" name="AutoShape 18"/>
            <p:cNvCxnSpPr>
              <a:cxnSpLocks noChangeShapeType="1"/>
              <a:stCxn id="27673" idx="3"/>
              <a:endCxn id="27676" idx="0"/>
            </p:cNvCxnSpPr>
            <p:nvPr/>
          </p:nvCxnSpPr>
          <p:spPr bwMode="auto">
            <a:xfrm flipH="1">
              <a:off x="603" y="714"/>
              <a:ext cx="222" cy="6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60" name="AutoShape 19"/>
            <p:cNvCxnSpPr>
              <a:cxnSpLocks noChangeShapeType="1"/>
              <a:stCxn id="27673" idx="5"/>
              <a:endCxn id="27677" idx="0"/>
            </p:cNvCxnSpPr>
            <p:nvPr/>
          </p:nvCxnSpPr>
          <p:spPr bwMode="auto">
            <a:xfrm>
              <a:off x="1017" y="714"/>
              <a:ext cx="221" cy="6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61" name="AutoShape 20"/>
            <p:cNvCxnSpPr>
              <a:cxnSpLocks noChangeShapeType="1"/>
              <a:stCxn id="27676" idx="7"/>
              <a:endCxn id="27674" idx="3"/>
            </p:cNvCxnSpPr>
            <p:nvPr/>
          </p:nvCxnSpPr>
          <p:spPr bwMode="auto">
            <a:xfrm flipV="1">
              <a:off x="699" y="1031"/>
              <a:ext cx="679" cy="3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62" name="AutoShape 21"/>
            <p:cNvCxnSpPr>
              <a:cxnSpLocks noChangeShapeType="1"/>
              <a:stCxn id="27677" idx="2"/>
              <a:endCxn id="27676" idx="6"/>
            </p:cNvCxnSpPr>
            <p:nvPr/>
          </p:nvCxnSpPr>
          <p:spPr bwMode="auto">
            <a:xfrm flipH="1">
              <a:off x="739" y="1480"/>
              <a:ext cx="363" cy="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63" name="AutoShape 22"/>
            <p:cNvCxnSpPr>
              <a:cxnSpLocks noChangeShapeType="1"/>
              <a:stCxn id="27677" idx="7"/>
              <a:endCxn id="27674" idx="4"/>
            </p:cNvCxnSpPr>
            <p:nvPr/>
          </p:nvCxnSpPr>
          <p:spPr bwMode="auto">
            <a:xfrm flipV="1">
              <a:off x="1334" y="1071"/>
              <a:ext cx="140" cy="3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64" name="AutoShape 23"/>
            <p:cNvCxnSpPr>
              <a:cxnSpLocks noChangeShapeType="1"/>
              <a:stCxn id="27673" idx="6"/>
              <a:endCxn id="27674" idx="1"/>
            </p:cNvCxnSpPr>
            <p:nvPr/>
          </p:nvCxnSpPr>
          <p:spPr bwMode="auto">
            <a:xfrm>
              <a:off x="1057" y="618"/>
              <a:ext cx="321" cy="2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65" name="Text Box 24"/>
            <p:cNvSpPr txBox="1">
              <a:spLocks noChangeArrowheads="1"/>
            </p:cNvSpPr>
            <p:nvPr/>
          </p:nvSpPr>
          <p:spPr bwMode="auto">
            <a:xfrm>
              <a:off x="476" y="559"/>
              <a:ext cx="22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900" b="1"/>
                <a:t>1</a:t>
              </a:r>
            </a:p>
          </p:txBody>
        </p:sp>
        <p:sp>
          <p:nvSpPr>
            <p:cNvPr id="27666" name="Text Box 25"/>
            <p:cNvSpPr txBox="1">
              <a:spLocks noChangeArrowheads="1"/>
            </p:cNvSpPr>
            <p:nvPr/>
          </p:nvSpPr>
          <p:spPr bwMode="auto">
            <a:xfrm>
              <a:off x="249" y="1207"/>
              <a:ext cx="22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900" b="1"/>
                <a:t>1</a:t>
              </a:r>
            </a:p>
          </p:txBody>
        </p:sp>
        <p:sp>
          <p:nvSpPr>
            <p:cNvPr id="27667" name="Text Box 26"/>
            <p:cNvSpPr txBox="1">
              <a:spLocks noChangeArrowheads="1"/>
            </p:cNvSpPr>
            <p:nvPr/>
          </p:nvSpPr>
          <p:spPr bwMode="auto">
            <a:xfrm>
              <a:off x="576" y="845"/>
              <a:ext cx="22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900" b="1"/>
                <a:t>6</a:t>
              </a:r>
            </a:p>
          </p:txBody>
        </p:sp>
        <p:sp>
          <p:nvSpPr>
            <p:cNvPr id="27668" name="Text Box 27"/>
            <p:cNvSpPr txBox="1">
              <a:spLocks noChangeArrowheads="1"/>
            </p:cNvSpPr>
            <p:nvPr/>
          </p:nvSpPr>
          <p:spPr bwMode="auto">
            <a:xfrm>
              <a:off x="785" y="1108"/>
              <a:ext cx="27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900" b="1"/>
                <a:t>3</a:t>
              </a:r>
            </a:p>
          </p:txBody>
        </p:sp>
        <p:sp>
          <p:nvSpPr>
            <p:cNvPr id="27669" name="Text Box 28"/>
            <p:cNvSpPr txBox="1">
              <a:spLocks noChangeArrowheads="1"/>
            </p:cNvSpPr>
            <p:nvPr/>
          </p:nvSpPr>
          <p:spPr bwMode="auto">
            <a:xfrm>
              <a:off x="930" y="836"/>
              <a:ext cx="181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900" b="1"/>
                <a:t>4</a:t>
              </a:r>
            </a:p>
          </p:txBody>
        </p:sp>
        <p:sp>
          <p:nvSpPr>
            <p:cNvPr id="27670" name="Text Box 29"/>
            <p:cNvSpPr txBox="1">
              <a:spLocks noChangeArrowheads="1"/>
            </p:cNvSpPr>
            <p:nvPr/>
          </p:nvSpPr>
          <p:spPr bwMode="auto">
            <a:xfrm>
              <a:off x="839" y="1462"/>
              <a:ext cx="181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900" b="1"/>
                <a:t>5</a:t>
              </a:r>
            </a:p>
          </p:txBody>
        </p:sp>
        <p:sp>
          <p:nvSpPr>
            <p:cNvPr id="27671" name="Text Box 30"/>
            <p:cNvSpPr txBox="1">
              <a:spLocks noChangeArrowheads="1"/>
            </p:cNvSpPr>
            <p:nvPr/>
          </p:nvSpPr>
          <p:spPr bwMode="auto">
            <a:xfrm>
              <a:off x="1366" y="1171"/>
              <a:ext cx="181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900" b="1"/>
                <a:t>2</a:t>
              </a:r>
            </a:p>
          </p:txBody>
        </p:sp>
        <p:sp>
          <p:nvSpPr>
            <p:cNvPr id="27672" name="Text Box 31"/>
            <p:cNvSpPr txBox="1">
              <a:spLocks noChangeArrowheads="1"/>
            </p:cNvSpPr>
            <p:nvPr/>
          </p:nvSpPr>
          <p:spPr bwMode="auto">
            <a:xfrm>
              <a:off x="1184" y="554"/>
              <a:ext cx="22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900" b="1"/>
                <a:t>7</a:t>
              </a:r>
            </a:p>
          </p:txBody>
        </p:sp>
      </p:grpSp>
      <p:sp>
        <p:nvSpPr>
          <p:cNvPr id="27654" name="TextBox 5"/>
          <p:cNvSpPr txBox="1">
            <a:spLocks noChangeArrowheads="1"/>
          </p:cNvSpPr>
          <p:nvPr/>
        </p:nvSpPr>
        <p:spPr bwMode="auto">
          <a:xfrm>
            <a:off x="0" y="2781300"/>
            <a:ext cx="3821113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Arial Black" pitchFamily="34" charset="0"/>
              </a:rPr>
              <a:t>Data Structure?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Arial Black" pitchFamily="34" charset="0"/>
              </a:rPr>
              <a:t>touch[2..n]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Arial Black" pitchFamily="34" charset="0"/>
              </a:rPr>
              <a:t>length[2..n]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Arial Black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Arial Black" pitchFamily="34" charset="0"/>
              </a:rPr>
              <a:t>l[near]+W[near,i] &lt; l[i]</a:t>
            </a:r>
            <a:endParaRPr lang="ko-KR" altLang="en-US" sz="2400">
              <a:latin typeface="Arial Black" pitchFamily="34" charset="0"/>
            </a:endParaRPr>
          </a:p>
        </p:txBody>
      </p:sp>
      <p:sp>
        <p:nvSpPr>
          <p:cNvPr id="27655" name="TextBox 29"/>
          <p:cNvSpPr txBox="1">
            <a:spLocks noChangeArrowheads="1"/>
          </p:cNvSpPr>
          <p:nvPr/>
        </p:nvSpPr>
        <p:spPr bwMode="auto">
          <a:xfrm>
            <a:off x="376238" y="5157788"/>
            <a:ext cx="22891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>
                <a:latin typeface="Arial Black" pitchFamily="34" charset="0"/>
              </a:rPr>
              <a:t>SPST is 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>
                <a:latin typeface="Arial Black" pitchFamily="34" charset="0"/>
              </a:rPr>
              <a:t>touch[2..n]</a:t>
            </a:r>
            <a:endParaRPr lang="ko-KR" altLang="en-US" sz="280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57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1209</Words>
  <Application>Microsoft Office PowerPoint</Application>
  <PresentationFormat>화면 슬라이드 쇼(4:3)</PresentationFormat>
  <Paragraphs>386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Minimum Spanning Trees (MST)</vt:lpstr>
      <vt:lpstr>Prim’s Algorithm</vt:lpstr>
      <vt:lpstr>PowerPoint 프레젠테이션</vt:lpstr>
      <vt:lpstr>PowerPoint 프레젠테이션</vt:lpstr>
      <vt:lpstr>PowerPoint 프레젠테이션</vt:lpstr>
      <vt:lpstr>PowerPoint 프레젠테이션</vt:lpstr>
      <vt:lpstr>Dijkstra’s Algorithm for S.S.S.P.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유관우</cp:lastModifiedBy>
  <cp:revision>7</cp:revision>
  <dcterms:created xsi:type="dcterms:W3CDTF">2006-10-05T04:04:58Z</dcterms:created>
  <dcterms:modified xsi:type="dcterms:W3CDTF">2020-10-28T14:52:50Z</dcterms:modified>
</cp:coreProperties>
</file>