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68" r:id="rId12"/>
    <p:sldId id="260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>
            <a:normAutofit fontScale="90000"/>
          </a:bodyPr>
          <a:lstStyle/>
          <a:p>
            <a:r>
              <a:rPr lang="en-US" altLang="ko-KR" sz="3200" smtClean="0"/>
              <a:t>27.3 Maximum Bipartite Matching</a:t>
            </a:r>
            <a:endParaRPr lang="ko-KR" altLang="en-US" sz="3200" smtClean="0"/>
          </a:p>
        </p:txBody>
      </p:sp>
      <p:sp>
        <p:nvSpPr>
          <p:cNvPr id="26627" name="내용 개체 틀 7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92868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smtClean="0"/>
              <a:t>G=(</a:t>
            </a:r>
            <a:r>
              <a:rPr lang="en-US" altLang="ko-KR" sz="2400" b="1" i="1" smtClean="0">
                <a:latin typeface="Book Antiqua" pitchFamily="18" charset="0"/>
              </a:rPr>
              <a:t>V,E</a:t>
            </a:r>
            <a:r>
              <a:rPr lang="en-US" altLang="ko-KR" sz="2400" smtClean="0"/>
              <a:t>)   undirected graph.</a:t>
            </a:r>
          </a:p>
          <a:p>
            <a:r>
              <a:rPr lang="en-US" altLang="ko-KR" sz="2400" smtClean="0"/>
              <a:t>Bipartite graph :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</a:t>
            </a:r>
            <a:r>
              <a:rPr lang="en-US" altLang="ko-KR" sz="2000" smtClean="0"/>
              <a:t>edges :</a:t>
            </a:r>
            <a:endParaRPr lang="ko-KR" altLang="en-US" sz="2400" smtClean="0"/>
          </a:p>
        </p:txBody>
      </p:sp>
      <p:sp>
        <p:nvSpPr>
          <p:cNvPr id="2662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A0A0C0-C563-4D6C-B6AF-9661787B6BA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graphicFrame>
        <p:nvGraphicFramePr>
          <p:cNvPr id="26630" name="Object 2"/>
          <p:cNvGraphicFramePr>
            <a:graphicFrameLocks noChangeAspect="1"/>
          </p:cNvGraphicFramePr>
          <p:nvPr/>
        </p:nvGraphicFramePr>
        <p:xfrm>
          <a:off x="3143250" y="1428750"/>
          <a:ext cx="31162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수식" r:id="rId3" imgW="1511300" imgH="203200" progId="Equation.3">
                  <p:embed/>
                </p:oleObj>
              </mc:Choice>
              <mc:Fallback>
                <p:oleObj name="수식" r:id="rId3" imgW="1511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31162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그룹 68"/>
          <p:cNvGrpSpPr>
            <a:grpSpLocks/>
          </p:cNvGrpSpPr>
          <p:nvPr/>
        </p:nvGrpSpPr>
        <p:grpSpPr bwMode="auto">
          <a:xfrm>
            <a:off x="3214688" y="1928813"/>
            <a:ext cx="2565400" cy="785812"/>
            <a:chOff x="3214688" y="1928813"/>
            <a:chExt cx="2565400" cy="785812"/>
          </a:xfrm>
        </p:grpSpPr>
        <p:sp>
          <p:nvSpPr>
            <p:cNvPr id="10" name="타원 9"/>
            <p:cNvSpPr/>
            <p:nvPr/>
          </p:nvSpPr>
          <p:spPr>
            <a:xfrm>
              <a:off x="3571875" y="1928813"/>
              <a:ext cx="642938" cy="785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1928813"/>
              <a:ext cx="642938" cy="785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rot="5400000" flipH="1" flipV="1">
              <a:off x="4500563" y="1763713"/>
              <a:ext cx="1587" cy="903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 flipH="1" flipV="1">
              <a:off x="4500563" y="1944688"/>
              <a:ext cx="1587" cy="903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 flipV="1">
              <a:off x="4500563" y="2120900"/>
              <a:ext cx="1588" cy="903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 flipH="1" flipV="1">
              <a:off x="4500563" y="1620838"/>
              <a:ext cx="1587" cy="903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681" name="TextBox 18"/>
            <p:cNvSpPr txBox="1">
              <a:spLocks noChangeArrowheads="1"/>
            </p:cNvSpPr>
            <p:nvPr/>
          </p:nvSpPr>
          <p:spPr bwMode="auto">
            <a:xfrm>
              <a:off x="3214688" y="1928813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L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6682" name="TextBox 19"/>
            <p:cNvSpPr txBox="1">
              <a:spLocks noChangeArrowheads="1"/>
            </p:cNvSpPr>
            <p:nvPr/>
          </p:nvSpPr>
          <p:spPr bwMode="auto">
            <a:xfrm>
              <a:off x="5429250" y="1928813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R</a:t>
              </a:r>
              <a:endParaRPr lang="ko-KR" altLang="en-US" sz="1800" b="1">
                <a:latin typeface="Book Antiqua" pitchFamily="18" charset="0"/>
              </a:endParaRPr>
            </a:p>
          </p:txBody>
        </p:sp>
      </p:grpSp>
      <p:grpSp>
        <p:nvGrpSpPr>
          <p:cNvPr id="26632" name="그룹 66"/>
          <p:cNvGrpSpPr>
            <a:grpSpLocks/>
          </p:cNvGrpSpPr>
          <p:nvPr/>
        </p:nvGrpSpPr>
        <p:grpSpPr bwMode="auto">
          <a:xfrm>
            <a:off x="2143125" y="2857500"/>
            <a:ext cx="1189038" cy="1857375"/>
            <a:chOff x="1336655" y="2786058"/>
            <a:chExt cx="1189041" cy="1857388"/>
          </a:xfrm>
        </p:grpSpPr>
        <p:sp>
          <p:nvSpPr>
            <p:cNvPr id="19" name="타원 18"/>
            <p:cNvSpPr/>
            <p:nvPr/>
          </p:nvSpPr>
          <p:spPr>
            <a:xfrm>
              <a:off x="1428730" y="278605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428730" y="3071810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428730" y="3357562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428730" y="364331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428730" y="3929066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285982" y="292893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85982" y="3214686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285982" y="350043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285982" y="3786190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9" name="직선 연결선 28"/>
            <p:cNvCxnSpPr>
              <a:stCxn id="19" idx="6"/>
              <a:endCxn id="24" idx="2"/>
            </p:cNvCxnSpPr>
            <p:nvPr/>
          </p:nvCxnSpPr>
          <p:spPr>
            <a:xfrm>
              <a:off x="1571606" y="2857497"/>
              <a:ext cx="714377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0" idx="6"/>
              <a:endCxn id="24" idx="2"/>
            </p:cNvCxnSpPr>
            <p:nvPr/>
          </p:nvCxnSpPr>
          <p:spPr>
            <a:xfrm flipV="1">
              <a:off x="1571606" y="3000373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6"/>
              <a:endCxn id="26" idx="2"/>
            </p:cNvCxnSpPr>
            <p:nvPr/>
          </p:nvCxnSpPr>
          <p:spPr>
            <a:xfrm>
              <a:off x="1571606" y="3143249"/>
              <a:ext cx="714377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1" idx="6"/>
              <a:endCxn id="25" idx="2"/>
            </p:cNvCxnSpPr>
            <p:nvPr/>
          </p:nvCxnSpPr>
          <p:spPr>
            <a:xfrm flipV="1">
              <a:off x="1571606" y="3286125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1" idx="6"/>
              <a:endCxn id="26" idx="2"/>
            </p:cNvCxnSpPr>
            <p:nvPr/>
          </p:nvCxnSpPr>
          <p:spPr>
            <a:xfrm>
              <a:off x="1571606" y="3429001"/>
              <a:ext cx="714377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1" idx="6"/>
              <a:endCxn id="27" idx="2"/>
            </p:cNvCxnSpPr>
            <p:nvPr/>
          </p:nvCxnSpPr>
          <p:spPr>
            <a:xfrm>
              <a:off x="1571606" y="3429001"/>
              <a:ext cx="714377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2" idx="6"/>
              <a:endCxn id="26" idx="2"/>
            </p:cNvCxnSpPr>
            <p:nvPr/>
          </p:nvCxnSpPr>
          <p:spPr>
            <a:xfrm flipV="1">
              <a:off x="1571606" y="3571877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3" idx="6"/>
              <a:endCxn id="26" idx="2"/>
            </p:cNvCxnSpPr>
            <p:nvPr/>
          </p:nvCxnSpPr>
          <p:spPr>
            <a:xfrm flipV="1">
              <a:off x="1571606" y="3571877"/>
              <a:ext cx="714377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2" name="TextBox 18"/>
            <p:cNvSpPr txBox="1">
              <a:spLocks noChangeArrowheads="1"/>
            </p:cNvSpPr>
            <p:nvPr/>
          </p:nvSpPr>
          <p:spPr bwMode="auto">
            <a:xfrm>
              <a:off x="1336655" y="4000504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L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6673" name="TextBox 19"/>
            <p:cNvSpPr txBox="1">
              <a:spLocks noChangeArrowheads="1"/>
            </p:cNvSpPr>
            <p:nvPr/>
          </p:nvSpPr>
          <p:spPr bwMode="auto">
            <a:xfrm>
              <a:off x="2174858" y="3979866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R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6674" name="TextBox 18"/>
            <p:cNvSpPr txBox="1">
              <a:spLocks noChangeArrowheads="1"/>
            </p:cNvSpPr>
            <p:nvPr/>
          </p:nvSpPr>
          <p:spPr bwMode="auto">
            <a:xfrm>
              <a:off x="1500166" y="4366447"/>
              <a:ext cx="8435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Book Antiqua" pitchFamily="18" charset="0"/>
                </a:rPr>
                <a:t>matching</a:t>
              </a:r>
              <a:endParaRPr lang="ko-KR" altLang="en-US" sz="1200" b="1">
                <a:latin typeface="Book Antiqua" pitchFamily="18" charset="0"/>
              </a:endParaRPr>
            </a:p>
          </p:txBody>
        </p:sp>
      </p:grpSp>
      <p:grpSp>
        <p:nvGrpSpPr>
          <p:cNvPr id="26633" name="그룹 67"/>
          <p:cNvGrpSpPr>
            <a:grpSpLocks/>
          </p:cNvGrpSpPr>
          <p:nvPr/>
        </p:nvGrpSpPr>
        <p:grpSpPr bwMode="auto">
          <a:xfrm>
            <a:off x="5429250" y="2786063"/>
            <a:ext cx="1608138" cy="1857375"/>
            <a:chOff x="3929058" y="2786058"/>
            <a:chExt cx="1608133" cy="1857388"/>
          </a:xfrm>
        </p:grpSpPr>
        <p:sp>
          <p:nvSpPr>
            <p:cNvPr id="44" name="타원 43"/>
            <p:cNvSpPr/>
            <p:nvPr/>
          </p:nvSpPr>
          <p:spPr>
            <a:xfrm>
              <a:off x="4214807" y="278605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14807" y="3071810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214807" y="3357562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214807" y="364331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214807" y="3929066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072054" y="292893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54" y="3214686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72054" y="350043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72054" y="3786190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3" name="직선 연결선 52"/>
            <p:cNvCxnSpPr>
              <a:stCxn id="44" idx="6"/>
              <a:endCxn id="49" idx="2"/>
            </p:cNvCxnSpPr>
            <p:nvPr/>
          </p:nvCxnSpPr>
          <p:spPr>
            <a:xfrm>
              <a:off x="4357682" y="2857495"/>
              <a:ext cx="714373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5" idx="6"/>
              <a:endCxn id="49" idx="2"/>
            </p:cNvCxnSpPr>
            <p:nvPr/>
          </p:nvCxnSpPr>
          <p:spPr>
            <a:xfrm flipV="1">
              <a:off x="4357682" y="3000371"/>
              <a:ext cx="714373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1" idx="2"/>
            </p:cNvCxnSpPr>
            <p:nvPr/>
          </p:nvCxnSpPr>
          <p:spPr>
            <a:xfrm>
              <a:off x="4357682" y="3143247"/>
              <a:ext cx="714373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6" idx="6"/>
              <a:endCxn id="50" idx="2"/>
            </p:cNvCxnSpPr>
            <p:nvPr/>
          </p:nvCxnSpPr>
          <p:spPr>
            <a:xfrm flipV="1">
              <a:off x="4357682" y="3286123"/>
              <a:ext cx="714373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6" idx="6"/>
              <a:endCxn id="51" idx="2"/>
            </p:cNvCxnSpPr>
            <p:nvPr/>
          </p:nvCxnSpPr>
          <p:spPr>
            <a:xfrm>
              <a:off x="4357682" y="3428999"/>
              <a:ext cx="714373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46" idx="6"/>
              <a:endCxn id="52" idx="2"/>
            </p:cNvCxnSpPr>
            <p:nvPr/>
          </p:nvCxnSpPr>
          <p:spPr>
            <a:xfrm>
              <a:off x="4357682" y="3428999"/>
              <a:ext cx="714373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7" idx="6"/>
              <a:endCxn id="51" idx="2"/>
            </p:cNvCxnSpPr>
            <p:nvPr/>
          </p:nvCxnSpPr>
          <p:spPr>
            <a:xfrm flipV="1">
              <a:off x="4357682" y="3571875"/>
              <a:ext cx="714373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8" idx="6"/>
              <a:endCxn id="51" idx="2"/>
            </p:cNvCxnSpPr>
            <p:nvPr/>
          </p:nvCxnSpPr>
          <p:spPr>
            <a:xfrm flipV="1">
              <a:off x="4357682" y="3571875"/>
              <a:ext cx="714373" cy="4286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652" name="TextBox 18"/>
            <p:cNvSpPr txBox="1">
              <a:spLocks noChangeArrowheads="1"/>
            </p:cNvSpPr>
            <p:nvPr/>
          </p:nvSpPr>
          <p:spPr bwMode="auto">
            <a:xfrm>
              <a:off x="4124321" y="4000504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L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6653" name="TextBox 19"/>
            <p:cNvSpPr txBox="1">
              <a:spLocks noChangeArrowheads="1"/>
            </p:cNvSpPr>
            <p:nvPr/>
          </p:nvSpPr>
          <p:spPr bwMode="auto">
            <a:xfrm>
              <a:off x="4962524" y="3979866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R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6654" name="TextBox 18"/>
            <p:cNvSpPr txBox="1">
              <a:spLocks noChangeArrowheads="1"/>
            </p:cNvSpPr>
            <p:nvPr/>
          </p:nvSpPr>
          <p:spPr bwMode="auto">
            <a:xfrm>
              <a:off x="3929058" y="4366447"/>
              <a:ext cx="16081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latin typeface="Book Antiqua" pitchFamily="18" charset="0"/>
                </a:rPr>
                <a:t>Maximum matching</a:t>
              </a:r>
              <a:endParaRPr lang="ko-KR" altLang="en-US" sz="1200" b="1">
                <a:latin typeface="Book Antiqua" pitchFamily="18" charset="0"/>
              </a:endParaRPr>
            </a:p>
          </p:txBody>
        </p:sp>
      </p:grpSp>
      <p:graphicFrame>
        <p:nvGraphicFramePr>
          <p:cNvPr id="26634" name="Object 15"/>
          <p:cNvGraphicFramePr>
            <a:graphicFrameLocks noChangeAspect="1"/>
          </p:cNvGraphicFramePr>
          <p:nvPr/>
        </p:nvGraphicFramePr>
        <p:xfrm>
          <a:off x="2901950" y="4786313"/>
          <a:ext cx="387985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수식" r:id="rId5" imgW="2489200" imgH="1117600" progId="Equation.3">
                  <p:embed/>
                </p:oleObj>
              </mc:Choice>
              <mc:Fallback>
                <p:oleObj name="수식" r:id="rId5" imgW="24892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786313"/>
                        <a:ext cx="387985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27584" y="2852936"/>
            <a:ext cx="729138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현재 요소의 개수가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  <a:ea typeface="휴먼명조" pitchFamily="2" charset="-127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h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에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item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을 삽입한다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삽입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* h, element item)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= ++(h-&gt;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// 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while ((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!= 1) &amp;&amp; 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&gt;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2].key))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item;     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새로운 노드를 삽입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0"/>
            <a:ext cx="3575521" cy="25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 프로그램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 {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현재 노드의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더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큰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휴먼명조" pitchFamily="2" charset="-127"/>
              </a:rPr>
              <a:t>&gt;=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b="1" dirty="0">
              <a:latin typeface="Trebuchet MS" panose="020B0603020202020204" pitchFamily="34" charset="0"/>
              <a:ea typeface="HY엽서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16" y="-1"/>
            <a:ext cx="4436984" cy="32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e1 = { 10 }, e2 = { 5 }, e3 = { 30 };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e4, e5, e6;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heap;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heap = create();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</a:rPr>
              <a:t> 생성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(heap);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 algn="just" eaLnBrk="1" hangingPunct="1"/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e1);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e2);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e3);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삭제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e4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e4.key);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e5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e5.key);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e6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\n", e6.key);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free(heap);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91580" y="723900"/>
            <a:ext cx="7291388" cy="58631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stdio.h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stdlib.h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앞의 최대 </a:t>
            </a:r>
            <a:r>
              <a:rPr lang="ko-KR" altLang="en-US" sz="1500" dirty="0" err="1">
                <a:latin typeface="+mn-lt"/>
              </a:rPr>
              <a:t>히프</a:t>
            </a:r>
            <a:r>
              <a:rPr lang="ko-KR" altLang="en-US" sz="1500" dirty="0">
                <a:latin typeface="+mn-lt"/>
              </a:rPr>
              <a:t> 코드를 여기에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우선 순위 큐인 </a:t>
            </a:r>
            <a:r>
              <a:rPr lang="ko-KR" altLang="en-US" sz="1500" dirty="0" err="1">
                <a:latin typeface="+mn-lt"/>
              </a:rPr>
              <a:t>히프를</a:t>
            </a:r>
            <a:r>
              <a:rPr lang="ko-KR" altLang="en-US" sz="1500" dirty="0">
                <a:latin typeface="+mn-lt"/>
              </a:rPr>
              <a:t> 이용한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void 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(element a[], 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&lt;n;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insert_max_heap</a:t>
            </a:r>
            <a:r>
              <a:rPr lang="en-US" altLang="ko-KR" sz="1500" dirty="0">
                <a:latin typeface="+mn-lt"/>
              </a:rPr>
              <a:t>(h, 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(n - 1);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&gt;=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--)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= </a:t>
            </a:r>
            <a:r>
              <a:rPr lang="en-US" altLang="ko-KR" sz="1500" dirty="0" err="1">
                <a:latin typeface="+mn-lt"/>
              </a:rPr>
              <a:t>delete_max_heap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free(h);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9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2143125"/>
          </a:xfrm>
        </p:spPr>
        <p:txBody>
          <a:bodyPr/>
          <a:lstStyle/>
          <a:p>
            <a:r>
              <a:rPr lang="en-US" altLang="ko-KR" sz="2400" smtClean="0"/>
              <a:t>Finding max. bipartite matching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(application)</a:t>
            </a:r>
          </a:p>
          <a:p>
            <a:endParaRPr lang="en-US" altLang="ko-KR" sz="2400" smtClean="0"/>
          </a:p>
          <a:p>
            <a:pPr lvl="1">
              <a:buFont typeface="Wingdings" pitchFamily="2" charset="2"/>
              <a:buNone/>
            </a:pPr>
            <a:r>
              <a:rPr lang="en-US" altLang="ko-KR" sz="2000" smtClean="0"/>
              <a:t>                    Max. matching : as many machines a.p.</a:t>
            </a:r>
          </a:p>
          <a:p>
            <a:r>
              <a:rPr lang="en-US" altLang="ko-KR" sz="2400" smtClean="0"/>
              <a:t>Ford-Fulkerson method</a:t>
            </a:r>
            <a:endParaRPr lang="ko-KR" altLang="en-US" sz="2400" smtClean="0"/>
          </a:p>
        </p:txBody>
      </p:sp>
      <p:sp>
        <p:nvSpPr>
          <p:cNvPr id="27651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D2ABD-9ACC-426F-973F-B178739146F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2357438" y="928688"/>
          <a:ext cx="32051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수식" r:id="rId3" imgW="1777229" imgH="431613" progId="Equation.3">
                  <p:embed/>
                </p:oleObj>
              </mc:Choice>
              <mc:Fallback>
                <p:oleObj name="수식" r:id="rId3" imgW="177722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928688"/>
                        <a:ext cx="32051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그룹 27"/>
          <p:cNvGrpSpPr>
            <a:grpSpLocks/>
          </p:cNvGrpSpPr>
          <p:nvPr/>
        </p:nvGrpSpPr>
        <p:grpSpPr bwMode="auto">
          <a:xfrm>
            <a:off x="1838325" y="2571750"/>
            <a:ext cx="1189038" cy="1584325"/>
            <a:chOff x="4124321" y="2786058"/>
            <a:chExt cx="1189041" cy="1584333"/>
          </a:xfrm>
        </p:grpSpPr>
        <p:sp>
          <p:nvSpPr>
            <p:cNvPr id="29" name="타원 28"/>
            <p:cNvSpPr/>
            <p:nvPr/>
          </p:nvSpPr>
          <p:spPr>
            <a:xfrm>
              <a:off x="4214809" y="278605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214809" y="3071809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14809" y="3357561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14809" y="3643312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214809" y="392906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072061" y="2928934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072061" y="3214685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072061" y="3500437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072061" y="3786188"/>
              <a:ext cx="142875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8" name="직선 연결선 37"/>
            <p:cNvCxnSpPr>
              <a:stCxn id="29" idx="6"/>
              <a:endCxn id="34" idx="2"/>
            </p:cNvCxnSpPr>
            <p:nvPr/>
          </p:nvCxnSpPr>
          <p:spPr>
            <a:xfrm>
              <a:off x="4357685" y="2857496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0" idx="6"/>
              <a:endCxn id="34" idx="2"/>
            </p:cNvCxnSpPr>
            <p:nvPr/>
          </p:nvCxnSpPr>
          <p:spPr>
            <a:xfrm flipV="1">
              <a:off x="4357685" y="3000372"/>
              <a:ext cx="714377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0" idx="6"/>
              <a:endCxn id="36" idx="2"/>
            </p:cNvCxnSpPr>
            <p:nvPr/>
          </p:nvCxnSpPr>
          <p:spPr>
            <a:xfrm>
              <a:off x="4357685" y="3143248"/>
              <a:ext cx="714377" cy="42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1" idx="6"/>
              <a:endCxn id="35" idx="2"/>
            </p:cNvCxnSpPr>
            <p:nvPr/>
          </p:nvCxnSpPr>
          <p:spPr>
            <a:xfrm flipV="1">
              <a:off x="4357685" y="3286124"/>
              <a:ext cx="714377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1" idx="6"/>
              <a:endCxn id="36" idx="2"/>
            </p:cNvCxnSpPr>
            <p:nvPr/>
          </p:nvCxnSpPr>
          <p:spPr>
            <a:xfrm>
              <a:off x="4357685" y="3428999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1" idx="6"/>
              <a:endCxn id="37" idx="2"/>
            </p:cNvCxnSpPr>
            <p:nvPr/>
          </p:nvCxnSpPr>
          <p:spPr>
            <a:xfrm>
              <a:off x="4357685" y="3428999"/>
              <a:ext cx="714377" cy="42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2" idx="6"/>
              <a:endCxn id="36" idx="2"/>
            </p:cNvCxnSpPr>
            <p:nvPr/>
          </p:nvCxnSpPr>
          <p:spPr>
            <a:xfrm flipV="1">
              <a:off x="4357685" y="3571875"/>
              <a:ext cx="714377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3" idx="6"/>
              <a:endCxn id="36" idx="2"/>
            </p:cNvCxnSpPr>
            <p:nvPr/>
          </p:nvCxnSpPr>
          <p:spPr>
            <a:xfrm flipV="1">
              <a:off x="4357685" y="3571875"/>
              <a:ext cx="714377" cy="4286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704" name="TextBox 18"/>
            <p:cNvSpPr txBox="1">
              <a:spLocks noChangeArrowheads="1"/>
            </p:cNvSpPr>
            <p:nvPr/>
          </p:nvSpPr>
          <p:spPr bwMode="auto">
            <a:xfrm>
              <a:off x="4124321" y="4000504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L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7705" name="TextBox 19"/>
            <p:cNvSpPr txBox="1">
              <a:spLocks noChangeArrowheads="1"/>
            </p:cNvSpPr>
            <p:nvPr/>
          </p:nvSpPr>
          <p:spPr bwMode="auto">
            <a:xfrm>
              <a:off x="4962524" y="3979866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R</a:t>
              </a:r>
              <a:endParaRPr lang="ko-KR" altLang="en-US" sz="1800" b="1">
                <a:latin typeface="Book Antiqua" pitchFamily="18" charset="0"/>
              </a:endParaRPr>
            </a:p>
          </p:txBody>
        </p:sp>
      </p:grpSp>
      <p:grpSp>
        <p:nvGrpSpPr>
          <p:cNvPr id="27655" name="그룹 143"/>
          <p:cNvGrpSpPr>
            <a:grpSpLocks/>
          </p:cNvGrpSpPr>
          <p:nvPr/>
        </p:nvGrpSpPr>
        <p:grpSpPr bwMode="auto">
          <a:xfrm>
            <a:off x="4500563" y="2571750"/>
            <a:ext cx="2643187" cy="1584325"/>
            <a:chOff x="4500562" y="2571744"/>
            <a:chExt cx="2643206" cy="1584333"/>
          </a:xfrm>
        </p:grpSpPr>
        <p:sp>
          <p:nvSpPr>
            <p:cNvPr id="97" name="타원 96"/>
            <p:cNvSpPr/>
            <p:nvPr/>
          </p:nvSpPr>
          <p:spPr>
            <a:xfrm>
              <a:off x="5286380" y="257174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286380" y="2857495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5286380" y="3143247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286380" y="342899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5286380" y="3714750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143636" y="2714620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43636" y="3000371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143636" y="3286123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143636" y="357187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06" name="직선 연결선 105"/>
            <p:cNvCxnSpPr>
              <a:stCxn id="97" idx="6"/>
              <a:endCxn id="102" idx="2"/>
            </p:cNvCxnSpPr>
            <p:nvPr/>
          </p:nvCxnSpPr>
          <p:spPr>
            <a:xfrm>
              <a:off x="5429256" y="2643182"/>
              <a:ext cx="714380" cy="1428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98" idx="6"/>
              <a:endCxn id="102" idx="2"/>
            </p:cNvCxnSpPr>
            <p:nvPr/>
          </p:nvCxnSpPr>
          <p:spPr>
            <a:xfrm flipV="1">
              <a:off x="5429256" y="2786058"/>
              <a:ext cx="714380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8" idx="6"/>
              <a:endCxn id="104" idx="2"/>
            </p:cNvCxnSpPr>
            <p:nvPr/>
          </p:nvCxnSpPr>
          <p:spPr>
            <a:xfrm>
              <a:off x="5429256" y="2928934"/>
              <a:ext cx="714380" cy="42862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99" idx="6"/>
              <a:endCxn id="103" idx="2"/>
            </p:cNvCxnSpPr>
            <p:nvPr/>
          </p:nvCxnSpPr>
          <p:spPr>
            <a:xfrm flipV="1">
              <a:off x="5429256" y="3071810"/>
              <a:ext cx="714380" cy="14287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6"/>
              <a:endCxn id="104" idx="2"/>
            </p:cNvCxnSpPr>
            <p:nvPr/>
          </p:nvCxnSpPr>
          <p:spPr>
            <a:xfrm>
              <a:off x="5429256" y="3214685"/>
              <a:ext cx="714380" cy="1428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9" idx="6"/>
              <a:endCxn id="105" idx="2"/>
            </p:cNvCxnSpPr>
            <p:nvPr/>
          </p:nvCxnSpPr>
          <p:spPr>
            <a:xfrm>
              <a:off x="5429256" y="3214685"/>
              <a:ext cx="714380" cy="42862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00" idx="6"/>
              <a:endCxn id="104" idx="2"/>
            </p:cNvCxnSpPr>
            <p:nvPr/>
          </p:nvCxnSpPr>
          <p:spPr>
            <a:xfrm flipV="1">
              <a:off x="5429256" y="3357561"/>
              <a:ext cx="714380" cy="14287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1" idx="6"/>
              <a:endCxn id="104" idx="2"/>
            </p:cNvCxnSpPr>
            <p:nvPr/>
          </p:nvCxnSpPr>
          <p:spPr>
            <a:xfrm flipV="1">
              <a:off x="5429256" y="3357561"/>
              <a:ext cx="714380" cy="4286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674" name="TextBox 18"/>
            <p:cNvSpPr txBox="1">
              <a:spLocks noChangeArrowheads="1"/>
            </p:cNvSpPr>
            <p:nvPr/>
          </p:nvSpPr>
          <p:spPr bwMode="auto">
            <a:xfrm>
              <a:off x="5195891" y="3786190"/>
              <a:ext cx="3381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L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27675" name="TextBox 19"/>
            <p:cNvSpPr txBox="1">
              <a:spLocks noChangeArrowheads="1"/>
            </p:cNvSpPr>
            <p:nvPr/>
          </p:nvSpPr>
          <p:spPr bwMode="auto">
            <a:xfrm>
              <a:off x="6034094" y="3765552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b="1">
                  <a:latin typeface="Book Antiqua" pitchFamily="18" charset="0"/>
                </a:rPr>
                <a:t>R</a:t>
              </a:r>
              <a:endParaRPr lang="ko-KR" altLang="en-US" sz="1800" b="1">
                <a:latin typeface="Book Antiqua" pitchFamily="18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4500562" y="3071810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6929454" y="3071810"/>
              <a:ext cx="214314" cy="21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직선 화살표 연결선 122"/>
            <p:cNvCxnSpPr>
              <a:stCxn id="120" idx="7"/>
              <a:endCxn id="97" idx="2"/>
            </p:cNvCxnSpPr>
            <p:nvPr/>
          </p:nvCxnSpPr>
          <p:spPr>
            <a:xfrm rot="5400000" flipH="1" flipV="1">
              <a:off x="4754563" y="2571744"/>
              <a:ext cx="460377" cy="603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20" idx="6"/>
              <a:endCxn id="98" idx="2"/>
            </p:cNvCxnSpPr>
            <p:nvPr/>
          </p:nvCxnSpPr>
          <p:spPr>
            <a:xfrm flipV="1">
              <a:off x="4714876" y="2928934"/>
              <a:ext cx="571504" cy="25082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20" idx="6"/>
              <a:endCxn id="99" idx="2"/>
            </p:cNvCxnSpPr>
            <p:nvPr/>
          </p:nvCxnSpPr>
          <p:spPr>
            <a:xfrm>
              <a:off x="4714876" y="3179760"/>
              <a:ext cx="571504" cy="3492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20" idx="6"/>
              <a:endCxn id="100" idx="2"/>
            </p:cNvCxnSpPr>
            <p:nvPr/>
          </p:nvCxnSpPr>
          <p:spPr>
            <a:xfrm>
              <a:off x="4714876" y="3179760"/>
              <a:ext cx="571504" cy="320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20" idx="5"/>
              <a:endCxn id="101" idx="1"/>
            </p:cNvCxnSpPr>
            <p:nvPr/>
          </p:nvCxnSpPr>
          <p:spPr>
            <a:xfrm rot="16200000" flipH="1">
              <a:off x="4754563" y="3182934"/>
              <a:ext cx="481015" cy="62389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02" idx="6"/>
              <a:endCxn id="121" idx="1"/>
            </p:cNvCxnSpPr>
            <p:nvPr/>
          </p:nvCxnSpPr>
          <p:spPr>
            <a:xfrm>
              <a:off x="6286512" y="2786058"/>
              <a:ext cx="674693" cy="31750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03" idx="6"/>
              <a:endCxn id="121" idx="2"/>
            </p:cNvCxnSpPr>
            <p:nvPr/>
          </p:nvCxnSpPr>
          <p:spPr>
            <a:xfrm>
              <a:off x="6286512" y="3071810"/>
              <a:ext cx="642943" cy="10795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04" idx="6"/>
              <a:endCxn id="121" idx="2"/>
            </p:cNvCxnSpPr>
            <p:nvPr/>
          </p:nvCxnSpPr>
          <p:spPr>
            <a:xfrm flipV="1">
              <a:off x="6286512" y="3179760"/>
              <a:ext cx="642943" cy="17780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105" idx="6"/>
              <a:endCxn id="121" idx="3"/>
            </p:cNvCxnSpPr>
            <p:nvPr/>
          </p:nvCxnSpPr>
          <p:spPr>
            <a:xfrm flipV="1">
              <a:off x="6286512" y="3254372"/>
              <a:ext cx="674693" cy="3889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6" name="Object 3"/>
          <p:cNvGraphicFramePr>
            <a:graphicFrameLocks noChangeAspect="1"/>
          </p:cNvGraphicFramePr>
          <p:nvPr/>
        </p:nvGraphicFramePr>
        <p:xfrm>
          <a:off x="1000125" y="4429125"/>
          <a:ext cx="77152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수식" r:id="rId5" imgW="4279900" imgH="889000" progId="Equation.3">
                  <p:embed/>
                </p:oleObj>
              </mc:Choice>
              <mc:Fallback>
                <p:oleObj name="수식" r:id="rId5" imgW="4279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429125"/>
                        <a:ext cx="77152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2519333"/>
            <a:ext cx="9605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5"/>
            </a:pPr>
            <a:r>
              <a:rPr lang="en-US" altLang="ko-KR" b="1" dirty="0" smtClean="0"/>
              <a:t>4  8</a:t>
            </a:r>
          </a:p>
          <a:p>
            <a:r>
              <a:rPr lang="en-US" altLang="ko-KR" b="1" dirty="0" smtClean="0"/>
              <a:t>1  1</a:t>
            </a:r>
          </a:p>
          <a:p>
            <a:pPr marL="342900" indent="-342900">
              <a:buAutoNum type="arabicPlain" startAt="2"/>
            </a:pPr>
            <a:r>
              <a:rPr lang="en-US" altLang="ko-KR" b="1" dirty="0" smtClean="0"/>
              <a:t>1</a:t>
            </a:r>
          </a:p>
          <a:p>
            <a:r>
              <a:rPr lang="en-US" altLang="ko-KR" b="1" dirty="0" smtClean="0"/>
              <a:t>2  3</a:t>
            </a:r>
          </a:p>
          <a:p>
            <a:pPr marL="342900" indent="-342900">
              <a:buAutoNum type="arabicPlain" startAt="3"/>
            </a:pPr>
            <a:r>
              <a:rPr lang="en-US" altLang="ko-KR" b="1" dirty="0" smtClean="0"/>
              <a:t>2</a:t>
            </a:r>
          </a:p>
          <a:p>
            <a:r>
              <a:rPr lang="en-US" altLang="ko-KR" b="1" dirty="0" smtClean="0"/>
              <a:t>3  3</a:t>
            </a:r>
          </a:p>
          <a:p>
            <a:pPr marL="342900" indent="-342900">
              <a:buAutoNum type="arabicPlain" startAt="3"/>
            </a:pPr>
            <a:r>
              <a:rPr lang="en-US" altLang="ko-KR" b="1" dirty="0" smtClean="0"/>
              <a:t>4</a:t>
            </a:r>
          </a:p>
          <a:p>
            <a:pPr marL="342900" indent="-342900">
              <a:buAutoNum type="arabicPlain" startAt="4"/>
            </a:pPr>
            <a:r>
              <a:rPr lang="en-US" altLang="ko-KR" b="1" dirty="0" smtClean="0"/>
              <a:t>3</a:t>
            </a:r>
          </a:p>
          <a:p>
            <a:r>
              <a:rPr lang="en-US" altLang="ko-KR" b="1" dirty="0" smtClean="0"/>
              <a:t>5  3</a:t>
            </a:r>
          </a:p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84367" y="8423"/>
            <a:ext cx="10935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9"/>
            </a:pPr>
            <a:r>
              <a:rPr lang="en-US" altLang="ko-KR" b="1" dirty="0" smtClean="0"/>
              <a:t>17</a:t>
            </a:r>
          </a:p>
          <a:p>
            <a:r>
              <a:rPr lang="en-US" altLang="ko-KR" b="1" dirty="0" smtClean="0"/>
              <a:t>0  1  1</a:t>
            </a:r>
          </a:p>
          <a:p>
            <a:r>
              <a:rPr lang="en-US" altLang="ko-KR" b="1" dirty="0" smtClean="0"/>
              <a:t>0  2  1</a:t>
            </a:r>
          </a:p>
          <a:p>
            <a:r>
              <a:rPr lang="en-US" altLang="ko-KR" b="1" dirty="0" smtClean="0"/>
              <a:t>0  3  1</a:t>
            </a:r>
          </a:p>
          <a:p>
            <a:r>
              <a:rPr lang="en-US" altLang="ko-KR" b="1" dirty="0" smtClean="0"/>
              <a:t>0  4  1</a:t>
            </a:r>
          </a:p>
          <a:p>
            <a:r>
              <a:rPr lang="en-US" altLang="ko-KR" b="1" dirty="0" smtClean="0"/>
              <a:t>0  5  1</a:t>
            </a:r>
          </a:p>
          <a:p>
            <a:r>
              <a:rPr lang="en-US" altLang="ko-KR" b="1" dirty="0" smtClean="0"/>
              <a:t>1  6  1</a:t>
            </a:r>
          </a:p>
          <a:p>
            <a:pPr marL="342900" indent="-342900">
              <a:buAutoNum type="arabicPlain" startAt="2"/>
            </a:pPr>
            <a:r>
              <a:rPr lang="en-US" altLang="ko-KR" b="1" dirty="0" smtClean="0"/>
              <a:t>6  1</a:t>
            </a:r>
          </a:p>
          <a:p>
            <a:r>
              <a:rPr lang="en-US" altLang="ko-KR" b="1" dirty="0" smtClean="0"/>
              <a:t>2  8  1</a:t>
            </a:r>
          </a:p>
          <a:p>
            <a:pPr marL="342900" indent="-342900">
              <a:buAutoNum type="arabicPlain" startAt="3"/>
            </a:pPr>
            <a:r>
              <a:rPr lang="en-US" altLang="ko-KR" b="1" dirty="0" smtClean="0"/>
              <a:t>7  1</a:t>
            </a:r>
          </a:p>
          <a:p>
            <a:r>
              <a:rPr lang="en-US" altLang="ko-KR" b="1" dirty="0" smtClean="0"/>
              <a:t>3  8  1</a:t>
            </a:r>
          </a:p>
          <a:p>
            <a:pPr marL="342900" indent="-342900">
              <a:buAutoNum type="arabicPlain" startAt="3"/>
            </a:pPr>
            <a:r>
              <a:rPr lang="en-US" altLang="ko-KR" b="1" dirty="0" smtClean="0"/>
              <a:t>9  1</a:t>
            </a:r>
          </a:p>
          <a:p>
            <a:pPr marL="342900" indent="-342900">
              <a:buAutoNum type="arabicPlain" startAt="4"/>
            </a:pPr>
            <a:r>
              <a:rPr lang="en-US" altLang="ko-KR" b="1" dirty="0" smtClean="0"/>
              <a:t>8  1</a:t>
            </a:r>
          </a:p>
          <a:p>
            <a:r>
              <a:rPr lang="en-US" altLang="ko-KR" b="1" dirty="0" smtClean="0"/>
              <a:t>5  8  1</a:t>
            </a:r>
          </a:p>
          <a:p>
            <a:pPr marL="342900" indent="-342900">
              <a:buAutoNum type="arabicPlain" startAt="6"/>
            </a:pPr>
            <a:r>
              <a:rPr lang="en-US" altLang="ko-KR" b="1" dirty="0" smtClean="0"/>
              <a:t>10  1</a:t>
            </a:r>
          </a:p>
          <a:p>
            <a:pPr marL="342900" indent="-342900">
              <a:buAutoNum type="arabicPlain" startAt="7"/>
            </a:pPr>
            <a:r>
              <a:rPr lang="en-US" altLang="ko-KR" b="1" dirty="0" smtClean="0"/>
              <a:t>10  1</a:t>
            </a:r>
          </a:p>
          <a:p>
            <a:pPr marL="342900" indent="-342900">
              <a:buAutoNum type="arabicPlain" startAt="8"/>
            </a:pPr>
            <a:r>
              <a:rPr lang="en-US" altLang="ko-KR" b="1" dirty="0" smtClean="0"/>
              <a:t>10  1</a:t>
            </a:r>
          </a:p>
          <a:p>
            <a:r>
              <a:rPr lang="en-US" altLang="ko-KR" b="1" dirty="0" smtClean="0"/>
              <a:t>9  10  1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04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367337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Finding Bipartite max. matching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+mj-ea"/>
              <a:buAutoNum type="circleNumDbPlain"/>
              <a:defRPr/>
            </a:pPr>
            <a:r>
              <a:rPr lang="en-US" altLang="ko-KR" sz="2400" dirty="0" smtClean="0"/>
              <a:t>Construct </a:t>
            </a:r>
            <a:r>
              <a:rPr lang="en-US" altLang="ko-KR" sz="2400" b="1" i="1" dirty="0" smtClean="0">
                <a:latin typeface="Book Antiqua" pitchFamily="18" charset="0"/>
              </a:rPr>
              <a:t>G’</a:t>
            </a:r>
            <a:r>
              <a:rPr lang="en-US" altLang="ko-KR" sz="2400" dirty="0" smtClean="0"/>
              <a:t> from </a:t>
            </a:r>
            <a:r>
              <a:rPr lang="en-US" altLang="ko-KR" sz="2400" b="1" i="1" dirty="0" smtClean="0">
                <a:latin typeface="Book Antiqua" pitchFamily="18" charset="0"/>
              </a:rPr>
              <a:t>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Bipar</a:t>
            </a:r>
            <a:r>
              <a:rPr lang="en-US" altLang="ko-KR" sz="2400" dirty="0" smtClean="0"/>
              <a:t>. G.)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+mj-ea"/>
              <a:buAutoNum type="circleNumDbPlain"/>
              <a:defRPr/>
            </a:pPr>
            <a:r>
              <a:rPr lang="en-US" altLang="ko-KR" sz="2400" dirty="0" smtClean="0"/>
              <a:t>Run F.-F. method.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+mj-ea"/>
              <a:buAutoNum type="circleNumDbPlain"/>
              <a:defRPr/>
            </a:pPr>
            <a:r>
              <a:rPr lang="en-US" altLang="ko-KR" sz="2400" dirty="0" smtClean="0"/>
              <a:t>Construct </a:t>
            </a:r>
            <a:r>
              <a:rPr lang="en-US" altLang="ko-KR" sz="2400" b="1" i="1" dirty="0" smtClean="0">
                <a:latin typeface="Book Antiqua" pitchFamily="18" charset="0"/>
              </a:rPr>
              <a:t>M</a:t>
            </a:r>
            <a:r>
              <a:rPr lang="en-US" altLang="ko-KR" sz="2400" dirty="0" smtClean="0"/>
              <a:t> from the max. matching.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+mj-ea"/>
              <a:buAutoNum type="circleNumDbPlain"/>
              <a:defRPr/>
            </a:pPr>
            <a:endParaRPr lang="en-US" altLang="ko-KR" sz="2000" dirty="0" smtClean="0"/>
          </a:p>
          <a:p>
            <a:pPr marL="857250" lvl="1" indent="-457200">
              <a:buClr>
                <a:schemeClr val="tx2"/>
              </a:buClr>
              <a:buSzPct val="80000"/>
              <a:buFont typeface="+mj-ea"/>
              <a:buAutoNum type="circleNumDbPlain"/>
              <a:defRPr/>
            </a:pPr>
            <a:endParaRPr lang="en-US" altLang="ko-KR" sz="2000" dirty="0" smtClean="0"/>
          </a:p>
          <a:p>
            <a:pPr marL="457200" indent="-45720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857250" lvl="1" indent="-45720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400" dirty="0" smtClean="0"/>
              <a:t>At most O(</a:t>
            </a:r>
            <a:r>
              <a:rPr lang="en-US" altLang="ko-KR" sz="2400" b="1" i="1" dirty="0" smtClean="0">
                <a:latin typeface="Book Antiqua" pitchFamily="18" charset="0"/>
              </a:rPr>
              <a:t>V</a:t>
            </a:r>
            <a:r>
              <a:rPr lang="en-US" altLang="ko-KR" sz="2400" dirty="0" smtClean="0"/>
              <a:t>) iterations.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400" dirty="0" smtClean="0"/>
              <a:t>O(</a:t>
            </a:r>
            <a:r>
              <a:rPr lang="en-US" altLang="ko-KR" sz="2400" b="1" i="1" dirty="0" smtClean="0">
                <a:latin typeface="Book Antiqua" pitchFamily="18" charset="0"/>
              </a:rPr>
              <a:t>E</a:t>
            </a:r>
            <a:r>
              <a:rPr lang="en-US" altLang="ko-KR" sz="2400" dirty="0" smtClean="0"/>
              <a:t>) time in each iteration.</a:t>
            </a:r>
          </a:p>
          <a:p>
            <a:pPr marL="857250" lvl="1" indent="-45720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400" dirty="0" smtClean="0"/>
              <a:t>    O(</a:t>
            </a:r>
            <a:r>
              <a:rPr lang="en-US" altLang="ko-KR" sz="2400" b="1" i="1" dirty="0" smtClean="0">
                <a:latin typeface="Book Antiqua" pitchFamily="18" charset="0"/>
              </a:rPr>
              <a:t>VE</a:t>
            </a:r>
            <a:r>
              <a:rPr lang="en-US" altLang="ko-KR" sz="2400" dirty="0" smtClean="0"/>
              <a:t>) time.</a:t>
            </a:r>
            <a:endParaRPr lang="ko-KR" altLang="en-US" sz="2400" dirty="0"/>
          </a:p>
        </p:txBody>
      </p:sp>
      <p:sp>
        <p:nvSpPr>
          <p:cNvPr id="31747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smtClean="0">
                <a:solidFill>
                  <a:schemeClr val="hlink"/>
                </a:solidFill>
                <a:latin typeface="Times New Roman" pitchFamily="18" charset="0"/>
              </a:rPr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037DB-8109-4E39-AE8E-E054E3CABEE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214438" y="2428875"/>
          <a:ext cx="61261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수식" r:id="rId3" imgW="2959100" imgH="203200" progId="Equation.3">
                  <p:embed/>
                </p:oleObj>
              </mc:Choice>
              <mc:Fallback>
                <p:oleObj name="수식" r:id="rId3" imgW="2959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428875"/>
                        <a:ext cx="61261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785813" y="4357688"/>
            <a:ext cx="35718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214438" y="4786313"/>
            <a:ext cx="1643062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7250" y="928688"/>
            <a:ext cx="4357688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4406" y="5733256"/>
            <a:ext cx="605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Time Complexity for Escape problem???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00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5034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>
                <a:latin typeface="Lucida Console" pitchFamily="49" charset="0"/>
              </a:rPr>
              <a:t>노드의 키들이 다음 식을 만족하는 </a:t>
            </a:r>
            <a:r>
              <a:rPr lang="ko-KR" altLang="en-US" sz="2800" dirty="0" smtClean="0">
                <a:solidFill>
                  <a:srgbClr val="FF3300"/>
                </a:solidFill>
                <a:latin typeface="Lucida Console" pitchFamily="49" charset="0"/>
              </a:rPr>
              <a:t>완전이진트리</a:t>
            </a:r>
          </a:p>
          <a:p>
            <a:r>
              <a:rPr lang="en-US" altLang="ko-KR" sz="2800" i="1" dirty="0" smtClean="0">
                <a:latin typeface="Lucida Console" pitchFamily="49" charset="0"/>
              </a:rPr>
              <a:t>key(</a:t>
            </a:r>
            <a:r>
              <a:rPr lang="ko-KR" altLang="en-US" sz="2800" i="1" dirty="0" err="1" smtClean="0">
                <a:latin typeface="Lucida Console" pitchFamily="49" charset="0"/>
              </a:rPr>
              <a:t>부모노드</a:t>
            </a:r>
            <a:r>
              <a:rPr lang="en-US" altLang="ko-KR" sz="2800" i="1" dirty="0" smtClean="0">
                <a:latin typeface="Lucida Console" pitchFamily="49" charset="0"/>
              </a:rPr>
              <a:t>) ≥key(</a:t>
            </a:r>
            <a:r>
              <a:rPr lang="ko-KR" altLang="en-US" sz="2800" i="1" dirty="0" err="1" smtClean="0">
                <a:latin typeface="Lucida Console" pitchFamily="49" charset="0"/>
              </a:rPr>
              <a:t>자식노드</a:t>
            </a:r>
            <a:r>
              <a:rPr lang="en-US" altLang="ko-KR" sz="2800" i="1" dirty="0" smtClean="0">
                <a:latin typeface="Lucida Console" pitchFamily="49" charset="0"/>
              </a:rPr>
              <a:t>)(Max Heap)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3158970"/>
            <a:ext cx="54018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5034" y="1600200"/>
            <a:ext cx="65488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높이</a:t>
            </a:r>
          </a:p>
        </p:txBody>
      </p:sp>
      <p:sp>
        <p:nvSpPr>
          <p:cNvPr id="9219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457200" y="1052736"/>
            <a:ext cx="8229600" cy="5133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노드를</a:t>
            </a:r>
            <a:r>
              <a:rPr lang="ko-KR" altLang="en-US" sz="2400" dirty="0" smtClean="0"/>
              <a:t> 가지고 있는 </a:t>
            </a:r>
            <a:r>
              <a:rPr lang="ko-KR" altLang="en-US" sz="2400" dirty="0" err="1" smtClean="0"/>
              <a:t>히프의</a:t>
            </a:r>
            <a:r>
              <a:rPr lang="ko-KR" altLang="en-US" sz="2400" dirty="0" smtClean="0"/>
              <a:t> 높이는 </a:t>
            </a:r>
            <a:r>
              <a:rPr lang="en-US" altLang="ko-KR" sz="2400" dirty="0" smtClean="0"/>
              <a:t>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 </a:t>
            </a:r>
          </a:p>
          <a:p>
            <a:pPr lvl="1" eaLnBrk="1" hangingPunct="1"/>
            <a:r>
              <a:rPr lang="ko-KR" altLang="en-US" sz="2400" dirty="0" err="1" smtClean="0"/>
              <a:t>히프는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완전이진트리</a:t>
            </a:r>
            <a:endParaRPr lang="ko-KR" altLang="en-US" sz="2400" dirty="0" smtClean="0"/>
          </a:p>
          <a:p>
            <a:pPr lvl="1" eaLnBrk="1" hangingPunct="1"/>
            <a:r>
              <a:rPr lang="ko-KR" altLang="en-US" sz="2400" dirty="0" smtClean="0"/>
              <a:t>마지막 레벨 </a:t>
            </a:r>
            <a:r>
              <a:rPr lang="en-US" altLang="ko-KR" sz="2400" dirty="0" smtClean="0"/>
              <a:t>h</a:t>
            </a:r>
            <a:r>
              <a:rPr lang="ko-KR" altLang="en-US" sz="2400" dirty="0" smtClean="0"/>
              <a:t>을 제외하고는 각 레벨 </a:t>
            </a: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2</a:t>
            </a:r>
            <a:r>
              <a:rPr lang="en-US" altLang="ko-KR" sz="2400" baseline="30000" dirty="0" smtClean="0"/>
              <a:t>i-1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존재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38513"/>
            <a:ext cx="294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76475" y="3608388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276475" y="394652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276475" y="4329113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76475" y="468947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58875" y="3249613"/>
            <a:ext cx="145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dirty="0"/>
              <a:t>깊이   노드의 개수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58875" y="3473450"/>
            <a:ext cx="1204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1         1=2</a:t>
            </a:r>
            <a:r>
              <a:rPr lang="en-US" altLang="ko-KR" sz="1200" baseline="30000"/>
              <a:t>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58875" y="3786188"/>
            <a:ext cx="1204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  2         2=2</a:t>
            </a:r>
            <a:r>
              <a:rPr lang="en-US" altLang="ko-KR" sz="1200" baseline="30000" dirty="0"/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158875" y="4149725"/>
            <a:ext cx="1154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3        4=2</a:t>
            </a:r>
            <a:r>
              <a:rPr lang="en-US" altLang="ko-KR" sz="1200" baseline="30000"/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58875" y="4554538"/>
            <a:ext cx="895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dirty="0"/>
              <a:t>  4        3</a:t>
            </a:r>
            <a:endParaRPr lang="en-US" altLang="ko-KR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251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구현방법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히프는</a:t>
            </a:r>
            <a:r>
              <a:rPr lang="ko-KR" altLang="en-US" dirty="0" smtClean="0"/>
              <a:t> 배열을 이용하여 구현</a:t>
            </a:r>
          </a:p>
          <a:p>
            <a:pPr lvl="1" eaLnBrk="1" hangingPunct="1"/>
            <a:r>
              <a:rPr lang="ko-KR" altLang="en-US" dirty="0" err="1" smtClean="0"/>
              <a:t>완전이진트리이므로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붙일 수 있다</a:t>
            </a:r>
          </a:p>
          <a:p>
            <a:pPr lvl="1" eaLnBrk="1" hangingPunct="1"/>
            <a:r>
              <a:rPr lang="ko-KR" altLang="en-US" dirty="0" smtClean="0"/>
              <a:t>이 번호를 배열의 인덱스라고 생각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13965"/>
            <a:ext cx="5355595" cy="2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439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구현 방법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부모노드와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찾기가 쉽다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왼쪽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</a:t>
            </a:r>
          </a:p>
          <a:p>
            <a:pPr lvl="1" eaLnBrk="1" hangingPunct="1"/>
            <a:r>
              <a:rPr lang="ko-KR" altLang="en-US" dirty="0" smtClean="0"/>
              <a:t>오른쪽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 인덱스</a:t>
            </a:r>
            <a:r>
              <a:rPr lang="en-US" altLang="ko-KR" dirty="0" smtClean="0"/>
              <a:t>)*2 + 1 </a:t>
            </a:r>
          </a:p>
          <a:p>
            <a:pPr lvl="1" eaLnBrk="1" hangingPunct="1"/>
            <a:r>
              <a:rPr lang="ko-KR" altLang="en-US" dirty="0" smtClean="0"/>
              <a:t>부모의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자식의 인덱스</a:t>
            </a:r>
            <a:r>
              <a:rPr lang="en-US" altLang="ko-KR" dirty="0" smtClean="0"/>
              <a:t>)/2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383995"/>
            <a:ext cx="3749545" cy="338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2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#define MAX_ELEMENT 200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key;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element;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element heap[MAX_ELEMENT];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생성 함수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create()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return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초기화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h)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0;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433</Words>
  <Application>Microsoft Office PowerPoint</Application>
  <PresentationFormat>화면 슬라이드 쇼(4:3)</PresentationFormat>
  <Paragraphs>200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수식</vt:lpstr>
      <vt:lpstr>27.3 Maximum Bipartite Matching</vt:lpstr>
      <vt:lpstr>PowerPoint 프레젠테이션</vt:lpstr>
      <vt:lpstr>PowerPoint 프레젠테이션</vt:lpstr>
      <vt:lpstr>히프(heap)란?</vt:lpstr>
      <vt:lpstr>히프의 종류</vt:lpstr>
      <vt:lpstr>히프의 높이</vt:lpstr>
      <vt:lpstr>히프의 구현방법</vt:lpstr>
      <vt:lpstr>히프의 구현 방법</vt:lpstr>
      <vt:lpstr>전체 프로그램</vt:lpstr>
      <vt:lpstr>PowerPoint 프레젠테이션</vt:lpstr>
      <vt:lpstr>삭제 프로그램</vt:lpstr>
      <vt:lpstr>전체 프로그램</vt:lpstr>
      <vt:lpstr>히프 정렬 프로그램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유관우</cp:lastModifiedBy>
  <cp:revision>11</cp:revision>
  <dcterms:created xsi:type="dcterms:W3CDTF">2006-10-05T04:04:58Z</dcterms:created>
  <dcterms:modified xsi:type="dcterms:W3CDTF">2020-10-15T07:49:57Z</dcterms:modified>
</cp:coreProperties>
</file>