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Digital Media Lab.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3CD-3945-4517-9C95-9DABC6E16F3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Bin packing Problem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N items with sizes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  S</a:t>
            </a:r>
            <a:r>
              <a:rPr lang="en-US" altLang="ko-KR" baseline="-25000"/>
              <a:t>1</a:t>
            </a:r>
            <a:r>
              <a:rPr lang="en-US" altLang="ko-KR"/>
              <a:t>, S</a:t>
            </a:r>
            <a:r>
              <a:rPr lang="en-US" altLang="ko-KR" baseline="-25000"/>
              <a:t>2</a:t>
            </a:r>
            <a:r>
              <a:rPr lang="en-US" altLang="ko-KR"/>
              <a:t>, … , S</a:t>
            </a:r>
            <a:r>
              <a:rPr lang="en-US" altLang="ko-KR" baseline="-25000"/>
              <a:t>n</a:t>
            </a:r>
            <a:r>
              <a:rPr lang="en-US" altLang="ko-KR"/>
              <a:t> , where 0 &lt; S</a:t>
            </a:r>
            <a:r>
              <a:rPr lang="en-US" altLang="ko-KR" baseline="-25000"/>
              <a:t>i </a:t>
            </a:r>
            <a:r>
              <a:rPr lang="en-US" altLang="ko-KR">
                <a:cs typeface="Arial" charset="0"/>
              </a:rPr>
              <a:t>≤ 1.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>
                <a:cs typeface="Arial" charset="0"/>
              </a:rPr>
              <a:t>Determine min # of bins (unit-cap. bins).</a:t>
            </a:r>
            <a:endParaRPr lang="en-US" altLang="ko-KR"/>
          </a:p>
          <a:p>
            <a:pPr>
              <a:lnSpc>
                <a:spcPct val="90000"/>
              </a:lnSpc>
            </a:pPr>
            <a:r>
              <a:rPr lang="en-US" altLang="ko-KR"/>
              <a:t>NP-hard problem (optimization problem).</a:t>
            </a:r>
          </a:p>
          <a:p>
            <a:pPr>
              <a:lnSpc>
                <a:spcPct val="90000"/>
              </a:lnSpc>
            </a:pPr>
            <a:r>
              <a:rPr lang="en-US" altLang="ko-KR"/>
              <a:t>First-fit strategy (c.f. best-fit).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Nonincreasing first-fit (NFF) (off-line),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/>
              <a:t>    </a:t>
            </a:r>
            <a:r>
              <a:rPr lang="en-US" altLang="ko-KR">
                <a:sym typeface="Wingdings" pitchFamily="2" charset="2"/>
              </a:rPr>
              <a:t> sort in nonincreasing order, and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>
                <a:sym typeface="Wingdings" pitchFamily="2" charset="2"/>
              </a:rPr>
              <a:t>     pack into as close bin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362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EA6F5-2853-49F6-AF3B-0B9549BD0EAE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3400" y="1585913"/>
            <a:ext cx="7391400" cy="2995612"/>
            <a:chOff x="1269" y="1584"/>
            <a:chExt cx="3723" cy="2427"/>
          </a:xfrm>
        </p:grpSpPr>
        <p:pic>
          <p:nvPicPr>
            <p:cNvPr id="1639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1584"/>
              <a:ext cx="3723" cy="2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Freeform 5"/>
            <p:cNvSpPr>
              <a:spLocks/>
            </p:cNvSpPr>
            <p:nvPr/>
          </p:nvSpPr>
          <p:spPr bwMode="auto">
            <a:xfrm>
              <a:off x="4036" y="2905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392" name="Freeform 6"/>
            <p:cNvSpPr>
              <a:spLocks/>
            </p:cNvSpPr>
            <p:nvPr/>
          </p:nvSpPr>
          <p:spPr bwMode="auto">
            <a:xfrm>
              <a:off x="4276" y="2473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393" name="Freeform 7"/>
            <p:cNvSpPr>
              <a:spLocks/>
            </p:cNvSpPr>
            <p:nvPr/>
          </p:nvSpPr>
          <p:spPr bwMode="auto">
            <a:xfrm>
              <a:off x="3796" y="2041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394" name="Freeform 8"/>
            <p:cNvSpPr>
              <a:spLocks/>
            </p:cNvSpPr>
            <p:nvPr/>
          </p:nvSpPr>
          <p:spPr bwMode="auto">
            <a:xfrm>
              <a:off x="2928" y="1584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80266" name="Text Box 10"/>
          <p:cNvSpPr txBox="1">
            <a:spLocks noChangeArrowheads="1"/>
          </p:cNvSpPr>
          <p:nvPr/>
        </p:nvSpPr>
        <p:spPr bwMode="auto">
          <a:xfrm>
            <a:off x="2514600" y="10525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Replay the matches</a:t>
            </a:r>
          </a:p>
        </p:txBody>
      </p:sp>
    </p:spTree>
    <p:extLst>
      <p:ext uri="{BB962C8B-B14F-4D97-AF65-F5344CB8AC3E}">
        <p14:creationId xmlns:p14="http://schemas.microsoft.com/office/powerpoint/2010/main" val="57591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42EDA-5A07-4D5A-9E3B-D8335111913F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481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5913"/>
            <a:ext cx="7391400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4572000" y="4365625"/>
            <a:ext cx="405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rgbClr val="FF3300"/>
                </a:solidFill>
                <a:latin typeface="Arial" charset="0"/>
              </a:rPr>
              <a:t>Continue in this manner….</a:t>
            </a:r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1066800" y="1052513"/>
            <a:ext cx="605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Remove the winner and replace its value</a:t>
            </a:r>
          </a:p>
        </p:txBody>
      </p:sp>
    </p:spTree>
    <p:extLst>
      <p:ext uri="{BB962C8B-B14F-4D97-AF65-F5344CB8AC3E}">
        <p14:creationId xmlns:p14="http://schemas.microsoft.com/office/powerpoint/2010/main" val="212847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 autoUpdateAnimBg="0"/>
      <p:bldP spid="4812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DF98B-05D5-4B54-BCCA-70DD5118AF48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Time To Sort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Initialize winner tree: 		O(n) time</a:t>
            </a:r>
          </a:p>
          <a:p>
            <a:pPr eaLnBrk="1" hangingPunct="1"/>
            <a:r>
              <a:rPr lang="en-US" altLang="ko-KR" dirty="0" smtClean="0"/>
              <a:t>Remove winner and replay</a:t>
            </a:r>
            <a:r>
              <a:rPr lang="en-US" altLang="ko-KR" dirty="0" smtClean="0"/>
              <a:t>: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                                 </a:t>
            </a:r>
            <a:r>
              <a:rPr lang="en-US" altLang="ko-KR" dirty="0" smtClean="0"/>
              <a:t>	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 time</a:t>
            </a:r>
          </a:p>
          <a:p>
            <a:pPr eaLnBrk="1" hangingPunct="1"/>
            <a:r>
              <a:rPr lang="en-US" altLang="ko-KR" dirty="0" smtClean="0"/>
              <a:t>Remove winner and replay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times : </a:t>
            </a:r>
            <a:r>
              <a:rPr lang="en-US" altLang="ko-KR" dirty="0" smtClean="0"/>
              <a:t>       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                                      O(</a:t>
            </a:r>
            <a:r>
              <a:rPr lang="en-US" altLang="ko-KR" dirty="0" err="1" smtClean="0"/>
              <a:t>nlogn</a:t>
            </a:r>
            <a:r>
              <a:rPr lang="en-US" altLang="ko-KR" dirty="0" smtClean="0"/>
              <a:t>) </a:t>
            </a:r>
            <a:r>
              <a:rPr lang="en-US" altLang="ko-KR" dirty="0" smtClean="0"/>
              <a:t>time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eaLnBrk="1" hangingPunct="1"/>
            <a:r>
              <a:rPr lang="en-US" altLang="ko-KR" dirty="0" smtClean="0"/>
              <a:t>Thus, the total sort time is </a:t>
            </a:r>
            <a:r>
              <a:rPr lang="en-US" altLang="ko-KR" dirty="0" smtClean="0">
                <a:solidFill>
                  <a:srgbClr val="FF3300"/>
                </a:solidFill>
              </a:rPr>
              <a:t>O(</a:t>
            </a:r>
            <a:r>
              <a:rPr lang="en-US" altLang="ko-KR" dirty="0" err="1" smtClean="0">
                <a:solidFill>
                  <a:srgbClr val="FF3300"/>
                </a:solidFill>
              </a:rPr>
              <a:t>nlogn</a:t>
            </a:r>
            <a:r>
              <a:rPr lang="en-US" altLang="ko-KR" dirty="0" smtClean="0">
                <a:solidFill>
                  <a:srgbClr val="FF33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96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B6CF6-88B9-4DF2-A95F-11B888F30DF3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The Winner Tree Representation 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Using the array representation of a complete binary tree</a:t>
            </a:r>
          </a:p>
          <a:p>
            <a:pPr eaLnBrk="1" hangingPunct="1"/>
            <a:r>
              <a:rPr lang="en-US" altLang="ko-KR" dirty="0" smtClean="0"/>
              <a:t>A winner tree of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players requires </a:t>
            </a:r>
            <a:r>
              <a:rPr lang="en-US" altLang="ko-KR" i="1" dirty="0" smtClean="0"/>
              <a:t>n-1</a:t>
            </a:r>
            <a:r>
              <a:rPr lang="en-US" altLang="ko-KR" dirty="0" smtClean="0"/>
              <a:t> internal nodes </a:t>
            </a:r>
            <a:r>
              <a:rPr lang="en-US" altLang="ko-KR" dirty="0" smtClean="0">
                <a:solidFill>
                  <a:srgbClr val="0000FF"/>
                </a:solidFill>
              </a:rPr>
              <a:t>tree[1:n-1]</a:t>
            </a:r>
          </a:p>
          <a:p>
            <a:pPr eaLnBrk="1" hangingPunct="1"/>
            <a:r>
              <a:rPr lang="en-US" altLang="ko-KR" dirty="0" smtClean="0"/>
              <a:t>The players (external nodes) are represented as an array </a:t>
            </a:r>
            <a:r>
              <a:rPr lang="en-US" altLang="ko-KR" dirty="0" smtClean="0">
                <a:solidFill>
                  <a:srgbClr val="0000FF"/>
                </a:solidFill>
              </a:rPr>
              <a:t>player[1:n]</a:t>
            </a:r>
          </a:p>
          <a:p>
            <a:pPr eaLnBrk="1" hangingPunct="1"/>
            <a:r>
              <a:rPr lang="en-US" altLang="ko-KR" dirty="0" smtClean="0">
                <a:solidFill>
                  <a:srgbClr val="0000FF"/>
                </a:solidFill>
              </a:rPr>
              <a:t>tree[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r>
              <a:rPr lang="en-US" altLang="ko-KR" dirty="0" smtClean="0">
                <a:solidFill>
                  <a:srgbClr val="0000FF"/>
                </a:solidFill>
              </a:rPr>
              <a:t>]</a:t>
            </a:r>
            <a:r>
              <a:rPr lang="en-US" altLang="ko-KR" dirty="0" smtClean="0"/>
              <a:t> is an index into the array </a:t>
            </a:r>
            <a:r>
              <a:rPr lang="en-US" altLang="ko-KR" dirty="0" smtClean="0">
                <a:solidFill>
                  <a:srgbClr val="0000FF"/>
                </a:solidFill>
              </a:rPr>
              <a:t>player</a:t>
            </a:r>
            <a:r>
              <a:rPr lang="en-US" altLang="ko-KR" dirty="0" smtClean="0"/>
              <a:t> and gives the winner of the match played at node 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606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10877-55A3-4598-A79F-8728173FC315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b="1" i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b="1" i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b="1" i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b="1" i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b="1" i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400" b="1" i="1" smtClean="0">
              <a:solidFill>
                <a:srgbClr val="0000FF"/>
              </a:solidFill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" y="-571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87824" y="1196752"/>
            <a:ext cx="20162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40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4AC3A-4434-4450-9A2A-65ACE51D03A9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 Packing Problem</a:t>
            </a:r>
          </a:p>
        </p:txBody>
      </p:sp>
      <p:sp>
        <p:nvSpPr>
          <p:cNvPr id="515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We have </a:t>
            </a:r>
            <a:r>
              <a:rPr lang="en-US" altLang="ko-KR" sz="2400" smtClean="0">
                <a:solidFill>
                  <a:srgbClr val="0000FF"/>
                </a:solidFill>
              </a:rPr>
              <a:t>bins </a:t>
            </a:r>
            <a:r>
              <a:rPr lang="en-US" altLang="ko-KR" sz="2400" smtClean="0"/>
              <a:t>that</a:t>
            </a:r>
            <a:r>
              <a:rPr lang="en-US" altLang="ko-KR" sz="2400" smtClean="0">
                <a:solidFill>
                  <a:srgbClr val="0000FF"/>
                </a:solidFill>
              </a:rPr>
              <a:t> have a capacity </a:t>
            </a:r>
            <a:r>
              <a:rPr lang="en-US" altLang="ko-KR" sz="2400" b="1" i="1" smtClean="0">
                <a:solidFill>
                  <a:srgbClr val="0000FF"/>
                </a:solidFill>
              </a:rPr>
              <a:t>binCapacity</a:t>
            </a:r>
            <a:r>
              <a:rPr lang="en-US" altLang="ko-KR" sz="2400" smtClean="0"/>
              <a:t> and </a:t>
            </a:r>
            <a:r>
              <a:rPr lang="en-US" altLang="ko-KR" sz="2400" b="1" i="1" smtClean="0">
                <a:solidFill>
                  <a:srgbClr val="0000FF"/>
                </a:solidFill>
              </a:rPr>
              <a:t>n</a:t>
            </a:r>
            <a:r>
              <a:rPr lang="en-US" altLang="ko-KR" sz="2400" smtClean="0">
                <a:solidFill>
                  <a:srgbClr val="0000FF"/>
                </a:solidFill>
              </a:rPr>
              <a:t> objects</a:t>
            </a:r>
            <a:r>
              <a:rPr lang="en-US" altLang="ko-KR" sz="2400" smtClean="0"/>
              <a:t> that need to be packed into these bins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Object </a:t>
            </a:r>
            <a:r>
              <a:rPr lang="en-US" altLang="ko-KR" sz="2400" i="1" smtClean="0"/>
              <a:t>i</a:t>
            </a:r>
            <a:r>
              <a:rPr lang="en-US" altLang="ko-KR" sz="2400" smtClean="0"/>
              <a:t> requires objSize[i], where 0 &lt; objSize[i] </a:t>
            </a:r>
            <a:r>
              <a:rPr lang="en-US" altLang="ko-KR" sz="2400" smtClean="0">
                <a:sym typeface="Symbol" pitchFamily="18" charset="2"/>
              </a:rPr>
              <a:t> </a:t>
            </a:r>
            <a:r>
              <a:rPr lang="en-US" altLang="ko-KR" sz="2400" i="1" smtClean="0">
                <a:sym typeface="Symbol" pitchFamily="18" charset="2"/>
              </a:rPr>
              <a:t>binCapacity</a:t>
            </a:r>
            <a:r>
              <a:rPr lang="en-US" altLang="ko-KR" sz="2400" smtClean="0">
                <a:sym typeface="Symbol" pitchFamily="18" charset="2"/>
              </a:rPr>
              <a:t>, units of capacity</a:t>
            </a: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3300"/>
                </a:solidFill>
              </a:rPr>
              <a:t>Feasible packing</a:t>
            </a:r>
            <a:r>
              <a:rPr lang="en-US" altLang="ko-KR" sz="2400" smtClean="0"/>
              <a:t> - an assignment of objects to bins so that no bin’s capacity is exceeded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3300"/>
                </a:solidFill>
              </a:rPr>
              <a:t>Optimal packing</a:t>
            </a:r>
            <a:r>
              <a:rPr lang="en-US" altLang="ko-KR" sz="2400" smtClean="0"/>
              <a:t> - a feasible packing that uses the fewest number of bins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smtClean="0">
                <a:solidFill>
                  <a:srgbClr val="FF3300"/>
                </a:solidFill>
              </a:rPr>
              <a:t>Goal</a:t>
            </a:r>
            <a:r>
              <a:rPr lang="en-US" altLang="ko-KR" sz="2400" smtClean="0"/>
              <a:t>: pack objects with the minimum number of bins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The bin packing problem is an </a:t>
            </a:r>
            <a:r>
              <a:rPr lang="en-US" altLang="ko-KR" sz="2400" smtClean="0">
                <a:solidFill>
                  <a:srgbClr val="0000FF"/>
                </a:solidFill>
              </a:rPr>
              <a:t>NP-hard</a:t>
            </a:r>
            <a:r>
              <a:rPr lang="en-US" altLang="ko-KR" sz="2400" smtClean="0"/>
              <a:t> problem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>
                <a:sym typeface="Wingdings" pitchFamily="2" charset="2"/>
              </a:rPr>
              <a:t> </a:t>
            </a:r>
            <a:r>
              <a:rPr lang="en-US" altLang="ko-KR" smtClean="0"/>
              <a:t>We use </a:t>
            </a:r>
            <a:r>
              <a:rPr lang="en-US" altLang="ko-KR" smtClean="0">
                <a:solidFill>
                  <a:srgbClr val="0000FF"/>
                </a:solidFill>
              </a:rPr>
              <a:t>approximation algorithms</a:t>
            </a:r>
            <a:r>
              <a:rPr lang="en-US" altLang="ko-KR" smtClean="0"/>
              <a:t>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933700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39E76-CBA5-4F95-BC02-28338BD390D7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Bin Packing Approximation Algorithms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First Fit (FF)</a:t>
            </a:r>
          </a:p>
          <a:p>
            <a:pPr eaLnBrk="1" hangingPunct="1"/>
            <a:r>
              <a:rPr lang="en-US" altLang="ko-KR" smtClean="0"/>
              <a:t>First Fit Decreasing (FFD)</a:t>
            </a:r>
          </a:p>
          <a:p>
            <a:pPr eaLnBrk="1" hangingPunct="1"/>
            <a:r>
              <a:rPr lang="en-US" altLang="ko-KR" smtClean="0"/>
              <a:t>Best Fit (BF)</a:t>
            </a:r>
          </a:p>
          <a:p>
            <a:pPr eaLnBrk="1" hangingPunct="1"/>
            <a:r>
              <a:rPr lang="en-US" altLang="ko-KR" smtClean="0"/>
              <a:t>Best Fit Decreasing (BFD)</a:t>
            </a:r>
          </a:p>
        </p:txBody>
      </p:sp>
    </p:spTree>
    <p:extLst>
      <p:ext uri="{BB962C8B-B14F-4D97-AF65-F5344CB8AC3E}">
        <p14:creationId xmlns:p14="http://schemas.microsoft.com/office/powerpoint/2010/main" val="293834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7E704-846C-43B2-B2C7-9A4BE482D113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First Fit (FF) Bin Packing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Bins are arranged in left to right order.</a:t>
            </a:r>
          </a:p>
          <a:p>
            <a:pPr eaLnBrk="1" hangingPunct="1"/>
            <a:r>
              <a:rPr lang="en-US" altLang="ko-KR" dirty="0" smtClean="0"/>
              <a:t>Objects are packed one at a time in a given order.</a:t>
            </a:r>
          </a:p>
          <a:p>
            <a:pPr eaLnBrk="1" hangingPunct="1"/>
            <a:r>
              <a:rPr lang="en-US" altLang="ko-KR" dirty="0" smtClean="0"/>
              <a:t>Current object is packed into the leftmost </a:t>
            </a:r>
            <a:r>
              <a:rPr lang="en-US" altLang="ko-KR" dirty="0" smtClean="0"/>
              <a:t>bin into </a:t>
            </a:r>
            <a:r>
              <a:rPr lang="en-US" altLang="ko-KR" dirty="0" smtClean="0"/>
              <a:t>which it fits.</a:t>
            </a:r>
          </a:p>
          <a:p>
            <a:pPr eaLnBrk="1" hangingPunct="1"/>
            <a:r>
              <a:rPr lang="en-US" altLang="ko-KR" dirty="0" smtClean="0"/>
              <a:t>If there is no bin into which current object </a:t>
            </a:r>
            <a:r>
              <a:rPr lang="en-US" altLang="ko-KR" dirty="0" smtClean="0"/>
              <a:t>fits, start </a:t>
            </a:r>
            <a:r>
              <a:rPr lang="en-US" altLang="ko-KR" dirty="0" smtClean="0"/>
              <a:t>a new bin. </a:t>
            </a:r>
          </a:p>
        </p:txBody>
      </p:sp>
    </p:spTree>
    <p:extLst>
      <p:ext uri="{BB962C8B-B14F-4D97-AF65-F5344CB8AC3E}">
        <p14:creationId xmlns:p14="http://schemas.microsoft.com/office/powerpoint/2010/main" val="3452694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B7E528-487C-4940-B902-CC76E7F0226B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3375"/>
            <a:ext cx="8610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First Fit Bin Packing with Max Winner Tree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Use a max winner tree in which the players are </a:t>
            </a:r>
            <a:r>
              <a:rPr lang="en-US" altLang="ko-KR" i="1" dirty="0" smtClean="0">
                <a:ea typeface="휴먼매직체" pitchFamily="18" charset="-127"/>
              </a:rPr>
              <a:t>n</a:t>
            </a:r>
            <a:r>
              <a:rPr lang="en-US" altLang="ko-KR" dirty="0" smtClean="0"/>
              <a:t> bins and the value of a player is the available capacity </a:t>
            </a:r>
            <a:r>
              <a:rPr lang="en-US" altLang="ko-KR" i="1" dirty="0" err="1" smtClean="0">
                <a:ea typeface="휴먼매직체" pitchFamily="18" charset="-127"/>
              </a:rPr>
              <a:t>binCapacity</a:t>
            </a:r>
            <a:r>
              <a:rPr lang="en-US" altLang="ko-KR" dirty="0" smtClean="0"/>
              <a:t> in the bin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2251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D2A62-BECE-4F38-809F-78A79343B88E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3375"/>
            <a:ext cx="8610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3200" b="1" dirty="0" smtClean="0"/>
              <a:t>First Fit Bin Packing with Max Winner Tree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194593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smtClean="0"/>
              <a:t>Example: n=8, </a:t>
            </a:r>
            <a:r>
              <a:rPr lang="en-US" altLang="ko-KR" sz="2400" dirty="0" err="1" smtClean="0"/>
              <a:t>binCapacity</a:t>
            </a:r>
            <a:r>
              <a:rPr lang="en-US" altLang="ko-KR" sz="2400" dirty="0" smtClean="0"/>
              <a:t>=10, </a:t>
            </a:r>
            <a:r>
              <a:rPr lang="en-US" altLang="ko-KR" sz="2400" dirty="0" err="1" smtClean="0"/>
              <a:t>objSize</a:t>
            </a:r>
            <a:r>
              <a:rPr lang="en-US" altLang="ko-KR" sz="2400" dirty="0" smtClean="0"/>
              <a:t>[] = {8,6,5,3,6,4,2,7} 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4067175" y="1628775"/>
            <a:ext cx="457200" cy="3810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2619375" y="2314575"/>
            <a:ext cx="457200" cy="3810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514975" y="2314575"/>
            <a:ext cx="457200" cy="3810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5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857375" y="3076575"/>
            <a:ext cx="457200" cy="3810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381375" y="3076575"/>
            <a:ext cx="457200" cy="3810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752975" y="3076575"/>
            <a:ext cx="457200" cy="3810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latin typeface="굴림" pitchFamily="50" charset="-127"/>
              </a:rPr>
              <a:t>5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6276975" y="3076575"/>
            <a:ext cx="457200" cy="3810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7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4763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>
            <a:off x="21621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78" name="Rectangle 16"/>
          <p:cNvSpPr>
            <a:spLocks noChangeArrowheads="1"/>
          </p:cNvSpPr>
          <p:nvPr/>
        </p:nvSpPr>
        <p:spPr bwMode="auto">
          <a:xfrm>
            <a:off x="30003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79" name="Rectangle 17"/>
          <p:cNvSpPr>
            <a:spLocks noChangeArrowheads="1"/>
          </p:cNvSpPr>
          <p:nvPr/>
        </p:nvSpPr>
        <p:spPr bwMode="auto">
          <a:xfrm>
            <a:off x="36861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80" name="Rectangle 18"/>
          <p:cNvSpPr>
            <a:spLocks noChangeArrowheads="1"/>
          </p:cNvSpPr>
          <p:nvPr/>
        </p:nvSpPr>
        <p:spPr bwMode="auto">
          <a:xfrm>
            <a:off x="43719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81" name="Rectangle 19"/>
          <p:cNvSpPr>
            <a:spLocks noChangeArrowheads="1"/>
          </p:cNvSpPr>
          <p:nvPr/>
        </p:nvSpPr>
        <p:spPr bwMode="auto">
          <a:xfrm>
            <a:off x="50577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82" name="Rectangle 20"/>
          <p:cNvSpPr>
            <a:spLocks noChangeArrowheads="1"/>
          </p:cNvSpPr>
          <p:nvPr/>
        </p:nvSpPr>
        <p:spPr bwMode="auto">
          <a:xfrm>
            <a:off x="58959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83" name="Rectangle 21"/>
          <p:cNvSpPr>
            <a:spLocks noChangeArrowheads="1"/>
          </p:cNvSpPr>
          <p:nvPr/>
        </p:nvSpPr>
        <p:spPr bwMode="auto">
          <a:xfrm>
            <a:off x="6581775" y="3990975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>
                <a:latin typeface="굴림" pitchFamily="50" charset="-127"/>
              </a:rPr>
              <a:t>10</a:t>
            </a:r>
          </a:p>
        </p:txBody>
      </p:sp>
      <p:sp>
        <p:nvSpPr>
          <p:cNvPr id="36884" name="Line 22"/>
          <p:cNvSpPr>
            <a:spLocks noChangeShapeType="1"/>
          </p:cNvSpPr>
          <p:nvPr/>
        </p:nvSpPr>
        <p:spPr bwMode="auto">
          <a:xfrm flipH="1">
            <a:off x="1704975" y="345757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85" name="Line 23"/>
          <p:cNvSpPr>
            <a:spLocks noChangeShapeType="1"/>
          </p:cNvSpPr>
          <p:nvPr/>
        </p:nvSpPr>
        <p:spPr bwMode="auto">
          <a:xfrm>
            <a:off x="2085975" y="345757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86" name="Line 24"/>
          <p:cNvSpPr>
            <a:spLocks noChangeShapeType="1"/>
          </p:cNvSpPr>
          <p:nvPr/>
        </p:nvSpPr>
        <p:spPr bwMode="auto">
          <a:xfrm flipH="1">
            <a:off x="3228975" y="345757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87" name="Line 25"/>
          <p:cNvSpPr>
            <a:spLocks noChangeShapeType="1"/>
          </p:cNvSpPr>
          <p:nvPr/>
        </p:nvSpPr>
        <p:spPr bwMode="auto">
          <a:xfrm>
            <a:off x="3609975" y="345757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88" name="Line 26"/>
          <p:cNvSpPr>
            <a:spLocks noChangeShapeType="1"/>
          </p:cNvSpPr>
          <p:nvPr/>
        </p:nvSpPr>
        <p:spPr bwMode="auto">
          <a:xfrm flipH="1">
            <a:off x="4600575" y="345757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89" name="Line 27"/>
          <p:cNvSpPr>
            <a:spLocks noChangeShapeType="1"/>
          </p:cNvSpPr>
          <p:nvPr/>
        </p:nvSpPr>
        <p:spPr bwMode="auto">
          <a:xfrm>
            <a:off x="4981575" y="345757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0" name="Line 28"/>
          <p:cNvSpPr>
            <a:spLocks noChangeShapeType="1"/>
          </p:cNvSpPr>
          <p:nvPr/>
        </p:nvSpPr>
        <p:spPr bwMode="auto">
          <a:xfrm flipH="1">
            <a:off x="6124575" y="345757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1" name="Line 29"/>
          <p:cNvSpPr>
            <a:spLocks noChangeShapeType="1"/>
          </p:cNvSpPr>
          <p:nvPr/>
        </p:nvSpPr>
        <p:spPr bwMode="auto">
          <a:xfrm>
            <a:off x="6505575" y="3457575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2" name="Line 30"/>
          <p:cNvSpPr>
            <a:spLocks noChangeShapeType="1"/>
          </p:cNvSpPr>
          <p:nvPr/>
        </p:nvSpPr>
        <p:spPr bwMode="auto">
          <a:xfrm flipH="1">
            <a:off x="2085975" y="269557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3" name="Line 31"/>
          <p:cNvSpPr>
            <a:spLocks noChangeShapeType="1"/>
          </p:cNvSpPr>
          <p:nvPr/>
        </p:nvSpPr>
        <p:spPr bwMode="auto">
          <a:xfrm>
            <a:off x="2847975" y="269557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4" name="Line 32"/>
          <p:cNvSpPr>
            <a:spLocks noChangeShapeType="1"/>
          </p:cNvSpPr>
          <p:nvPr/>
        </p:nvSpPr>
        <p:spPr bwMode="auto">
          <a:xfrm flipH="1">
            <a:off x="4981575" y="269557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5" name="Line 33"/>
          <p:cNvSpPr>
            <a:spLocks noChangeShapeType="1"/>
          </p:cNvSpPr>
          <p:nvPr/>
        </p:nvSpPr>
        <p:spPr bwMode="auto">
          <a:xfrm>
            <a:off x="5743575" y="2695575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6" name="Line 34"/>
          <p:cNvSpPr>
            <a:spLocks noChangeShapeType="1"/>
          </p:cNvSpPr>
          <p:nvPr/>
        </p:nvSpPr>
        <p:spPr bwMode="auto">
          <a:xfrm flipH="1">
            <a:off x="2847975" y="2009775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7" name="Line 35"/>
          <p:cNvSpPr>
            <a:spLocks noChangeShapeType="1"/>
          </p:cNvSpPr>
          <p:nvPr/>
        </p:nvSpPr>
        <p:spPr bwMode="auto">
          <a:xfrm>
            <a:off x="4295775" y="2009775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6898" name="Text Box 36"/>
          <p:cNvSpPr txBox="1">
            <a:spLocks noChangeArrowheads="1"/>
          </p:cNvSpPr>
          <p:nvPr/>
        </p:nvSpPr>
        <p:spPr bwMode="auto">
          <a:xfrm>
            <a:off x="1552575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1</a:t>
            </a:r>
          </a:p>
        </p:txBody>
      </p:sp>
      <p:sp>
        <p:nvSpPr>
          <p:cNvPr id="36899" name="Text Box 37"/>
          <p:cNvSpPr txBox="1">
            <a:spLocks noChangeArrowheads="1"/>
          </p:cNvSpPr>
          <p:nvPr/>
        </p:nvSpPr>
        <p:spPr bwMode="auto">
          <a:xfrm>
            <a:off x="2216150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2</a:t>
            </a:r>
          </a:p>
        </p:txBody>
      </p:sp>
      <p:sp>
        <p:nvSpPr>
          <p:cNvPr id="36900" name="Text Box 38"/>
          <p:cNvSpPr txBox="1">
            <a:spLocks noChangeArrowheads="1"/>
          </p:cNvSpPr>
          <p:nvPr/>
        </p:nvSpPr>
        <p:spPr bwMode="auto">
          <a:xfrm>
            <a:off x="3076575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3</a:t>
            </a:r>
          </a:p>
        </p:txBody>
      </p:sp>
      <p:sp>
        <p:nvSpPr>
          <p:cNvPr id="36901" name="Text Box 39"/>
          <p:cNvSpPr txBox="1">
            <a:spLocks noChangeArrowheads="1"/>
          </p:cNvSpPr>
          <p:nvPr/>
        </p:nvSpPr>
        <p:spPr bwMode="auto">
          <a:xfrm>
            <a:off x="3740150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4</a:t>
            </a:r>
          </a:p>
        </p:txBody>
      </p:sp>
      <p:sp>
        <p:nvSpPr>
          <p:cNvPr id="36902" name="Text Box 40"/>
          <p:cNvSpPr txBox="1">
            <a:spLocks noChangeArrowheads="1"/>
          </p:cNvSpPr>
          <p:nvPr/>
        </p:nvSpPr>
        <p:spPr bwMode="auto">
          <a:xfrm>
            <a:off x="4425950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5</a:t>
            </a:r>
          </a:p>
        </p:txBody>
      </p:sp>
      <p:sp>
        <p:nvSpPr>
          <p:cNvPr id="36903" name="Text Box 41"/>
          <p:cNvSpPr txBox="1">
            <a:spLocks noChangeArrowheads="1"/>
          </p:cNvSpPr>
          <p:nvPr/>
        </p:nvSpPr>
        <p:spPr bwMode="auto">
          <a:xfrm>
            <a:off x="5111750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6</a:t>
            </a:r>
          </a:p>
        </p:txBody>
      </p:sp>
      <p:sp>
        <p:nvSpPr>
          <p:cNvPr id="36904" name="Text Box 42"/>
          <p:cNvSpPr txBox="1">
            <a:spLocks noChangeArrowheads="1"/>
          </p:cNvSpPr>
          <p:nvPr/>
        </p:nvSpPr>
        <p:spPr bwMode="auto">
          <a:xfrm>
            <a:off x="5972175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7</a:t>
            </a:r>
          </a:p>
        </p:txBody>
      </p:sp>
      <p:sp>
        <p:nvSpPr>
          <p:cNvPr id="36905" name="Text Box 43"/>
          <p:cNvSpPr txBox="1">
            <a:spLocks noChangeArrowheads="1"/>
          </p:cNvSpPr>
          <p:nvPr/>
        </p:nvSpPr>
        <p:spPr bwMode="auto">
          <a:xfrm>
            <a:off x="6657975" y="443230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굴림" pitchFamily="50" charset="-127"/>
              </a:rPr>
              <a:t>8</a:t>
            </a:r>
          </a:p>
        </p:txBody>
      </p:sp>
      <p:sp>
        <p:nvSpPr>
          <p:cNvPr id="36906" name="Text Box 44"/>
          <p:cNvSpPr txBox="1">
            <a:spLocks noChangeArrowheads="1"/>
          </p:cNvSpPr>
          <p:nvPr/>
        </p:nvSpPr>
        <p:spPr bwMode="auto">
          <a:xfrm>
            <a:off x="2916238" y="4902200"/>
            <a:ext cx="5330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Arial" charset="0"/>
              </a:rPr>
              <a:t>Initial</a:t>
            </a:r>
          </a:p>
          <a:p>
            <a:pPr eaLnBrk="1" hangingPunct="1"/>
            <a:r>
              <a:rPr lang="en-US" altLang="ko-KR" sz="2000" b="1">
                <a:solidFill>
                  <a:srgbClr val="FF3300"/>
                </a:solidFill>
                <a:latin typeface="Arial" charset="0"/>
              </a:rPr>
              <a:t>bin[tree[1]].unusedCapacity &gt;= objSize[1]?</a:t>
            </a:r>
          </a:p>
        </p:txBody>
      </p:sp>
    </p:spTree>
    <p:extLst>
      <p:ext uri="{BB962C8B-B14F-4D97-AF65-F5344CB8AC3E}">
        <p14:creationId xmlns:p14="http://schemas.microsoft.com/office/powerpoint/2010/main" val="3361209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Digital Media Lab.</a:t>
            </a:r>
          </a:p>
        </p:txBody>
      </p:sp>
      <p:sp>
        <p:nvSpPr>
          <p:cNvPr id="2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9955D-62AF-4527-B324-BCA61C8F038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256213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altLang="ko-KR" sz="2400" dirty="0"/>
              <a:t>(</a:t>
            </a:r>
            <a:r>
              <a:rPr lang="en-US" altLang="ko-KR" sz="2400" dirty="0" err="1"/>
              <a:t>Eg</a:t>
            </a:r>
            <a:r>
              <a:rPr lang="en-US" altLang="ko-KR" sz="2400" dirty="0"/>
              <a:t>) size : 0.85, 0.5, 0.4, 0.4, 0.3, 0.2, 0.2, 0.1</a:t>
            </a:r>
          </a:p>
          <a:p>
            <a:pPr>
              <a:lnSpc>
                <a:spcPct val="90000"/>
              </a:lnSpc>
            </a:pPr>
            <a:endParaRPr lang="en-US" altLang="ko-KR" sz="2800" dirty="0"/>
          </a:p>
          <a:p>
            <a:pPr>
              <a:lnSpc>
                <a:spcPct val="90000"/>
              </a:lnSpc>
            </a:pPr>
            <a:endParaRPr lang="en-US" altLang="ko-KR" sz="2800" dirty="0"/>
          </a:p>
          <a:p>
            <a:pPr>
              <a:lnSpc>
                <a:spcPct val="90000"/>
              </a:lnSpc>
            </a:pPr>
            <a:endParaRPr lang="en-US" altLang="ko-KR" sz="2800" dirty="0"/>
          </a:p>
          <a:p>
            <a:pPr>
              <a:lnSpc>
                <a:spcPct val="90000"/>
              </a:lnSpc>
            </a:pPr>
            <a:endParaRPr lang="en-US" altLang="ko-KR" sz="2800" dirty="0"/>
          </a:p>
          <a:p>
            <a:pPr>
              <a:lnSpc>
                <a:spcPct val="90000"/>
              </a:lnSpc>
            </a:pPr>
            <a:r>
              <a:rPr lang="en-US" altLang="ko-KR" sz="2800" dirty="0"/>
              <a:t>“Greedy algorithm within a greedy alg.”</a:t>
            </a:r>
          </a:p>
          <a:p>
            <a:pPr>
              <a:lnSpc>
                <a:spcPct val="90000"/>
              </a:lnSpc>
            </a:pPr>
            <a:r>
              <a:rPr lang="el-GR" altLang="ko-KR" sz="2800" dirty="0">
                <a:latin typeface="굴림" pitchFamily="50" charset="-127"/>
                <a:sym typeface="Wingdings" pitchFamily="2" charset="2"/>
              </a:rPr>
              <a:t>Θ</a:t>
            </a:r>
            <a:r>
              <a:rPr lang="en-US" altLang="ko-KR" sz="2800" dirty="0">
                <a:latin typeface="굴림" pitchFamily="50" charset="-127"/>
                <a:sym typeface="Wingdings" pitchFamily="2" charset="2"/>
              </a:rPr>
              <a:t>(n</a:t>
            </a:r>
            <a:r>
              <a:rPr lang="en-US" altLang="ko-KR" sz="2800" baseline="30000" dirty="0">
                <a:latin typeface="굴림" pitchFamily="50" charset="-127"/>
                <a:sym typeface="Wingdings" pitchFamily="2" charset="2"/>
              </a:rPr>
              <a:t>2</a:t>
            </a:r>
            <a:r>
              <a:rPr lang="en-US" altLang="ko-KR" sz="2800" dirty="0">
                <a:latin typeface="굴림" pitchFamily="50" charset="-127"/>
                <a:sym typeface="Wingdings" pitchFamily="2" charset="2"/>
              </a:rPr>
              <a:t>) time.       Why?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굴림" pitchFamily="50" charset="-127"/>
                <a:sym typeface="Wingdings" pitchFamily="2" charset="2"/>
              </a:rPr>
              <a:t>     (n items, size of each item = 0.51.)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굴림" pitchFamily="50" charset="-127"/>
                <a:sym typeface="Wingdings" pitchFamily="2" charset="2"/>
              </a:rPr>
              <a:t>Non-optimal solution.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굴림" pitchFamily="50" charset="-127"/>
                <a:sym typeface="Wingdings" pitchFamily="2" charset="2"/>
              </a:rPr>
              <a:t>(</a:t>
            </a:r>
            <a:r>
              <a:rPr lang="en-US" altLang="ko-KR" sz="2400" dirty="0" err="1">
                <a:latin typeface="굴림" pitchFamily="50" charset="-127"/>
                <a:sym typeface="Wingdings" pitchFamily="2" charset="2"/>
              </a:rPr>
              <a:t>Eg</a:t>
            </a:r>
            <a:r>
              <a:rPr lang="en-US" altLang="ko-KR" sz="2400" dirty="0">
                <a:latin typeface="굴림" pitchFamily="50" charset="-127"/>
                <a:sym typeface="Wingdings" pitchFamily="2" charset="2"/>
              </a:rPr>
              <a:t>.) B2 : 0.5, 0.3, 0.2.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굴림" pitchFamily="50" charset="-127"/>
                <a:sym typeface="Wingdings" pitchFamily="2" charset="2"/>
              </a:rPr>
              <a:t>       B3 : 0.4, 0.4, 0.2.      3 bins!!!!!!</a:t>
            </a:r>
            <a:endParaRPr lang="el-GR" altLang="ko-KR" sz="2400" dirty="0">
              <a:latin typeface="굴림" pitchFamily="50" charset="-127"/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>
              <a:latin typeface="굴림" pitchFamily="50" charset="-127"/>
              <a:sym typeface="Wingdings" pitchFamily="2" charset="2"/>
            </a:endParaRPr>
          </a:p>
        </p:txBody>
      </p:sp>
      <p:grpSp>
        <p:nvGrpSpPr>
          <p:cNvPr id="306179" name="Group 3"/>
          <p:cNvGrpSpPr>
            <a:grpSpLocks/>
          </p:cNvGrpSpPr>
          <p:nvPr/>
        </p:nvGrpSpPr>
        <p:grpSpPr bwMode="auto">
          <a:xfrm>
            <a:off x="1692275" y="1557338"/>
            <a:ext cx="5111750" cy="1633537"/>
            <a:chOff x="1066" y="981"/>
            <a:chExt cx="3220" cy="1029"/>
          </a:xfrm>
        </p:grpSpPr>
        <p:sp>
          <p:nvSpPr>
            <p:cNvPr id="306180" name="Rectangle 4"/>
            <p:cNvSpPr>
              <a:spLocks noChangeArrowheads="1"/>
            </p:cNvSpPr>
            <p:nvPr/>
          </p:nvSpPr>
          <p:spPr bwMode="auto">
            <a:xfrm>
              <a:off x="1066" y="981"/>
              <a:ext cx="589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81" name="Text Box 5"/>
            <p:cNvSpPr txBox="1">
              <a:spLocks noChangeArrowheads="1"/>
            </p:cNvSpPr>
            <p:nvPr/>
          </p:nvSpPr>
          <p:spPr bwMode="auto">
            <a:xfrm>
              <a:off x="1244" y="1770"/>
              <a:ext cx="36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900" b="1">
                  <a:latin typeface="Arial" charset="0"/>
                </a:rPr>
                <a:t>B</a:t>
              </a:r>
              <a:r>
                <a:rPr lang="en-US" altLang="ko-KR" sz="1900" b="1" baseline="-25000">
                  <a:latin typeface="Arial" charset="0"/>
                </a:rPr>
                <a:t>1</a:t>
              </a:r>
            </a:p>
          </p:txBody>
        </p:sp>
        <p:sp>
          <p:nvSpPr>
            <p:cNvPr id="306182" name="Rectangle 6"/>
            <p:cNvSpPr>
              <a:spLocks noChangeArrowheads="1"/>
            </p:cNvSpPr>
            <p:nvPr/>
          </p:nvSpPr>
          <p:spPr bwMode="auto">
            <a:xfrm>
              <a:off x="1066" y="1207"/>
              <a:ext cx="589" cy="59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83" name="Rectangle 7"/>
            <p:cNvSpPr>
              <a:spLocks noChangeArrowheads="1"/>
            </p:cNvSpPr>
            <p:nvPr/>
          </p:nvSpPr>
          <p:spPr bwMode="auto">
            <a:xfrm>
              <a:off x="1066" y="1026"/>
              <a:ext cx="589" cy="1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84" name="Text Box 8"/>
            <p:cNvSpPr txBox="1">
              <a:spLocks noChangeArrowheads="1"/>
            </p:cNvSpPr>
            <p:nvPr/>
          </p:nvSpPr>
          <p:spPr bwMode="auto">
            <a:xfrm>
              <a:off x="1156" y="1389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0.85</a:t>
              </a:r>
              <a:endParaRPr lang="en-US" altLang="ko-KR" sz="1400" b="1" baseline="-25000">
                <a:latin typeface="Arial" charset="0"/>
              </a:endParaRPr>
            </a:p>
          </p:txBody>
        </p:sp>
        <p:sp>
          <p:nvSpPr>
            <p:cNvPr id="306185" name="Text Box 9"/>
            <p:cNvSpPr txBox="1">
              <a:spLocks noChangeArrowheads="1"/>
            </p:cNvSpPr>
            <p:nvPr/>
          </p:nvSpPr>
          <p:spPr bwMode="auto">
            <a:xfrm>
              <a:off x="1156" y="1005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0.1</a:t>
              </a:r>
              <a:endParaRPr lang="en-US" altLang="ko-KR" sz="1400" b="1" baseline="-25000">
                <a:latin typeface="Arial" charset="0"/>
              </a:endParaRPr>
            </a:p>
          </p:txBody>
        </p:sp>
        <p:sp>
          <p:nvSpPr>
            <p:cNvPr id="306186" name="Rectangle 10"/>
            <p:cNvSpPr>
              <a:spLocks noChangeArrowheads="1"/>
            </p:cNvSpPr>
            <p:nvPr/>
          </p:nvSpPr>
          <p:spPr bwMode="auto">
            <a:xfrm>
              <a:off x="1928" y="981"/>
              <a:ext cx="589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87" name="Text Box 11"/>
            <p:cNvSpPr txBox="1">
              <a:spLocks noChangeArrowheads="1"/>
            </p:cNvSpPr>
            <p:nvPr/>
          </p:nvSpPr>
          <p:spPr bwMode="auto">
            <a:xfrm>
              <a:off x="2106" y="1770"/>
              <a:ext cx="36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900" b="1">
                  <a:latin typeface="Arial" charset="0"/>
                </a:rPr>
                <a:t>B</a:t>
              </a:r>
              <a:r>
                <a:rPr lang="en-US" altLang="ko-KR" sz="1900" b="1" baseline="-25000">
                  <a:latin typeface="Arial" charset="0"/>
                </a:rPr>
                <a:t>2</a:t>
              </a:r>
            </a:p>
          </p:txBody>
        </p:sp>
        <p:sp>
          <p:nvSpPr>
            <p:cNvPr id="306188" name="Rectangle 12"/>
            <p:cNvSpPr>
              <a:spLocks noChangeArrowheads="1"/>
            </p:cNvSpPr>
            <p:nvPr/>
          </p:nvSpPr>
          <p:spPr bwMode="auto">
            <a:xfrm>
              <a:off x="1928" y="1389"/>
              <a:ext cx="589" cy="408"/>
            </a:xfrm>
            <a:prstGeom prst="rect">
              <a:avLst/>
            </a:prstGeom>
            <a:solidFill>
              <a:srgbClr val="CC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89" name="Rectangle 13"/>
            <p:cNvSpPr>
              <a:spLocks noChangeArrowheads="1"/>
            </p:cNvSpPr>
            <p:nvPr/>
          </p:nvSpPr>
          <p:spPr bwMode="auto">
            <a:xfrm>
              <a:off x="1928" y="1071"/>
              <a:ext cx="589" cy="31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90" name="Text Box 14"/>
            <p:cNvSpPr txBox="1">
              <a:spLocks noChangeArrowheads="1"/>
            </p:cNvSpPr>
            <p:nvPr/>
          </p:nvSpPr>
          <p:spPr bwMode="auto">
            <a:xfrm>
              <a:off x="2087" y="1480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0.5</a:t>
              </a:r>
              <a:endParaRPr lang="en-US" altLang="ko-KR" sz="1400" b="1" baseline="-25000">
                <a:latin typeface="Arial" charset="0"/>
              </a:endParaRPr>
            </a:p>
          </p:txBody>
        </p:sp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2084" y="1119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0.4</a:t>
              </a:r>
              <a:endParaRPr lang="en-US" altLang="ko-KR" sz="1400" b="1" baseline="-25000">
                <a:latin typeface="Arial" charset="0"/>
              </a:endParaRPr>
            </a:p>
          </p:txBody>
        </p:sp>
        <p:sp>
          <p:nvSpPr>
            <p:cNvPr id="306192" name="Rectangle 16"/>
            <p:cNvSpPr>
              <a:spLocks noChangeArrowheads="1"/>
            </p:cNvSpPr>
            <p:nvPr/>
          </p:nvSpPr>
          <p:spPr bwMode="auto">
            <a:xfrm>
              <a:off x="2789" y="981"/>
              <a:ext cx="589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93" name="Text Box 17"/>
            <p:cNvSpPr txBox="1">
              <a:spLocks noChangeArrowheads="1"/>
            </p:cNvSpPr>
            <p:nvPr/>
          </p:nvSpPr>
          <p:spPr bwMode="auto">
            <a:xfrm>
              <a:off x="2967" y="1770"/>
              <a:ext cx="36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900" b="1">
                  <a:latin typeface="Arial" charset="0"/>
                </a:rPr>
                <a:t>B</a:t>
              </a:r>
              <a:r>
                <a:rPr lang="en-US" altLang="ko-KR" sz="1900" b="1" baseline="-25000">
                  <a:latin typeface="Arial" charset="0"/>
                </a:rPr>
                <a:t>3</a:t>
              </a:r>
            </a:p>
          </p:txBody>
        </p:sp>
        <p:sp>
          <p:nvSpPr>
            <p:cNvPr id="306194" name="Rectangle 18"/>
            <p:cNvSpPr>
              <a:spLocks noChangeArrowheads="1"/>
            </p:cNvSpPr>
            <p:nvPr/>
          </p:nvSpPr>
          <p:spPr bwMode="auto">
            <a:xfrm>
              <a:off x="2789" y="1434"/>
              <a:ext cx="589" cy="3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95" name="Rectangle 19"/>
            <p:cNvSpPr>
              <a:spLocks noChangeArrowheads="1"/>
            </p:cNvSpPr>
            <p:nvPr/>
          </p:nvSpPr>
          <p:spPr bwMode="auto">
            <a:xfrm>
              <a:off x="2789" y="1026"/>
              <a:ext cx="589" cy="18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96" name="Text Box 20"/>
            <p:cNvSpPr txBox="1">
              <a:spLocks noChangeArrowheads="1"/>
            </p:cNvSpPr>
            <p:nvPr/>
          </p:nvSpPr>
          <p:spPr bwMode="auto">
            <a:xfrm>
              <a:off x="2935" y="1536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0.4</a:t>
              </a:r>
              <a:endParaRPr lang="en-US" altLang="ko-KR" sz="1400" b="1" baseline="-25000">
                <a:latin typeface="Arial" charset="0"/>
              </a:endParaRPr>
            </a:p>
          </p:txBody>
        </p:sp>
        <p:sp>
          <p:nvSpPr>
            <p:cNvPr id="306197" name="Text Box 21"/>
            <p:cNvSpPr txBox="1">
              <a:spLocks noChangeArrowheads="1"/>
            </p:cNvSpPr>
            <p:nvPr/>
          </p:nvSpPr>
          <p:spPr bwMode="auto">
            <a:xfrm>
              <a:off x="2927" y="1005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0.2</a:t>
              </a:r>
              <a:endParaRPr lang="en-US" altLang="ko-KR" sz="1400" b="1" baseline="-25000">
                <a:latin typeface="Arial" charset="0"/>
              </a:endParaRPr>
            </a:p>
          </p:txBody>
        </p:sp>
        <p:sp>
          <p:nvSpPr>
            <p:cNvPr id="306198" name="Rectangle 22"/>
            <p:cNvSpPr>
              <a:spLocks noChangeArrowheads="1"/>
            </p:cNvSpPr>
            <p:nvPr/>
          </p:nvSpPr>
          <p:spPr bwMode="auto">
            <a:xfrm>
              <a:off x="3697" y="981"/>
              <a:ext cx="589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199" name="Text Box 23"/>
            <p:cNvSpPr txBox="1">
              <a:spLocks noChangeArrowheads="1"/>
            </p:cNvSpPr>
            <p:nvPr/>
          </p:nvSpPr>
          <p:spPr bwMode="auto">
            <a:xfrm>
              <a:off x="3875" y="1770"/>
              <a:ext cx="36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900" b="1">
                  <a:latin typeface="Arial" charset="0"/>
                </a:rPr>
                <a:t>B</a:t>
              </a:r>
              <a:r>
                <a:rPr lang="en-US" altLang="ko-KR" sz="1900" b="1" baseline="-25000">
                  <a:latin typeface="Arial" charset="0"/>
                </a:rPr>
                <a:t>4</a:t>
              </a:r>
            </a:p>
          </p:txBody>
        </p:sp>
        <p:sp>
          <p:nvSpPr>
            <p:cNvPr id="306200" name="Rectangle 24"/>
            <p:cNvSpPr>
              <a:spLocks noChangeArrowheads="1"/>
            </p:cNvSpPr>
            <p:nvPr/>
          </p:nvSpPr>
          <p:spPr bwMode="auto">
            <a:xfrm>
              <a:off x="3697" y="1616"/>
              <a:ext cx="589" cy="18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01" name="Text Box 25"/>
            <p:cNvSpPr txBox="1">
              <a:spLocks noChangeArrowheads="1"/>
            </p:cNvSpPr>
            <p:nvPr/>
          </p:nvSpPr>
          <p:spPr bwMode="auto">
            <a:xfrm>
              <a:off x="3849" y="1594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0.2</a:t>
              </a:r>
              <a:endParaRPr lang="en-US" altLang="ko-KR" sz="1400" b="1" baseline="-25000">
                <a:latin typeface="Arial" charset="0"/>
              </a:endParaRPr>
            </a:p>
          </p:txBody>
        </p:sp>
        <p:sp>
          <p:nvSpPr>
            <p:cNvPr id="306202" name="Rectangle 26"/>
            <p:cNvSpPr>
              <a:spLocks noChangeArrowheads="1"/>
            </p:cNvSpPr>
            <p:nvPr/>
          </p:nvSpPr>
          <p:spPr bwMode="auto">
            <a:xfrm>
              <a:off x="2789" y="1207"/>
              <a:ext cx="589" cy="22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03" name="Text Box 27"/>
            <p:cNvSpPr txBox="1">
              <a:spLocks noChangeArrowheads="1"/>
            </p:cNvSpPr>
            <p:nvPr/>
          </p:nvSpPr>
          <p:spPr bwMode="auto">
            <a:xfrm>
              <a:off x="2933" y="1226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latin typeface="Arial" charset="0"/>
                </a:rPr>
                <a:t>0.3</a:t>
              </a:r>
              <a:endParaRPr lang="en-US" altLang="ko-KR" sz="1400" b="1" baseline="-250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93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530CD-58CA-4C33-BBDC-9DEF511F0697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004093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smtClean="0"/>
              <a:t>Example: n=8, </a:t>
            </a:r>
            <a:r>
              <a:rPr lang="en-US" altLang="ko-KR" sz="2400" dirty="0" err="1" smtClean="0"/>
              <a:t>binCapacity</a:t>
            </a:r>
            <a:r>
              <a:rPr lang="en-US" altLang="ko-KR" sz="2400" dirty="0" smtClean="0"/>
              <a:t>=10, </a:t>
            </a:r>
            <a:r>
              <a:rPr lang="en-US" altLang="ko-KR" sz="2400" dirty="0" err="1" smtClean="0"/>
              <a:t>objSize</a:t>
            </a:r>
            <a:r>
              <a:rPr lang="en-US" altLang="ko-KR" sz="2400" dirty="0" smtClean="0"/>
              <a:t>[] = {8,6,5,3,6,4,2,7}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47813" y="1628775"/>
            <a:ext cx="5562600" cy="3670300"/>
            <a:chOff x="1056" y="1824"/>
            <a:chExt cx="3504" cy="2312"/>
          </a:xfrm>
        </p:grpSpPr>
        <p:sp>
          <p:nvSpPr>
            <p:cNvPr id="37895" name="Oval 4"/>
            <p:cNvSpPr>
              <a:spLocks noChangeArrowheads="1"/>
            </p:cNvSpPr>
            <p:nvPr/>
          </p:nvSpPr>
          <p:spPr bwMode="auto">
            <a:xfrm>
              <a:off x="2688" y="1824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7896" name="Oval 5"/>
            <p:cNvSpPr>
              <a:spLocks noChangeArrowheads="1"/>
            </p:cNvSpPr>
            <p:nvPr/>
          </p:nvSpPr>
          <p:spPr bwMode="auto">
            <a:xfrm>
              <a:off x="1776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7897" name="Oval 6"/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7898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7899" name="Oval 8"/>
            <p:cNvSpPr>
              <a:spLocks noChangeArrowheads="1"/>
            </p:cNvSpPr>
            <p:nvPr/>
          </p:nvSpPr>
          <p:spPr bwMode="auto">
            <a:xfrm>
              <a:off x="225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37900" name="Oval 9"/>
            <p:cNvSpPr>
              <a:spLocks noChangeArrowheads="1"/>
            </p:cNvSpPr>
            <p:nvPr/>
          </p:nvSpPr>
          <p:spPr bwMode="auto">
            <a:xfrm>
              <a:off x="312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7901" name="Oval 10"/>
            <p:cNvSpPr>
              <a:spLocks noChangeArrowheads="1"/>
            </p:cNvSpPr>
            <p:nvPr/>
          </p:nvSpPr>
          <p:spPr bwMode="auto">
            <a:xfrm>
              <a:off x="408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37902" name="Rectangle 11"/>
            <p:cNvSpPr>
              <a:spLocks noChangeArrowheads="1"/>
            </p:cNvSpPr>
            <p:nvPr/>
          </p:nvSpPr>
          <p:spPr bwMode="auto">
            <a:xfrm>
              <a:off x="105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2</a:t>
              </a:r>
            </a:p>
          </p:txBody>
        </p:sp>
        <p:sp>
          <p:nvSpPr>
            <p:cNvPr id="37903" name="Rectangle 12"/>
            <p:cNvSpPr>
              <a:spLocks noChangeArrowheads="1"/>
            </p:cNvSpPr>
            <p:nvPr/>
          </p:nvSpPr>
          <p:spPr bwMode="auto">
            <a:xfrm>
              <a:off x="148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7904" name="Rectangle 13"/>
            <p:cNvSpPr>
              <a:spLocks noChangeArrowheads="1"/>
            </p:cNvSpPr>
            <p:nvPr/>
          </p:nvSpPr>
          <p:spPr bwMode="auto">
            <a:xfrm>
              <a:off x="201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7905" name="Rectangle 14"/>
            <p:cNvSpPr>
              <a:spLocks noChangeArrowheads="1"/>
            </p:cNvSpPr>
            <p:nvPr/>
          </p:nvSpPr>
          <p:spPr bwMode="auto">
            <a:xfrm>
              <a:off x="244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7906" name="Rectangle 15"/>
            <p:cNvSpPr>
              <a:spLocks noChangeArrowheads="1"/>
            </p:cNvSpPr>
            <p:nvPr/>
          </p:nvSpPr>
          <p:spPr bwMode="auto">
            <a:xfrm>
              <a:off x="288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7907" name="Rectangle 16"/>
            <p:cNvSpPr>
              <a:spLocks noChangeArrowheads="1"/>
            </p:cNvSpPr>
            <p:nvPr/>
          </p:nvSpPr>
          <p:spPr bwMode="auto">
            <a:xfrm>
              <a:off x="331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7908" name="Rectangle 17"/>
            <p:cNvSpPr>
              <a:spLocks noChangeArrowheads="1"/>
            </p:cNvSpPr>
            <p:nvPr/>
          </p:nvSpPr>
          <p:spPr bwMode="auto">
            <a:xfrm>
              <a:off x="384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7909" name="Rectangle 18"/>
            <p:cNvSpPr>
              <a:spLocks noChangeArrowheads="1"/>
            </p:cNvSpPr>
            <p:nvPr/>
          </p:nvSpPr>
          <p:spPr bwMode="auto">
            <a:xfrm>
              <a:off x="427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7910" name="Line 19"/>
            <p:cNvSpPr>
              <a:spLocks noChangeShapeType="1"/>
            </p:cNvSpPr>
            <p:nvPr/>
          </p:nvSpPr>
          <p:spPr bwMode="auto">
            <a:xfrm flipH="1">
              <a:off x="120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1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2" name="Line 21"/>
            <p:cNvSpPr>
              <a:spLocks noChangeShapeType="1"/>
            </p:cNvSpPr>
            <p:nvPr/>
          </p:nvSpPr>
          <p:spPr bwMode="auto">
            <a:xfrm flipH="1">
              <a:off x="216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3" name="Line 22"/>
            <p:cNvSpPr>
              <a:spLocks noChangeShapeType="1"/>
            </p:cNvSpPr>
            <p:nvPr/>
          </p:nvSpPr>
          <p:spPr bwMode="auto">
            <a:xfrm>
              <a:off x="240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4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5" name="Line 24"/>
            <p:cNvSpPr>
              <a:spLocks noChangeShapeType="1"/>
            </p:cNvSpPr>
            <p:nvPr/>
          </p:nvSpPr>
          <p:spPr bwMode="auto">
            <a:xfrm>
              <a:off x="326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6" name="Line 25"/>
            <p:cNvSpPr>
              <a:spLocks noChangeShapeType="1"/>
            </p:cNvSpPr>
            <p:nvPr/>
          </p:nvSpPr>
          <p:spPr bwMode="auto">
            <a:xfrm flipH="1">
              <a:off x="398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7" name="Line 26"/>
            <p:cNvSpPr>
              <a:spLocks noChangeShapeType="1"/>
            </p:cNvSpPr>
            <p:nvPr/>
          </p:nvSpPr>
          <p:spPr bwMode="auto">
            <a:xfrm>
              <a:off x="422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8" name="Line 27"/>
            <p:cNvSpPr>
              <a:spLocks noChangeShapeType="1"/>
            </p:cNvSpPr>
            <p:nvPr/>
          </p:nvSpPr>
          <p:spPr bwMode="auto">
            <a:xfrm flipH="1">
              <a:off x="144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19" name="Line 28"/>
            <p:cNvSpPr>
              <a:spLocks noChangeShapeType="1"/>
            </p:cNvSpPr>
            <p:nvPr/>
          </p:nvSpPr>
          <p:spPr bwMode="auto">
            <a:xfrm>
              <a:off x="192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20" name="Line 29"/>
            <p:cNvSpPr>
              <a:spLocks noChangeShapeType="1"/>
            </p:cNvSpPr>
            <p:nvPr/>
          </p:nvSpPr>
          <p:spPr bwMode="auto">
            <a:xfrm flipH="1">
              <a:off x="326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21" name="Line 30"/>
            <p:cNvSpPr>
              <a:spLocks noChangeShapeType="1"/>
            </p:cNvSpPr>
            <p:nvPr/>
          </p:nvSpPr>
          <p:spPr bwMode="auto">
            <a:xfrm>
              <a:off x="374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22" name="Line 31"/>
            <p:cNvSpPr>
              <a:spLocks noChangeShapeType="1"/>
            </p:cNvSpPr>
            <p:nvPr/>
          </p:nvSpPr>
          <p:spPr bwMode="auto">
            <a:xfrm flipH="1">
              <a:off x="1920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23" name="Line 32"/>
            <p:cNvSpPr>
              <a:spLocks noChangeShapeType="1"/>
            </p:cNvSpPr>
            <p:nvPr/>
          </p:nvSpPr>
          <p:spPr bwMode="auto">
            <a:xfrm>
              <a:off x="2832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7924" name="Text Box 33"/>
            <p:cNvSpPr txBox="1">
              <a:spLocks noChangeArrowheads="1"/>
            </p:cNvSpPr>
            <p:nvPr/>
          </p:nvSpPr>
          <p:spPr bwMode="auto">
            <a:xfrm>
              <a:off x="110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37925" name="Text Box 34"/>
            <p:cNvSpPr txBox="1">
              <a:spLocks noChangeArrowheads="1"/>
            </p:cNvSpPr>
            <p:nvPr/>
          </p:nvSpPr>
          <p:spPr bwMode="auto">
            <a:xfrm>
              <a:off x="152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7926" name="Text Box 35"/>
            <p:cNvSpPr txBox="1">
              <a:spLocks noChangeArrowheads="1"/>
            </p:cNvSpPr>
            <p:nvPr/>
          </p:nvSpPr>
          <p:spPr bwMode="auto">
            <a:xfrm>
              <a:off x="206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37927" name="Text Box 36"/>
            <p:cNvSpPr txBox="1">
              <a:spLocks noChangeArrowheads="1"/>
            </p:cNvSpPr>
            <p:nvPr/>
          </p:nvSpPr>
          <p:spPr bwMode="auto">
            <a:xfrm>
              <a:off x="248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37928" name="Text Box 37"/>
            <p:cNvSpPr txBox="1">
              <a:spLocks noChangeArrowheads="1"/>
            </p:cNvSpPr>
            <p:nvPr/>
          </p:nvSpPr>
          <p:spPr bwMode="auto">
            <a:xfrm>
              <a:off x="291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7929" name="Text Box 38"/>
            <p:cNvSpPr txBox="1">
              <a:spLocks noChangeArrowheads="1"/>
            </p:cNvSpPr>
            <p:nvPr/>
          </p:nvSpPr>
          <p:spPr bwMode="auto">
            <a:xfrm>
              <a:off x="3346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6</a:t>
              </a:r>
            </a:p>
          </p:txBody>
        </p:sp>
        <p:sp>
          <p:nvSpPr>
            <p:cNvPr id="37930" name="Text Box 39"/>
            <p:cNvSpPr txBox="1">
              <a:spLocks noChangeArrowheads="1"/>
            </p:cNvSpPr>
            <p:nvPr/>
          </p:nvSpPr>
          <p:spPr bwMode="auto">
            <a:xfrm>
              <a:off x="3888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37931" name="Text Box 40"/>
            <p:cNvSpPr txBox="1">
              <a:spLocks noChangeArrowheads="1"/>
            </p:cNvSpPr>
            <p:nvPr/>
          </p:nvSpPr>
          <p:spPr bwMode="auto">
            <a:xfrm>
              <a:off x="4320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37932" name="Text Box 41"/>
            <p:cNvSpPr txBox="1">
              <a:spLocks noChangeArrowheads="1"/>
            </p:cNvSpPr>
            <p:nvPr/>
          </p:nvSpPr>
          <p:spPr bwMode="auto">
            <a:xfrm>
              <a:off x="2076" y="3886"/>
              <a:ext cx="20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Arial" charset="0"/>
                </a:rPr>
                <a:t>After objSize[1]=8 packed</a:t>
              </a:r>
            </a:p>
          </p:txBody>
        </p:sp>
      </p:grpSp>
      <p:sp>
        <p:nvSpPr>
          <p:cNvPr id="37893" name="Rectangle 44"/>
          <p:cNvSpPr>
            <a:spLocks noGrp="1" noChangeArrowheads="1"/>
          </p:cNvSpPr>
          <p:nvPr>
            <p:ph type="title"/>
          </p:nvPr>
        </p:nvSpPr>
        <p:spPr>
          <a:xfrm>
            <a:off x="152400" y="333375"/>
            <a:ext cx="8610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z="3200" b="1" dirty="0" smtClean="0"/>
              <a:t>First Fit Bin Packing with Max Winner Tre</a:t>
            </a:r>
            <a:r>
              <a:rPr lang="en-US" altLang="ko-KR" sz="3200" dirty="0" smtClean="0"/>
              <a:t>e</a:t>
            </a:r>
          </a:p>
        </p:txBody>
      </p:sp>
      <p:sp>
        <p:nvSpPr>
          <p:cNvPr id="496685" name="Text Box 45"/>
          <p:cNvSpPr txBox="1">
            <a:spLocks noChangeArrowheads="1"/>
          </p:cNvSpPr>
          <p:nvPr/>
        </p:nvSpPr>
        <p:spPr bwMode="auto">
          <a:xfrm>
            <a:off x="3205163" y="530066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FF3300"/>
                </a:solidFill>
                <a:latin typeface="Arial" charset="0"/>
              </a:rPr>
              <a:t>Where will objSize[2]=6 be packed into?</a:t>
            </a:r>
          </a:p>
        </p:txBody>
      </p:sp>
    </p:spTree>
    <p:extLst>
      <p:ext uri="{BB962C8B-B14F-4D97-AF65-F5344CB8AC3E}">
        <p14:creationId xmlns:p14="http://schemas.microsoft.com/office/powerpoint/2010/main" val="185596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F53B5-18A1-44B2-8326-716CBC17435F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004224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smtClean="0"/>
              <a:t>Example: n=8, </a:t>
            </a:r>
            <a:r>
              <a:rPr lang="en-US" altLang="ko-KR" sz="2400" dirty="0" err="1" smtClean="0"/>
              <a:t>binCapacity</a:t>
            </a:r>
            <a:r>
              <a:rPr lang="en-US" altLang="ko-KR" sz="2400" dirty="0" smtClean="0"/>
              <a:t>=10, </a:t>
            </a:r>
            <a:r>
              <a:rPr lang="en-US" altLang="ko-KR" sz="2400" dirty="0" err="1" smtClean="0"/>
              <a:t>objSize</a:t>
            </a:r>
            <a:r>
              <a:rPr lang="en-US" altLang="ko-KR" sz="2400" dirty="0" smtClean="0"/>
              <a:t>[] = {8,6,5,3,6,4,2,7}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47813" y="1628775"/>
            <a:ext cx="5562600" cy="3670300"/>
            <a:chOff x="1056" y="1824"/>
            <a:chExt cx="3504" cy="2312"/>
          </a:xfrm>
        </p:grpSpPr>
        <p:sp>
          <p:nvSpPr>
            <p:cNvPr id="38919" name="Oval 4"/>
            <p:cNvSpPr>
              <a:spLocks noChangeArrowheads="1"/>
            </p:cNvSpPr>
            <p:nvPr/>
          </p:nvSpPr>
          <p:spPr bwMode="auto">
            <a:xfrm>
              <a:off x="2688" y="1824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38920" name="Oval 5"/>
            <p:cNvSpPr>
              <a:spLocks noChangeArrowheads="1"/>
            </p:cNvSpPr>
            <p:nvPr/>
          </p:nvSpPr>
          <p:spPr bwMode="auto">
            <a:xfrm>
              <a:off x="1776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38921" name="Oval 6"/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8922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8923" name="Oval 8"/>
            <p:cNvSpPr>
              <a:spLocks noChangeArrowheads="1"/>
            </p:cNvSpPr>
            <p:nvPr/>
          </p:nvSpPr>
          <p:spPr bwMode="auto">
            <a:xfrm>
              <a:off x="225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38924" name="Oval 9"/>
            <p:cNvSpPr>
              <a:spLocks noChangeArrowheads="1"/>
            </p:cNvSpPr>
            <p:nvPr/>
          </p:nvSpPr>
          <p:spPr bwMode="auto">
            <a:xfrm>
              <a:off x="312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8925" name="Oval 10"/>
            <p:cNvSpPr>
              <a:spLocks noChangeArrowheads="1"/>
            </p:cNvSpPr>
            <p:nvPr/>
          </p:nvSpPr>
          <p:spPr bwMode="auto">
            <a:xfrm>
              <a:off x="408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38926" name="Rectangle 11"/>
            <p:cNvSpPr>
              <a:spLocks noChangeArrowheads="1"/>
            </p:cNvSpPr>
            <p:nvPr/>
          </p:nvSpPr>
          <p:spPr bwMode="auto">
            <a:xfrm>
              <a:off x="105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8927" name="Rectangle 12"/>
            <p:cNvSpPr>
              <a:spLocks noChangeArrowheads="1"/>
            </p:cNvSpPr>
            <p:nvPr/>
          </p:nvSpPr>
          <p:spPr bwMode="auto">
            <a:xfrm>
              <a:off x="148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4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201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244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288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331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8932" name="Rectangle 17"/>
            <p:cNvSpPr>
              <a:spLocks noChangeArrowheads="1"/>
            </p:cNvSpPr>
            <p:nvPr/>
          </p:nvSpPr>
          <p:spPr bwMode="auto">
            <a:xfrm>
              <a:off x="384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8933" name="Rectangle 18"/>
            <p:cNvSpPr>
              <a:spLocks noChangeArrowheads="1"/>
            </p:cNvSpPr>
            <p:nvPr/>
          </p:nvSpPr>
          <p:spPr bwMode="auto">
            <a:xfrm>
              <a:off x="427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8934" name="Line 19"/>
            <p:cNvSpPr>
              <a:spLocks noChangeShapeType="1"/>
            </p:cNvSpPr>
            <p:nvPr/>
          </p:nvSpPr>
          <p:spPr bwMode="auto">
            <a:xfrm flipH="1">
              <a:off x="120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5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 flipH="1">
              <a:off x="216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7" name="Line 22"/>
            <p:cNvSpPr>
              <a:spLocks noChangeShapeType="1"/>
            </p:cNvSpPr>
            <p:nvPr/>
          </p:nvSpPr>
          <p:spPr bwMode="auto">
            <a:xfrm>
              <a:off x="240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8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39" name="Line 24"/>
            <p:cNvSpPr>
              <a:spLocks noChangeShapeType="1"/>
            </p:cNvSpPr>
            <p:nvPr/>
          </p:nvSpPr>
          <p:spPr bwMode="auto">
            <a:xfrm>
              <a:off x="326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0" name="Line 25"/>
            <p:cNvSpPr>
              <a:spLocks noChangeShapeType="1"/>
            </p:cNvSpPr>
            <p:nvPr/>
          </p:nvSpPr>
          <p:spPr bwMode="auto">
            <a:xfrm flipH="1">
              <a:off x="398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1" name="Line 26"/>
            <p:cNvSpPr>
              <a:spLocks noChangeShapeType="1"/>
            </p:cNvSpPr>
            <p:nvPr/>
          </p:nvSpPr>
          <p:spPr bwMode="auto">
            <a:xfrm>
              <a:off x="422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2" name="Line 27"/>
            <p:cNvSpPr>
              <a:spLocks noChangeShapeType="1"/>
            </p:cNvSpPr>
            <p:nvPr/>
          </p:nvSpPr>
          <p:spPr bwMode="auto">
            <a:xfrm flipH="1">
              <a:off x="144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3" name="Line 28"/>
            <p:cNvSpPr>
              <a:spLocks noChangeShapeType="1"/>
            </p:cNvSpPr>
            <p:nvPr/>
          </p:nvSpPr>
          <p:spPr bwMode="auto">
            <a:xfrm>
              <a:off x="192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4" name="Line 29"/>
            <p:cNvSpPr>
              <a:spLocks noChangeShapeType="1"/>
            </p:cNvSpPr>
            <p:nvPr/>
          </p:nvSpPr>
          <p:spPr bwMode="auto">
            <a:xfrm flipH="1">
              <a:off x="326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5" name="Line 30"/>
            <p:cNvSpPr>
              <a:spLocks noChangeShapeType="1"/>
            </p:cNvSpPr>
            <p:nvPr/>
          </p:nvSpPr>
          <p:spPr bwMode="auto">
            <a:xfrm>
              <a:off x="374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6" name="Line 31"/>
            <p:cNvSpPr>
              <a:spLocks noChangeShapeType="1"/>
            </p:cNvSpPr>
            <p:nvPr/>
          </p:nvSpPr>
          <p:spPr bwMode="auto">
            <a:xfrm flipH="1">
              <a:off x="1920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7" name="Line 32"/>
            <p:cNvSpPr>
              <a:spLocks noChangeShapeType="1"/>
            </p:cNvSpPr>
            <p:nvPr/>
          </p:nvSpPr>
          <p:spPr bwMode="auto">
            <a:xfrm>
              <a:off x="2832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8948" name="Text Box 33"/>
            <p:cNvSpPr txBox="1">
              <a:spLocks noChangeArrowheads="1"/>
            </p:cNvSpPr>
            <p:nvPr/>
          </p:nvSpPr>
          <p:spPr bwMode="auto">
            <a:xfrm>
              <a:off x="110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38949" name="Text Box 34"/>
            <p:cNvSpPr txBox="1">
              <a:spLocks noChangeArrowheads="1"/>
            </p:cNvSpPr>
            <p:nvPr/>
          </p:nvSpPr>
          <p:spPr bwMode="auto">
            <a:xfrm>
              <a:off x="152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8950" name="Text Box 35"/>
            <p:cNvSpPr txBox="1">
              <a:spLocks noChangeArrowheads="1"/>
            </p:cNvSpPr>
            <p:nvPr/>
          </p:nvSpPr>
          <p:spPr bwMode="auto">
            <a:xfrm>
              <a:off x="206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38951" name="Text Box 36"/>
            <p:cNvSpPr txBox="1">
              <a:spLocks noChangeArrowheads="1"/>
            </p:cNvSpPr>
            <p:nvPr/>
          </p:nvSpPr>
          <p:spPr bwMode="auto">
            <a:xfrm>
              <a:off x="248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38952" name="Text Box 37"/>
            <p:cNvSpPr txBox="1">
              <a:spLocks noChangeArrowheads="1"/>
            </p:cNvSpPr>
            <p:nvPr/>
          </p:nvSpPr>
          <p:spPr bwMode="auto">
            <a:xfrm>
              <a:off x="291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8953" name="Text Box 38"/>
            <p:cNvSpPr txBox="1">
              <a:spLocks noChangeArrowheads="1"/>
            </p:cNvSpPr>
            <p:nvPr/>
          </p:nvSpPr>
          <p:spPr bwMode="auto">
            <a:xfrm>
              <a:off x="3346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6</a:t>
              </a:r>
            </a:p>
          </p:txBody>
        </p:sp>
        <p:sp>
          <p:nvSpPr>
            <p:cNvPr id="38954" name="Text Box 39"/>
            <p:cNvSpPr txBox="1">
              <a:spLocks noChangeArrowheads="1"/>
            </p:cNvSpPr>
            <p:nvPr/>
          </p:nvSpPr>
          <p:spPr bwMode="auto">
            <a:xfrm>
              <a:off x="3888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38955" name="Text Box 40"/>
            <p:cNvSpPr txBox="1">
              <a:spLocks noChangeArrowheads="1"/>
            </p:cNvSpPr>
            <p:nvPr/>
          </p:nvSpPr>
          <p:spPr bwMode="auto">
            <a:xfrm>
              <a:off x="4320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38956" name="Text Box 41"/>
            <p:cNvSpPr txBox="1">
              <a:spLocks noChangeArrowheads="1"/>
            </p:cNvSpPr>
            <p:nvPr/>
          </p:nvSpPr>
          <p:spPr bwMode="auto">
            <a:xfrm>
              <a:off x="2076" y="3886"/>
              <a:ext cx="20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Arial" charset="0"/>
                </a:rPr>
                <a:t>After objSize[2]=6 packed</a:t>
              </a:r>
            </a:p>
          </p:txBody>
        </p:sp>
      </p:grpSp>
      <p:sp>
        <p:nvSpPr>
          <p:cNvPr id="38917" name="Rectangle 44"/>
          <p:cNvSpPr>
            <a:spLocks noGrp="1" noChangeArrowheads="1"/>
          </p:cNvSpPr>
          <p:nvPr>
            <p:ph type="title"/>
          </p:nvPr>
        </p:nvSpPr>
        <p:spPr>
          <a:xfrm>
            <a:off x="138113" y="333375"/>
            <a:ext cx="8610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z="3200" b="1" dirty="0" smtClean="0"/>
              <a:t>First Fit Bin Packing with Max Winner Tree</a:t>
            </a:r>
          </a:p>
        </p:txBody>
      </p:sp>
      <p:sp>
        <p:nvSpPr>
          <p:cNvPr id="497709" name="Text Box 45"/>
          <p:cNvSpPr txBox="1">
            <a:spLocks noChangeArrowheads="1"/>
          </p:cNvSpPr>
          <p:nvPr/>
        </p:nvSpPr>
        <p:spPr bwMode="auto">
          <a:xfrm>
            <a:off x="3205163" y="530066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FF3300"/>
                </a:solidFill>
                <a:latin typeface="Arial" charset="0"/>
              </a:rPr>
              <a:t>Where will objSize[3]=5 be packed into?</a:t>
            </a:r>
          </a:p>
        </p:txBody>
      </p:sp>
    </p:spTree>
    <p:extLst>
      <p:ext uri="{BB962C8B-B14F-4D97-AF65-F5344CB8AC3E}">
        <p14:creationId xmlns:p14="http://schemas.microsoft.com/office/powerpoint/2010/main" val="2903962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03F65-2608-4752-AD03-731530014C4B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004093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smtClean="0"/>
              <a:t>Example: n=8, </a:t>
            </a:r>
            <a:r>
              <a:rPr lang="en-US" altLang="ko-KR" sz="2400" dirty="0" err="1" smtClean="0"/>
              <a:t>binCapacity</a:t>
            </a:r>
            <a:r>
              <a:rPr lang="en-US" altLang="ko-KR" sz="2400" dirty="0" smtClean="0"/>
              <a:t>=10, </a:t>
            </a:r>
            <a:r>
              <a:rPr lang="en-US" altLang="ko-KR" sz="2400" dirty="0" err="1" smtClean="0"/>
              <a:t>objSize</a:t>
            </a:r>
            <a:r>
              <a:rPr lang="en-US" altLang="ko-KR" sz="2400" dirty="0" smtClean="0"/>
              <a:t>[] = {8,6,5,3,6,4,2,7}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47813" y="1628775"/>
            <a:ext cx="5562600" cy="3670300"/>
            <a:chOff x="1056" y="1824"/>
            <a:chExt cx="3504" cy="2312"/>
          </a:xfrm>
        </p:grpSpPr>
        <p:sp>
          <p:nvSpPr>
            <p:cNvPr id="39943" name="Oval 4"/>
            <p:cNvSpPr>
              <a:spLocks noChangeArrowheads="1"/>
            </p:cNvSpPr>
            <p:nvPr/>
          </p:nvSpPr>
          <p:spPr bwMode="auto">
            <a:xfrm>
              <a:off x="2688" y="1824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39944" name="Oval 5"/>
            <p:cNvSpPr>
              <a:spLocks noChangeArrowheads="1"/>
            </p:cNvSpPr>
            <p:nvPr/>
          </p:nvSpPr>
          <p:spPr bwMode="auto">
            <a:xfrm>
              <a:off x="1776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39945" name="Oval 6"/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9946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9947" name="Oval 8"/>
            <p:cNvSpPr>
              <a:spLocks noChangeArrowheads="1"/>
            </p:cNvSpPr>
            <p:nvPr/>
          </p:nvSpPr>
          <p:spPr bwMode="auto">
            <a:xfrm>
              <a:off x="225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39948" name="Oval 9"/>
            <p:cNvSpPr>
              <a:spLocks noChangeArrowheads="1"/>
            </p:cNvSpPr>
            <p:nvPr/>
          </p:nvSpPr>
          <p:spPr bwMode="auto">
            <a:xfrm>
              <a:off x="312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9949" name="Oval 10"/>
            <p:cNvSpPr>
              <a:spLocks noChangeArrowheads="1"/>
            </p:cNvSpPr>
            <p:nvPr/>
          </p:nvSpPr>
          <p:spPr bwMode="auto">
            <a:xfrm>
              <a:off x="408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39950" name="Rectangle 11"/>
            <p:cNvSpPr>
              <a:spLocks noChangeArrowheads="1"/>
            </p:cNvSpPr>
            <p:nvPr/>
          </p:nvSpPr>
          <p:spPr bwMode="auto">
            <a:xfrm>
              <a:off x="105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9951" name="Rectangle 12"/>
            <p:cNvSpPr>
              <a:spLocks noChangeArrowheads="1"/>
            </p:cNvSpPr>
            <p:nvPr/>
          </p:nvSpPr>
          <p:spPr bwMode="auto">
            <a:xfrm>
              <a:off x="148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39952" name="Rectangle 13"/>
            <p:cNvSpPr>
              <a:spLocks noChangeArrowheads="1"/>
            </p:cNvSpPr>
            <p:nvPr/>
          </p:nvSpPr>
          <p:spPr bwMode="auto">
            <a:xfrm>
              <a:off x="201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5</a:t>
              </a:r>
            </a:p>
          </p:txBody>
        </p:sp>
        <p:sp>
          <p:nvSpPr>
            <p:cNvPr id="39953" name="Rectangle 14"/>
            <p:cNvSpPr>
              <a:spLocks noChangeArrowheads="1"/>
            </p:cNvSpPr>
            <p:nvPr/>
          </p:nvSpPr>
          <p:spPr bwMode="auto">
            <a:xfrm>
              <a:off x="244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9954" name="Rectangle 15"/>
            <p:cNvSpPr>
              <a:spLocks noChangeArrowheads="1"/>
            </p:cNvSpPr>
            <p:nvPr/>
          </p:nvSpPr>
          <p:spPr bwMode="auto">
            <a:xfrm>
              <a:off x="288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9955" name="Rectangle 16"/>
            <p:cNvSpPr>
              <a:spLocks noChangeArrowheads="1"/>
            </p:cNvSpPr>
            <p:nvPr/>
          </p:nvSpPr>
          <p:spPr bwMode="auto">
            <a:xfrm>
              <a:off x="331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9956" name="Rectangle 17"/>
            <p:cNvSpPr>
              <a:spLocks noChangeArrowheads="1"/>
            </p:cNvSpPr>
            <p:nvPr/>
          </p:nvSpPr>
          <p:spPr bwMode="auto">
            <a:xfrm>
              <a:off x="384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9957" name="Rectangle 18"/>
            <p:cNvSpPr>
              <a:spLocks noChangeArrowheads="1"/>
            </p:cNvSpPr>
            <p:nvPr/>
          </p:nvSpPr>
          <p:spPr bwMode="auto">
            <a:xfrm>
              <a:off x="427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39958" name="Line 19"/>
            <p:cNvSpPr>
              <a:spLocks noChangeShapeType="1"/>
            </p:cNvSpPr>
            <p:nvPr/>
          </p:nvSpPr>
          <p:spPr bwMode="auto">
            <a:xfrm flipH="1">
              <a:off x="120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59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0" name="Line 21"/>
            <p:cNvSpPr>
              <a:spLocks noChangeShapeType="1"/>
            </p:cNvSpPr>
            <p:nvPr/>
          </p:nvSpPr>
          <p:spPr bwMode="auto">
            <a:xfrm flipH="1">
              <a:off x="216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1" name="Line 22"/>
            <p:cNvSpPr>
              <a:spLocks noChangeShapeType="1"/>
            </p:cNvSpPr>
            <p:nvPr/>
          </p:nvSpPr>
          <p:spPr bwMode="auto">
            <a:xfrm>
              <a:off x="240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2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3" name="Line 24"/>
            <p:cNvSpPr>
              <a:spLocks noChangeShapeType="1"/>
            </p:cNvSpPr>
            <p:nvPr/>
          </p:nvSpPr>
          <p:spPr bwMode="auto">
            <a:xfrm>
              <a:off x="326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4" name="Line 25"/>
            <p:cNvSpPr>
              <a:spLocks noChangeShapeType="1"/>
            </p:cNvSpPr>
            <p:nvPr/>
          </p:nvSpPr>
          <p:spPr bwMode="auto">
            <a:xfrm flipH="1">
              <a:off x="398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5" name="Line 26"/>
            <p:cNvSpPr>
              <a:spLocks noChangeShapeType="1"/>
            </p:cNvSpPr>
            <p:nvPr/>
          </p:nvSpPr>
          <p:spPr bwMode="auto">
            <a:xfrm>
              <a:off x="422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6" name="Line 27"/>
            <p:cNvSpPr>
              <a:spLocks noChangeShapeType="1"/>
            </p:cNvSpPr>
            <p:nvPr/>
          </p:nvSpPr>
          <p:spPr bwMode="auto">
            <a:xfrm flipH="1">
              <a:off x="144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7" name="Line 28"/>
            <p:cNvSpPr>
              <a:spLocks noChangeShapeType="1"/>
            </p:cNvSpPr>
            <p:nvPr/>
          </p:nvSpPr>
          <p:spPr bwMode="auto">
            <a:xfrm>
              <a:off x="192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8" name="Line 29"/>
            <p:cNvSpPr>
              <a:spLocks noChangeShapeType="1"/>
            </p:cNvSpPr>
            <p:nvPr/>
          </p:nvSpPr>
          <p:spPr bwMode="auto">
            <a:xfrm flipH="1">
              <a:off x="326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69" name="Line 30"/>
            <p:cNvSpPr>
              <a:spLocks noChangeShapeType="1"/>
            </p:cNvSpPr>
            <p:nvPr/>
          </p:nvSpPr>
          <p:spPr bwMode="auto">
            <a:xfrm>
              <a:off x="374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70" name="Line 31"/>
            <p:cNvSpPr>
              <a:spLocks noChangeShapeType="1"/>
            </p:cNvSpPr>
            <p:nvPr/>
          </p:nvSpPr>
          <p:spPr bwMode="auto">
            <a:xfrm flipH="1">
              <a:off x="1920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71" name="Line 32"/>
            <p:cNvSpPr>
              <a:spLocks noChangeShapeType="1"/>
            </p:cNvSpPr>
            <p:nvPr/>
          </p:nvSpPr>
          <p:spPr bwMode="auto">
            <a:xfrm>
              <a:off x="2832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39972" name="Text Box 33"/>
            <p:cNvSpPr txBox="1">
              <a:spLocks noChangeArrowheads="1"/>
            </p:cNvSpPr>
            <p:nvPr/>
          </p:nvSpPr>
          <p:spPr bwMode="auto">
            <a:xfrm>
              <a:off x="110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39973" name="Text Box 34"/>
            <p:cNvSpPr txBox="1">
              <a:spLocks noChangeArrowheads="1"/>
            </p:cNvSpPr>
            <p:nvPr/>
          </p:nvSpPr>
          <p:spPr bwMode="auto">
            <a:xfrm>
              <a:off x="152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39974" name="Text Box 35"/>
            <p:cNvSpPr txBox="1">
              <a:spLocks noChangeArrowheads="1"/>
            </p:cNvSpPr>
            <p:nvPr/>
          </p:nvSpPr>
          <p:spPr bwMode="auto">
            <a:xfrm>
              <a:off x="206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39975" name="Text Box 36"/>
            <p:cNvSpPr txBox="1">
              <a:spLocks noChangeArrowheads="1"/>
            </p:cNvSpPr>
            <p:nvPr/>
          </p:nvSpPr>
          <p:spPr bwMode="auto">
            <a:xfrm>
              <a:off x="248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39976" name="Text Box 37"/>
            <p:cNvSpPr txBox="1">
              <a:spLocks noChangeArrowheads="1"/>
            </p:cNvSpPr>
            <p:nvPr/>
          </p:nvSpPr>
          <p:spPr bwMode="auto">
            <a:xfrm>
              <a:off x="291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39977" name="Text Box 38"/>
            <p:cNvSpPr txBox="1">
              <a:spLocks noChangeArrowheads="1"/>
            </p:cNvSpPr>
            <p:nvPr/>
          </p:nvSpPr>
          <p:spPr bwMode="auto">
            <a:xfrm>
              <a:off x="3346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6</a:t>
              </a:r>
            </a:p>
          </p:txBody>
        </p:sp>
        <p:sp>
          <p:nvSpPr>
            <p:cNvPr id="39978" name="Text Box 39"/>
            <p:cNvSpPr txBox="1">
              <a:spLocks noChangeArrowheads="1"/>
            </p:cNvSpPr>
            <p:nvPr/>
          </p:nvSpPr>
          <p:spPr bwMode="auto">
            <a:xfrm>
              <a:off x="3888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39979" name="Text Box 40"/>
            <p:cNvSpPr txBox="1">
              <a:spLocks noChangeArrowheads="1"/>
            </p:cNvSpPr>
            <p:nvPr/>
          </p:nvSpPr>
          <p:spPr bwMode="auto">
            <a:xfrm>
              <a:off x="4320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39980" name="Text Box 41"/>
            <p:cNvSpPr txBox="1">
              <a:spLocks noChangeArrowheads="1"/>
            </p:cNvSpPr>
            <p:nvPr/>
          </p:nvSpPr>
          <p:spPr bwMode="auto">
            <a:xfrm>
              <a:off x="2076" y="3886"/>
              <a:ext cx="20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Arial" charset="0"/>
                </a:rPr>
                <a:t>After objSize[3]=5 packed</a:t>
              </a:r>
            </a:p>
          </p:txBody>
        </p:sp>
      </p:grpSp>
      <p:sp>
        <p:nvSpPr>
          <p:cNvPr id="39941" name="Rectangle 44"/>
          <p:cNvSpPr>
            <a:spLocks noGrp="1" noChangeArrowheads="1"/>
          </p:cNvSpPr>
          <p:nvPr>
            <p:ph type="title"/>
          </p:nvPr>
        </p:nvSpPr>
        <p:spPr>
          <a:xfrm>
            <a:off x="152400" y="333375"/>
            <a:ext cx="8610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z="3200" b="1" dirty="0" smtClean="0"/>
              <a:t>First Fit Bin Packing with Max Winner Tree</a:t>
            </a:r>
          </a:p>
        </p:txBody>
      </p:sp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3205163" y="530066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FF3300"/>
                </a:solidFill>
                <a:latin typeface="Arial" charset="0"/>
              </a:rPr>
              <a:t>Where will objSize[4]=3 be packed into?</a:t>
            </a:r>
          </a:p>
        </p:txBody>
      </p:sp>
    </p:spTree>
    <p:extLst>
      <p:ext uri="{BB962C8B-B14F-4D97-AF65-F5344CB8AC3E}">
        <p14:creationId xmlns:p14="http://schemas.microsoft.com/office/powerpoint/2010/main" val="2906384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EF671-9C67-4687-B950-5BB2A8E253D3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73137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smtClean="0"/>
              <a:t>Example: n=8, </a:t>
            </a:r>
            <a:r>
              <a:rPr lang="en-US" altLang="ko-KR" sz="2400" dirty="0" err="1" smtClean="0"/>
              <a:t>binCapacity</a:t>
            </a:r>
            <a:r>
              <a:rPr lang="en-US" altLang="ko-KR" sz="2400" dirty="0" smtClean="0"/>
              <a:t>=10, </a:t>
            </a:r>
            <a:r>
              <a:rPr lang="en-US" altLang="ko-KR" sz="2400" dirty="0" err="1" smtClean="0"/>
              <a:t>objSize</a:t>
            </a:r>
            <a:r>
              <a:rPr lang="en-US" altLang="ko-KR" sz="2400" dirty="0" smtClean="0"/>
              <a:t>[] = {8,6,5,3,6,4,2,7}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47813" y="1628775"/>
            <a:ext cx="5562600" cy="3670300"/>
            <a:chOff x="1056" y="1824"/>
            <a:chExt cx="3504" cy="2312"/>
          </a:xfrm>
        </p:grpSpPr>
        <p:sp>
          <p:nvSpPr>
            <p:cNvPr id="40967" name="Oval 4"/>
            <p:cNvSpPr>
              <a:spLocks noChangeArrowheads="1"/>
            </p:cNvSpPr>
            <p:nvPr/>
          </p:nvSpPr>
          <p:spPr bwMode="auto">
            <a:xfrm>
              <a:off x="2688" y="1824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40968" name="Oval 5"/>
            <p:cNvSpPr>
              <a:spLocks noChangeArrowheads="1"/>
            </p:cNvSpPr>
            <p:nvPr/>
          </p:nvSpPr>
          <p:spPr bwMode="auto">
            <a:xfrm>
              <a:off x="1776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40969" name="Oval 6"/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0970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40971" name="Oval 8"/>
            <p:cNvSpPr>
              <a:spLocks noChangeArrowheads="1"/>
            </p:cNvSpPr>
            <p:nvPr/>
          </p:nvSpPr>
          <p:spPr bwMode="auto">
            <a:xfrm>
              <a:off x="225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40972" name="Oval 9"/>
            <p:cNvSpPr>
              <a:spLocks noChangeArrowheads="1"/>
            </p:cNvSpPr>
            <p:nvPr/>
          </p:nvSpPr>
          <p:spPr bwMode="auto">
            <a:xfrm>
              <a:off x="312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0973" name="Oval 10"/>
            <p:cNvSpPr>
              <a:spLocks noChangeArrowheads="1"/>
            </p:cNvSpPr>
            <p:nvPr/>
          </p:nvSpPr>
          <p:spPr bwMode="auto">
            <a:xfrm>
              <a:off x="408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40974" name="Rectangle 11"/>
            <p:cNvSpPr>
              <a:spLocks noChangeArrowheads="1"/>
            </p:cNvSpPr>
            <p:nvPr/>
          </p:nvSpPr>
          <p:spPr bwMode="auto">
            <a:xfrm>
              <a:off x="105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40975" name="Rectangle 12"/>
            <p:cNvSpPr>
              <a:spLocks noChangeArrowheads="1"/>
            </p:cNvSpPr>
            <p:nvPr/>
          </p:nvSpPr>
          <p:spPr bwMode="auto">
            <a:xfrm>
              <a:off x="148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1</a:t>
              </a:r>
            </a:p>
          </p:txBody>
        </p:sp>
        <p:sp>
          <p:nvSpPr>
            <p:cNvPr id="40976" name="Rectangle 13"/>
            <p:cNvSpPr>
              <a:spLocks noChangeArrowheads="1"/>
            </p:cNvSpPr>
            <p:nvPr/>
          </p:nvSpPr>
          <p:spPr bwMode="auto">
            <a:xfrm>
              <a:off x="201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0977" name="Rectangle 14"/>
            <p:cNvSpPr>
              <a:spLocks noChangeArrowheads="1"/>
            </p:cNvSpPr>
            <p:nvPr/>
          </p:nvSpPr>
          <p:spPr bwMode="auto">
            <a:xfrm>
              <a:off x="244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0978" name="Rectangle 15"/>
            <p:cNvSpPr>
              <a:spLocks noChangeArrowheads="1"/>
            </p:cNvSpPr>
            <p:nvPr/>
          </p:nvSpPr>
          <p:spPr bwMode="auto">
            <a:xfrm>
              <a:off x="288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0979" name="Rectangle 16"/>
            <p:cNvSpPr>
              <a:spLocks noChangeArrowheads="1"/>
            </p:cNvSpPr>
            <p:nvPr/>
          </p:nvSpPr>
          <p:spPr bwMode="auto">
            <a:xfrm>
              <a:off x="331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0980" name="Rectangle 17"/>
            <p:cNvSpPr>
              <a:spLocks noChangeArrowheads="1"/>
            </p:cNvSpPr>
            <p:nvPr/>
          </p:nvSpPr>
          <p:spPr bwMode="auto">
            <a:xfrm>
              <a:off x="384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0981" name="Rectangle 18"/>
            <p:cNvSpPr>
              <a:spLocks noChangeArrowheads="1"/>
            </p:cNvSpPr>
            <p:nvPr/>
          </p:nvSpPr>
          <p:spPr bwMode="auto">
            <a:xfrm>
              <a:off x="427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0982" name="Line 19"/>
            <p:cNvSpPr>
              <a:spLocks noChangeShapeType="1"/>
            </p:cNvSpPr>
            <p:nvPr/>
          </p:nvSpPr>
          <p:spPr bwMode="auto">
            <a:xfrm flipH="1">
              <a:off x="120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83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 flipH="1">
              <a:off x="216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85" name="Line 22"/>
            <p:cNvSpPr>
              <a:spLocks noChangeShapeType="1"/>
            </p:cNvSpPr>
            <p:nvPr/>
          </p:nvSpPr>
          <p:spPr bwMode="auto">
            <a:xfrm>
              <a:off x="240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86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87" name="Line 24"/>
            <p:cNvSpPr>
              <a:spLocks noChangeShapeType="1"/>
            </p:cNvSpPr>
            <p:nvPr/>
          </p:nvSpPr>
          <p:spPr bwMode="auto">
            <a:xfrm>
              <a:off x="326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88" name="Line 25"/>
            <p:cNvSpPr>
              <a:spLocks noChangeShapeType="1"/>
            </p:cNvSpPr>
            <p:nvPr/>
          </p:nvSpPr>
          <p:spPr bwMode="auto">
            <a:xfrm flipH="1">
              <a:off x="398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89" name="Line 26"/>
            <p:cNvSpPr>
              <a:spLocks noChangeShapeType="1"/>
            </p:cNvSpPr>
            <p:nvPr/>
          </p:nvSpPr>
          <p:spPr bwMode="auto">
            <a:xfrm>
              <a:off x="422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90" name="Line 27"/>
            <p:cNvSpPr>
              <a:spLocks noChangeShapeType="1"/>
            </p:cNvSpPr>
            <p:nvPr/>
          </p:nvSpPr>
          <p:spPr bwMode="auto">
            <a:xfrm flipH="1">
              <a:off x="144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91" name="Line 28"/>
            <p:cNvSpPr>
              <a:spLocks noChangeShapeType="1"/>
            </p:cNvSpPr>
            <p:nvPr/>
          </p:nvSpPr>
          <p:spPr bwMode="auto">
            <a:xfrm>
              <a:off x="192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92" name="Line 29"/>
            <p:cNvSpPr>
              <a:spLocks noChangeShapeType="1"/>
            </p:cNvSpPr>
            <p:nvPr/>
          </p:nvSpPr>
          <p:spPr bwMode="auto">
            <a:xfrm flipH="1">
              <a:off x="326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93" name="Line 30"/>
            <p:cNvSpPr>
              <a:spLocks noChangeShapeType="1"/>
            </p:cNvSpPr>
            <p:nvPr/>
          </p:nvSpPr>
          <p:spPr bwMode="auto">
            <a:xfrm>
              <a:off x="374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94" name="Line 31"/>
            <p:cNvSpPr>
              <a:spLocks noChangeShapeType="1"/>
            </p:cNvSpPr>
            <p:nvPr/>
          </p:nvSpPr>
          <p:spPr bwMode="auto">
            <a:xfrm flipH="1">
              <a:off x="1920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95" name="Line 32"/>
            <p:cNvSpPr>
              <a:spLocks noChangeShapeType="1"/>
            </p:cNvSpPr>
            <p:nvPr/>
          </p:nvSpPr>
          <p:spPr bwMode="auto">
            <a:xfrm>
              <a:off x="2832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0996" name="Text Box 33"/>
            <p:cNvSpPr txBox="1">
              <a:spLocks noChangeArrowheads="1"/>
            </p:cNvSpPr>
            <p:nvPr/>
          </p:nvSpPr>
          <p:spPr bwMode="auto">
            <a:xfrm>
              <a:off x="110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40997" name="Text Box 34"/>
            <p:cNvSpPr txBox="1">
              <a:spLocks noChangeArrowheads="1"/>
            </p:cNvSpPr>
            <p:nvPr/>
          </p:nvSpPr>
          <p:spPr bwMode="auto">
            <a:xfrm>
              <a:off x="152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40998" name="Text Box 35"/>
            <p:cNvSpPr txBox="1">
              <a:spLocks noChangeArrowheads="1"/>
            </p:cNvSpPr>
            <p:nvPr/>
          </p:nvSpPr>
          <p:spPr bwMode="auto">
            <a:xfrm>
              <a:off x="206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40999" name="Text Box 36"/>
            <p:cNvSpPr txBox="1">
              <a:spLocks noChangeArrowheads="1"/>
            </p:cNvSpPr>
            <p:nvPr/>
          </p:nvSpPr>
          <p:spPr bwMode="auto">
            <a:xfrm>
              <a:off x="248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41000" name="Text Box 37"/>
            <p:cNvSpPr txBox="1">
              <a:spLocks noChangeArrowheads="1"/>
            </p:cNvSpPr>
            <p:nvPr/>
          </p:nvSpPr>
          <p:spPr bwMode="auto">
            <a:xfrm>
              <a:off x="291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1001" name="Text Box 38"/>
            <p:cNvSpPr txBox="1">
              <a:spLocks noChangeArrowheads="1"/>
            </p:cNvSpPr>
            <p:nvPr/>
          </p:nvSpPr>
          <p:spPr bwMode="auto">
            <a:xfrm>
              <a:off x="3346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6</a:t>
              </a:r>
            </a:p>
          </p:txBody>
        </p:sp>
        <p:sp>
          <p:nvSpPr>
            <p:cNvPr id="41002" name="Text Box 39"/>
            <p:cNvSpPr txBox="1">
              <a:spLocks noChangeArrowheads="1"/>
            </p:cNvSpPr>
            <p:nvPr/>
          </p:nvSpPr>
          <p:spPr bwMode="auto">
            <a:xfrm>
              <a:off x="3888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41003" name="Text Box 40"/>
            <p:cNvSpPr txBox="1">
              <a:spLocks noChangeArrowheads="1"/>
            </p:cNvSpPr>
            <p:nvPr/>
          </p:nvSpPr>
          <p:spPr bwMode="auto">
            <a:xfrm>
              <a:off x="4320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41004" name="Text Box 41"/>
            <p:cNvSpPr txBox="1">
              <a:spLocks noChangeArrowheads="1"/>
            </p:cNvSpPr>
            <p:nvPr/>
          </p:nvSpPr>
          <p:spPr bwMode="auto">
            <a:xfrm>
              <a:off x="2076" y="3886"/>
              <a:ext cx="20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Arial" charset="0"/>
                </a:rPr>
                <a:t>After objSize[4]=3 packed</a:t>
              </a:r>
            </a:p>
          </p:txBody>
        </p:sp>
      </p:grpSp>
      <p:sp>
        <p:nvSpPr>
          <p:cNvPr id="40965" name="Rectangle 44"/>
          <p:cNvSpPr>
            <a:spLocks noGrp="1" noChangeArrowheads="1"/>
          </p:cNvSpPr>
          <p:nvPr>
            <p:ph type="title"/>
          </p:nvPr>
        </p:nvSpPr>
        <p:spPr>
          <a:xfrm>
            <a:off x="152400" y="333375"/>
            <a:ext cx="8610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z="3200" b="1" dirty="0" smtClean="0"/>
              <a:t>First Fit Bin Packing with Max Winner Tree</a:t>
            </a:r>
          </a:p>
        </p:txBody>
      </p:sp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3205163" y="530066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FF3300"/>
                </a:solidFill>
                <a:latin typeface="Arial" charset="0"/>
              </a:rPr>
              <a:t>Where will objSize[5]=6 be packed into?</a:t>
            </a:r>
          </a:p>
        </p:txBody>
      </p:sp>
    </p:spTree>
    <p:extLst>
      <p:ext uri="{BB962C8B-B14F-4D97-AF65-F5344CB8AC3E}">
        <p14:creationId xmlns:p14="http://schemas.microsoft.com/office/powerpoint/2010/main" val="807869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76649-04FD-4D61-A859-7A0609C8A5E8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004093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 smtClean="0"/>
              <a:t>Example: n=8, </a:t>
            </a:r>
            <a:r>
              <a:rPr lang="en-US" altLang="ko-KR" sz="2400" dirty="0" err="1" smtClean="0"/>
              <a:t>binCapacity</a:t>
            </a:r>
            <a:r>
              <a:rPr lang="en-US" altLang="ko-KR" sz="2400" dirty="0" smtClean="0"/>
              <a:t>=10, </a:t>
            </a:r>
            <a:r>
              <a:rPr lang="en-US" altLang="ko-KR" sz="2400" dirty="0" err="1" smtClean="0"/>
              <a:t>objSize</a:t>
            </a:r>
            <a:r>
              <a:rPr lang="en-US" altLang="ko-KR" sz="2400" dirty="0" smtClean="0"/>
              <a:t>[] = {8,6,5,3,6,4,2,7}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47813" y="1628775"/>
            <a:ext cx="5562600" cy="3670300"/>
            <a:chOff x="1056" y="1824"/>
            <a:chExt cx="3504" cy="2312"/>
          </a:xfrm>
        </p:grpSpPr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2688" y="1824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1992" name="Oval 5"/>
            <p:cNvSpPr>
              <a:spLocks noChangeArrowheads="1"/>
            </p:cNvSpPr>
            <p:nvPr/>
          </p:nvSpPr>
          <p:spPr bwMode="auto">
            <a:xfrm>
              <a:off x="1776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41993" name="Oval 6"/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1994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41995" name="Oval 8"/>
            <p:cNvSpPr>
              <a:spLocks noChangeArrowheads="1"/>
            </p:cNvSpPr>
            <p:nvPr/>
          </p:nvSpPr>
          <p:spPr bwMode="auto">
            <a:xfrm>
              <a:off x="2256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41996" name="Oval 9"/>
            <p:cNvSpPr>
              <a:spLocks noChangeArrowheads="1"/>
            </p:cNvSpPr>
            <p:nvPr/>
          </p:nvSpPr>
          <p:spPr bwMode="auto">
            <a:xfrm>
              <a:off x="312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1997" name="Oval 10"/>
            <p:cNvSpPr>
              <a:spLocks noChangeArrowheads="1"/>
            </p:cNvSpPr>
            <p:nvPr/>
          </p:nvSpPr>
          <p:spPr bwMode="auto">
            <a:xfrm>
              <a:off x="4080" y="2736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41998" name="Rectangle 11"/>
            <p:cNvSpPr>
              <a:spLocks noChangeArrowheads="1"/>
            </p:cNvSpPr>
            <p:nvPr/>
          </p:nvSpPr>
          <p:spPr bwMode="auto">
            <a:xfrm>
              <a:off x="105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41999" name="Rectangle 12"/>
            <p:cNvSpPr>
              <a:spLocks noChangeArrowheads="1"/>
            </p:cNvSpPr>
            <p:nvPr/>
          </p:nvSpPr>
          <p:spPr bwMode="auto">
            <a:xfrm>
              <a:off x="148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42000" name="Rectangle 13"/>
            <p:cNvSpPr>
              <a:spLocks noChangeArrowheads="1"/>
            </p:cNvSpPr>
            <p:nvPr/>
          </p:nvSpPr>
          <p:spPr bwMode="auto">
            <a:xfrm>
              <a:off x="2016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2001" name="Rectangle 14"/>
            <p:cNvSpPr>
              <a:spLocks noChangeArrowheads="1"/>
            </p:cNvSpPr>
            <p:nvPr/>
          </p:nvSpPr>
          <p:spPr bwMode="auto">
            <a:xfrm>
              <a:off x="2448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FF3300"/>
                  </a:solidFill>
                  <a:latin typeface="굴림" pitchFamily="50" charset="-127"/>
                </a:rPr>
                <a:t>4</a:t>
              </a:r>
            </a:p>
          </p:txBody>
        </p:sp>
        <p:sp>
          <p:nvSpPr>
            <p:cNvPr id="42002" name="Rectangle 15"/>
            <p:cNvSpPr>
              <a:spLocks noChangeArrowheads="1"/>
            </p:cNvSpPr>
            <p:nvPr/>
          </p:nvSpPr>
          <p:spPr bwMode="auto">
            <a:xfrm>
              <a:off x="288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2003" name="Rectangle 16"/>
            <p:cNvSpPr>
              <a:spLocks noChangeArrowheads="1"/>
            </p:cNvSpPr>
            <p:nvPr/>
          </p:nvSpPr>
          <p:spPr bwMode="auto">
            <a:xfrm>
              <a:off x="331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2004" name="Rectangle 17"/>
            <p:cNvSpPr>
              <a:spLocks noChangeArrowheads="1"/>
            </p:cNvSpPr>
            <p:nvPr/>
          </p:nvSpPr>
          <p:spPr bwMode="auto">
            <a:xfrm>
              <a:off x="3840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2005" name="Rectangle 18"/>
            <p:cNvSpPr>
              <a:spLocks noChangeArrowheads="1"/>
            </p:cNvSpPr>
            <p:nvPr/>
          </p:nvSpPr>
          <p:spPr bwMode="auto">
            <a:xfrm>
              <a:off x="4272" y="3312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itchFamily="50" charset="-127"/>
                </a:rPr>
                <a:t>10</a:t>
              </a:r>
            </a:p>
          </p:txBody>
        </p:sp>
        <p:sp>
          <p:nvSpPr>
            <p:cNvPr id="42006" name="Line 19"/>
            <p:cNvSpPr>
              <a:spLocks noChangeShapeType="1"/>
            </p:cNvSpPr>
            <p:nvPr/>
          </p:nvSpPr>
          <p:spPr bwMode="auto">
            <a:xfrm flipH="1">
              <a:off x="120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07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08" name="Line 21"/>
            <p:cNvSpPr>
              <a:spLocks noChangeShapeType="1"/>
            </p:cNvSpPr>
            <p:nvPr/>
          </p:nvSpPr>
          <p:spPr bwMode="auto">
            <a:xfrm flipH="1">
              <a:off x="2160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09" name="Line 22"/>
            <p:cNvSpPr>
              <a:spLocks noChangeShapeType="1"/>
            </p:cNvSpPr>
            <p:nvPr/>
          </p:nvSpPr>
          <p:spPr bwMode="auto">
            <a:xfrm>
              <a:off x="2400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0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1" name="Line 24"/>
            <p:cNvSpPr>
              <a:spLocks noChangeShapeType="1"/>
            </p:cNvSpPr>
            <p:nvPr/>
          </p:nvSpPr>
          <p:spPr bwMode="auto">
            <a:xfrm>
              <a:off x="326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2" name="Line 25"/>
            <p:cNvSpPr>
              <a:spLocks noChangeShapeType="1"/>
            </p:cNvSpPr>
            <p:nvPr/>
          </p:nvSpPr>
          <p:spPr bwMode="auto">
            <a:xfrm flipH="1">
              <a:off x="3984" y="297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3" name="Line 26"/>
            <p:cNvSpPr>
              <a:spLocks noChangeShapeType="1"/>
            </p:cNvSpPr>
            <p:nvPr/>
          </p:nvSpPr>
          <p:spPr bwMode="auto">
            <a:xfrm>
              <a:off x="4224" y="297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4" name="Line 27"/>
            <p:cNvSpPr>
              <a:spLocks noChangeShapeType="1"/>
            </p:cNvSpPr>
            <p:nvPr/>
          </p:nvSpPr>
          <p:spPr bwMode="auto">
            <a:xfrm flipH="1">
              <a:off x="144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5" name="Line 28"/>
            <p:cNvSpPr>
              <a:spLocks noChangeShapeType="1"/>
            </p:cNvSpPr>
            <p:nvPr/>
          </p:nvSpPr>
          <p:spPr bwMode="auto">
            <a:xfrm>
              <a:off x="1920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6" name="Line 29"/>
            <p:cNvSpPr>
              <a:spLocks noChangeShapeType="1"/>
            </p:cNvSpPr>
            <p:nvPr/>
          </p:nvSpPr>
          <p:spPr bwMode="auto">
            <a:xfrm flipH="1">
              <a:off x="326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7" name="Line 30"/>
            <p:cNvSpPr>
              <a:spLocks noChangeShapeType="1"/>
            </p:cNvSpPr>
            <p:nvPr/>
          </p:nvSpPr>
          <p:spPr bwMode="auto">
            <a:xfrm>
              <a:off x="3744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8" name="Line 31"/>
            <p:cNvSpPr>
              <a:spLocks noChangeShapeType="1"/>
            </p:cNvSpPr>
            <p:nvPr/>
          </p:nvSpPr>
          <p:spPr bwMode="auto">
            <a:xfrm flipH="1">
              <a:off x="1920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19" name="Line 32"/>
            <p:cNvSpPr>
              <a:spLocks noChangeShapeType="1"/>
            </p:cNvSpPr>
            <p:nvPr/>
          </p:nvSpPr>
          <p:spPr bwMode="auto">
            <a:xfrm>
              <a:off x="2832" y="206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2020" name="Text Box 33"/>
            <p:cNvSpPr txBox="1">
              <a:spLocks noChangeArrowheads="1"/>
            </p:cNvSpPr>
            <p:nvPr/>
          </p:nvSpPr>
          <p:spPr bwMode="auto">
            <a:xfrm>
              <a:off x="110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1</a:t>
              </a:r>
            </a:p>
          </p:txBody>
        </p:sp>
        <p:sp>
          <p:nvSpPr>
            <p:cNvPr id="42021" name="Text Box 34"/>
            <p:cNvSpPr txBox="1">
              <a:spLocks noChangeArrowheads="1"/>
            </p:cNvSpPr>
            <p:nvPr/>
          </p:nvSpPr>
          <p:spPr bwMode="auto">
            <a:xfrm>
              <a:off x="152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2</a:t>
              </a:r>
            </a:p>
          </p:txBody>
        </p:sp>
        <p:sp>
          <p:nvSpPr>
            <p:cNvPr id="42022" name="Text Box 35"/>
            <p:cNvSpPr txBox="1">
              <a:spLocks noChangeArrowheads="1"/>
            </p:cNvSpPr>
            <p:nvPr/>
          </p:nvSpPr>
          <p:spPr bwMode="auto">
            <a:xfrm>
              <a:off x="206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3</a:t>
              </a:r>
            </a:p>
          </p:txBody>
        </p:sp>
        <p:sp>
          <p:nvSpPr>
            <p:cNvPr id="42023" name="Text Box 36"/>
            <p:cNvSpPr txBox="1">
              <a:spLocks noChangeArrowheads="1"/>
            </p:cNvSpPr>
            <p:nvPr/>
          </p:nvSpPr>
          <p:spPr bwMode="auto">
            <a:xfrm>
              <a:off x="2482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4</a:t>
              </a:r>
            </a:p>
          </p:txBody>
        </p:sp>
        <p:sp>
          <p:nvSpPr>
            <p:cNvPr id="42024" name="Text Box 37"/>
            <p:cNvSpPr txBox="1">
              <a:spLocks noChangeArrowheads="1"/>
            </p:cNvSpPr>
            <p:nvPr/>
          </p:nvSpPr>
          <p:spPr bwMode="auto">
            <a:xfrm>
              <a:off x="2914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5</a:t>
              </a:r>
            </a:p>
          </p:txBody>
        </p:sp>
        <p:sp>
          <p:nvSpPr>
            <p:cNvPr id="42025" name="Text Box 38"/>
            <p:cNvSpPr txBox="1">
              <a:spLocks noChangeArrowheads="1"/>
            </p:cNvSpPr>
            <p:nvPr/>
          </p:nvSpPr>
          <p:spPr bwMode="auto">
            <a:xfrm>
              <a:off x="3346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6</a:t>
              </a:r>
            </a:p>
          </p:txBody>
        </p:sp>
        <p:sp>
          <p:nvSpPr>
            <p:cNvPr id="42026" name="Text Box 39"/>
            <p:cNvSpPr txBox="1">
              <a:spLocks noChangeArrowheads="1"/>
            </p:cNvSpPr>
            <p:nvPr/>
          </p:nvSpPr>
          <p:spPr bwMode="auto">
            <a:xfrm>
              <a:off x="3888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7</a:t>
              </a:r>
            </a:p>
          </p:txBody>
        </p:sp>
        <p:sp>
          <p:nvSpPr>
            <p:cNvPr id="42027" name="Text Box 40"/>
            <p:cNvSpPr txBox="1">
              <a:spLocks noChangeArrowheads="1"/>
            </p:cNvSpPr>
            <p:nvPr/>
          </p:nvSpPr>
          <p:spPr bwMode="auto">
            <a:xfrm>
              <a:off x="4320" y="3590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굴림" pitchFamily="50" charset="-127"/>
                </a:rPr>
                <a:t>8</a:t>
              </a:r>
            </a:p>
          </p:txBody>
        </p:sp>
        <p:sp>
          <p:nvSpPr>
            <p:cNvPr id="42028" name="Text Box 41"/>
            <p:cNvSpPr txBox="1">
              <a:spLocks noChangeArrowheads="1"/>
            </p:cNvSpPr>
            <p:nvPr/>
          </p:nvSpPr>
          <p:spPr bwMode="auto">
            <a:xfrm>
              <a:off x="2076" y="3886"/>
              <a:ext cx="20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latin typeface="Arial" charset="0"/>
                </a:rPr>
                <a:t>After objSize[5]=6 packed</a:t>
              </a:r>
            </a:p>
          </p:txBody>
        </p:sp>
      </p:grpSp>
      <p:sp>
        <p:nvSpPr>
          <p:cNvPr id="41989" name="Rectangle 44"/>
          <p:cNvSpPr>
            <a:spLocks noGrp="1" noChangeArrowheads="1"/>
          </p:cNvSpPr>
          <p:nvPr>
            <p:ph type="title"/>
          </p:nvPr>
        </p:nvSpPr>
        <p:spPr>
          <a:xfrm>
            <a:off x="152400" y="333375"/>
            <a:ext cx="8610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sz="3200" b="1" dirty="0" smtClean="0"/>
              <a:t>First Fit Bin Packing with Max Winner Tree</a:t>
            </a:r>
          </a:p>
        </p:txBody>
      </p:sp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3205163" y="5300663"/>
            <a:ext cx="5183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FF3300"/>
                </a:solidFill>
                <a:latin typeface="Arial" charset="0"/>
              </a:rPr>
              <a:t>Where will objSize[6]=4, objSize[7]=2 and objSize[8]=7 be packed into?</a:t>
            </a:r>
          </a:p>
        </p:txBody>
      </p:sp>
    </p:spTree>
    <p:extLst>
      <p:ext uri="{BB962C8B-B14F-4D97-AF65-F5344CB8AC3E}">
        <p14:creationId xmlns:p14="http://schemas.microsoft.com/office/powerpoint/2010/main" val="2446766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67248-B3B7-4EBA-81AD-DED332867E37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Winner Trees</a:t>
            </a:r>
          </a:p>
        </p:txBody>
      </p:sp>
      <p:pic>
        <p:nvPicPr>
          <p:cNvPr id="471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1438"/>
            <a:ext cx="7620000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539750" y="1196975"/>
            <a:ext cx="731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The height is </a:t>
            </a:r>
            <a:r>
              <a:rPr lang="en-US" altLang="ko-KR" b="1">
                <a:solidFill>
                  <a:srgbClr val="FF3300"/>
                </a:solidFill>
                <a:latin typeface="Arial" charset="0"/>
                <a:sym typeface="Symbol" pitchFamily="18" charset="2"/>
              </a:rPr>
              <a:t></a:t>
            </a:r>
            <a:r>
              <a:rPr lang="en-US" altLang="ko-KR" b="1">
                <a:solidFill>
                  <a:srgbClr val="FF3300"/>
                </a:solidFill>
                <a:latin typeface="Arial" charset="0"/>
              </a:rPr>
              <a:t>log</a:t>
            </a:r>
            <a:r>
              <a:rPr lang="en-US" altLang="ko-KR" b="1" baseline="-25000">
                <a:solidFill>
                  <a:srgbClr val="FF3300"/>
                </a:solidFill>
                <a:latin typeface="Arial" charset="0"/>
              </a:rPr>
              <a:t>2</a:t>
            </a:r>
            <a:r>
              <a:rPr lang="en-US" altLang="ko-KR" b="1">
                <a:solidFill>
                  <a:srgbClr val="FF3300"/>
                </a:solidFill>
                <a:latin typeface="Arial" charset="0"/>
              </a:rPr>
              <a:t>(n+1)</a:t>
            </a:r>
            <a:r>
              <a:rPr lang="en-US" altLang="ko-KR" b="1">
                <a:solidFill>
                  <a:srgbClr val="FF3300"/>
                </a:solidFill>
                <a:latin typeface="Arial" charset="0"/>
                <a:sym typeface="Symbol" pitchFamily="18" charset="2"/>
              </a:rPr>
              <a:t></a:t>
            </a:r>
            <a:r>
              <a:rPr lang="en-US" altLang="ko-KR">
                <a:latin typeface="Arial" charset="0"/>
              </a:rPr>
              <a:t> (excludes the player level)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4513" y="5186363"/>
            <a:ext cx="7202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  <a:latin typeface="Arial" charset="0"/>
              </a:rPr>
              <a:t>What</a:t>
            </a:r>
            <a:r>
              <a:rPr lang="ko-KR" altLang="en-US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charset="0"/>
              </a:rPr>
              <a:t>kind of games would use (a) min winner tree?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46100" y="5681663"/>
            <a:ext cx="721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  <a:latin typeface="Arial" charset="0"/>
              </a:rPr>
              <a:t>What</a:t>
            </a:r>
            <a:r>
              <a:rPr lang="ko-KR" altLang="en-US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Arial" charset="0"/>
              </a:rPr>
              <a:t>kind of games would use (b) max winner tree?</a:t>
            </a:r>
          </a:p>
        </p:txBody>
      </p:sp>
    </p:spTree>
    <p:extLst>
      <p:ext uri="{BB962C8B-B14F-4D97-AF65-F5344CB8AC3E}">
        <p14:creationId xmlns:p14="http://schemas.microsoft.com/office/powerpoint/2010/main" val="1201955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6" grpId="0" autoUpdateAnimBg="0"/>
      <p:bldP spid="7" grpId="0" autoUpdateAnimBg="0"/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C9D24-1F9B-43A9-B742-87588AE86EC5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pic>
        <p:nvPicPr>
          <p:cNvPr id="474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62113"/>
            <a:ext cx="70104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1981200" y="1052513"/>
            <a:ext cx="459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1. Initialize the min winner tree</a:t>
            </a:r>
          </a:p>
        </p:txBody>
      </p:sp>
    </p:spTree>
    <p:extLst>
      <p:ext uri="{BB962C8B-B14F-4D97-AF65-F5344CB8AC3E}">
        <p14:creationId xmlns:p14="http://schemas.microsoft.com/office/powerpoint/2010/main" val="3148727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7E811-F392-4307-B5C4-923F6FCB4A83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475140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5913"/>
            <a:ext cx="7239000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sp>
        <p:nvSpPr>
          <p:cNvPr id="475141" name="Text Box 1029"/>
          <p:cNvSpPr txBox="1">
            <a:spLocks noChangeArrowheads="1"/>
          </p:cNvSpPr>
          <p:nvPr/>
        </p:nvSpPr>
        <p:spPr bwMode="auto">
          <a:xfrm>
            <a:off x="1066800" y="1052513"/>
            <a:ext cx="639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2. Remove the winner and replace its value</a:t>
            </a:r>
          </a:p>
        </p:txBody>
      </p:sp>
    </p:spTree>
    <p:extLst>
      <p:ext uri="{BB962C8B-B14F-4D97-AF65-F5344CB8AC3E}">
        <p14:creationId xmlns:p14="http://schemas.microsoft.com/office/powerpoint/2010/main" val="369251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B52CB-074E-4398-A43A-2BC223C3A984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1662113"/>
            <a:ext cx="7086600" cy="3062287"/>
            <a:chOff x="1272" y="1561"/>
            <a:chExt cx="3672" cy="2406"/>
          </a:xfrm>
        </p:grpSpPr>
        <p:pic>
          <p:nvPicPr>
            <p:cNvPr id="122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" y="1569"/>
              <a:ext cx="3672" cy="2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Freeform 7"/>
            <p:cNvSpPr>
              <a:spLocks/>
            </p:cNvSpPr>
            <p:nvPr/>
          </p:nvSpPr>
          <p:spPr bwMode="auto">
            <a:xfrm>
              <a:off x="2214" y="2880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296" name="Freeform 8"/>
            <p:cNvSpPr>
              <a:spLocks/>
            </p:cNvSpPr>
            <p:nvPr/>
          </p:nvSpPr>
          <p:spPr bwMode="auto">
            <a:xfrm>
              <a:off x="2404" y="2448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2016" y="1968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2932" y="1561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76172" name="Text Box 12"/>
          <p:cNvSpPr txBox="1">
            <a:spLocks noChangeArrowheads="1"/>
          </p:cNvSpPr>
          <p:nvPr/>
        </p:nvSpPr>
        <p:spPr bwMode="auto">
          <a:xfrm>
            <a:off x="2514600" y="1052513"/>
            <a:ext cx="338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3. Replay the matches</a:t>
            </a:r>
          </a:p>
        </p:txBody>
      </p:sp>
    </p:spTree>
    <p:extLst>
      <p:ext uri="{BB962C8B-B14F-4D97-AF65-F5344CB8AC3E}">
        <p14:creationId xmlns:p14="http://schemas.microsoft.com/office/powerpoint/2010/main" val="1192740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0FFC4-6D90-4DCA-9939-9AFA8B1F034F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477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62113"/>
            <a:ext cx="7239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1066800" y="1052513"/>
            <a:ext cx="605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Remove the winner and replace its value</a:t>
            </a:r>
          </a:p>
        </p:txBody>
      </p:sp>
    </p:spTree>
    <p:extLst>
      <p:ext uri="{BB962C8B-B14F-4D97-AF65-F5344CB8AC3E}">
        <p14:creationId xmlns:p14="http://schemas.microsoft.com/office/powerpoint/2010/main" val="3438475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29A41-7D1D-4DC4-AD73-BC3F1E197DBB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" y="1738313"/>
            <a:ext cx="7239000" cy="2986087"/>
            <a:chOff x="1275" y="1584"/>
            <a:chExt cx="3669" cy="2400"/>
          </a:xfrm>
        </p:grpSpPr>
        <p:pic>
          <p:nvPicPr>
            <p:cNvPr id="143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" y="1598"/>
              <a:ext cx="3669" cy="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Freeform 5"/>
            <p:cNvSpPr>
              <a:spLocks/>
            </p:cNvSpPr>
            <p:nvPr/>
          </p:nvSpPr>
          <p:spPr bwMode="auto">
            <a:xfrm>
              <a:off x="3076" y="2880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344" name="Freeform 6"/>
            <p:cNvSpPr>
              <a:spLocks/>
            </p:cNvSpPr>
            <p:nvPr/>
          </p:nvSpPr>
          <p:spPr bwMode="auto">
            <a:xfrm>
              <a:off x="3316" y="2473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345" name="Freeform 7"/>
            <p:cNvSpPr>
              <a:spLocks/>
            </p:cNvSpPr>
            <p:nvPr/>
          </p:nvSpPr>
          <p:spPr bwMode="auto">
            <a:xfrm>
              <a:off x="3796" y="2066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346" name="Freeform 8"/>
            <p:cNvSpPr>
              <a:spLocks/>
            </p:cNvSpPr>
            <p:nvPr/>
          </p:nvSpPr>
          <p:spPr bwMode="auto">
            <a:xfrm>
              <a:off x="2928" y="1584"/>
              <a:ext cx="428" cy="311"/>
            </a:xfrm>
            <a:custGeom>
              <a:avLst/>
              <a:gdLst>
                <a:gd name="T0" fmla="*/ 186 w 428"/>
                <a:gd name="T1" fmla="*/ 0 h 311"/>
                <a:gd name="T2" fmla="*/ 98 w 428"/>
                <a:gd name="T3" fmla="*/ 24 h 311"/>
                <a:gd name="T4" fmla="*/ 50 w 428"/>
                <a:gd name="T5" fmla="*/ 56 h 311"/>
                <a:gd name="T6" fmla="*/ 26 w 428"/>
                <a:gd name="T7" fmla="*/ 216 h 311"/>
                <a:gd name="T8" fmla="*/ 34 w 428"/>
                <a:gd name="T9" fmla="*/ 240 h 311"/>
                <a:gd name="T10" fmla="*/ 58 w 428"/>
                <a:gd name="T11" fmla="*/ 248 h 311"/>
                <a:gd name="T12" fmla="*/ 106 w 428"/>
                <a:gd name="T13" fmla="*/ 280 h 311"/>
                <a:gd name="T14" fmla="*/ 154 w 428"/>
                <a:gd name="T15" fmla="*/ 296 h 311"/>
                <a:gd name="T16" fmla="*/ 178 w 428"/>
                <a:gd name="T17" fmla="*/ 304 h 311"/>
                <a:gd name="T18" fmla="*/ 330 w 428"/>
                <a:gd name="T19" fmla="*/ 288 h 311"/>
                <a:gd name="T20" fmla="*/ 378 w 428"/>
                <a:gd name="T21" fmla="*/ 256 h 311"/>
                <a:gd name="T22" fmla="*/ 402 w 428"/>
                <a:gd name="T23" fmla="*/ 240 h 311"/>
                <a:gd name="T24" fmla="*/ 426 w 428"/>
                <a:gd name="T25" fmla="*/ 192 h 311"/>
                <a:gd name="T26" fmla="*/ 418 w 428"/>
                <a:gd name="T27" fmla="*/ 144 h 311"/>
                <a:gd name="T28" fmla="*/ 330 w 428"/>
                <a:gd name="T29" fmla="*/ 64 h 311"/>
                <a:gd name="T30" fmla="*/ 306 w 428"/>
                <a:gd name="T31" fmla="*/ 56 h 311"/>
                <a:gd name="T32" fmla="*/ 250 w 428"/>
                <a:gd name="T33" fmla="*/ 32 h 311"/>
                <a:gd name="T34" fmla="*/ 186 w 428"/>
                <a:gd name="T35" fmla="*/ 0 h 3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28"/>
                <a:gd name="T55" fmla="*/ 0 h 311"/>
                <a:gd name="T56" fmla="*/ 428 w 428"/>
                <a:gd name="T57" fmla="*/ 311 h 31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28" h="311">
                  <a:moveTo>
                    <a:pt x="186" y="0"/>
                  </a:moveTo>
                  <a:cubicBezTo>
                    <a:pt x="165" y="4"/>
                    <a:pt x="115" y="12"/>
                    <a:pt x="98" y="24"/>
                  </a:cubicBezTo>
                  <a:cubicBezTo>
                    <a:pt x="82" y="35"/>
                    <a:pt x="50" y="56"/>
                    <a:pt x="50" y="56"/>
                  </a:cubicBezTo>
                  <a:cubicBezTo>
                    <a:pt x="0" y="131"/>
                    <a:pt x="11" y="93"/>
                    <a:pt x="26" y="216"/>
                  </a:cubicBezTo>
                  <a:cubicBezTo>
                    <a:pt x="27" y="224"/>
                    <a:pt x="28" y="234"/>
                    <a:pt x="34" y="240"/>
                  </a:cubicBezTo>
                  <a:cubicBezTo>
                    <a:pt x="40" y="246"/>
                    <a:pt x="51" y="244"/>
                    <a:pt x="58" y="248"/>
                  </a:cubicBezTo>
                  <a:cubicBezTo>
                    <a:pt x="75" y="257"/>
                    <a:pt x="88" y="274"/>
                    <a:pt x="106" y="280"/>
                  </a:cubicBezTo>
                  <a:cubicBezTo>
                    <a:pt x="122" y="285"/>
                    <a:pt x="138" y="291"/>
                    <a:pt x="154" y="296"/>
                  </a:cubicBezTo>
                  <a:cubicBezTo>
                    <a:pt x="162" y="299"/>
                    <a:pt x="178" y="304"/>
                    <a:pt x="178" y="304"/>
                  </a:cubicBezTo>
                  <a:cubicBezTo>
                    <a:pt x="229" y="301"/>
                    <a:pt x="284" y="311"/>
                    <a:pt x="330" y="288"/>
                  </a:cubicBezTo>
                  <a:cubicBezTo>
                    <a:pt x="347" y="279"/>
                    <a:pt x="362" y="267"/>
                    <a:pt x="378" y="256"/>
                  </a:cubicBezTo>
                  <a:cubicBezTo>
                    <a:pt x="386" y="251"/>
                    <a:pt x="402" y="240"/>
                    <a:pt x="402" y="240"/>
                  </a:cubicBezTo>
                  <a:cubicBezTo>
                    <a:pt x="408" y="223"/>
                    <a:pt x="424" y="210"/>
                    <a:pt x="426" y="192"/>
                  </a:cubicBezTo>
                  <a:cubicBezTo>
                    <a:pt x="428" y="176"/>
                    <a:pt x="422" y="160"/>
                    <a:pt x="418" y="144"/>
                  </a:cubicBezTo>
                  <a:cubicBezTo>
                    <a:pt x="403" y="82"/>
                    <a:pt x="391" y="84"/>
                    <a:pt x="330" y="64"/>
                  </a:cubicBezTo>
                  <a:cubicBezTo>
                    <a:pt x="322" y="61"/>
                    <a:pt x="313" y="61"/>
                    <a:pt x="306" y="56"/>
                  </a:cubicBezTo>
                  <a:cubicBezTo>
                    <a:pt x="273" y="34"/>
                    <a:pt x="291" y="42"/>
                    <a:pt x="250" y="32"/>
                  </a:cubicBezTo>
                  <a:cubicBezTo>
                    <a:pt x="229" y="18"/>
                    <a:pt x="209" y="11"/>
                    <a:pt x="186" y="0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478218" name="Text Box 10"/>
          <p:cNvSpPr txBox="1">
            <a:spLocks noChangeArrowheads="1"/>
          </p:cNvSpPr>
          <p:nvPr/>
        </p:nvSpPr>
        <p:spPr bwMode="auto">
          <a:xfrm>
            <a:off x="2514600" y="10525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Replay the matches</a:t>
            </a:r>
          </a:p>
        </p:txBody>
      </p:sp>
    </p:spTree>
    <p:extLst>
      <p:ext uri="{BB962C8B-B14F-4D97-AF65-F5344CB8AC3E}">
        <p14:creationId xmlns:p14="http://schemas.microsoft.com/office/powerpoint/2010/main" val="3416951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8348-924D-4A73-AFDC-901462140065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479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5913"/>
            <a:ext cx="73152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 16 Numbers</a:t>
            </a:r>
          </a:p>
        </p:txBody>
      </p:sp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1066800" y="1052513"/>
            <a:ext cx="605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>
                <a:latin typeface="Arial" charset="0"/>
              </a:rPr>
              <a:t>Remove the winner and replace its value</a:t>
            </a:r>
          </a:p>
        </p:txBody>
      </p:sp>
    </p:spTree>
    <p:extLst>
      <p:ext uri="{BB962C8B-B14F-4D97-AF65-F5344CB8AC3E}">
        <p14:creationId xmlns:p14="http://schemas.microsoft.com/office/powerpoint/2010/main" val="252026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utoUpdateAnimBg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928</Words>
  <Application>Microsoft Office PowerPoint</Application>
  <PresentationFormat>화면 슬라이드 쇼(4:3)</PresentationFormat>
  <Paragraphs>279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Bin packing Problem</vt:lpstr>
      <vt:lpstr>PowerPoint 프레젠테이션</vt:lpstr>
      <vt:lpstr>Winner Trees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Sort 16 Numbers</vt:lpstr>
      <vt:lpstr>Time To Sort</vt:lpstr>
      <vt:lpstr>The Winner Tree Representation </vt:lpstr>
      <vt:lpstr>PowerPoint 프레젠테이션</vt:lpstr>
      <vt:lpstr>Bin Packing Problem</vt:lpstr>
      <vt:lpstr>Bin Packing Approximation Algorithms</vt:lpstr>
      <vt:lpstr>First Fit (FF) Bin Packing</vt:lpstr>
      <vt:lpstr>First Fit Bin Packing with Max Winner Tree</vt:lpstr>
      <vt:lpstr>First Fit Bin Packing with Max Winner Tree</vt:lpstr>
      <vt:lpstr>First Fit Bin Packing with Max Winner Tree</vt:lpstr>
      <vt:lpstr>First Fit Bin Packing with Max Winner Tree</vt:lpstr>
      <vt:lpstr>First Fit Bin Packing with Max Winner Tree</vt:lpstr>
      <vt:lpstr>First Fit Bin Packing with Max Winner Tree</vt:lpstr>
      <vt:lpstr>First Fit Bin Packing with Max Winner Tree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 packing Problem</dc:title>
  <dc:creator>Microsoft Corporation</dc:creator>
  <cp:lastModifiedBy>유관우</cp:lastModifiedBy>
  <cp:revision>7</cp:revision>
  <dcterms:created xsi:type="dcterms:W3CDTF">2006-10-05T04:04:58Z</dcterms:created>
  <dcterms:modified xsi:type="dcterms:W3CDTF">2020-11-12T09:36:26Z</dcterms:modified>
</cp:coreProperties>
</file>