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321" r:id="rId3"/>
    <p:sldId id="327" r:id="rId4"/>
    <p:sldId id="333" r:id="rId5"/>
    <p:sldId id="328" r:id="rId6"/>
    <p:sldId id="331" r:id="rId7"/>
    <p:sldId id="342" r:id="rId8"/>
    <p:sldId id="343" r:id="rId9"/>
    <p:sldId id="344" r:id="rId10"/>
    <p:sldId id="345" r:id="rId11"/>
    <p:sldId id="330" r:id="rId12"/>
    <p:sldId id="329" r:id="rId13"/>
    <p:sldId id="346" r:id="rId14"/>
    <p:sldId id="347" r:id="rId15"/>
    <p:sldId id="348" r:id="rId16"/>
    <p:sldId id="340" r:id="rId17"/>
    <p:sldId id="339" r:id="rId18"/>
    <p:sldId id="349" r:id="rId19"/>
    <p:sldId id="350" r:id="rId20"/>
    <p:sldId id="26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BD21071-AF4F-472B-A7E4-84C24FF272BE}">
          <p14:sldIdLst>
            <p14:sldId id="256"/>
            <p14:sldId id="321"/>
            <p14:sldId id="327"/>
            <p14:sldId id="333"/>
            <p14:sldId id="328"/>
            <p14:sldId id="331"/>
            <p14:sldId id="342"/>
            <p14:sldId id="343"/>
            <p14:sldId id="344"/>
            <p14:sldId id="345"/>
            <p14:sldId id="330"/>
            <p14:sldId id="329"/>
            <p14:sldId id="346"/>
            <p14:sldId id="347"/>
            <p14:sldId id="348"/>
            <p14:sldId id="340"/>
            <p14:sldId id="339"/>
            <p14:sldId id="349"/>
          </p14:sldIdLst>
        </p14:section>
        <p14:section name="无标题节" id="{9B46E88E-846D-4650-8525-B4FC5400455C}">
          <p14:sldIdLst>
            <p14:sldId id="350"/>
            <p14:sldId id="261"/>
          </p14:sldIdLst>
        </p14:section>
      </p14:sectionLst>
    </p:ext>
    <p:ext uri="{EFAFB233-063F-42B5-8137-9DF3F51BA10A}">
      <p15:sldGuideLst xmlns:p15="http://schemas.microsoft.com/office/powerpoint/2012/main">
        <p15:guide id="1" orient="horz" pos="2160">
          <p15:clr>
            <a:srgbClr val="A4A3A4"/>
          </p15:clr>
        </p15:guide>
        <p15:guide id="2" pos="39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3A3"/>
    <a:srgbClr val="FFFFFF"/>
    <a:srgbClr val="404040"/>
    <a:srgbClr val="ECECEC"/>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5" autoAdjust="0"/>
    <p:restoredTop sz="77077" autoAdjust="0"/>
  </p:normalViewPr>
  <p:slideViewPr>
    <p:cSldViewPr snapToGrid="0" showGuides="1">
      <p:cViewPr varScale="1">
        <p:scale>
          <a:sx n="77" d="100"/>
          <a:sy n="77" d="100"/>
        </p:scale>
        <p:origin x="784" y="56"/>
      </p:cViewPr>
      <p:guideLst>
        <p:guide orient="horz" pos="2160"/>
        <p:guide pos="3922"/>
      </p:guideLst>
    </p:cSldViewPr>
  </p:slideViewPr>
  <p:outlineViewPr>
    <p:cViewPr>
      <p:scale>
        <a:sx n="33" d="100"/>
        <a:sy n="33" d="100"/>
      </p:scale>
      <p:origin x="0" y="-273"/>
    </p:cViewPr>
  </p:outlineViewPr>
  <p:notesTextViewPr>
    <p:cViewPr>
      <p:scale>
        <a:sx n="1" d="1"/>
        <a:sy n="1" d="1"/>
      </p:scale>
      <p:origin x="0" y="0"/>
    </p:cViewPr>
  </p:notesTextViewPr>
  <p:sorterViewPr>
    <p:cViewPr>
      <p:scale>
        <a:sx n="100" d="100"/>
        <a:sy n="100" d="100"/>
      </p:scale>
      <p:origin x="0" y="-2211"/>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2021/10/16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a:t>
            </a:r>
          </a:p>
        </p:txBody>
      </p:sp>
      <p:sp>
        <p:nvSpPr>
          <p:cNvPr id="4" name="灯片编号占位符 3"/>
          <p:cNvSpPr>
            <a:spLocks noGrp="1"/>
          </p:cNvSpPr>
          <p:nvPr>
            <p:ph type="sldNum" sz="quarter" idx="5"/>
          </p:nvPr>
        </p:nvSpPr>
        <p:spPr/>
        <p:txBody>
          <a:bodyPr/>
          <a:lstStyle/>
          <a:p>
            <a:fld id="{41464DB0-CCE3-4363-801A-A01AADC6398D}" type="slidenum">
              <a:rPr lang="zh-CN" altLang="en-US" smtClean="0"/>
              <a:t>1</a:t>
            </a:fld>
            <a:endParaRPr lang="zh-CN" altLang="en-US"/>
          </a:p>
        </p:txBody>
      </p:sp>
    </p:spTree>
    <p:extLst>
      <p:ext uri="{BB962C8B-B14F-4D97-AF65-F5344CB8AC3E}">
        <p14:creationId xmlns:p14="http://schemas.microsoft.com/office/powerpoint/2010/main" val="2880109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系统架构主要分为四层：表示层、业务逻辑层、数据持久层和域模块层</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实体层</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在表示层中，首先通过</a:t>
            </a:r>
            <a:r>
              <a:rPr lang="en-US" altLang="zh-CN" sz="1200" kern="1200" dirty="0">
                <a:solidFill>
                  <a:schemeClr val="tx1"/>
                </a:solidFill>
                <a:effectLst/>
                <a:latin typeface="+mn-lt"/>
                <a:ea typeface="+mn-ea"/>
                <a:cs typeface="+mn-cs"/>
              </a:rPr>
              <a:t>JSP</a:t>
            </a:r>
            <a:r>
              <a:rPr lang="zh-CN" altLang="zh-CN" sz="1200" kern="1200" dirty="0">
                <a:solidFill>
                  <a:schemeClr val="tx1"/>
                </a:solidFill>
                <a:effectLst/>
                <a:latin typeface="+mn-lt"/>
                <a:ea typeface="+mn-ea"/>
                <a:cs typeface="+mn-cs"/>
              </a:rPr>
              <a:t>页面实现交互界面，负责传送请求</a:t>
            </a:r>
            <a:r>
              <a:rPr lang="en-US" altLang="zh-CN" sz="1200" kern="1200" dirty="0">
                <a:solidFill>
                  <a:schemeClr val="tx1"/>
                </a:solidFill>
                <a:effectLst/>
                <a:latin typeface="+mn-lt"/>
                <a:ea typeface="+mn-ea"/>
                <a:cs typeface="+mn-cs"/>
              </a:rPr>
              <a:t>(Request)</a:t>
            </a:r>
            <a:r>
              <a:rPr lang="zh-CN" altLang="zh-CN" sz="1200" kern="1200" dirty="0">
                <a:solidFill>
                  <a:schemeClr val="tx1"/>
                </a:solidFill>
                <a:effectLst/>
                <a:latin typeface="+mn-lt"/>
                <a:ea typeface="+mn-ea"/>
                <a:cs typeface="+mn-cs"/>
              </a:rPr>
              <a:t>和接收响应</a:t>
            </a:r>
            <a:r>
              <a:rPr lang="en-US" altLang="zh-CN" sz="1200" kern="1200" dirty="0">
                <a:solidFill>
                  <a:schemeClr val="tx1"/>
                </a:solidFill>
                <a:effectLst/>
                <a:latin typeface="+mn-lt"/>
                <a:ea typeface="+mn-ea"/>
                <a:cs typeface="+mn-cs"/>
              </a:rPr>
              <a:t>(Response)</a:t>
            </a:r>
            <a:r>
              <a:rPr lang="zh-CN" altLang="zh-CN" sz="1200" kern="1200" dirty="0">
                <a:solidFill>
                  <a:schemeClr val="tx1"/>
                </a:solidFill>
                <a:effectLst/>
                <a:latin typeface="+mn-lt"/>
                <a:ea typeface="+mn-ea"/>
                <a:cs typeface="+mn-cs"/>
              </a:rPr>
              <a:t>，然后</a:t>
            </a:r>
            <a:r>
              <a:rPr lang="en-US" altLang="zh-CN" sz="1200" kern="1200" dirty="0">
                <a:solidFill>
                  <a:schemeClr val="tx1"/>
                </a:solidFill>
                <a:effectLst/>
                <a:latin typeface="+mn-lt"/>
                <a:ea typeface="+mn-ea"/>
                <a:cs typeface="+mn-cs"/>
              </a:rPr>
              <a:t>Struts</a:t>
            </a:r>
            <a:r>
              <a:rPr lang="zh-CN" altLang="zh-CN" sz="1200" kern="1200" dirty="0">
                <a:solidFill>
                  <a:schemeClr val="tx1"/>
                </a:solidFill>
                <a:effectLst/>
                <a:latin typeface="+mn-lt"/>
                <a:ea typeface="+mn-ea"/>
                <a:cs typeface="+mn-cs"/>
              </a:rPr>
              <a:t>根据配置文件</a:t>
            </a:r>
            <a:r>
              <a:rPr lang="en-US" altLang="zh-CN" sz="1200" kern="1200" dirty="0">
                <a:solidFill>
                  <a:schemeClr val="tx1"/>
                </a:solidFill>
                <a:effectLst/>
                <a:latin typeface="+mn-lt"/>
                <a:ea typeface="+mn-ea"/>
                <a:cs typeface="+mn-cs"/>
              </a:rPr>
              <a:t>(struts-config.xml)</a:t>
            </a:r>
            <a:r>
              <a:rPr lang="zh-CN" altLang="zh-CN" sz="1200" kern="1200" dirty="0">
                <a:solidFill>
                  <a:schemeClr val="tx1"/>
                </a:solidFill>
                <a:effectLst/>
                <a:latin typeface="+mn-lt"/>
                <a:ea typeface="+mn-ea"/>
                <a:cs typeface="+mn-cs"/>
              </a:rPr>
              <a:t>将</a:t>
            </a:r>
            <a:r>
              <a:rPr lang="en-US" altLang="zh-CN" sz="1200" kern="1200" dirty="0" err="1">
                <a:solidFill>
                  <a:schemeClr val="tx1"/>
                </a:solidFill>
                <a:effectLst/>
                <a:latin typeface="+mn-lt"/>
                <a:ea typeface="+mn-ea"/>
                <a:cs typeface="+mn-cs"/>
              </a:rPr>
              <a:t>ActionServlet</a:t>
            </a:r>
            <a:r>
              <a:rPr lang="zh-CN" altLang="zh-CN" sz="1200" kern="1200" dirty="0">
                <a:solidFill>
                  <a:schemeClr val="tx1"/>
                </a:solidFill>
                <a:effectLst/>
                <a:latin typeface="+mn-lt"/>
                <a:ea typeface="+mn-ea"/>
                <a:cs typeface="+mn-cs"/>
              </a:rPr>
              <a:t>接收到的</a:t>
            </a:r>
            <a:r>
              <a:rPr lang="en-US" altLang="zh-CN" sz="1200" kern="1200" dirty="0">
                <a:solidFill>
                  <a:schemeClr val="tx1"/>
                </a:solidFill>
                <a:effectLst/>
                <a:latin typeface="+mn-lt"/>
                <a:ea typeface="+mn-ea"/>
                <a:cs typeface="+mn-cs"/>
              </a:rPr>
              <a:t>Request</a:t>
            </a:r>
            <a:r>
              <a:rPr lang="zh-CN" altLang="zh-CN" sz="1200" kern="1200" dirty="0">
                <a:solidFill>
                  <a:schemeClr val="tx1"/>
                </a:solidFill>
                <a:effectLst/>
                <a:latin typeface="+mn-lt"/>
                <a:ea typeface="+mn-ea"/>
                <a:cs typeface="+mn-cs"/>
              </a:rPr>
              <a:t>委派给相应的</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处理。</a:t>
            </a:r>
          </a:p>
          <a:p>
            <a:r>
              <a:rPr lang="zh-CN" altLang="zh-CN" sz="1200" kern="1200" dirty="0">
                <a:solidFill>
                  <a:schemeClr val="tx1"/>
                </a:solidFill>
                <a:effectLst/>
                <a:latin typeface="+mn-lt"/>
                <a:ea typeface="+mn-ea"/>
                <a:cs typeface="+mn-cs"/>
              </a:rPr>
              <a:t>在业务逻辑层中，管理服务组件的</a:t>
            </a:r>
            <a:r>
              <a:rPr lang="en-US" altLang="zh-CN" sz="1200" kern="1200" dirty="0">
                <a:solidFill>
                  <a:schemeClr val="tx1"/>
                </a:solidFill>
                <a:effectLst/>
                <a:latin typeface="+mn-lt"/>
                <a:ea typeface="+mn-ea"/>
                <a:cs typeface="+mn-cs"/>
              </a:rPr>
              <a:t>Spring </a:t>
            </a:r>
            <a:r>
              <a:rPr lang="en-US" altLang="zh-CN" sz="1200" kern="1200" dirty="0" err="1">
                <a:solidFill>
                  <a:schemeClr val="tx1"/>
                </a:solidFill>
                <a:effectLst/>
                <a:latin typeface="+mn-lt"/>
                <a:ea typeface="+mn-ea"/>
                <a:cs typeface="+mn-cs"/>
              </a:rPr>
              <a:t>IoC</a:t>
            </a:r>
            <a:r>
              <a:rPr lang="zh-CN" altLang="zh-CN" sz="1200" kern="1200" dirty="0">
                <a:solidFill>
                  <a:schemeClr val="tx1"/>
                </a:solidFill>
                <a:effectLst/>
                <a:latin typeface="+mn-lt"/>
                <a:ea typeface="+mn-ea"/>
                <a:cs typeface="+mn-cs"/>
              </a:rPr>
              <a:t>容器负责向</a:t>
            </a:r>
            <a:r>
              <a:rPr lang="en-US" altLang="zh-CN" sz="1200" kern="1200" dirty="0">
                <a:solidFill>
                  <a:schemeClr val="tx1"/>
                </a:solidFill>
                <a:effectLst/>
                <a:latin typeface="+mn-lt"/>
                <a:ea typeface="+mn-ea"/>
                <a:cs typeface="+mn-cs"/>
              </a:rPr>
              <a:t>Action</a:t>
            </a:r>
            <a:r>
              <a:rPr lang="zh-CN" altLang="zh-CN" sz="1200" kern="1200" dirty="0">
                <a:solidFill>
                  <a:schemeClr val="tx1"/>
                </a:solidFill>
                <a:effectLst/>
                <a:latin typeface="+mn-lt"/>
                <a:ea typeface="+mn-ea"/>
                <a:cs typeface="+mn-cs"/>
              </a:rPr>
              <a:t>提供业务模型</a:t>
            </a:r>
            <a:r>
              <a:rPr lang="en-US" altLang="zh-CN" sz="1200" kern="1200" dirty="0">
                <a:solidFill>
                  <a:schemeClr val="tx1"/>
                </a:solidFill>
                <a:effectLst/>
                <a:latin typeface="+mn-lt"/>
                <a:ea typeface="+mn-ea"/>
                <a:cs typeface="+mn-cs"/>
              </a:rPr>
              <a:t>(Model)</a:t>
            </a:r>
            <a:r>
              <a:rPr lang="zh-CN" altLang="zh-CN" sz="1200" kern="1200" dirty="0">
                <a:solidFill>
                  <a:schemeClr val="tx1"/>
                </a:solidFill>
                <a:effectLst/>
                <a:latin typeface="+mn-lt"/>
                <a:ea typeface="+mn-ea"/>
                <a:cs typeface="+mn-cs"/>
              </a:rPr>
              <a:t>组件和该组件的协作对象数据处理</a:t>
            </a:r>
            <a:r>
              <a:rPr lang="en-US" altLang="zh-CN" sz="1200" kern="1200" dirty="0">
                <a:solidFill>
                  <a:schemeClr val="tx1"/>
                </a:solidFill>
                <a:effectLst/>
                <a:latin typeface="+mn-lt"/>
                <a:ea typeface="+mn-ea"/>
                <a:cs typeface="+mn-cs"/>
              </a:rPr>
              <a:t>(DAO)</a:t>
            </a:r>
            <a:r>
              <a:rPr lang="zh-CN" altLang="zh-CN" sz="1200" kern="1200" dirty="0">
                <a:solidFill>
                  <a:schemeClr val="tx1"/>
                </a:solidFill>
                <a:effectLst/>
                <a:latin typeface="+mn-lt"/>
                <a:ea typeface="+mn-ea"/>
                <a:cs typeface="+mn-cs"/>
              </a:rPr>
              <a:t>组件完成业务逻辑，并提供事务处理、缓冲池等容器组件以提升系统性能和保证数据的完整性。</a:t>
            </a:r>
          </a:p>
          <a:p>
            <a:r>
              <a:rPr lang="zh-CN" altLang="zh-CN" sz="1200" kern="1200" dirty="0">
                <a:solidFill>
                  <a:schemeClr val="tx1"/>
                </a:solidFill>
                <a:effectLst/>
                <a:latin typeface="+mn-lt"/>
                <a:ea typeface="+mn-ea"/>
                <a:cs typeface="+mn-cs"/>
              </a:rPr>
              <a:t>在持久层中，则依赖于</a:t>
            </a:r>
            <a:r>
              <a:rPr lang="en-US" altLang="zh-CN" sz="1200" kern="1200" dirty="0">
                <a:solidFill>
                  <a:schemeClr val="tx1"/>
                </a:solidFill>
                <a:effectLst/>
                <a:latin typeface="+mn-lt"/>
                <a:ea typeface="+mn-ea"/>
                <a:cs typeface="+mn-cs"/>
              </a:rPr>
              <a:t>Hibernate</a:t>
            </a:r>
            <a:r>
              <a:rPr lang="zh-CN" altLang="zh-CN" sz="1200" kern="1200" dirty="0">
                <a:solidFill>
                  <a:schemeClr val="tx1"/>
                </a:solidFill>
                <a:effectLst/>
                <a:latin typeface="+mn-lt"/>
                <a:ea typeface="+mn-ea"/>
                <a:cs typeface="+mn-cs"/>
              </a:rPr>
              <a:t>的对象化映射和数据库交互，处理</a:t>
            </a:r>
            <a:r>
              <a:rPr lang="en-US" altLang="zh-CN" sz="1200" kern="1200" dirty="0">
                <a:solidFill>
                  <a:schemeClr val="tx1"/>
                </a:solidFill>
                <a:effectLst/>
                <a:latin typeface="+mn-lt"/>
                <a:ea typeface="+mn-ea"/>
                <a:cs typeface="+mn-cs"/>
              </a:rPr>
              <a:t>DAO</a:t>
            </a:r>
            <a:r>
              <a:rPr lang="zh-CN" altLang="zh-CN" sz="1200" kern="1200" dirty="0">
                <a:solidFill>
                  <a:schemeClr val="tx1"/>
                </a:solidFill>
                <a:effectLst/>
                <a:latin typeface="+mn-lt"/>
                <a:ea typeface="+mn-ea"/>
                <a:cs typeface="+mn-cs"/>
              </a:rPr>
              <a:t>组件请求的数据，并返回处理结果。</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17529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念</a:t>
            </a:r>
            <a:r>
              <a:rPr lang="en-US" altLang="zh-CN" dirty="0"/>
              <a:t>PPT</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11</a:t>
            </a:fld>
            <a:endParaRPr lang="zh-CN" altLang="en-US"/>
          </a:p>
        </p:txBody>
      </p:sp>
    </p:spTree>
    <p:extLst>
      <p:ext uri="{BB962C8B-B14F-4D97-AF65-F5344CB8AC3E}">
        <p14:creationId xmlns:p14="http://schemas.microsoft.com/office/powerpoint/2010/main" val="1800613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anose="02010609060101010101" pitchFamily="49" charset="-122"/>
                <a:ea typeface="黑体" panose="02010609060101010101" pitchFamily="49" charset="-122"/>
              </a:rPr>
              <a:t>        使用</a:t>
            </a:r>
            <a:r>
              <a:rPr lang="en-US" altLang="zh-CN" sz="1200" dirty="0">
                <a:latin typeface="黑体" panose="02010609060101010101" pitchFamily="49" charset="-122"/>
                <a:ea typeface="黑体" panose="02010609060101010101" pitchFamily="49" charset="-122"/>
              </a:rPr>
              <a:t>$(document).ready()</a:t>
            </a:r>
            <a:r>
              <a:rPr lang="zh-CN" altLang="en-US" dirty="0">
                <a:effectLst/>
                <a:latin typeface="SimSun" panose="02010600030101010101" pitchFamily="2" charset="-122"/>
                <a:ea typeface="SimSun" panose="02010600030101010101" pitchFamily="2" charset="-122"/>
              </a:rPr>
              <a:t>保证所要执行的代码是在</a:t>
            </a:r>
            <a:r>
              <a:rPr lang="en-US" altLang="zh-CN" dirty="0">
                <a:effectLst/>
                <a:latin typeface="SimSun" panose="02010600030101010101" pitchFamily="2" charset="-122"/>
                <a:ea typeface="SimSun" panose="02010600030101010101" pitchFamily="2" charset="-122"/>
              </a:rPr>
              <a:t>DOM</a:t>
            </a:r>
            <a:r>
              <a:rPr lang="zh-CN" altLang="en-US" dirty="0">
                <a:effectLst/>
                <a:latin typeface="SimSun" panose="02010600030101010101" pitchFamily="2" charset="-122"/>
                <a:ea typeface="SimSun" panose="02010600030101010101" pitchFamily="2" charset="-122"/>
              </a:rPr>
              <a:t>元素被加载完成的情况下执行</a:t>
            </a:r>
            <a:r>
              <a:rPr lang="en-US" altLang="zh-CN" dirty="0">
                <a:effectLst/>
                <a:latin typeface="SimSun" panose="02010600030101010101" pitchFamily="2" charset="-122"/>
                <a:ea typeface="SimSun" panose="02010600030101010101" pitchFamily="2" charset="-122"/>
              </a:rPr>
              <a:t>,</a:t>
            </a:r>
            <a:r>
              <a:rPr lang="zh-CN" altLang="en-US" dirty="0">
                <a:effectLst/>
                <a:latin typeface="SimSun" panose="02010600030101010101" pitchFamily="2" charset="-122"/>
                <a:ea typeface="SimSun" panose="02010600030101010101" pitchFamily="2" charset="-122"/>
              </a:rPr>
              <a:t>调用处理整个布局和基本功能的</a:t>
            </a:r>
            <a:r>
              <a:rPr lang="en-US" altLang="zh-CN" dirty="0">
                <a:effectLst/>
                <a:latin typeface="SimSun" panose="02010600030101010101" pitchFamily="2" charset="-122"/>
                <a:ea typeface="SimSun" panose="02010600030101010101" pitchFamily="2" charset="-122"/>
              </a:rPr>
              <a:t>app.js</a:t>
            </a:r>
            <a:r>
              <a:rPr lang="zh-CN" altLang="en-US" dirty="0">
                <a:effectLst/>
                <a:latin typeface="SimSun" panose="02010600030101010101" pitchFamily="2" charset="-122"/>
                <a:ea typeface="SimSun" panose="02010600030101010101" pitchFamily="2" charset="-122"/>
              </a:rPr>
              <a:t>中所定义的初始化函数来初始化整个页面。紧接着构造</a:t>
            </a:r>
            <a:r>
              <a:rPr lang="en-US" altLang="zh-CN" dirty="0">
                <a:effectLst/>
                <a:latin typeface="SimSun" panose="02010600030101010101" pitchFamily="2" charset="-122"/>
                <a:ea typeface="SimSun" panose="02010600030101010101" pitchFamily="2" charset="-122"/>
              </a:rPr>
              <a:t>click</a:t>
            </a:r>
            <a:r>
              <a:rPr lang="zh-CN" altLang="en-US" dirty="0">
                <a:effectLst/>
                <a:latin typeface="SimSun" panose="02010600030101010101" pitchFamily="2" charset="-122"/>
                <a:ea typeface="SimSun" panose="02010600030101010101" pitchFamily="2" charset="-122"/>
              </a:rPr>
              <a:t>方法来</a:t>
            </a:r>
            <a:r>
              <a:rPr lang="zh-CN" altLang="en-US" dirty="0"/>
              <a:t>释放及验证提交表单，引用父窗口对象，下方是一个简单的文本的判断，这是我们的</a:t>
            </a:r>
            <a:r>
              <a:rPr lang="en-US" altLang="zh-CN" dirty="0" err="1"/>
              <a:t>login.jsp</a:t>
            </a:r>
            <a:r>
              <a:rPr lang="zh-CN" altLang="en-US" dirty="0">
                <a:effectLst/>
                <a:latin typeface="+mn-lt"/>
                <a:ea typeface="+mn-ea"/>
              </a:rPr>
              <a:t>的</a:t>
            </a:r>
            <a:r>
              <a:rPr lang="en-US" altLang="zh-CN" dirty="0">
                <a:effectLst/>
                <a:latin typeface="+mn-lt"/>
                <a:ea typeface="+mn-ea"/>
              </a:rPr>
              <a:t>java script</a:t>
            </a:r>
            <a:r>
              <a:rPr lang="zh-CN" altLang="en-US" dirty="0">
                <a:effectLst/>
                <a:latin typeface="+mn-lt"/>
                <a:ea typeface="+mn-ea"/>
              </a:rPr>
              <a:t>部分。</a:t>
            </a:r>
            <a:endParaRPr lang="en-US" altLang="zh-CN" dirty="0">
              <a:effectLst/>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mn-lt"/>
                <a:ea typeface="+mn-ea"/>
              </a:rPr>
              <a:t>        下方代码片段是使用</a:t>
            </a:r>
            <a:r>
              <a:rPr lang="en-US" altLang="zh-CN" dirty="0">
                <a:effectLst/>
                <a:latin typeface="+mn-lt"/>
                <a:ea typeface="+mn-ea"/>
              </a:rPr>
              <a:t>ajax</a:t>
            </a:r>
            <a:r>
              <a:rPr lang="zh-CN" altLang="en-US" dirty="0">
                <a:effectLst/>
                <a:latin typeface="+mn-lt"/>
                <a:ea typeface="+mn-ea"/>
              </a:rPr>
              <a:t>来做一个验证码部分的局部刷新，我们使用了</a:t>
            </a:r>
            <a:r>
              <a:rPr lang="en-US" altLang="zh-CN" dirty="0">
                <a:effectLst/>
                <a:latin typeface="+mn-lt"/>
                <a:ea typeface="+mn-ea"/>
              </a:rPr>
              <a:t>ajax</a:t>
            </a:r>
            <a:r>
              <a:rPr lang="zh-CN" altLang="en-US" dirty="0">
                <a:effectLst/>
                <a:latin typeface="+mn-lt"/>
                <a:ea typeface="+mn-ea"/>
              </a:rPr>
              <a:t>技术。</a:t>
            </a:r>
            <a:endParaRPr lang="en-US" altLang="zh-CN" dirty="0">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SimSun" panose="02010600030101010101" pitchFamily="2" charset="-122"/>
                <a:ea typeface="SimSun" panose="02010600030101010101" pitchFamily="2" charset="-122"/>
              </a:rPr>
              <a:t>        Web.xml</a:t>
            </a:r>
            <a:r>
              <a:rPr lang="zh-CN" altLang="en-US" dirty="0">
                <a:effectLst/>
                <a:latin typeface="SimSun" panose="02010600030101010101" pitchFamily="2" charset="-122"/>
                <a:ea typeface="SimSun" panose="02010600030101010101" pitchFamily="2" charset="-122"/>
              </a:rPr>
              <a:t>中配置了我们使用的</a:t>
            </a:r>
            <a:r>
              <a:rPr lang="en-US" altLang="zh-CN" dirty="0">
                <a:effectLst/>
                <a:latin typeface="SimSun" panose="02010600030101010101" pitchFamily="2" charset="-122"/>
                <a:ea typeface="SimSun" panose="02010600030101010101" pitchFamily="2" charset="-122"/>
              </a:rPr>
              <a:t>struts2</a:t>
            </a:r>
            <a:r>
              <a:rPr lang="zh-CN" altLang="en-US" dirty="0">
                <a:effectLst/>
                <a:latin typeface="SimSun" panose="02010600030101010101" pitchFamily="2" charset="-122"/>
                <a:ea typeface="SimSun" panose="02010600030101010101" pitchFamily="2" charset="-122"/>
              </a:rPr>
              <a:t>，并且将初始页面设置为</a:t>
            </a:r>
            <a:r>
              <a:rPr lang="en-US" altLang="zh-CN" dirty="0" err="1">
                <a:effectLst/>
                <a:latin typeface="SimSun" panose="02010600030101010101" pitchFamily="2" charset="-122"/>
                <a:ea typeface="SimSun" panose="02010600030101010101" pitchFamily="2" charset="-122"/>
              </a:rPr>
              <a:t>login.jsp</a:t>
            </a:r>
            <a:r>
              <a:rPr lang="zh-CN" altLang="en-US" dirty="0">
                <a:effectLst/>
                <a:latin typeface="SimSun" panose="02010600030101010101" pitchFamily="2" charset="-122"/>
                <a:ea typeface="SimSun" panose="02010600030101010101" pitchFamily="2" charset="-122"/>
              </a:rPr>
              <a:t>。配置</a:t>
            </a:r>
            <a:r>
              <a:rPr lang="en-US" altLang="zh-CN" dirty="0" err="1"/>
              <a:t>OpenSessionInViewFilter</a:t>
            </a:r>
            <a:r>
              <a:rPr lang="zh-CN" altLang="en-US" dirty="0"/>
              <a:t>，用来把一个</a:t>
            </a:r>
            <a:r>
              <a:rPr lang="en-US" altLang="zh-CN" dirty="0"/>
              <a:t>Hibernate Session</a:t>
            </a:r>
            <a:r>
              <a:rPr lang="zh-CN" altLang="en-US" dirty="0"/>
              <a:t>和一次完整的请求过程对应的线程相绑定，以期实现</a:t>
            </a:r>
            <a:r>
              <a:rPr lang="en-US" altLang="zh-CN" dirty="0"/>
              <a:t>"Open Session in View"</a:t>
            </a:r>
            <a:r>
              <a:rPr lang="zh-CN" altLang="en-US" dirty="0"/>
              <a:t>模式。</a:t>
            </a:r>
          </a:p>
        </p:txBody>
      </p:sp>
      <p:sp>
        <p:nvSpPr>
          <p:cNvPr id="4" name="灯片编号占位符 3"/>
          <p:cNvSpPr>
            <a:spLocks noGrp="1"/>
          </p:cNvSpPr>
          <p:nvPr>
            <p:ph type="sldNum" sz="quarter" idx="5"/>
          </p:nvPr>
        </p:nvSpPr>
        <p:spPr/>
        <p:txBody>
          <a:bodyPr/>
          <a:lstStyle/>
          <a:p>
            <a:fld id="{41464DB0-CCE3-4363-801A-A01AADC6398D}" type="slidenum">
              <a:rPr lang="zh-CN" altLang="en-US" smtClean="0"/>
              <a:t>12</a:t>
            </a:fld>
            <a:endParaRPr lang="zh-CN" altLang="en-US"/>
          </a:p>
        </p:txBody>
      </p:sp>
    </p:spTree>
    <p:extLst>
      <p:ext uri="{BB962C8B-B14F-4D97-AF65-F5344CB8AC3E}">
        <p14:creationId xmlns:p14="http://schemas.microsoft.com/office/powerpoint/2010/main" val="1940043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创建</a:t>
            </a:r>
            <a:r>
              <a:rPr lang="en-US" altLang="zh-CN" dirty="0"/>
              <a:t>spring</a:t>
            </a:r>
            <a:r>
              <a:rPr lang="zh-CN" altLang="en-US" dirty="0"/>
              <a:t>核心配置文件，让</a:t>
            </a:r>
            <a:r>
              <a:rPr lang="en-US" altLang="zh-CN" dirty="0"/>
              <a:t>spring</a:t>
            </a:r>
            <a:r>
              <a:rPr lang="zh-CN" altLang="en-US" dirty="0"/>
              <a:t>配置文件在服务器启动时加载，配置监听器，指定</a:t>
            </a:r>
            <a:r>
              <a:rPr lang="en-US" altLang="zh-CN" dirty="0"/>
              <a:t>spring</a:t>
            </a:r>
            <a:r>
              <a:rPr lang="zh-CN" altLang="en-US" dirty="0"/>
              <a:t>配置文件位置。</a:t>
            </a:r>
            <a:r>
              <a:rPr lang="en-US" altLang="zh-CN" dirty="0"/>
              <a:t>Spring</a:t>
            </a:r>
            <a:r>
              <a:rPr lang="zh-CN" altLang="en-US" dirty="0"/>
              <a:t>对应</a:t>
            </a:r>
            <a:r>
              <a:rPr lang="en-US" altLang="zh-CN" dirty="0"/>
              <a:t>Service</a:t>
            </a:r>
            <a:r>
              <a:rPr lang="zh-CN" altLang="en-US" dirty="0"/>
              <a:t>，是一个轻量级的控制反转</a:t>
            </a:r>
            <a:r>
              <a:rPr lang="en-US" altLang="zh-CN" dirty="0"/>
              <a:t>(IoC)</a:t>
            </a:r>
            <a:r>
              <a:rPr lang="zh-CN" altLang="en-US" dirty="0"/>
              <a:t>和面向切面</a:t>
            </a:r>
            <a:r>
              <a:rPr lang="en-US" altLang="zh-CN" dirty="0"/>
              <a:t>(AOP)</a:t>
            </a:r>
            <a:r>
              <a:rPr lang="zh-CN" altLang="en-US" dirty="0"/>
              <a:t>的框架。控制反转：由容器控制程序之间的依赖关系，而非传统实现中，由程序代码直接操控。控制权由应用代码转移到了外部容器中，控制权的转移，就是所谓反转。依赖注入，即组件之间的依赖关系由容器在运行期决定，即由容器动态地将某种依赖关系注入到组件之中，起到了解耦的作用。省去了在类里面</a:t>
            </a:r>
            <a:r>
              <a:rPr lang="en-US" altLang="zh-CN" dirty="0"/>
              <a:t>new</a:t>
            </a:r>
            <a:r>
              <a:rPr lang="zh-CN" altLang="en-US" dirty="0"/>
              <a:t>对象的过程，把这个调用与被调用的关系直接展示到了配置文件里</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81918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Struts</a:t>
            </a:r>
            <a:r>
              <a:rPr lang="zh-CN" altLang="en-US" dirty="0"/>
              <a:t>的实现依赖</a:t>
            </a:r>
            <a:r>
              <a:rPr lang="en-US" altLang="zh-CN" dirty="0"/>
              <a:t>Servlet</a:t>
            </a:r>
            <a:r>
              <a:rPr lang="zh-CN" altLang="en-US" dirty="0"/>
              <a:t>和</a:t>
            </a:r>
            <a:r>
              <a:rPr lang="en-US" altLang="zh-CN" dirty="0"/>
              <a:t>JSP</a:t>
            </a:r>
            <a:r>
              <a:rPr lang="zh-CN" altLang="en-US" dirty="0"/>
              <a:t>实现。</a:t>
            </a:r>
            <a:r>
              <a:rPr lang="en-US" altLang="zh-CN" dirty="0"/>
              <a:t>EJB</a:t>
            </a:r>
            <a:r>
              <a:rPr lang="zh-CN" altLang="en-US" dirty="0"/>
              <a:t>和</a:t>
            </a:r>
            <a:r>
              <a:rPr lang="en-US" altLang="zh-CN" dirty="0"/>
              <a:t>JavaBean</a:t>
            </a:r>
            <a:r>
              <a:rPr lang="zh-CN" altLang="en-US" dirty="0"/>
              <a:t>两个组件是</a:t>
            </a:r>
            <a:r>
              <a:rPr lang="en-US" altLang="zh-CN" dirty="0"/>
              <a:t>Struts</a:t>
            </a:r>
            <a:r>
              <a:rPr lang="zh-CN" altLang="en-US" dirty="0"/>
              <a:t>框架业务功能实现的基础部件；</a:t>
            </a:r>
            <a:r>
              <a:rPr lang="en-US" altLang="zh-CN" dirty="0"/>
              <a:t>Action</a:t>
            </a:r>
            <a:r>
              <a:rPr lang="zh-CN" altLang="en-US" dirty="0"/>
              <a:t>和</a:t>
            </a:r>
            <a:r>
              <a:rPr lang="en-US" altLang="zh-CN" dirty="0" err="1"/>
              <a:t>ActionServlet</a:t>
            </a:r>
            <a:r>
              <a:rPr lang="zh-CN" altLang="en-US" dirty="0"/>
              <a:t>部件是框架实现控制力能的重要部件；视图部分则是由若干存在内在联系的</a:t>
            </a:r>
            <a:r>
              <a:rPr lang="en-US" altLang="zh-CN" dirty="0"/>
              <a:t>JSP</a:t>
            </a:r>
            <a:r>
              <a:rPr lang="zh-CN" altLang="en-US" dirty="0"/>
              <a:t>文件有机构成，来实现系统功能。）</a:t>
            </a:r>
            <a:r>
              <a:rPr lang="zh-CN" altLang="zh-CN" sz="1200" kern="1200" dirty="0">
                <a:solidFill>
                  <a:schemeClr val="tx1"/>
                </a:solidFill>
                <a:effectLst/>
                <a:latin typeface="+mn-lt"/>
                <a:ea typeface="+mn-ea"/>
                <a:cs typeface="+mn-cs"/>
              </a:rPr>
              <a:t>本系统使用</a:t>
            </a:r>
            <a:r>
              <a:rPr lang="en-US" altLang="zh-CN" sz="1200" kern="1200" dirty="0">
                <a:solidFill>
                  <a:schemeClr val="tx1"/>
                </a:solidFill>
                <a:effectLst/>
                <a:latin typeface="+mn-lt"/>
                <a:ea typeface="+mn-ea"/>
                <a:cs typeface="+mn-cs"/>
              </a:rPr>
              <a:t>strcuts2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struts.xml</a:t>
            </a:r>
            <a:r>
              <a:rPr lang="zh-CN" altLang="zh-CN" sz="1200" kern="1200" dirty="0">
                <a:solidFill>
                  <a:schemeClr val="tx1"/>
                </a:solidFill>
                <a:effectLst/>
                <a:latin typeface="+mn-lt"/>
                <a:ea typeface="+mn-ea"/>
                <a:cs typeface="+mn-cs"/>
              </a:rPr>
              <a:t>是配置</a:t>
            </a:r>
            <a:r>
              <a:rPr lang="en-US" altLang="zh-CN" sz="1200" kern="1200" dirty="0" err="1">
                <a:solidFill>
                  <a:schemeClr val="tx1"/>
                </a:solidFill>
                <a:effectLst/>
                <a:latin typeface="+mn-lt"/>
                <a:ea typeface="+mn-ea"/>
                <a:cs typeface="+mn-cs"/>
              </a:rPr>
              <a:t>strtust</a:t>
            </a:r>
            <a:r>
              <a:rPr lang="zh-CN" altLang="zh-CN" sz="1200" kern="1200" dirty="0">
                <a:solidFill>
                  <a:schemeClr val="tx1"/>
                </a:solidFill>
                <a:effectLst/>
                <a:latin typeface="+mn-lt"/>
                <a:ea typeface="+mn-ea"/>
                <a:cs typeface="+mn-cs"/>
              </a:rPr>
              <a:t>的，而</a:t>
            </a:r>
            <a:r>
              <a:rPr lang="en-US" altLang="zh-CN" sz="1200" kern="1200" dirty="0">
                <a:solidFill>
                  <a:schemeClr val="tx1"/>
                </a:solidFill>
                <a:effectLst/>
                <a:latin typeface="+mn-lt"/>
                <a:ea typeface="+mn-ea"/>
                <a:cs typeface="+mn-cs"/>
              </a:rPr>
              <a:t>struts</a:t>
            </a:r>
            <a:r>
              <a:rPr lang="zh-CN" altLang="zh-CN" sz="1200" kern="1200" dirty="0">
                <a:solidFill>
                  <a:schemeClr val="tx1"/>
                </a:solidFill>
                <a:effectLst/>
                <a:latin typeface="+mn-lt"/>
                <a:ea typeface="+mn-ea"/>
                <a:cs typeface="+mn-cs"/>
              </a:rPr>
              <a:t>是整个项目的一部分</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主要</a:t>
            </a:r>
            <a:r>
              <a:rPr lang="zh-CN" altLang="en-US" dirty="0"/>
              <a:t>负责管理应用中的</a:t>
            </a:r>
            <a:r>
              <a:rPr lang="en-US" altLang="zh-CN" dirty="0"/>
              <a:t>action</a:t>
            </a:r>
            <a:r>
              <a:rPr lang="zh-CN" altLang="en-US" dirty="0"/>
              <a:t>映射以及该</a:t>
            </a:r>
            <a:r>
              <a:rPr lang="en-US" altLang="zh-CN" dirty="0"/>
              <a:t>action</a:t>
            </a:r>
            <a:r>
              <a:rPr lang="zh-CN" altLang="en-US" dirty="0"/>
              <a:t>包含的</a:t>
            </a:r>
            <a:r>
              <a:rPr lang="en-US" altLang="zh-CN" dirty="0"/>
              <a:t>result</a:t>
            </a:r>
            <a:r>
              <a:rPr lang="zh-CN" altLang="en-US" dirty="0"/>
              <a:t>定义以及处理结果返回的页面等；</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84924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dao</a:t>
            </a:r>
            <a:r>
              <a:rPr lang="zh-CN" altLang="en-US" sz="1200" kern="1200" dirty="0">
                <a:solidFill>
                  <a:schemeClr val="tx1"/>
                </a:solidFill>
                <a:effectLst/>
                <a:latin typeface="+mn-lt"/>
                <a:ea typeface="+mn-ea"/>
                <a:cs typeface="+mn-cs"/>
              </a:rPr>
              <a:t>层</a:t>
            </a:r>
            <a:r>
              <a:rPr lang="zh-CN" altLang="en-US" dirty="0"/>
              <a:t>主要做与数据库的交互工作，</a:t>
            </a:r>
            <a:r>
              <a:rPr lang="zh-CN" altLang="en-US" sz="1200" kern="1200" dirty="0">
                <a:solidFill>
                  <a:schemeClr val="tx1"/>
                </a:solidFill>
                <a:effectLst/>
                <a:latin typeface="+mn-lt"/>
                <a:ea typeface="+mn-ea"/>
                <a:cs typeface="+mn-cs"/>
              </a:rPr>
              <a:t>这里连接数据库的操作用的是</a:t>
            </a:r>
            <a:r>
              <a:rPr lang="en-US" altLang="zh-CN" sz="1200" kern="1200" dirty="0">
                <a:solidFill>
                  <a:schemeClr val="tx1"/>
                </a:solidFill>
                <a:effectLst/>
                <a:latin typeface="+mn-lt"/>
                <a:ea typeface="+mn-ea"/>
                <a:cs typeface="+mn-cs"/>
              </a:rPr>
              <a:t>hibernate</a:t>
            </a:r>
            <a:r>
              <a:rPr lang="zh-CN" altLang="en-US" sz="1200" kern="1200" dirty="0">
                <a:solidFill>
                  <a:schemeClr val="tx1"/>
                </a:solidFill>
                <a:effectLst/>
                <a:latin typeface="+mn-lt"/>
                <a:ea typeface="+mn-ea"/>
                <a:cs typeface="+mn-cs"/>
              </a:rPr>
              <a:t>，完成增删改查。</a:t>
            </a:r>
            <a:r>
              <a:rPr lang="en-US" altLang="zh-CN" sz="1200" kern="1200" dirty="0">
                <a:solidFill>
                  <a:schemeClr val="tx1"/>
                </a:solidFill>
                <a:effectLst/>
                <a:latin typeface="+mn-lt"/>
                <a:ea typeface="+mn-ea"/>
                <a:cs typeface="+mn-cs"/>
              </a:rPr>
              <a:t>Hibernate</a:t>
            </a:r>
            <a:r>
              <a:rPr lang="zh-CN" altLang="en-US" sz="1200" kern="1200" dirty="0">
                <a:solidFill>
                  <a:schemeClr val="tx1"/>
                </a:solidFill>
                <a:effectLst/>
                <a:latin typeface="+mn-lt"/>
                <a:ea typeface="+mn-ea"/>
                <a:cs typeface="+mn-cs"/>
              </a:rPr>
              <a:t>的最大好处就是根据数据库的表，反向生成实体类，并且还有关系在里面，还有就是它对数据的操作也很方便。</a:t>
            </a:r>
            <a:endParaRPr lang="en-US" altLang="zh-CN" sz="1200" kern="1200" dirty="0">
              <a:solidFill>
                <a:schemeClr val="tx1"/>
              </a:solidFill>
              <a:effectLst/>
              <a:latin typeface="+mn-lt"/>
              <a:ea typeface="+mn-ea"/>
              <a:cs typeface="+mn-cs"/>
            </a:endParaRPr>
          </a:p>
          <a:p>
            <a:r>
              <a:rPr lang="zh-CN" altLang="en-US" dirty="0"/>
              <a:t>        对象的调用流程是：</a:t>
            </a:r>
            <a:r>
              <a:rPr lang="en-US" altLang="zh-CN" b="1" u="sng" dirty="0">
                <a:effectLst/>
              </a:rPr>
              <a:t>JSP—Action—Service—DAO—Hibernate</a:t>
            </a:r>
            <a:r>
              <a:rPr lang="zh-CN" altLang="en-US" dirty="0"/>
              <a:t>。</a:t>
            </a:r>
          </a:p>
          <a:p>
            <a:r>
              <a:rPr lang="zh-CN" altLang="en-US" dirty="0"/>
              <a:t>       数据的流向是：</a:t>
            </a:r>
            <a:r>
              <a:rPr lang="en-US" altLang="zh-CN" dirty="0" err="1"/>
              <a:t>ActionFormBean</a:t>
            </a:r>
            <a:r>
              <a:rPr lang="zh-CN" altLang="en-US" dirty="0"/>
              <a:t>接受用户的数据，</a:t>
            </a:r>
            <a:r>
              <a:rPr lang="en-US" altLang="zh-CN" dirty="0"/>
              <a:t>Action</a:t>
            </a:r>
            <a:r>
              <a:rPr lang="zh-CN" altLang="en-US" dirty="0"/>
              <a:t>将数据从</a:t>
            </a:r>
            <a:r>
              <a:rPr lang="en-US" altLang="zh-CN" dirty="0" err="1"/>
              <a:t>ActionFormBean</a:t>
            </a:r>
            <a:r>
              <a:rPr lang="zh-CN" altLang="en-US" dirty="0"/>
              <a:t>中取出，封装成</a:t>
            </a:r>
            <a:r>
              <a:rPr lang="en-US" altLang="zh-CN" dirty="0"/>
              <a:t>VO</a:t>
            </a:r>
            <a:r>
              <a:rPr lang="zh-CN" altLang="en-US" dirty="0"/>
              <a:t>或</a:t>
            </a:r>
            <a:r>
              <a:rPr lang="en-US" altLang="zh-CN" dirty="0"/>
              <a:t>PO</a:t>
            </a:r>
            <a:r>
              <a:rPr lang="zh-CN" altLang="en-US" dirty="0"/>
              <a:t>，再调用业务层的</a:t>
            </a:r>
            <a:r>
              <a:rPr lang="en-US" altLang="zh-CN" dirty="0"/>
              <a:t>Bean</a:t>
            </a:r>
            <a:r>
              <a:rPr lang="zh-CN" altLang="en-US" dirty="0"/>
              <a:t>类，完成各种业务处理后再</a:t>
            </a:r>
            <a:r>
              <a:rPr lang="en-US" altLang="zh-CN" dirty="0"/>
              <a:t>Forward</a:t>
            </a:r>
            <a:r>
              <a:rPr lang="zh-CN" altLang="en-US" dirty="0"/>
              <a:t>。而业务层</a:t>
            </a:r>
            <a:r>
              <a:rPr lang="en-US" altLang="zh-CN" dirty="0"/>
              <a:t>Bean</a:t>
            </a:r>
            <a:r>
              <a:rPr lang="zh-CN" altLang="en-US" dirty="0"/>
              <a:t>收到这个</a:t>
            </a:r>
            <a:r>
              <a:rPr lang="en-US" altLang="zh-CN" dirty="0"/>
              <a:t>PO</a:t>
            </a:r>
            <a:r>
              <a:rPr lang="zh-CN" altLang="en-US" dirty="0"/>
              <a:t>对象之后，会调用</a:t>
            </a:r>
            <a:r>
              <a:rPr lang="en-US" altLang="zh-CN" dirty="0"/>
              <a:t>DAO</a:t>
            </a:r>
            <a:r>
              <a:rPr lang="zh-CN" altLang="en-US" dirty="0"/>
              <a:t>接口方法，进行持久化操作。</a:t>
            </a: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98241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b="0" i="0" dirty="0">
                <a:solidFill>
                  <a:srgbClr val="000000"/>
                </a:solidFill>
                <a:effectLst/>
                <a:latin typeface="Tahoma" panose="020B0604030504040204" pitchFamily="34" charset="0"/>
              </a:rPr>
              <a:t>当使用</a:t>
            </a:r>
            <a:r>
              <a:rPr lang="en-US" altLang="zh-CN" sz="1200" b="0" kern="1200" dirty="0">
                <a:solidFill>
                  <a:schemeClr val="tx1"/>
                </a:solidFill>
                <a:effectLst/>
                <a:latin typeface="+mn-lt"/>
                <a:ea typeface="+mn-ea"/>
                <a:cs typeface="+mn-cs"/>
              </a:rPr>
              <a:t>hibernate</a:t>
            </a:r>
            <a:r>
              <a:rPr lang="zh-CN" altLang="en-US" sz="1200" b="0" kern="1200" dirty="0">
                <a:solidFill>
                  <a:schemeClr val="tx1"/>
                </a:solidFill>
                <a:effectLst/>
                <a:latin typeface="+mn-lt"/>
                <a:ea typeface="+mn-ea"/>
                <a:cs typeface="+mn-cs"/>
              </a:rPr>
              <a:t>时，</a:t>
            </a:r>
            <a:r>
              <a:rPr lang="en-US" altLang="zh-CN" b="0" i="0" dirty="0">
                <a:solidFill>
                  <a:srgbClr val="000000"/>
                </a:solidFill>
                <a:effectLst/>
                <a:latin typeface="Tahoma" panose="020B0604030504040204" pitchFamily="34" charset="0"/>
              </a:rPr>
              <a:t>DAO</a:t>
            </a:r>
            <a:r>
              <a:rPr lang="zh-CN" altLang="en-US" b="0" i="0" dirty="0">
                <a:solidFill>
                  <a:srgbClr val="000000"/>
                </a:solidFill>
                <a:effectLst/>
                <a:latin typeface="Tahoma" panose="020B0604030504040204" pitchFamily="34" charset="0"/>
              </a:rPr>
              <a:t>层中的代码编写是很有规律的。当插入数据的时候，就将</a:t>
            </a:r>
            <a:r>
              <a:rPr lang="en-US" altLang="zh-CN" b="0" i="0" dirty="0">
                <a:solidFill>
                  <a:srgbClr val="000000"/>
                </a:solidFill>
                <a:effectLst/>
                <a:latin typeface="Tahoma" panose="020B0604030504040204" pitchFamily="34" charset="0"/>
              </a:rPr>
              <a:t>JavaBean</a:t>
            </a:r>
            <a:r>
              <a:rPr lang="zh-CN" altLang="en-US" b="0" i="0" dirty="0">
                <a:solidFill>
                  <a:srgbClr val="000000"/>
                </a:solidFill>
                <a:effectLst/>
                <a:latin typeface="Tahoma" panose="020B0604030504040204" pitchFamily="34" charset="0"/>
              </a:rPr>
              <a:t>对象拆分，拼装成</a:t>
            </a:r>
            <a:r>
              <a:rPr lang="en-US" altLang="zh-CN" b="0" i="0" dirty="0">
                <a:solidFill>
                  <a:srgbClr val="000000"/>
                </a:solidFill>
                <a:effectLst/>
                <a:latin typeface="Tahoma" panose="020B0604030504040204" pitchFamily="34" charset="0"/>
              </a:rPr>
              <a:t>SQL</a:t>
            </a:r>
            <a:r>
              <a:rPr lang="zh-CN" altLang="en-US" b="0" i="0" dirty="0">
                <a:solidFill>
                  <a:srgbClr val="000000"/>
                </a:solidFill>
                <a:effectLst/>
                <a:latin typeface="Tahoma" panose="020B0604030504040204" pitchFamily="34" charset="0"/>
              </a:rPr>
              <a:t>语句。当查询数据的时候，用</a:t>
            </a:r>
            <a:r>
              <a:rPr lang="en-US" altLang="zh-CN" b="0" i="0" dirty="0">
                <a:solidFill>
                  <a:srgbClr val="000000"/>
                </a:solidFill>
                <a:effectLst/>
                <a:latin typeface="Tahoma" panose="020B0604030504040204" pitchFamily="34" charset="0"/>
              </a:rPr>
              <a:t>SQL</a:t>
            </a:r>
            <a:r>
              <a:rPr lang="zh-CN" altLang="en-US" b="0" i="0" dirty="0">
                <a:solidFill>
                  <a:srgbClr val="000000"/>
                </a:solidFill>
                <a:effectLst/>
                <a:latin typeface="Tahoma" panose="020B0604030504040204" pitchFamily="34" charset="0"/>
              </a:rPr>
              <a:t>把数据库表中的列组合，拼装成</a:t>
            </a:r>
            <a:r>
              <a:rPr lang="en-US" altLang="zh-CN" b="0" i="0" dirty="0">
                <a:solidFill>
                  <a:srgbClr val="000000"/>
                </a:solidFill>
                <a:effectLst/>
                <a:latin typeface="Tahoma" panose="020B0604030504040204" pitchFamily="34" charset="0"/>
              </a:rPr>
              <a:t>JavaBean</a:t>
            </a:r>
            <a:r>
              <a:rPr lang="zh-CN" altLang="en-US" b="0" i="0" dirty="0">
                <a:solidFill>
                  <a:srgbClr val="000000"/>
                </a:solidFill>
                <a:effectLst/>
                <a:latin typeface="Tahoma" panose="020B0604030504040204" pitchFamily="34" charset="0"/>
              </a:rPr>
              <a:t>对象。</a:t>
            </a:r>
            <a:endParaRPr lang="en-US" altLang="zh-CN" b="0" i="0" dirty="0">
              <a:solidFill>
                <a:srgbClr val="000000"/>
              </a:solidFill>
              <a:effectLst/>
              <a:latin typeface="Tahoma" panose="020B0604030504040204" pitchFamily="34"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56693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ct val="125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PPT</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左侧是我们的数据库全局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ER</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图，右侧是我们的部门表，可以看到主键是我们的部门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ID</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37006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出于时间与系统整体复杂度的限制，我们仅做了登录系统测试，简单的四个测试内容分别是：</a:t>
            </a:r>
            <a:r>
              <a:rPr lang="en-US" altLang="zh-CN" dirty="0"/>
              <a: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01812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以上是我们的部分页面截图展示，可以看到左侧第一张是我们的</a:t>
            </a:r>
            <a:r>
              <a:rPr lang="en-US" altLang="zh-CN" dirty="0"/>
              <a:t>login</a:t>
            </a:r>
            <a:r>
              <a:rPr lang="zh-CN" altLang="en-US" dirty="0"/>
              <a:t>界面，右侧第一张是我的桌面页面，该页面风格模仿的的是</a:t>
            </a:r>
            <a:r>
              <a:rPr lang="en-US" altLang="zh-CN" dirty="0"/>
              <a:t>windows</a:t>
            </a:r>
            <a:r>
              <a:rPr lang="zh-CN" altLang="en-US" dirty="0"/>
              <a:t>的开始界面。左下张图片是我们的客户列表界面，右下张图片是我们的合同列表界面。具体由我们的任逸航同学使用他的电脑来演示。</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40458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念</a:t>
            </a:r>
            <a:r>
              <a:rPr lang="en-US" altLang="zh-CN" dirty="0"/>
              <a:t>ppt</a:t>
            </a:r>
            <a:r>
              <a:rPr lang="zh-CN" altLang="en-US" dirty="0"/>
              <a:t>。</a:t>
            </a:r>
          </a:p>
        </p:txBody>
      </p:sp>
      <p:sp>
        <p:nvSpPr>
          <p:cNvPr id="4" name="灯片编号占位符 3"/>
          <p:cNvSpPr>
            <a:spLocks noGrp="1"/>
          </p:cNvSpPr>
          <p:nvPr>
            <p:ph type="sldNum" sz="quarter" idx="5"/>
          </p:nvPr>
        </p:nvSpPr>
        <p:spPr/>
        <p:txBody>
          <a:bodyPr/>
          <a:lstStyle/>
          <a:p>
            <a:fld id="{41464DB0-CCE3-4363-801A-A01AADC6398D}" type="slidenum">
              <a:rPr lang="zh-CN" altLang="en-US" smtClean="0"/>
              <a:t>2</a:t>
            </a:fld>
            <a:endParaRPr lang="zh-CN" altLang="en-US"/>
          </a:p>
        </p:txBody>
      </p:sp>
    </p:spTree>
    <p:extLst>
      <p:ext uri="{BB962C8B-B14F-4D97-AF65-F5344CB8AC3E}">
        <p14:creationId xmlns:p14="http://schemas.microsoft.com/office/powerpoint/2010/main" val="2910768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念</a:t>
            </a:r>
            <a:r>
              <a:rPr lang="en-US" altLang="zh-CN" dirty="0"/>
              <a:t>ppt</a:t>
            </a:r>
            <a:r>
              <a:rPr lang="zh-CN" altLang="en-US" dirty="0"/>
              <a:t>。</a:t>
            </a:r>
          </a:p>
        </p:txBody>
      </p:sp>
      <p:sp>
        <p:nvSpPr>
          <p:cNvPr id="4" name="灯片编号占位符 3"/>
          <p:cNvSpPr>
            <a:spLocks noGrp="1"/>
          </p:cNvSpPr>
          <p:nvPr>
            <p:ph type="sldNum" sz="quarter" idx="5"/>
          </p:nvPr>
        </p:nvSpPr>
        <p:spPr/>
        <p:txBody>
          <a:bodyPr/>
          <a:lstStyle/>
          <a:p>
            <a:fld id="{41464DB0-CCE3-4363-801A-A01AADC6398D}" type="slidenum">
              <a:rPr lang="zh-CN" altLang="en-US" smtClean="0"/>
              <a:t>3</a:t>
            </a:fld>
            <a:endParaRPr lang="zh-CN" altLang="en-US"/>
          </a:p>
        </p:txBody>
      </p:sp>
    </p:spTree>
    <p:extLst>
      <p:ext uri="{BB962C8B-B14F-4D97-AF65-F5344CB8AC3E}">
        <p14:creationId xmlns:p14="http://schemas.microsoft.com/office/powerpoint/2010/main" val="2407653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我们汲取过去编写项目的教训，采用瀑布模型开发方法，基于瀑布模型，不断根据需求实现、讨论并进一步完善平台的各个功能和交互界面。</a:t>
            </a:r>
            <a:r>
              <a:rPr lang="zh-CN" altLang="en-US" sz="1800" dirty="0">
                <a:latin typeface="黑体" panose="02010609060101010101" pitchFamily="49" charset="-122"/>
                <a:ea typeface="黑体" panose="02010609060101010101" pitchFamily="49" charset="-122"/>
              </a:rPr>
              <a:t>我们的项目开发周期较短，且人员较少，所以采用瀑布模型可以让管理成本较低；其次我们开发的客户关系管理系统需求较为明确，所以也较为适合采用瀑布模型；在开发过程中，我们对部分实现的单元模块会进行测试，比较符合瀑布开发模型的开发过程。</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4</a:t>
            </a:fld>
            <a:endParaRPr lang="zh-CN" altLang="en-US"/>
          </a:p>
        </p:txBody>
      </p:sp>
    </p:spTree>
    <p:extLst>
      <p:ext uri="{BB962C8B-B14F-4D97-AF65-F5344CB8AC3E}">
        <p14:creationId xmlns:p14="http://schemas.microsoft.com/office/powerpoint/2010/main" val="2071394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5</a:t>
            </a:fld>
            <a:endParaRPr lang="zh-CN" altLang="en-US"/>
          </a:p>
        </p:txBody>
      </p:sp>
    </p:spTree>
    <p:extLst>
      <p:ext uri="{BB962C8B-B14F-4D97-AF65-F5344CB8AC3E}">
        <p14:creationId xmlns:p14="http://schemas.microsoft.com/office/powerpoint/2010/main" val="3057085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我们的开发与运行环境如上所示，我们的</a:t>
            </a:r>
            <a:r>
              <a:rPr lang="en-US" altLang="zh-CN" dirty="0"/>
              <a:t>JDK</a:t>
            </a:r>
            <a:r>
              <a:rPr lang="zh-CN" altLang="en-US" dirty="0"/>
              <a:t>使用的是</a:t>
            </a:r>
            <a:r>
              <a:rPr lang="en-US" altLang="zh-CN" dirty="0"/>
              <a:t>1.8</a:t>
            </a:r>
            <a:r>
              <a:rPr lang="zh-CN" altLang="en-US" dirty="0"/>
              <a:t>，服务器软件使用的是我们之前学过的</a:t>
            </a:r>
            <a:r>
              <a:rPr lang="en-US" altLang="zh-CN" dirty="0"/>
              <a:t>tomcat</a:t>
            </a:r>
            <a:r>
              <a:rPr lang="zh-CN" altLang="en-US" dirty="0"/>
              <a:t>，数据库我使用的是</a:t>
            </a:r>
            <a:r>
              <a:rPr lang="en-US" altLang="zh-CN" dirty="0"/>
              <a:t>mysql5.1</a:t>
            </a:r>
            <a:r>
              <a:rPr lang="zh-CN" altLang="en-US" dirty="0"/>
              <a:t>，我的同伴使用的是</a:t>
            </a:r>
            <a:r>
              <a:rPr lang="en-US" altLang="zh-CN" dirty="0"/>
              <a:t>mysql5.7</a:t>
            </a:r>
            <a:r>
              <a:rPr lang="zh-CN" altLang="en-US" dirty="0"/>
              <a:t>，开发工具使用的</a:t>
            </a:r>
            <a:r>
              <a:rPr lang="en-US" altLang="zh-CN" dirty="0"/>
              <a:t>ECLIPSE</a:t>
            </a:r>
            <a:r>
              <a:rPr lang="zh-CN" altLang="en-US" dirty="0"/>
              <a:t>，右侧是我们的项目的代码结构，可以看到我们的项目使用的是</a:t>
            </a:r>
            <a:r>
              <a:rPr lang="en-US" altLang="zh-CN" dirty="0"/>
              <a:t>JSP+SSH</a:t>
            </a:r>
            <a:r>
              <a:rPr lang="zh-CN" altLang="en-US" dirty="0"/>
              <a:t>框架，即</a:t>
            </a:r>
            <a:r>
              <a:rPr lang="en-US" altLang="zh-CN" dirty="0"/>
              <a:t>JSP+struts2+spring+hibernate</a:t>
            </a:r>
            <a:r>
              <a:rPr lang="zh-CN" altLang="en-US" dirty="0"/>
              <a:t>框架，所有的页面都写在</a:t>
            </a:r>
            <a:r>
              <a:rPr lang="en-US" altLang="zh-CN" dirty="0" err="1"/>
              <a:t>webcontent</a:t>
            </a:r>
            <a:r>
              <a:rPr lang="zh-CN" altLang="en-US" dirty="0"/>
              <a:t>中，</a:t>
            </a:r>
            <a:r>
              <a:rPr lang="en-US" altLang="zh-CN" dirty="0" err="1"/>
              <a:t>src</a:t>
            </a:r>
            <a:r>
              <a:rPr lang="zh-CN" altLang="en-US" dirty="0"/>
              <a:t>中写了</a:t>
            </a:r>
            <a:r>
              <a:rPr lang="en-US" altLang="zh-CN" dirty="0"/>
              <a:t>action</a:t>
            </a:r>
            <a:r>
              <a:rPr lang="zh-CN" altLang="en-US" dirty="0"/>
              <a:t>与</a:t>
            </a:r>
            <a:r>
              <a:rPr lang="en-US" altLang="zh-CN" dirty="0" err="1"/>
              <a:t>javabean</a:t>
            </a:r>
            <a:r>
              <a:rPr lang="zh-CN" altLang="en-US" dirty="0"/>
              <a:t>组件，</a:t>
            </a:r>
            <a:r>
              <a:rPr lang="en-US" altLang="zh-CN" dirty="0"/>
              <a:t>hibernate</a:t>
            </a:r>
            <a:r>
              <a:rPr lang="zh-CN" altLang="en-US" dirty="0"/>
              <a:t>的</a:t>
            </a:r>
            <a:r>
              <a:rPr lang="en-US" altLang="zh-CN" dirty="0"/>
              <a:t>xml</a:t>
            </a:r>
            <a:r>
              <a:rPr lang="zh-CN" altLang="en-US" dirty="0"/>
              <a:t>与操作类，</a:t>
            </a:r>
            <a:r>
              <a:rPr lang="en-US" altLang="zh-CN" dirty="0" err="1"/>
              <a:t>dao</a:t>
            </a:r>
            <a:r>
              <a:rPr lang="zh-CN" altLang="en-US" dirty="0"/>
              <a:t>层，</a:t>
            </a:r>
            <a:r>
              <a:rPr lang="en-US" altLang="zh-CN" dirty="0"/>
              <a:t>struts</a:t>
            </a:r>
            <a:r>
              <a:rPr lang="zh-CN" altLang="en-US" dirty="0"/>
              <a:t>的各项</a:t>
            </a:r>
            <a:r>
              <a:rPr lang="en-US" altLang="zh-CN" dirty="0"/>
              <a:t>xml</a:t>
            </a:r>
            <a:r>
              <a:rPr lang="zh-CN" altLang="en-US" dirty="0"/>
              <a:t>配置也都在</a:t>
            </a:r>
            <a:r>
              <a:rPr lang="en-US" altLang="zh-CN" dirty="0" err="1"/>
              <a:t>src</a:t>
            </a:r>
            <a:r>
              <a:rPr lang="zh-CN" altLang="en-US" dirty="0"/>
              <a:t>中。</a:t>
            </a:r>
            <a:endParaRPr lang="en-US" altLang="zh-CN" dirty="0"/>
          </a:p>
        </p:txBody>
      </p:sp>
      <p:sp>
        <p:nvSpPr>
          <p:cNvPr id="4" name="灯片编号占位符 3"/>
          <p:cNvSpPr>
            <a:spLocks noGrp="1"/>
          </p:cNvSpPr>
          <p:nvPr>
            <p:ph type="sldNum" sz="quarter" idx="5"/>
          </p:nvPr>
        </p:nvSpPr>
        <p:spPr/>
        <p:txBody>
          <a:bodyPr/>
          <a:lstStyle/>
          <a:p>
            <a:fld id="{41464DB0-CCE3-4363-801A-A01AADC6398D}" type="slidenum">
              <a:rPr lang="zh-CN" altLang="en-US" smtClean="0"/>
              <a:t>6</a:t>
            </a:fld>
            <a:endParaRPr lang="zh-CN" altLang="en-US"/>
          </a:p>
        </p:txBody>
      </p:sp>
    </p:spTree>
    <p:extLst>
      <p:ext uri="{BB962C8B-B14F-4D97-AF65-F5344CB8AC3E}">
        <p14:creationId xmlns:p14="http://schemas.microsoft.com/office/powerpoint/2010/main" val="4110191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本系统主要有我的桌面、信息中心、客户管理、合同订单、财务管理、产品管理、人事管理、数据回收站和系统管理</a:t>
            </a:r>
            <a:r>
              <a:rPr lang="zh-CN" altLang="en-US" dirty="0"/>
              <a:t>，其中每个模块下的子功能如图所示。</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62642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进入系统后，根据不同的身份角色输入对应的账号密码，进入不同的工作界面，其中身份角色主要有客户业务员、财务管理员、产品管理员、人事管理员和系统管理员，不同角色拥有的具体权限操作如图所示。</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43801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en-US" altLang="zh-CN" dirty="0"/>
              <a:t>Struts</a:t>
            </a:r>
            <a:r>
              <a:rPr lang="zh-CN" altLang="en-US" dirty="0"/>
              <a:t>把</a:t>
            </a:r>
            <a:r>
              <a:rPr lang="en-US" altLang="zh-CN" dirty="0"/>
              <a:t>Servlet</a:t>
            </a:r>
            <a:r>
              <a:rPr lang="zh-CN" altLang="en-US" dirty="0"/>
              <a:t>、</a:t>
            </a:r>
            <a:r>
              <a:rPr lang="en-US" altLang="zh-CN" dirty="0"/>
              <a:t>JSP</a:t>
            </a:r>
            <a:r>
              <a:rPr lang="zh-CN" altLang="en-US" dirty="0"/>
              <a:t>、自定义标签和信息资源</a:t>
            </a:r>
            <a:r>
              <a:rPr lang="en-US" altLang="zh-CN" dirty="0"/>
              <a:t>(message resources)</a:t>
            </a:r>
            <a:r>
              <a:rPr lang="zh-CN" altLang="en-US" dirty="0"/>
              <a:t>整合到一个统一的框架中，开发人员利用其进行开发时不用再自己编码实现全套</a:t>
            </a:r>
            <a:r>
              <a:rPr lang="en-US" altLang="zh-CN" dirty="0"/>
              <a:t>MVC</a:t>
            </a:r>
            <a:r>
              <a:rPr lang="zh-CN" altLang="en-US" dirty="0"/>
              <a:t>模式；</a:t>
            </a:r>
            <a:r>
              <a:rPr lang="en-US" altLang="zh-CN" dirty="0"/>
              <a:t>Struts</a:t>
            </a:r>
            <a:r>
              <a:rPr lang="zh-CN" altLang="en-US" dirty="0"/>
              <a:t>负责</a:t>
            </a:r>
            <a:r>
              <a:rPr lang="en-US" altLang="zh-CN" dirty="0"/>
              <a:t>Web</a:t>
            </a:r>
            <a:r>
              <a:rPr lang="zh-CN" altLang="en-US" dirty="0"/>
              <a:t>层：</a:t>
            </a:r>
            <a:r>
              <a:rPr lang="en-US" altLang="zh-CN" dirty="0" err="1"/>
              <a:t>ActionFormBean</a:t>
            </a:r>
            <a:r>
              <a:rPr lang="zh-CN" altLang="en-US" dirty="0"/>
              <a:t>接收网页中表单提交的数据，然后通过</a:t>
            </a:r>
            <a:r>
              <a:rPr lang="en-US" altLang="zh-CN" dirty="0"/>
              <a:t>Action</a:t>
            </a:r>
            <a:r>
              <a:rPr lang="zh-CN" altLang="en-US" dirty="0"/>
              <a:t>进行处理，再</a:t>
            </a:r>
            <a:r>
              <a:rPr lang="en-US" altLang="zh-CN" dirty="0"/>
              <a:t>Forward</a:t>
            </a:r>
            <a:r>
              <a:rPr lang="zh-CN" altLang="en-US" dirty="0"/>
              <a:t>到对应的网页。在</a:t>
            </a:r>
            <a:r>
              <a:rPr lang="en-US" altLang="zh-CN" dirty="0"/>
              <a:t>Struts-config.xml</a:t>
            </a:r>
            <a:r>
              <a:rPr lang="zh-CN" altLang="en-US" dirty="0"/>
              <a:t>中定义，</a:t>
            </a:r>
            <a:r>
              <a:rPr lang="en-US" altLang="zh-CN" dirty="0" err="1"/>
              <a:t>ActionServlet</a:t>
            </a:r>
            <a:r>
              <a:rPr lang="zh-CN" altLang="en-US" dirty="0"/>
              <a:t>会加载；</a:t>
            </a:r>
            <a:r>
              <a:rPr lang="en-US" altLang="zh-CN" dirty="0"/>
              <a:t>2</a:t>
            </a:r>
            <a:r>
              <a:rPr lang="zh-CN" altLang="en-US" dirty="0"/>
              <a:t>、</a:t>
            </a:r>
            <a:r>
              <a:rPr lang="en-US" altLang="zh-CN" dirty="0"/>
              <a:t>Spring</a:t>
            </a:r>
            <a:r>
              <a:rPr lang="zh-CN" altLang="en-US" dirty="0"/>
              <a:t>提供了管理业务对象的一致方法并且鼓励了注入对接口编程而不是对类编程的良好习惯，是一个解决了许多在</a:t>
            </a:r>
            <a:r>
              <a:rPr lang="en-US" altLang="zh-CN" dirty="0"/>
              <a:t>J2EE</a:t>
            </a:r>
            <a:r>
              <a:rPr lang="zh-CN" altLang="en-US" dirty="0"/>
              <a:t>开发中常见的问题的强大框架；</a:t>
            </a:r>
            <a:r>
              <a:rPr lang="en-US" altLang="zh-CN" dirty="0"/>
              <a:t>3</a:t>
            </a:r>
            <a:r>
              <a:rPr lang="zh-CN" altLang="en-US" dirty="0"/>
              <a:t>、</a:t>
            </a:r>
            <a:r>
              <a:rPr lang="en-US" altLang="zh-CN" dirty="0"/>
              <a:t>Hibernate</a:t>
            </a:r>
            <a:r>
              <a:rPr lang="zh-CN" altLang="en-US" dirty="0"/>
              <a:t>是一个开放源代码的对象关系映射框架，它对</a:t>
            </a:r>
            <a:r>
              <a:rPr lang="en-US" altLang="zh-CN" dirty="0"/>
              <a:t>JDBC</a:t>
            </a:r>
            <a:r>
              <a:rPr lang="zh-CN" altLang="en-US" dirty="0"/>
              <a:t>进行了非常轻量级的对象封装，使得</a:t>
            </a:r>
            <a:r>
              <a:rPr lang="en-US" altLang="zh-CN" dirty="0"/>
              <a:t>Java</a:t>
            </a:r>
            <a:r>
              <a:rPr lang="zh-CN" altLang="en-US" dirty="0"/>
              <a:t>程序员可以随心所欲的使用对象编程思维来操纵数据库。</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464DB0-CCE3-4363-801A-A01AADC6398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2897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2021/10/16</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2021/10/16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黑体" panose="02010609060101010101" pitchFamily="49" charset="-122"/>
                <a:ea typeface="黑体" panose="02010609060101010101" pitchFamily="49" charset="-122"/>
                <a:cs typeface="Times New Roman" panose="02020603050405020304" pitchFamily="18" charset="0"/>
              </a:rPr>
              <a:t>CRM-</a:t>
            </a:r>
            <a:r>
              <a:rPr lang="zh-CN" altLang="en-US" sz="3200" dirty="0">
                <a:latin typeface="黑体" panose="02010609060101010101" pitchFamily="49" charset="-122"/>
                <a:ea typeface="黑体" panose="02010609060101010101" pitchFamily="49" charset="-122"/>
                <a:cs typeface="Times New Roman" panose="02020603050405020304" pitchFamily="18" charset="0"/>
              </a:rPr>
              <a:t>客户关系管理系统</a:t>
            </a: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172826" y="2935398"/>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低头玩手机的年轻人图片">
            <a:extLst>
              <a:ext uri="{FF2B5EF4-FFF2-40B4-BE49-F238E27FC236}">
                <a16:creationId xmlns:a16="http://schemas.microsoft.com/office/drawing/2014/main" id="{41F06AE6-E97C-4D97-9C17-BA68DB22B9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微软雅黑" panose="020B0503020204020204" pitchFamily="34" charset="-122"/>
              <a:cs typeface="+mn-cs"/>
            </a:endParaRPr>
          </a:p>
        </p:txBody>
      </p:sp>
      <p:sp>
        <p:nvSpPr>
          <p:cNvPr id="2" name="文本框 1">
            <a:extLst>
              <a:ext uri="{FF2B5EF4-FFF2-40B4-BE49-F238E27FC236}">
                <a16:creationId xmlns:a16="http://schemas.microsoft.com/office/drawing/2014/main" id="{64E7C46A-5AFE-4464-BB60-6C55C98673D9}"/>
              </a:ext>
            </a:extLst>
          </p:cNvPr>
          <p:cNvSpPr txBox="1"/>
          <p:nvPr/>
        </p:nvSpPr>
        <p:spPr>
          <a:xfrm>
            <a:off x="11328742" y="6394663"/>
            <a:ext cx="5277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rPr>
              <a:t>10</a:t>
            </a:r>
            <a:endParaRPr kumimoji="0" lang="zh-CN" altLang="en-US" sz="1800" b="0"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sp>
        <p:nvSpPr>
          <p:cNvPr id="3" name="矩形 2">
            <a:extLst>
              <a:ext uri="{FF2B5EF4-FFF2-40B4-BE49-F238E27FC236}">
                <a16:creationId xmlns:a16="http://schemas.microsoft.com/office/drawing/2014/main" id="{09260554-4896-4D59-BCC6-6BC4A06ACCC3}"/>
              </a:ext>
            </a:extLst>
          </p:cNvPr>
          <p:cNvSpPr/>
          <p:nvPr/>
        </p:nvSpPr>
        <p:spPr>
          <a:xfrm>
            <a:off x="695922" y="281025"/>
            <a:ext cx="2159566"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系统架构图 </a:t>
            </a:r>
          </a:p>
        </p:txBody>
      </p:sp>
      <p:pic>
        <p:nvPicPr>
          <p:cNvPr id="11" name="图片 10" descr="3">
            <a:extLst>
              <a:ext uri="{FF2B5EF4-FFF2-40B4-BE49-F238E27FC236}">
                <a16:creationId xmlns:a16="http://schemas.microsoft.com/office/drawing/2014/main" id="{FCFC3C5C-F0BD-4F8F-B438-FC4FB009E83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42530" y="1266904"/>
            <a:ext cx="7671214" cy="4628992"/>
          </a:xfrm>
          <a:prstGeom prst="rect">
            <a:avLst/>
          </a:prstGeom>
          <a:noFill/>
          <a:ln>
            <a:noFill/>
          </a:ln>
        </p:spPr>
      </p:pic>
    </p:spTree>
    <p:extLst>
      <p:ext uri="{BB962C8B-B14F-4D97-AF65-F5344CB8AC3E}">
        <p14:creationId xmlns:p14="http://schemas.microsoft.com/office/powerpoint/2010/main" val="2402638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低头玩手机的年轻人图片">
            <a:extLst>
              <a:ext uri="{FF2B5EF4-FFF2-40B4-BE49-F238E27FC236}">
                <a16:creationId xmlns:a16="http://schemas.microsoft.com/office/drawing/2014/main" id="{41F06AE6-E97C-4D97-9C17-BA68DB22B9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文本框 1">
            <a:extLst>
              <a:ext uri="{FF2B5EF4-FFF2-40B4-BE49-F238E27FC236}">
                <a16:creationId xmlns:a16="http://schemas.microsoft.com/office/drawing/2014/main" id="{64E7C46A-5AFE-4464-BB60-6C55C98673D9}"/>
              </a:ext>
            </a:extLst>
          </p:cNvPr>
          <p:cNvSpPr txBox="1"/>
          <p:nvPr/>
        </p:nvSpPr>
        <p:spPr>
          <a:xfrm>
            <a:off x="11328742" y="6394663"/>
            <a:ext cx="527774" cy="369332"/>
          </a:xfrm>
          <a:prstGeom prst="rect">
            <a:avLst/>
          </a:prstGeom>
          <a:noFill/>
        </p:spPr>
        <p:txBody>
          <a:bodyPr wrap="square" rtlCol="0">
            <a:spAutoFit/>
          </a:bodyPr>
          <a:lstStyle/>
          <a:p>
            <a:r>
              <a:rPr lang="en-US" altLang="zh-CN" dirty="0">
                <a:solidFill>
                  <a:schemeClr val="bg1"/>
                </a:solidFill>
              </a:rPr>
              <a:t>11</a:t>
            </a:r>
            <a:endParaRPr lang="zh-CN" altLang="en-US" dirty="0">
              <a:solidFill>
                <a:schemeClr val="bg1"/>
              </a:solidFill>
            </a:endParaRPr>
          </a:p>
        </p:txBody>
      </p:sp>
      <p:sp>
        <p:nvSpPr>
          <p:cNvPr id="3" name="矩形 2">
            <a:extLst>
              <a:ext uri="{FF2B5EF4-FFF2-40B4-BE49-F238E27FC236}">
                <a16:creationId xmlns:a16="http://schemas.microsoft.com/office/drawing/2014/main" id="{09260554-4896-4D59-BCC6-6BC4A06ACCC3}"/>
              </a:ext>
            </a:extLst>
          </p:cNvPr>
          <p:cNvSpPr/>
          <p:nvPr/>
        </p:nvSpPr>
        <p:spPr>
          <a:xfrm>
            <a:off x="695922" y="281025"/>
            <a:ext cx="723275" cy="523220"/>
          </a:xfrm>
          <a:prstGeom prst="rect">
            <a:avLst/>
          </a:prstGeom>
        </p:spPr>
        <p:txBody>
          <a:bodyPr wrap="none">
            <a:spAutoFit/>
          </a:bodyPr>
          <a:lstStyle/>
          <a:p>
            <a:r>
              <a:rPr lang="en-US" altLang="zh-CN" sz="2800" dirty="0">
                <a:latin typeface="黑体" panose="02010609060101010101" pitchFamily="49" charset="-122"/>
                <a:ea typeface="黑体" panose="02010609060101010101" pitchFamily="49" charset="-122"/>
              </a:rPr>
              <a:t>JSP</a:t>
            </a:r>
            <a:endParaRPr lang="zh-CN" altLang="en-US" sz="2800" dirty="0">
              <a:latin typeface="黑体" panose="02010609060101010101" pitchFamily="49" charset="-122"/>
              <a:ea typeface="黑体" panose="02010609060101010101" pitchFamily="49" charset="-122"/>
            </a:endParaRPr>
          </a:p>
        </p:txBody>
      </p:sp>
      <p:sp>
        <p:nvSpPr>
          <p:cNvPr id="9" name="矩形 8">
            <a:extLst>
              <a:ext uri="{FF2B5EF4-FFF2-40B4-BE49-F238E27FC236}">
                <a16:creationId xmlns:a16="http://schemas.microsoft.com/office/drawing/2014/main" id="{1A22EDBB-B359-422A-A01B-10974B71D191}"/>
              </a:ext>
            </a:extLst>
          </p:cNvPr>
          <p:cNvSpPr/>
          <p:nvPr/>
        </p:nvSpPr>
        <p:spPr>
          <a:xfrm>
            <a:off x="2498843" y="4517226"/>
            <a:ext cx="6489254" cy="2246769"/>
          </a:xfrm>
          <a:prstGeom prst="rect">
            <a:avLst/>
          </a:prstGeom>
        </p:spPr>
        <p:txBody>
          <a:bodyPr wrap="square">
            <a:spAutoFit/>
          </a:bodyPr>
          <a:lstStyle/>
          <a:p>
            <a:r>
              <a:rPr lang="en-US" altLang="zh-CN" sz="2000" dirty="0">
                <a:latin typeface="黑体" panose="02010609060101010101" pitchFamily="49" charset="-122"/>
                <a:ea typeface="黑体" panose="02010609060101010101" pitchFamily="49" charset="-122"/>
              </a:rPr>
              <a:t>    JSP</a:t>
            </a:r>
            <a:r>
              <a:rPr lang="zh-CN" altLang="en-US" sz="2000" dirty="0">
                <a:latin typeface="黑体" panose="02010609060101010101" pitchFamily="49" charset="-122"/>
                <a:ea typeface="黑体" panose="02010609060101010101" pitchFamily="49" charset="-122"/>
              </a:rPr>
              <a:t>全名为</a:t>
            </a:r>
            <a:r>
              <a:rPr lang="en-US" altLang="zh-CN" sz="2000" dirty="0">
                <a:latin typeface="黑体" panose="02010609060101010101" pitchFamily="49" charset="-122"/>
                <a:ea typeface="黑体" panose="02010609060101010101" pitchFamily="49" charset="-122"/>
              </a:rPr>
              <a:t>Java Server Pages</a:t>
            </a:r>
            <a:r>
              <a:rPr lang="zh-CN" altLang="en-US" sz="2000" dirty="0">
                <a:latin typeface="黑体" panose="02010609060101010101" pitchFamily="49" charset="-122"/>
                <a:ea typeface="黑体" panose="02010609060101010101" pitchFamily="49" charset="-122"/>
              </a:rPr>
              <a:t>，中文名叫</a:t>
            </a:r>
            <a:r>
              <a:rPr lang="en-US" altLang="zh-CN" sz="2000" dirty="0">
                <a:latin typeface="黑体" panose="02010609060101010101" pitchFamily="49" charset="-122"/>
                <a:ea typeface="黑体" panose="02010609060101010101" pitchFamily="49" charset="-122"/>
              </a:rPr>
              <a:t>java</a:t>
            </a:r>
            <a:r>
              <a:rPr lang="zh-CN" altLang="en-US" sz="2000" dirty="0">
                <a:latin typeface="黑体" panose="02010609060101010101" pitchFamily="49" charset="-122"/>
                <a:ea typeface="黑体" panose="02010609060101010101" pitchFamily="49" charset="-122"/>
              </a:rPr>
              <a:t>服务器页面，其根本是一个简化的</a:t>
            </a:r>
            <a:r>
              <a:rPr lang="en-US" altLang="zh-CN" sz="2000" dirty="0">
                <a:latin typeface="黑体" panose="02010609060101010101" pitchFamily="49" charset="-122"/>
                <a:ea typeface="黑体" panose="02010609060101010101" pitchFamily="49" charset="-122"/>
              </a:rPr>
              <a:t>Servlet</a:t>
            </a:r>
            <a:r>
              <a:rPr lang="zh-CN" altLang="en-US" sz="2000" dirty="0">
                <a:latin typeface="黑体" panose="02010609060101010101" pitchFamily="49" charset="-122"/>
                <a:ea typeface="黑体" panose="02010609060101010101" pitchFamily="49" charset="-122"/>
              </a:rPr>
              <a:t>设计，它是由</a:t>
            </a:r>
            <a:r>
              <a:rPr lang="en-US" altLang="zh-CN" sz="2000" dirty="0">
                <a:latin typeface="黑体" panose="02010609060101010101" pitchFamily="49" charset="-122"/>
                <a:ea typeface="黑体" panose="02010609060101010101" pitchFamily="49" charset="-122"/>
              </a:rPr>
              <a:t>Sun Microsystems</a:t>
            </a:r>
            <a:r>
              <a:rPr lang="zh-CN" altLang="en-US" sz="2000" dirty="0">
                <a:latin typeface="黑体" panose="02010609060101010101" pitchFamily="49" charset="-122"/>
                <a:ea typeface="黑体" panose="02010609060101010101" pitchFamily="49" charset="-122"/>
              </a:rPr>
              <a:t>公司倡导、许多公司参与一起建立的一种动态网页技术标准。</a:t>
            </a:r>
            <a:r>
              <a:rPr lang="en-US" altLang="zh-CN" sz="2000" dirty="0">
                <a:latin typeface="黑体" panose="02010609060101010101" pitchFamily="49" charset="-122"/>
                <a:ea typeface="黑体" panose="02010609060101010101" pitchFamily="49" charset="-122"/>
              </a:rPr>
              <a:t>JSP </a:t>
            </a:r>
            <a:r>
              <a:rPr lang="zh-CN" altLang="en-US" sz="2000" dirty="0">
                <a:latin typeface="黑体" panose="02010609060101010101" pitchFamily="49" charset="-122"/>
                <a:ea typeface="黑体" panose="02010609060101010101" pitchFamily="49" charset="-122"/>
              </a:rPr>
              <a:t>技术是以 </a:t>
            </a:r>
            <a:r>
              <a:rPr lang="en-US" altLang="zh-CN" sz="2000" dirty="0">
                <a:latin typeface="黑体" panose="02010609060101010101" pitchFamily="49" charset="-122"/>
                <a:ea typeface="黑体" panose="02010609060101010101" pitchFamily="49" charset="-122"/>
              </a:rPr>
              <a:t>Java </a:t>
            </a:r>
            <a:r>
              <a:rPr lang="zh-CN" altLang="en-US" sz="2000" dirty="0">
                <a:latin typeface="黑体" panose="02010609060101010101" pitchFamily="49" charset="-122"/>
                <a:ea typeface="黑体" panose="02010609060101010101" pitchFamily="49" charset="-122"/>
              </a:rPr>
              <a:t>语言作为脚本语言的，</a:t>
            </a:r>
            <a:r>
              <a:rPr lang="en-US" altLang="zh-CN" sz="2000" dirty="0">
                <a:latin typeface="黑体" panose="02010609060101010101" pitchFamily="49" charset="-122"/>
                <a:ea typeface="黑体" panose="02010609060101010101" pitchFamily="49" charset="-122"/>
              </a:rPr>
              <a:t>JSP </a:t>
            </a:r>
            <a:r>
              <a:rPr lang="zh-CN" altLang="en-US" sz="2000" dirty="0">
                <a:latin typeface="黑体" panose="02010609060101010101" pitchFamily="49" charset="-122"/>
                <a:ea typeface="黑体" panose="02010609060101010101" pitchFamily="49" charset="-122"/>
              </a:rPr>
              <a:t>网页为整个服务器端的 </a:t>
            </a:r>
            <a:r>
              <a:rPr lang="en-US" altLang="zh-CN" sz="2000" dirty="0">
                <a:latin typeface="黑体" panose="02010609060101010101" pitchFamily="49" charset="-122"/>
                <a:ea typeface="黑体" panose="02010609060101010101" pitchFamily="49" charset="-122"/>
              </a:rPr>
              <a:t>Java </a:t>
            </a:r>
            <a:r>
              <a:rPr lang="zh-CN" altLang="en-US" sz="2000" dirty="0">
                <a:latin typeface="黑体" panose="02010609060101010101" pitchFamily="49" charset="-122"/>
                <a:ea typeface="黑体" panose="02010609060101010101" pitchFamily="49" charset="-122"/>
              </a:rPr>
              <a:t>库单元提供了一个接口来服务于</a:t>
            </a:r>
            <a:r>
              <a:rPr lang="en-US" altLang="zh-CN" sz="2000" dirty="0">
                <a:latin typeface="黑体" panose="02010609060101010101" pitchFamily="49" charset="-122"/>
                <a:ea typeface="黑体" panose="02010609060101010101" pitchFamily="49" charset="-122"/>
              </a:rPr>
              <a:t>HTTP</a:t>
            </a:r>
            <a:r>
              <a:rPr lang="zh-CN" altLang="en-US" sz="2000" dirty="0">
                <a:latin typeface="黑体" panose="02010609060101010101" pitchFamily="49" charset="-122"/>
                <a:ea typeface="黑体" panose="02010609060101010101" pitchFamily="49" charset="-122"/>
              </a:rPr>
              <a:t>的应用程序。</a:t>
            </a:r>
          </a:p>
          <a:p>
            <a:endParaRPr lang="zh-CN" altLang="en-US" sz="2000" dirty="0">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F89A8A4E-F714-420A-A6D7-22514CE75E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925" y="1291522"/>
            <a:ext cx="5172075" cy="28575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1" name="图片 10">
            <a:extLst>
              <a:ext uri="{FF2B5EF4-FFF2-40B4-BE49-F238E27FC236}">
                <a16:creationId xmlns:a16="http://schemas.microsoft.com/office/drawing/2014/main" id="{C7FB3152-E58D-4C45-B174-58B553EF7E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0617" y="1291522"/>
            <a:ext cx="4819650" cy="2771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3392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低头玩手机的年轻人图片">
            <a:extLst>
              <a:ext uri="{FF2B5EF4-FFF2-40B4-BE49-F238E27FC236}">
                <a16:creationId xmlns:a16="http://schemas.microsoft.com/office/drawing/2014/main" id="{41F06AE6-E97C-4D97-9C17-BA68DB22B9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文本框 1">
            <a:extLst>
              <a:ext uri="{FF2B5EF4-FFF2-40B4-BE49-F238E27FC236}">
                <a16:creationId xmlns:a16="http://schemas.microsoft.com/office/drawing/2014/main" id="{64E7C46A-5AFE-4464-BB60-6C55C98673D9}"/>
              </a:ext>
            </a:extLst>
          </p:cNvPr>
          <p:cNvSpPr txBox="1"/>
          <p:nvPr/>
        </p:nvSpPr>
        <p:spPr>
          <a:xfrm>
            <a:off x="11285200" y="6377245"/>
            <a:ext cx="527774" cy="369332"/>
          </a:xfrm>
          <a:prstGeom prst="rect">
            <a:avLst/>
          </a:prstGeom>
          <a:noFill/>
        </p:spPr>
        <p:txBody>
          <a:bodyPr wrap="square" rtlCol="0">
            <a:spAutoFit/>
          </a:bodyPr>
          <a:lstStyle/>
          <a:p>
            <a:r>
              <a:rPr lang="en-US" altLang="zh-CN" dirty="0">
                <a:solidFill>
                  <a:schemeClr val="bg1"/>
                </a:solidFill>
              </a:rPr>
              <a:t>12</a:t>
            </a:r>
            <a:endParaRPr lang="zh-CN" altLang="en-US" dirty="0">
              <a:solidFill>
                <a:schemeClr val="bg1"/>
              </a:solidFill>
            </a:endParaRPr>
          </a:p>
        </p:txBody>
      </p:sp>
      <p:sp>
        <p:nvSpPr>
          <p:cNvPr id="3" name="矩形 2">
            <a:extLst>
              <a:ext uri="{FF2B5EF4-FFF2-40B4-BE49-F238E27FC236}">
                <a16:creationId xmlns:a16="http://schemas.microsoft.com/office/drawing/2014/main" id="{09260554-4896-4D59-BCC6-6BC4A06ACCC3}"/>
              </a:ext>
            </a:extLst>
          </p:cNvPr>
          <p:cNvSpPr/>
          <p:nvPr/>
        </p:nvSpPr>
        <p:spPr>
          <a:xfrm>
            <a:off x="695922" y="281025"/>
            <a:ext cx="3236784" cy="523220"/>
          </a:xfrm>
          <a:prstGeom prst="rect">
            <a:avLst/>
          </a:prstGeom>
        </p:spPr>
        <p:txBody>
          <a:bodyPr wrap="none">
            <a:spAutoFit/>
          </a:bodyPr>
          <a:lstStyle/>
          <a:p>
            <a:r>
              <a:rPr lang="en-US" altLang="zh-CN" sz="2800" dirty="0">
                <a:latin typeface="黑体" panose="02010609060101010101" pitchFamily="49" charset="-122"/>
                <a:ea typeface="黑体" panose="02010609060101010101" pitchFamily="49" charset="-122"/>
              </a:rPr>
              <a:t>JSP</a:t>
            </a:r>
            <a:r>
              <a:rPr lang="zh-CN" altLang="en-US" sz="2800" dirty="0">
                <a:latin typeface="黑体" panose="02010609060101010101" pitchFamily="49" charset="-122"/>
                <a:ea typeface="黑体" panose="02010609060101010101" pitchFamily="49" charset="-122"/>
              </a:rPr>
              <a:t>与</a:t>
            </a:r>
            <a:r>
              <a:rPr lang="en-US" altLang="zh-CN" sz="2800" dirty="0">
                <a:latin typeface="黑体" panose="02010609060101010101" pitchFamily="49" charset="-122"/>
                <a:ea typeface="黑体" panose="02010609060101010101" pitchFamily="49" charset="-122"/>
              </a:rPr>
              <a:t>web.xml</a:t>
            </a:r>
            <a:r>
              <a:rPr lang="zh-CN" altLang="en-US" sz="2800" dirty="0">
                <a:latin typeface="黑体" panose="02010609060101010101" pitchFamily="49" charset="-122"/>
                <a:ea typeface="黑体" panose="02010609060101010101" pitchFamily="49" charset="-122"/>
              </a:rPr>
              <a:t>分析 </a:t>
            </a:r>
          </a:p>
        </p:txBody>
      </p:sp>
      <p:sp>
        <p:nvSpPr>
          <p:cNvPr id="8" name="矩形 7">
            <a:extLst>
              <a:ext uri="{FF2B5EF4-FFF2-40B4-BE49-F238E27FC236}">
                <a16:creationId xmlns:a16="http://schemas.microsoft.com/office/drawing/2014/main" id="{1B0F9321-4510-4D2D-B393-CA50671B435B}"/>
              </a:ext>
            </a:extLst>
          </p:cNvPr>
          <p:cNvSpPr/>
          <p:nvPr/>
        </p:nvSpPr>
        <p:spPr>
          <a:xfrm>
            <a:off x="7148724" y="2771372"/>
            <a:ext cx="569387" cy="400110"/>
          </a:xfrm>
          <a:prstGeom prst="rect">
            <a:avLst/>
          </a:prstGeom>
        </p:spPr>
        <p:txBody>
          <a:bodyPr wrap="none">
            <a:spAutoFit/>
          </a:bodyPr>
          <a:lstStyle/>
          <a:p>
            <a:r>
              <a:rPr lang="zh-CN" altLang="en-US" sz="2000" dirty="0">
                <a:latin typeface="黑体" panose="02010609060101010101" pitchFamily="49" charset="-122"/>
                <a:ea typeface="黑体" panose="02010609060101010101" pitchFamily="49" charset="-122"/>
              </a:rPr>
              <a:t>(2)</a:t>
            </a:r>
          </a:p>
        </p:txBody>
      </p:sp>
      <p:pic>
        <p:nvPicPr>
          <p:cNvPr id="5" name="图片 4">
            <a:extLst>
              <a:ext uri="{FF2B5EF4-FFF2-40B4-BE49-F238E27FC236}">
                <a16:creationId xmlns:a16="http://schemas.microsoft.com/office/drawing/2014/main" id="{141AA9B2-2673-4732-A880-29A45EF65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93" y="924724"/>
            <a:ext cx="7525137" cy="2330570"/>
          </a:xfrm>
          <a:prstGeom prst="rect">
            <a:avLst/>
          </a:prstGeom>
        </p:spPr>
      </p:pic>
      <p:pic>
        <p:nvPicPr>
          <p:cNvPr id="14" name="图片 13">
            <a:extLst>
              <a:ext uri="{FF2B5EF4-FFF2-40B4-BE49-F238E27FC236}">
                <a16:creationId xmlns:a16="http://schemas.microsoft.com/office/drawing/2014/main" id="{8321CE03-FAB8-4544-8DA3-32EA97133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7251" y="2162155"/>
            <a:ext cx="6957357" cy="3568400"/>
          </a:xfrm>
          <a:prstGeom prst="rect">
            <a:avLst/>
          </a:prstGeom>
        </p:spPr>
      </p:pic>
      <p:pic>
        <p:nvPicPr>
          <p:cNvPr id="16" name="图片 15">
            <a:extLst>
              <a:ext uri="{FF2B5EF4-FFF2-40B4-BE49-F238E27FC236}">
                <a16:creationId xmlns:a16="http://schemas.microsoft.com/office/drawing/2014/main" id="{561E2E28-5A60-4F07-89C5-8C8052ED82E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6970" t="23018" r="18556" b="5267"/>
          <a:stretch/>
        </p:blipFill>
        <p:spPr>
          <a:xfrm>
            <a:off x="1431984" y="3572285"/>
            <a:ext cx="2268997" cy="2417322"/>
          </a:xfrm>
          <a:prstGeom prst="rect">
            <a:avLst/>
          </a:prstGeom>
        </p:spPr>
      </p:pic>
      <p:pic>
        <p:nvPicPr>
          <p:cNvPr id="19" name="图片 18">
            <a:extLst>
              <a:ext uri="{FF2B5EF4-FFF2-40B4-BE49-F238E27FC236}">
                <a16:creationId xmlns:a16="http://schemas.microsoft.com/office/drawing/2014/main" id="{1061DC5A-3BED-4CA5-A045-6C456F505D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1031" y="5645932"/>
            <a:ext cx="7525137" cy="1175373"/>
          </a:xfrm>
          <a:prstGeom prst="rect">
            <a:avLst/>
          </a:prstGeom>
        </p:spPr>
      </p:pic>
    </p:spTree>
    <p:extLst>
      <p:ext uri="{BB962C8B-B14F-4D97-AF65-F5344CB8AC3E}">
        <p14:creationId xmlns:p14="http://schemas.microsoft.com/office/powerpoint/2010/main" val="2743900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87665"/>
            <a:ext cx="688376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ea"/>
                <a:sym typeface="+mn-ea"/>
              </a:rPr>
              <a:t>配置</a:t>
            </a:r>
            <a:r>
              <a:rPr kumimoji="0" lang="en-US"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ea"/>
                <a:sym typeface="+mn-ea"/>
              </a:rPr>
              <a:t>spring</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ea"/>
                <a:sym typeface="+mn-ea"/>
              </a:rPr>
              <a:t>核心文件</a:t>
            </a:r>
          </a:p>
        </p:txBody>
      </p:sp>
      <p:sp>
        <p:nvSpPr>
          <p:cNvPr id="48" name="矩形 47"/>
          <p:cNvSpPr/>
          <p:nvPr/>
        </p:nvSpPr>
        <p:spPr>
          <a:xfrm>
            <a:off x="8413996" y="3925783"/>
            <a:ext cx="3082679"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这里用于</a:t>
            </a:r>
            <a:endPar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解释这个概念</a:t>
            </a:r>
          </a:p>
        </p:txBody>
      </p:sp>
      <p:sp>
        <p:nvSpPr>
          <p:cNvPr id="6" name="矩形 5">
            <a:extLst>
              <a:ext uri="{FF2B5EF4-FFF2-40B4-BE49-F238E27FC236}">
                <a16:creationId xmlns:a16="http://schemas.microsoft.com/office/drawing/2014/main" id="{4922AF17-258A-4451-B3CF-4E34E0607171}"/>
              </a:ext>
            </a:extLst>
          </p:cNvPr>
          <p:cNvSpPr/>
          <p:nvPr/>
        </p:nvSpPr>
        <p:spPr>
          <a:xfrm>
            <a:off x="2396368" y="2263678"/>
            <a:ext cx="739926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a:t>
            </a:r>
          </a:p>
        </p:txBody>
      </p:sp>
      <p:sp>
        <p:nvSpPr>
          <p:cNvPr id="7" name="文本框 6">
            <a:extLst>
              <a:ext uri="{FF2B5EF4-FFF2-40B4-BE49-F238E27FC236}">
                <a16:creationId xmlns:a16="http://schemas.microsoft.com/office/drawing/2014/main" id="{1ADEC5A7-3EA8-43F9-9C8E-7DB32F34A1D0}"/>
              </a:ext>
            </a:extLst>
          </p:cNvPr>
          <p:cNvSpPr txBox="1"/>
          <p:nvPr/>
        </p:nvSpPr>
        <p:spPr>
          <a:xfrm>
            <a:off x="11232788" y="6385954"/>
            <a:ext cx="5277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Verdana"/>
                <a:ea typeface="微软雅黑" panose="020B0503020204020204" pitchFamily="34" charset="-122"/>
              </a:rPr>
              <a:t>13</a:t>
            </a:r>
            <a:endParaRPr kumimoji="0" lang="zh-CN" altLang="en-US" sz="1800" b="0"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pic>
        <p:nvPicPr>
          <p:cNvPr id="2" name="图片 1">
            <a:extLst>
              <a:ext uri="{FF2B5EF4-FFF2-40B4-BE49-F238E27FC236}">
                <a16:creationId xmlns:a16="http://schemas.microsoft.com/office/drawing/2014/main" id="{3997A106-D00A-4267-B7E5-2FAF564BA64B}"/>
              </a:ext>
            </a:extLst>
          </p:cNvPr>
          <p:cNvPicPr>
            <a:picLocks noChangeAspect="1"/>
          </p:cNvPicPr>
          <p:nvPr/>
        </p:nvPicPr>
        <p:blipFill>
          <a:blip r:embed="rId3"/>
          <a:stretch>
            <a:fillRect/>
          </a:stretch>
        </p:blipFill>
        <p:spPr>
          <a:xfrm>
            <a:off x="1542032" y="2448344"/>
            <a:ext cx="8779622" cy="27541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34633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低头玩手机的年轻人图片">
            <a:extLst>
              <a:ext uri="{FF2B5EF4-FFF2-40B4-BE49-F238E27FC236}">
                <a16:creationId xmlns:a16="http://schemas.microsoft.com/office/drawing/2014/main" id="{41F06AE6-E97C-4D97-9C17-BA68DB22B9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微软雅黑" panose="020B0503020204020204" pitchFamily="34" charset="-122"/>
              <a:cs typeface="+mn-cs"/>
            </a:endParaRPr>
          </a:p>
        </p:txBody>
      </p:sp>
      <p:sp>
        <p:nvSpPr>
          <p:cNvPr id="2" name="文本框 1">
            <a:extLst>
              <a:ext uri="{FF2B5EF4-FFF2-40B4-BE49-F238E27FC236}">
                <a16:creationId xmlns:a16="http://schemas.microsoft.com/office/drawing/2014/main" id="{64E7C46A-5AFE-4464-BB60-6C55C98673D9}"/>
              </a:ext>
            </a:extLst>
          </p:cNvPr>
          <p:cNvSpPr txBox="1"/>
          <p:nvPr/>
        </p:nvSpPr>
        <p:spPr>
          <a:xfrm>
            <a:off x="11328742" y="6394663"/>
            <a:ext cx="5277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Verdana"/>
                <a:ea typeface="微软雅黑" panose="020B0503020204020204" pitchFamily="34" charset="-122"/>
              </a:rPr>
              <a:t>14</a:t>
            </a:r>
            <a:endParaRPr kumimoji="0" lang="zh-CN" altLang="en-US" sz="1800" b="0"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sp>
        <p:nvSpPr>
          <p:cNvPr id="3" name="矩形 2">
            <a:extLst>
              <a:ext uri="{FF2B5EF4-FFF2-40B4-BE49-F238E27FC236}">
                <a16:creationId xmlns:a16="http://schemas.microsoft.com/office/drawing/2014/main" id="{09260554-4896-4D59-BCC6-6BC4A06ACCC3}"/>
              </a:ext>
            </a:extLst>
          </p:cNvPr>
          <p:cNvSpPr/>
          <p:nvPr/>
        </p:nvSpPr>
        <p:spPr>
          <a:xfrm>
            <a:off x="695922" y="281025"/>
            <a:ext cx="257955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struts</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核心配置</a:t>
            </a:r>
          </a:p>
        </p:txBody>
      </p:sp>
      <p:pic>
        <p:nvPicPr>
          <p:cNvPr id="5" name="图片 4">
            <a:extLst>
              <a:ext uri="{FF2B5EF4-FFF2-40B4-BE49-F238E27FC236}">
                <a16:creationId xmlns:a16="http://schemas.microsoft.com/office/drawing/2014/main" id="{20BD6FD9-4538-4C41-844D-35E25DAD9830}"/>
              </a:ext>
            </a:extLst>
          </p:cNvPr>
          <p:cNvPicPr>
            <a:picLocks noChangeAspect="1"/>
          </p:cNvPicPr>
          <p:nvPr/>
        </p:nvPicPr>
        <p:blipFill>
          <a:blip r:embed="rId3"/>
          <a:stretch>
            <a:fillRect/>
          </a:stretch>
        </p:blipFill>
        <p:spPr>
          <a:xfrm>
            <a:off x="3062990" y="994186"/>
            <a:ext cx="5761219" cy="517442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49749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66400"/>
            <a:ext cx="688376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ea"/>
                <a:sym typeface="+mn-ea"/>
              </a:rPr>
              <a:t>Dao</a:t>
            </a:r>
            <a:r>
              <a:rPr kumimoji="0" lang="zh-CN" altLang="en-US" sz="2800" b="0" i="0" u="none" strike="noStrike" kern="1200" cap="none" spc="0" normalizeH="0" baseline="0" noProof="0">
                <a:ln>
                  <a:noFill/>
                </a:ln>
                <a:solidFill>
                  <a:prstClr val="black"/>
                </a:solidFill>
                <a:effectLst/>
                <a:uLnTx/>
                <a:uFillTx/>
                <a:latin typeface="黑体" panose="02010609060101010101" pitchFamily="49" charset="-122"/>
                <a:ea typeface="黑体" panose="02010609060101010101" pitchFamily="49" charset="-122"/>
                <a:cs typeface="+mn-ea"/>
                <a:sym typeface="+mn-ea"/>
              </a:rPr>
              <a:t>层与数据流向</a:t>
            </a:r>
            <a:endPar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ea"/>
              <a:sym typeface="+mn-ea"/>
            </a:endParaRPr>
          </a:p>
        </p:txBody>
      </p:sp>
      <p:sp>
        <p:nvSpPr>
          <p:cNvPr id="6" name="文本框 5">
            <a:extLst>
              <a:ext uri="{FF2B5EF4-FFF2-40B4-BE49-F238E27FC236}">
                <a16:creationId xmlns:a16="http://schemas.microsoft.com/office/drawing/2014/main" id="{9D949D4D-AC22-4AA5-B88E-D57843AD59B7}"/>
              </a:ext>
            </a:extLst>
          </p:cNvPr>
          <p:cNvSpPr txBox="1"/>
          <p:nvPr/>
        </p:nvSpPr>
        <p:spPr>
          <a:xfrm>
            <a:off x="11328742" y="6394663"/>
            <a:ext cx="5277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Verdana"/>
                <a:ea typeface="微软雅黑" panose="020B0503020204020204" pitchFamily="34" charset="-122"/>
              </a:rPr>
              <a:t>15</a:t>
            </a:r>
            <a:endParaRPr kumimoji="0" lang="zh-CN" altLang="en-US" sz="1800" b="0"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pic>
        <p:nvPicPr>
          <p:cNvPr id="2" name="图片 1">
            <a:extLst>
              <a:ext uri="{FF2B5EF4-FFF2-40B4-BE49-F238E27FC236}">
                <a16:creationId xmlns:a16="http://schemas.microsoft.com/office/drawing/2014/main" id="{AE2C33FF-CE03-443B-9CD2-4F1E7AEFA9CE}"/>
              </a:ext>
            </a:extLst>
          </p:cNvPr>
          <p:cNvPicPr>
            <a:picLocks noChangeAspect="1"/>
          </p:cNvPicPr>
          <p:nvPr/>
        </p:nvPicPr>
        <p:blipFill>
          <a:blip r:embed="rId3"/>
          <a:stretch>
            <a:fillRect/>
          </a:stretch>
        </p:blipFill>
        <p:spPr>
          <a:xfrm>
            <a:off x="319253" y="1621008"/>
            <a:ext cx="7635902" cy="33988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文本框 7">
            <a:extLst>
              <a:ext uri="{FF2B5EF4-FFF2-40B4-BE49-F238E27FC236}">
                <a16:creationId xmlns:a16="http://schemas.microsoft.com/office/drawing/2014/main" id="{91E7B0AC-E631-4B08-9411-FF28D0978AB6}"/>
              </a:ext>
            </a:extLst>
          </p:cNvPr>
          <p:cNvSpPr txBox="1"/>
          <p:nvPr/>
        </p:nvSpPr>
        <p:spPr>
          <a:xfrm>
            <a:off x="2213170" y="5720503"/>
            <a:ext cx="7635901" cy="369332"/>
          </a:xfrm>
          <a:prstGeom prst="rect">
            <a:avLst/>
          </a:prstGeom>
          <a:noFill/>
        </p:spPr>
        <p:txBody>
          <a:bodyPr wrap="square">
            <a:spAutoFit/>
          </a:bodyPr>
          <a:lstStyle/>
          <a:p>
            <a:r>
              <a:rPr lang="zh-CN" altLang="en-US" dirty="0"/>
              <a:t> 对象的调用流程是：</a:t>
            </a:r>
            <a:r>
              <a:rPr lang="en-US" altLang="zh-CN" b="1" u="sng" dirty="0">
                <a:effectLst/>
              </a:rPr>
              <a:t>JSP—Action—Service—DAO—Hibernate</a:t>
            </a:r>
            <a:endParaRPr lang="zh-CN" altLang="en-US" dirty="0"/>
          </a:p>
        </p:txBody>
      </p:sp>
      <p:pic>
        <p:nvPicPr>
          <p:cNvPr id="9" name="图片 8">
            <a:extLst>
              <a:ext uri="{FF2B5EF4-FFF2-40B4-BE49-F238E27FC236}">
                <a16:creationId xmlns:a16="http://schemas.microsoft.com/office/drawing/2014/main" id="{8EAA2D09-5706-4085-9354-36ACCF2E5CAA}"/>
              </a:ext>
            </a:extLst>
          </p:cNvPr>
          <p:cNvPicPr>
            <a:picLocks noChangeAspect="1"/>
          </p:cNvPicPr>
          <p:nvPr/>
        </p:nvPicPr>
        <p:blipFill rotWithShape="1">
          <a:blip r:embed="rId4">
            <a:extLst>
              <a:ext uri="{28A0092B-C50C-407E-A947-70E740481C1C}">
                <a14:useLocalDpi xmlns:a14="http://schemas.microsoft.com/office/drawing/2010/main" val="0"/>
              </a:ext>
            </a:extLst>
          </a:blip>
          <a:srcRect b="68635"/>
          <a:stretch/>
        </p:blipFill>
        <p:spPr>
          <a:xfrm>
            <a:off x="8511737" y="2218508"/>
            <a:ext cx="3344779" cy="2420983"/>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66400"/>
            <a:ext cx="688376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ea"/>
                <a:sym typeface="+mn-ea"/>
              </a:rPr>
              <a:t>数据库连接</a:t>
            </a:r>
          </a:p>
        </p:txBody>
      </p:sp>
      <p:sp>
        <p:nvSpPr>
          <p:cNvPr id="6" name="文本框 5">
            <a:extLst>
              <a:ext uri="{FF2B5EF4-FFF2-40B4-BE49-F238E27FC236}">
                <a16:creationId xmlns:a16="http://schemas.microsoft.com/office/drawing/2014/main" id="{9D949D4D-AC22-4AA5-B88E-D57843AD59B7}"/>
              </a:ext>
            </a:extLst>
          </p:cNvPr>
          <p:cNvSpPr txBox="1"/>
          <p:nvPr/>
        </p:nvSpPr>
        <p:spPr>
          <a:xfrm>
            <a:off x="11328742" y="6394663"/>
            <a:ext cx="5277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Verdana"/>
                <a:ea typeface="微软雅黑" panose="020B0503020204020204" pitchFamily="34" charset="-122"/>
              </a:rPr>
              <a:t>16</a:t>
            </a:r>
            <a:endParaRPr kumimoji="0" lang="zh-CN" altLang="en-US" sz="1800" b="0"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pic>
        <p:nvPicPr>
          <p:cNvPr id="2" name="图片 1">
            <a:extLst>
              <a:ext uri="{FF2B5EF4-FFF2-40B4-BE49-F238E27FC236}">
                <a16:creationId xmlns:a16="http://schemas.microsoft.com/office/drawing/2014/main" id="{AE2C33FF-CE03-443B-9CD2-4F1E7AEFA9CE}"/>
              </a:ext>
            </a:extLst>
          </p:cNvPr>
          <p:cNvPicPr>
            <a:picLocks noChangeAspect="1"/>
          </p:cNvPicPr>
          <p:nvPr/>
        </p:nvPicPr>
        <p:blipFill>
          <a:blip r:embed="rId3"/>
          <a:stretch>
            <a:fillRect/>
          </a:stretch>
        </p:blipFill>
        <p:spPr>
          <a:xfrm>
            <a:off x="2278049" y="1729592"/>
            <a:ext cx="7635902" cy="3398815"/>
          </a:xfrm>
          <a:prstGeom prst="rect">
            <a:avLst/>
          </a:prstGeom>
        </p:spPr>
      </p:pic>
      <p:pic>
        <p:nvPicPr>
          <p:cNvPr id="4" name="图片 3">
            <a:extLst>
              <a:ext uri="{FF2B5EF4-FFF2-40B4-BE49-F238E27FC236}">
                <a16:creationId xmlns:a16="http://schemas.microsoft.com/office/drawing/2014/main" id="{08A8F838-B284-40E3-AA87-CACC69B8E149}"/>
              </a:ext>
            </a:extLst>
          </p:cNvPr>
          <p:cNvPicPr>
            <a:picLocks noChangeAspect="1"/>
          </p:cNvPicPr>
          <p:nvPr/>
        </p:nvPicPr>
        <p:blipFill>
          <a:blip r:embed="rId4"/>
          <a:stretch>
            <a:fillRect/>
          </a:stretch>
        </p:blipFill>
        <p:spPr>
          <a:xfrm>
            <a:off x="2312342" y="1260922"/>
            <a:ext cx="7567316" cy="4336156"/>
          </a:xfrm>
          <a:prstGeom prst="rect">
            <a:avLst/>
          </a:prstGeom>
        </p:spPr>
      </p:pic>
    </p:spTree>
    <p:extLst>
      <p:ext uri="{BB962C8B-B14F-4D97-AF65-F5344CB8AC3E}">
        <p14:creationId xmlns:p14="http://schemas.microsoft.com/office/powerpoint/2010/main" val="2769816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66400"/>
            <a:ext cx="688376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solidFill>
                <a:latin typeface="黑体" panose="02010609060101010101" pitchFamily="49" charset="-122"/>
                <a:ea typeface="黑体" panose="02010609060101010101" pitchFamily="49" charset="-122"/>
                <a:cs typeface="+mn-ea"/>
                <a:sym typeface="+mn-ea"/>
              </a:rPr>
              <a:t>数据库</a:t>
            </a:r>
            <a:r>
              <a:rPr lang="en-US" altLang="zh-CN" sz="2800" dirty="0">
                <a:solidFill>
                  <a:prstClr val="black"/>
                </a:solidFill>
                <a:latin typeface="黑体" panose="02010609060101010101" pitchFamily="49" charset="-122"/>
                <a:ea typeface="黑体" panose="02010609060101010101" pitchFamily="49" charset="-122"/>
                <a:cs typeface="+mn-ea"/>
                <a:sym typeface="+mn-ea"/>
              </a:rPr>
              <a:t>ER</a:t>
            </a:r>
            <a:r>
              <a:rPr lang="zh-CN" altLang="en-US" sz="2800" dirty="0">
                <a:solidFill>
                  <a:prstClr val="black"/>
                </a:solidFill>
                <a:latin typeface="黑体" panose="02010609060101010101" pitchFamily="49" charset="-122"/>
                <a:ea typeface="黑体" panose="02010609060101010101" pitchFamily="49" charset="-122"/>
                <a:cs typeface="+mn-ea"/>
                <a:sym typeface="+mn-ea"/>
              </a:rPr>
              <a:t>图与例子（部门表）</a:t>
            </a:r>
            <a:endPar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ea"/>
              <a:sym typeface="+mn-ea"/>
            </a:endParaRPr>
          </a:p>
        </p:txBody>
      </p:sp>
      <p:sp>
        <p:nvSpPr>
          <p:cNvPr id="6" name="文本框 5">
            <a:extLst>
              <a:ext uri="{FF2B5EF4-FFF2-40B4-BE49-F238E27FC236}">
                <a16:creationId xmlns:a16="http://schemas.microsoft.com/office/drawing/2014/main" id="{9D949D4D-AC22-4AA5-B88E-D57843AD59B7}"/>
              </a:ext>
            </a:extLst>
          </p:cNvPr>
          <p:cNvSpPr txBox="1"/>
          <p:nvPr/>
        </p:nvSpPr>
        <p:spPr>
          <a:xfrm>
            <a:off x="11328742" y="6394663"/>
            <a:ext cx="5277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Verdana"/>
                <a:ea typeface="微软雅黑" panose="020B0503020204020204" pitchFamily="34" charset="-122"/>
              </a:rPr>
              <a:t>17</a:t>
            </a:r>
            <a:endParaRPr kumimoji="0" lang="zh-CN" altLang="en-US" sz="1800" b="0"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pic>
        <p:nvPicPr>
          <p:cNvPr id="4" name="图片 3">
            <a:extLst>
              <a:ext uri="{FF2B5EF4-FFF2-40B4-BE49-F238E27FC236}">
                <a16:creationId xmlns:a16="http://schemas.microsoft.com/office/drawing/2014/main" id="{9533F12B-F67C-48D6-AC9E-DA96C7E9D453}"/>
              </a:ext>
            </a:extLst>
          </p:cNvPr>
          <p:cNvPicPr>
            <a:picLocks noChangeAspect="1"/>
          </p:cNvPicPr>
          <p:nvPr/>
        </p:nvPicPr>
        <p:blipFill>
          <a:blip r:embed="rId3"/>
          <a:stretch>
            <a:fillRect/>
          </a:stretch>
        </p:blipFill>
        <p:spPr>
          <a:xfrm>
            <a:off x="4904878" y="1249522"/>
            <a:ext cx="7159984" cy="4591208"/>
          </a:xfrm>
          <a:prstGeom prst="rect">
            <a:avLst/>
          </a:prstGeom>
        </p:spPr>
      </p:pic>
      <p:pic>
        <p:nvPicPr>
          <p:cNvPr id="7" name="图片 6">
            <a:extLst>
              <a:ext uri="{FF2B5EF4-FFF2-40B4-BE49-F238E27FC236}">
                <a16:creationId xmlns:a16="http://schemas.microsoft.com/office/drawing/2014/main" id="{101E05AF-680F-4FEA-891E-3198334B97F3}"/>
              </a:ext>
            </a:extLst>
          </p:cNvPr>
          <p:cNvPicPr>
            <a:picLocks noChangeAspect="1"/>
          </p:cNvPicPr>
          <p:nvPr/>
        </p:nvPicPr>
        <p:blipFill>
          <a:blip r:embed="rId4"/>
          <a:stretch>
            <a:fillRect/>
          </a:stretch>
        </p:blipFill>
        <p:spPr>
          <a:xfrm>
            <a:off x="-480287" y="974289"/>
            <a:ext cx="5243014" cy="4909422"/>
          </a:xfrm>
          <a:prstGeom prst="rect">
            <a:avLst/>
          </a:prstGeom>
        </p:spPr>
      </p:pic>
    </p:spTree>
    <p:extLst>
      <p:ext uri="{BB962C8B-B14F-4D97-AF65-F5344CB8AC3E}">
        <p14:creationId xmlns:p14="http://schemas.microsoft.com/office/powerpoint/2010/main" val="740265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27220" y="245135"/>
            <a:ext cx="688376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ea"/>
                <a:sym typeface="+mn-ea"/>
              </a:rPr>
              <a:t>登录系统测试</a:t>
            </a:r>
          </a:p>
        </p:txBody>
      </p:sp>
      <p:sp>
        <p:nvSpPr>
          <p:cNvPr id="6" name="文本框 5">
            <a:extLst>
              <a:ext uri="{FF2B5EF4-FFF2-40B4-BE49-F238E27FC236}">
                <a16:creationId xmlns:a16="http://schemas.microsoft.com/office/drawing/2014/main" id="{9D949D4D-AC22-4AA5-B88E-D57843AD59B7}"/>
              </a:ext>
            </a:extLst>
          </p:cNvPr>
          <p:cNvSpPr txBox="1"/>
          <p:nvPr/>
        </p:nvSpPr>
        <p:spPr>
          <a:xfrm>
            <a:off x="11328742" y="6394663"/>
            <a:ext cx="5277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Verdana"/>
                <a:ea typeface="微软雅黑" panose="020B0503020204020204" pitchFamily="34" charset="-122"/>
              </a:rPr>
              <a:t>18</a:t>
            </a:r>
            <a:endParaRPr kumimoji="0" lang="zh-CN" altLang="en-US" sz="1800" b="0"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graphicFrame>
        <p:nvGraphicFramePr>
          <p:cNvPr id="3" name="表格 2">
            <a:extLst>
              <a:ext uri="{FF2B5EF4-FFF2-40B4-BE49-F238E27FC236}">
                <a16:creationId xmlns:a16="http://schemas.microsoft.com/office/drawing/2014/main" id="{32C3365D-AB11-4034-A151-D0F754359FB6}"/>
              </a:ext>
            </a:extLst>
          </p:cNvPr>
          <p:cNvGraphicFramePr>
            <a:graphicFrameLocks noGrp="1"/>
          </p:cNvGraphicFramePr>
          <p:nvPr/>
        </p:nvGraphicFramePr>
        <p:xfrm>
          <a:off x="1263502" y="895945"/>
          <a:ext cx="9664995" cy="5334733"/>
        </p:xfrm>
        <a:graphic>
          <a:graphicData uri="http://schemas.openxmlformats.org/drawingml/2006/table">
            <a:tbl>
              <a:tblPr>
                <a:tableStyleId>{5C22544A-7EE6-4342-B048-85BDC9FD1C3A}</a:tableStyleId>
              </a:tblPr>
              <a:tblGrid>
                <a:gridCol w="1182088">
                  <a:extLst>
                    <a:ext uri="{9D8B030D-6E8A-4147-A177-3AD203B41FA5}">
                      <a16:colId xmlns:a16="http://schemas.microsoft.com/office/drawing/2014/main" val="483979365"/>
                    </a:ext>
                  </a:extLst>
                </a:gridCol>
                <a:gridCol w="1673820">
                  <a:extLst>
                    <a:ext uri="{9D8B030D-6E8A-4147-A177-3AD203B41FA5}">
                      <a16:colId xmlns:a16="http://schemas.microsoft.com/office/drawing/2014/main" val="2187029160"/>
                    </a:ext>
                  </a:extLst>
                </a:gridCol>
                <a:gridCol w="1673820">
                  <a:extLst>
                    <a:ext uri="{9D8B030D-6E8A-4147-A177-3AD203B41FA5}">
                      <a16:colId xmlns:a16="http://schemas.microsoft.com/office/drawing/2014/main" val="569850710"/>
                    </a:ext>
                  </a:extLst>
                </a:gridCol>
                <a:gridCol w="1673820">
                  <a:extLst>
                    <a:ext uri="{9D8B030D-6E8A-4147-A177-3AD203B41FA5}">
                      <a16:colId xmlns:a16="http://schemas.microsoft.com/office/drawing/2014/main" val="2679512205"/>
                    </a:ext>
                  </a:extLst>
                </a:gridCol>
                <a:gridCol w="2307273">
                  <a:extLst>
                    <a:ext uri="{9D8B030D-6E8A-4147-A177-3AD203B41FA5}">
                      <a16:colId xmlns:a16="http://schemas.microsoft.com/office/drawing/2014/main" val="821407983"/>
                    </a:ext>
                  </a:extLst>
                </a:gridCol>
                <a:gridCol w="1154174">
                  <a:extLst>
                    <a:ext uri="{9D8B030D-6E8A-4147-A177-3AD203B41FA5}">
                      <a16:colId xmlns:a16="http://schemas.microsoft.com/office/drawing/2014/main" val="3813429199"/>
                    </a:ext>
                  </a:extLst>
                </a:gridCol>
              </a:tblGrid>
              <a:tr h="303035">
                <a:tc>
                  <a:txBody>
                    <a:bodyPr/>
                    <a:lstStyle/>
                    <a:p>
                      <a:pPr algn="just">
                        <a:lnSpc>
                          <a:spcPct val="150000"/>
                        </a:lnSpc>
                        <a:spcAft>
                          <a:spcPts val="0"/>
                        </a:spcAft>
                      </a:pPr>
                      <a:r>
                        <a:rPr lang="zh-CN" sz="1050" kern="0">
                          <a:effectLst/>
                        </a:rPr>
                        <a:t>功能特性</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5">
                  <a:txBody>
                    <a:bodyPr/>
                    <a:lstStyle/>
                    <a:p>
                      <a:pPr algn="just">
                        <a:lnSpc>
                          <a:spcPct val="150000"/>
                        </a:lnSpc>
                        <a:spcAft>
                          <a:spcPts val="0"/>
                        </a:spcAft>
                      </a:pPr>
                      <a:r>
                        <a:rPr lang="zh-CN" sz="1050" kern="0">
                          <a:effectLst/>
                        </a:rPr>
                        <a:t>用户登录验证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02273236"/>
                  </a:ext>
                </a:extLst>
              </a:tr>
              <a:tr h="303035">
                <a:tc>
                  <a:txBody>
                    <a:bodyPr/>
                    <a:lstStyle/>
                    <a:p>
                      <a:pPr algn="just">
                        <a:lnSpc>
                          <a:spcPct val="150000"/>
                        </a:lnSpc>
                        <a:spcAft>
                          <a:spcPts val="0"/>
                        </a:spcAft>
                      </a:pPr>
                      <a:r>
                        <a:rPr lang="zh-CN" sz="1050" kern="0">
                          <a:effectLst/>
                        </a:rPr>
                        <a:t>测试目的</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5">
                  <a:txBody>
                    <a:bodyPr/>
                    <a:lstStyle/>
                    <a:p>
                      <a:pPr algn="just">
                        <a:lnSpc>
                          <a:spcPct val="150000"/>
                        </a:lnSpc>
                        <a:spcAft>
                          <a:spcPts val="0"/>
                        </a:spcAft>
                      </a:pPr>
                      <a:r>
                        <a:rPr lang="zh-CN" sz="1050" kern="0">
                          <a:effectLst/>
                        </a:rPr>
                        <a:t>验证是否输入合法的信息</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91998138"/>
                  </a:ext>
                </a:extLst>
              </a:tr>
              <a:tr h="303035">
                <a:tc>
                  <a:txBody>
                    <a:bodyPr/>
                    <a:lstStyle/>
                    <a:p>
                      <a:pPr algn="just">
                        <a:lnSpc>
                          <a:spcPct val="150000"/>
                        </a:lnSpc>
                        <a:spcAft>
                          <a:spcPts val="0"/>
                        </a:spcAft>
                      </a:pPr>
                      <a:r>
                        <a:rPr lang="zh-CN" sz="1050" kern="0">
                          <a:effectLst/>
                        </a:rPr>
                        <a:t>测试数据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5">
                  <a:txBody>
                    <a:bodyPr/>
                    <a:lstStyle/>
                    <a:p>
                      <a:pPr algn="just">
                        <a:lnSpc>
                          <a:spcPct val="150000"/>
                        </a:lnSpc>
                        <a:spcAft>
                          <a:spcPts val="0"/>
                        </a:spcAft>
                      </a:pPr>
                      <a:r>
                        <a:rPr lang="zh-CN" sz="1050" kern="0">
                          <a:effectLst/>
                        </a:rPr>
                        <a:t>用户名称：</a:t>
                      </a:r>
                      <a:r>
                        <a:rPr lang="en-US" sz="1050" kern="0">
                          <a:effectLst/>
                        </a:rPr>
                        <a:t>1111 </a:t>
                      </a:r>
                      <a:r>
                        <a:rPr lang="zh-CN" sz="1050" kern="0">
                          <a:effectLst/>
                        </a:rPr>
                        <a:t>密码：</a:t>
                      </a:r>
                      <a:r>
                        <a:rPr lang="en-US" sz="1050" kern="0">
                          <a:effectLst/>
                        </a:rPr>
                        <a:t>1111 </a:t>
                      </a:r>
                      <a:r>
                        <a:rPr lang="zh-CN" sz="1050" kern="0">
                          <a:effectLst/>
                        </a:rPr>
                        <a:t>验证码</a:t>
                      </a:r>
                      <a:r>
                        <a:rPr lang="en-US" sz="1050" kern="0">
                          <a:effectLst/>
                        </a:rPr>
                        <a:t>:</a:t>
                      </a:r>
                      <a:r>
                        <a:rPr lang="zh-CN" sz="1050" kern="0">
                          <a:effectLst/>
                        </a:rPr>
                        <a:t>正确的验证码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59484691"/>
                  </a:ext>
                </a:extLst>
              </a:tr>
              <a:tr h="503412">
                <a:tc>
                  <a:txBody>
                    <a:bodyPr/>
                    <a:lstStyle/>
                    <a:p>
                      <a:pPr algn="ctr">
                        <a:lnSpc>
                          <a:spcPct val="150000"/>
                        </a:lnSpc>
                        <a:spcAft>
                          <a:spcPts val="0"/>
                        </a:spcAft>
                      </a:pPr>
                      <a:r>
                        <a:rPr lang="zh-CN" sz="1050" kern="0">
                          <a:effectLst/>
                        </a:rPr>
                        <a:t>测试内容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操作描述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dirty="0">
                          <a:effectLst/>
                        </a:rPr>
                        <a:t>数据</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期望结果</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实际结果</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测试状态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12203642"/>
                  </a:ext>
                </a:extLst>
              </a:tr>
              <a:tr h="981430">
                <a:tc>
                  <a:txBody>
                    <a:bodyPr/>
                    <a:lstStyle/>
                    <a:p>
                      <a:pPr algn="ctr">
                        <a:lnSpc>
                          <a:spcPct val="150000"/>
                        </a:lnSpc>
                        <a:spcAft>
                          <a:spcPts val="0"/>
                        </a:spcAft>
                      </a:pPr>
                      <a:r>
                        <a:rPr lang="en-US" sz="1050" kern="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输入用户姓名，按</a:t>
                      </a:r>
                      <a:r>
                        <a:rPr lang="en-US" sz="1050" kern="0">
                          <a:effectLst/>
                        </a:rPr>
                        <a:t>“</a:t>
                      </a:r>
                      <a:r>
                        <a:rPr lang="zh-CN" sz="1050" kern="0">
                          <a:effectLst/>
                        </a:rPr>
                        <a:t>登陆</a:t>
                      </a:r>
                      <a:r>
                        <a:rPr lang="en-US" sz="1050" kern="0">
                          <a:effectLst/>
                        </a:rPr>
                        <a:t>”</a:t>
                      </a:r>
                      <a:r>
                        <a:rPr lang="zh-CN" sz="1050" kern="0">
                          <a:effectLst/>
                        </a:rPr>
                        <a:t>按钮。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用户姓名：</a:t>
                      </a:r>
                      <a:r>
                        <a:rPr lang="en-US" sz="1050" kern="0">
                          <a:effectLst/>
                        </a:rPr>
                        <a:t>1111</a:t>
                      </a:r>
                      <a:r>
                        <a:rPr lang="zh-CN" sz="1050" kern="0">
                          <a:effectLst/>
                        </a:rPr>
                        <a:t>，</a:t>
                      </a:r>
                      <a:endParaRPr lang="zh-CN" sz="1050" kern="100">
                        <a:effectLst/>
                      </a:endParaRPr>
                    </a:p>
                    <a:p>
                      <a:pPr algn="just">
                        <a:lnSpc>
                          <a:spcPct val="150000"/>
                        </a:lnSpc>
                        <a:spcAft>
                          <a:spcPts val="0"/>
                        </a:spcAft>
                      </a:pPr>
                      <a:r>
                        <a:rPr lang="zh-CN" sz="1050" kern="0">
                          <a:effectLst/>
                        </a:rPr>
                        <a:t>密码为空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显示警告信息</a:t>
                      </a:r>
                      <a:r>
                        <a:rPr lang="en-US" sz="1050" kern="0">
                          <a:effectLst/>
                        </a:rPr>
                        <a:t>“</a:t>
                      </a:r>
                      <a:r>
                        <a:rPr lang="zh-CN" sz="1050" kern="0">
                          <a:effectLst/>
                        </a:rPr>
                        <a:t>用户名或密码误!</a:t>
                      </a:r>
                      <a:r>
                        <a:rPr lang="en-US" sz="105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显示警告信息</a:t>
                      </a:r>
                      <a:r>
                        <a:rPr lang="en-US" sz="1050" kern="0">
                          <a:effectLst/>
                        </a:rPr>
                        <a:t>“</a:t>
                      </a:r>
                      <a:r>
                        <a:rPr lang="zh-CN" sz="1050" kern="0">
                          <a:effectLst/>
                        </a:rPr>
                        <a:t>用户名或密码误!</a:t>
                      </a:r>
                      <a:r>
                        <a:rPr lang="en-US" sz="105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与期望结果相同</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5921905"/>
                  </a:ext>
                </a:extLst>
              </a:tr>
              <a:tr h="980262">
                <a:tc>
                  <a:txBody>
                    <a:bodyPr/>
                    <a:lstStyle/>
                    <a:p>
                      <a:pPr marL="266700" algn="just">
                        <a:lnSpc>
                          <a:spcPct val="150000"/>
                        </a:lnSpc>
                        <a:spcAft>
                          <a:spcPts val="0"/>
                        </a:spcAft>
                      </a:pPr>
                      <a:r>
                        <a:rPr lang="en-US" sz="1050" kern="0">
                          <a:effectLst/>
                        </a:rPr>
                        <a: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输入密码，按</a:t>
                      </a:r>
                      <a:r>
                        <a:rPr lang="en-US" sz="1050" kern="0">
                          <a:effectLst/>
                        </a:rPr>
                        <a:t>“</a:t>
                      </a:r>
                      <a:r>
                        <a:rPr lang="zh-CN" sz="1050" kern="0">
                          <a:effectLst/>
                        </a:rPr>
                        <a:t>登陆</a:t>
                      </a:r>
                      <a:r>
                        <a:rPr lang="en-US" sz="1050" kern="0">
                          <a:effectLst/>
                        </a:rPr>
                        <a:t>”</a:t>
                      </a:r>
                      <a:r>
                        <a:rPr lang="zh-CN" sz="1050" kern="0">
                          <a:effectLst/>
                        </a:rPr>
                        <a:t>按钮。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用户姓名为空，密码：</a:t>
                      </a:r>
                      <a:r>
                        <a:rPr lang="en-US" sz="1050" kern="0">
                          <a:effectLst/>
                        </a:rPr>
                        <a:t>1111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显示警告信息</a:t>
                      </a:r>
                      <a:r>
                        <a:rPr lang="en-US" sz="1050" kern="0">
                          <a:effectLst/>
                        </a:rPr>
                        <a:t>“</a:t>
                      </a:r>
                      <a:r>
                        <a:rPr lang="zh-CN" sz="1050" kern="0">
                          <a:effectLst/>
                        </a:rPr>
                        <a:t>用户名或密码误!</a:t>
                      </a:r>
                      <a:r>
                        <a:rPr lang="en-US" sz="105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显示警告信息</a:t>
                      </a:r>
                      <a:r>
                        <a:rPr lang="en-US" sz="1050" kern="0">
                          <a:effectLst/>
                        </a:rPr>
                        <a:t>“</a:t>
                      </a:r>
                      <a:r>
                        <a:rPr lang="zh-CN" sz="1050" kern="0">
                          <a:effectLst/>
                        </a:rPr>
                        <a:t>用户名或密码误!</a:t>
                      </a:r>
                      <a:r>
                        <a:rPr lang="en-US" sz="105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与期望结果相同</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0514932"/>
                  </a:ext>
                </a:extLst>
              </a:tr>
              <a:tr h="980262">
                <a:tc>
                  <a:txBody>
                    <a:bodyPr/>
                    <a:lstStyle/>
                    <a:p>
                      <a:pPr marL="266700" algn="just">
                        <a:lnSpc>
                          <a:spcPct val="150000"/>
                        </a:lnSpc>
                        <a:spcAft>
                          <a:spcPts val="0"/>
                        </a:spcAft>
                      </a:pPr>
                      <a:r>
                        <a:rPr lang="en-US" sz="1050" kern="0">
                          <a:effectLst/>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输入用户姓名和密码，按</a:t>
                      </a:r>
                      <a:r>
                        <a:rPr lang="en-US" sz="1050" kern="0">
                          <a:effectLst/>
                        </a:rPr>
                        <a:t>“</a:t>
                      </a:r>
                      <a:r>
                        <a:rPr lang="zh-CN" sz="1050" kern="0">
                          <a:effectLst/>
                        </a:rPr>
                        <a:t>登陆</a:t>
                      </a:r>
                      <a:r>
                        <a:rPr lang="en-US" sz="1050" kern="0">
                          <a:effectLst/>
                        </a:rPr>
                        <a:t>”</a:t>
                      </a:r>
                      <a:r>
                        <a:rPr lang="zh-CN" sz="1050" kern="0">
                          <a:effectLst/>
                        </a:rPr>
                        <a:t>按钮。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dirty="0">
                          <a:effectLst/>
                        </a:rPr>
                        <a:t>用户姓名：</a:t>
                      </a:r>
                      <a:r>
                        <a:rPr lang="en-US" sz="1050" kern="0" dirty="0">
                          <a:effectLst/>
                        </a:rPr>
                        <a:t>1</a:t>
                      </a:r>
                      <a:r>
                        <a:rPr lang="zh-CN" sz="1050" kern="0" dirty="0">
                          <a:effectLst/>
                        </a:rPr>
                        <a:t>，</a:t>
                      </a:r>
                      <a:endParaRPr lang="zh-CN" sz="1050" kern="100" dirty="0">
                        <a:effectLst/>
                      </a:endParaRPr>
                    </a:p>
                    <a:p>
                      <a:pPr algn="just">
                        <a:lnSpc>
                          <a:spcPct val="150000"/>
                        </a:lnSpc>
                        <a:spcAft>
                          <a:spcPts val="0"/>
                        </a:spcAft>
                      </a:pPr>
                      <a:r>
                        <a:rPr lang="zh-CN" sz="1050" kern="0" dirty="0">
                          <a:effectLst/>
                        </a:rPr>
                        <a:t>密  码：</a:t>
                      </a:r>
                      <a:r>
                        <a:rPr lang="en-US" sz="1050" kern="0" dirty="0">
                          <a:effectLst/>
                        </a:rPr>
                        <a:t>1</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显示警告信息</a:t>
                      </a:r>
                      <a:r>
                        <a:rPr lang="en-US" sz="1050" kern="0">
                          <a:effectLst/>
                        </a:rPr>
                        <a:t>“</a:t>
                      </a:r>
                      <a:r>
                        <a:rPr lang="zh-CN" sz="1050" kern="0">
                          <a:effectLst/>
                        </a:rPr>
                        <a:t>用户名或密码误!</a:t>
                      </a:r>
                      <a:r>
                        <a:rPr lang="en-US" sz="105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显示警告信息</a:t>
                      </a:r>
                      <a:r>
                        <a:rPr lang="en-US" sz="1050" kern="0">
                          <a:effectLst/>
                        </a:rPr>
                        <a:t>“</a:t>
                      </a:r>
                      <a:r>
                        <a:rPr lang="zh-CN" sz="1050" kern="0">
                          <a:effectLst/>
                        </a:rPr>
                        <a:t>用户名或密码误</a:t>
                      </a:r>
                      <a:r>
                        <a:rPr lang="en-US" sz="1050" kern="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与期望结果相同</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43837776"/>
                  </a:ext>
                </a:extLst>
              </a:tr>
              <a:tr h="980262">
                <a:tc>
                  <a:txBody>
                    <a:bodyPr/>
                    <a:lstStyle/>
                    <a:p>
                      <a:pPr marL="266700" algn="just">
                        <a:lnSpc>
                          <a:spcPct val="150000"/>
                        </a:lnSpc>
                        <a:spcAft>
                          <a:spcPts val="0"/>
                        </a:spcAft>
                      </a:pPr>
                      <a:r>
                        <a:rPr lang="en-US" sz="1050" kern="0">
                          <a:effectLst/>
                        </a:rPr>
                        <a:t>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输入用户姓名和密码，按</a:t>
                      </a:r>
                      <a:r>
                        <a:rPr lang="en-US" sz="1050" kern="0">
                          <a:effectLst/>
                        </a:rPr>
                        <a:t>“</a:t>
                      </a:r>
                      <a:r>
                        <a:rPr lang="zh-CN" sz="1050" kern="0">
                          <a:effectLst/>
                        </a:rPr>
                        <a:t>登陆</a:t>
                      </a:r>
                      <a:r>
                        <a:rPr lang="en-US" sz="1050" kern="0">
                          <a:effectLst/>
                        </a:rPr>
                        <a:t>”</a:t>
                      </a:r>
                      <a:r>
                        <a:rPr lang="zh-CN" sz="1050" kern="0">
                          <a:effectLst/>
                        </a:rPr>
                        <a:t>按钮。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用户名：</a:t>
                      </a:r>
                      <a:r>
                        <a:rPr lang="en-US" sz="1050" kern="0">
                          <a:effectLst/>
                        </a:rPr>
                        <a:t>1111</a:t>
                      </a:r>
                      <a:r>
                        <a:rPr lang="zh-CN" sz="1050" kern="0">
                          <a:effectLst/>
                        </a:rPr>
                        <a:t>，密  码：</a:t>
                      </a:r>
                      <a:r>
                        <a:rPr lang="en-US" sz="1050" kern="0">
                          <a:effectLst/>
                        </a:rPr>
                        <a:t>1111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正确登入到会员操作界面</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a:effectLst/>
                        </a:rPr>
                        <a:t>正确登入到会员操作界面</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050" kern="0" dirty="0">
                          <a:effectLst/>
                        </a:rPr>
                        <a:t>与期望结果相同</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4056206"/>
                  </a:ext>
                </a:extLst>
              </a:tr>
            </a:tbl>
          </a:graphicData>
        </a:graphic>
      </p:graphicFrame>
    </p:spTree>
    <p:extLst>
      <p:ext uri="{BB962C8B-B14F-4D97-AF65-F5344CB8AC3E}">
        <p14:creationId xmlns:p14="http://schemas.microsoft.com/office/powerpoint/2010/main" val="353976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3" y="266400"/>
            <a:ext cx="688376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ea"/>
                <a:sym typeface="+mn-ea"/>
              </a:rPr>
              <a:t>系统界面部分截图</a:t>
            </a:r>
          </a:p>
        </p:txBody>
      </p:sp>
      <p:sp>
        <p:nvSpPr>
          <p:cNvPr id="6" name="文本框 5">
            <a:extLst>
              <a:ext uri="{FF2B5EF4-FFF2-40B4-BE49-F238E27FC236}">
                <a16:creationId xmlns:a16="http://schemas.microsoft.com/office/drawing/2014/main" id="{9D949D4D-AC22-4AA5-B88E-D57843AD59B7}"/>
              </a:ext>
            </a:extLst>
          </p:cNvPr>
          <p:cNvSpPr txBox="1"/>
          <p:nvPr/>
        </p:nvSpPr>
        <p:spPr>
          <a:xfrm>
            <a:off x="11328742" y="6394663"/>
            <a:ext cx="5277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rPr>
              <a:t>19</a:t>
            </a:r>
            <a:endParaRPr kumimoji="0" lang="zh-CN" altLang="en-US" sz="1800" b="0"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pic>
        <p:nvPicPr>
          <p:cNvPr id="5" name="图片 4" descr="C:\Users\lenovo\Documents\Tencent Files\2225843668\Image\C2C\NH}I1{$GFD9K[4POJUER_6V.png">
            <a:extLst>
              <a:ext uri="{FF2B5EF4-FFF2-40B4-BE49-F238E27FC236}">
                <a16:creationId xmlns:a16="http://schemas.microsoft.com/office/drawing/2014/main" id="{7B8999B8-BF67-484D-BFFE-EB5E1BABC19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308" y="911700"/>
            <a:ext cx="5270500" cy="2249805"/>
          </a:xfrm>
          <a:prstGeom prst="rect">
            <a:avLst/>
          </a:prstGeom>
          <a:noFill/>
          <a:ln>
            <a:noFill/>
          </a:ln>
        </p:spPr>
      </p:pic>
      <p:pic>
        <p:nvPicPr>
          <p:cNvPr id="7" name="图片 6" descr="C:\Users\lenovo\Documents\Tencent Files\2225843668\Image\C2C\1ZKLTG3VVC4U{V}3MKDQ{$3.png">
            <a:extLst>
              <a:ext uri="{FF2B5EF4-FFF2-40B4-BE49-F238E27FC236}">
                <a16:creationId xmlns:a16="http://schemas.microsoft.com/office/drawing/2014/main" id="{104FA509-1E04-4CD5-97D6-3E486F65A08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0824" y="849778"/>
            <a:ext cx="5270500" cy="2369820"/>
          </a:xfrm>
          <a:prstGeom prst="rect">
            <a:avLst/>
          </a:prstGeom>
          <a:noFill/>
          <a:ln>
            <a:noFill/>
          </a:ln>
        </p:spPr>
      </p:pic>
      <p:pic>
        <p:nvPicPr>
          <p:cNvPr id="8" name="图片 7">
            <a:extLst>
              <a:ext uri="{FF2B5EF4-FFF2-40B4-BE49-F238E27FC236}">
                <a16:creationId xmlns:a16="http://schemas.microsoft.com/office/drawing/2014/main" id="{2A79592F-D00E-4628-BA7C-3E60E7F0601C}"/>
              </a:ext>
            </a:extLst>
          </p:cNvPr>
          <p:cNvPicPr/>
          <p:nvPr/>
        </p:nvPicPr>
        <p:blipFill>
          <a:blip r:embed="rId5"/>
          <a:stretch>
            <a:fillRect/>
          </a:stretch>
        </p:blipFill>
        <p:spPr>
          <a:xfrm>
            <a:off x="340308" y="3279757"/>
            <a:ext cx="5270500" cy="3574415"/>
          </a:xfrm>
          <a:prstGeom prst="rect">
            <a:avLst/>
          </a:prstGeom>
        </p:spPr>
      </p:pic>
      <p:pic>
        <p:nvPicPr>
          <p:cNvPr id="9" name="图片 8">
            <a:extLst>
              <a:ext uri="{FF2B5EF4-FFF2-40B4-BE49-F238E27FC236}">
                <a16:creationId xmlns:a16="http://schemas.microsoft.com/office/drawing/2014/main" id="{BF49EB60-B063-4C9E-A3CB-2A1FFD997F3F}"/>
              </a:ext>
            </a:extLst>
          </p:cNvPr>
          <p:cNvPicPr/>
          <p:nvPr/>
        </p:nvPicPr>
        <p:blipFill>
          <a:blip r:embed="rId6"/>
          <a:stretch>
            <a:fillRect/>
          </a:stretch>
        </p:blipFill>
        <p:spPr>
          <a:xfrm>
            <a:off x="5952596" y="3429000"/>
            <a:ext cx="5270500" cy="3049270"/>
          </a:xfrm>
          <a:prstGeom prst="rect">
            <a:avLst/>
          </a:prstGeom>
        </p:spPr>
      </p:pic>
    </p:spTree>
    <p:extLst>
      <p:ext uri="{BB962C8B-B14F-4D97-AF65-F5344CB8AC3E}">
        <p14:creationId xmlns:p14="http://schemas.microsoft.com/office/powerpoint/2010/main" val="367867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dirty="0">
                <a:solidFill>
                  <a:schemeClr val="bg1"/>
                </a:solidFill>
                <a:effectLst/>
                <a:latin typeface="微软雅黑" panose="020B0503020204020204" pitchFamily="34" charset="-122"/>
                <a:ea typeface="微软雅黑" panose="020B0503020204020204" pitchFamily="34" charset="-122"/>
              </a:rPr>
              <a:t>目录</a:t>
            </a: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9" name="组合 68"/>
          <p:cNvGrpSpPr/>
          <p:nvPr/>
        </p:nvGrpSpPr>
        <p:grpSpPr>
          <a:xfrm>
            <a:off x="3842812" y="1203162"/>
            <a:ext cx="852186" cy="828000"/>
            <a:chOff x="3909356" y="1685526"/>
            <a:chExt cx="828000" cy="828000"/>
          </a:xfrm>
        </p:grpSpPr>
        <p:sp>
          <p:nvSpPr>
            <p:cNvPr id="17" name="文本框 16"/>
            <p:cNvSpPr txBox="1"/>
            <p:nvPr/>
          </p:nvSpPr>
          <p:spPr>
            <a:xfrm>
              <a:off x="3909356" y="1745583"/>
              <a:ext cx="828000" cy="706755"/>
            </a:xfrm>
            <a:prstGeom prst="rect">
              <a:avLst/>
            </a:prstGeom>
            <a:noFill/>
            <a:ln>
              <a:noFill/>
            </a:ln>
          </p:spPr>
          <p:txBody>
            <a:bodyPr wrap="square" rtlCol="0">
              <a:spAutoFit/>
            </a:bodyPr>
            <a:lstStyle/>
            <a:p>
              <a:pPr algn="ctr"/>
              <a:r>
                <a:rPr lang="en-US" altLang="zh-CN" sz="4000" b="1" dirty="0">
                  <a:solidFill>
                    <a:schemeClr val="accent1"/>
                  </a:solidFill>
                  <a:latin typeface="微软雅黑" panose="020B0503020204020204" pitchFamily="34" charset="-122"/>
                  <a:ea typeface="微软雅黑" panose="020B0503020204020204" pitchFamily="34" charset="-122"/>
                </a:rPr>
                <a:t>01</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63"/>
          <p:cNvGrpSpPr/>
          <p:nvPr/>
        </p:nvGrpSpPr>
        <p:grpSpPr>
          <a:xfrm>
            <a:off x="3842992" y="2424901"/>
            <a:ext cx="899886" cy="828000"/>
            <a:chOff x="8098970" y="1685526"/>
            <a:chExt cx="899886" cy="828000"/>
          </a:xfrm>
        </p:grpSpPr>
        <p:sp>
          <p:nvSpPr>
            <p:cNvPr id="11" name="文本框 10"/>
            <p:cNvSpPr txBox="1"/>
            <p:nvPr/>
          </p:nvSpPr>
          <p:spPr>
            <a:xfrm>
              <a:off x="8098970" y="1714806"/>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02</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3" name="矩形 32"/>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 name="组合 67"/>
          <p:cNvGrpSpPr/>
          <p:nvPr/>
        </p:nvGrpSpPr>
        <p:grpSpPr>
          <a:xfrm>
            <a:off x="3842725" y="3707879"/>
            <a:ext cx="899886" cy="828000"/>
            <a:chOff x="3873413" y="3203903"/>
            <a:chExt cx="899886" cy="828000"/>
          </a:xfrm>
        </p:grpSpPr>
        <p:sp>
          <p:nvSpPr>
            <p:cNvPr id="57" name="文本框 56"/>
            <p:cNvSpPr txBox="1"/>
            <p:nvPr/>
          </p:nvSpPr>
          <p:spPr>
            <a:xfrm>
              <a:off x="3873413"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03</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58" name="矩形 57"/>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3842992" y="4889740"/>
            <a:ext cx="899886" cy="828000"/>
            <a:chOff x="8098970" y="3203903"/>
            <a:chExt cx="899886" cy="828000"/>
          </a:xfrm>
        </p:grpSpPr>
        <p:sp>
          <p:nvSpPr>
            <p:cNvPr id="62" name="文本框 61"/>
            <p:cNvSpPr txBox="1"/>
            <p:nvPr/>
          </p:nvSpPr>
          <p:spPr>
            <a:xfrm>
              <a:off x="8098970"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04</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63" name="矩形 62"/>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a:extLst>
              <a:ext uri="{FF2B5EF4-FFF2-40B4-BE49-F238E27FC236}">
                <a16:creationId xmlns:a16="http://schemas.microsoft.com/office/drawing/2014/main" id="{DF462AC8-B2A6-4B5B-893F-E330790DD9A2}"/>
              </a:ext>
            </a:extLst>
          </p:cNvPr>
          <p:cNvSpPr/>
          <p:nvPr/>
        </p:nvSpPr>
        <p:spPr>
          <a:xfrm>
            <a:off x="4905845" y="1361123"/>
            <a:ext cx="2877711" cy="523220"/>
          </a:xfrm>
          <a:prstGeom prst="rect">
            <a:avLst/>
          </a:prstGeom>
        </p:spPr>
        <p:txBody>
          <a:bodyPr wrap="none">
            <a:spAutoFit/>
          </a:bodyPr>
          <a:lstStyle/>
          <a:p>
            <a:r>
              <a:rPr lang="zh-CN" altLang="en-US" sz="2800" dirty="0">
                <a:latin typeface="黑体" panose="02010609060101010101" pitchFamily="49" charset="-122"/>
                <a:ea typeface="黑体" panose="02010609060101010101" pitchFamily="49" charset="-122"/>
              </a:rPr>
              <a:t>背景与研究现状 </a:t>
            </a:r>
          </a:p>
        </p:txBody>
      </p:sp>
      <p:sp>
        <p:nvSpPr>
          <p:cNvPr id="24" name="矩形 23">
            <a:extLst>
              <a:ext uri="{FF2B5EF4-FFF2-40B4-BE49-F238E27FC236}">
                <a16:creationId xmlns:a16="http://schemas.microsoft.com/office/drawing/2014/main" id="{E2434C85-103F-45F7-9126-20917B56FFFF}"/>
              </a:ext>
            </a:extLst>
          </p:cNvPr>
          <p:cNvSpPr/>
          <p:nvPr/>
        </p:nvSpPr>
        <p:spPr>
          <a:xfrm>
            <a:off x="4905845" y="5040476"/>
            <a:ext cx="1620957" cy="523220"/>
          </a:xfrm>
          <a:prstGeom prst="rect">
            <a:avLst/>
          </a:prstGeom>
        </p:spPr>
        <p:txBody>
          <a:bodyPr wrap="none">
            <a:spAutoFit/>
          </a:bodyPr>
          <a:lstStyle/>
          <a:p>
            <a:r>
              <a:rPr lang="zh-CN" altLang="en-US" sz="2800" dirty="0">
                <a:latin typeface="黑体" panose="02010609060101010101" pitchFamily="49" charset="-122"/>
                <a:ea typeface="黑体" panose="02010609060101010101" pitchFamily="49" charset="-122"/>
              </a:rPr>
              <a:t>项目展示</a:t>
            </a:r>
          </a:p>
        </p:txBody>
      </p:sp>
      <p:sp>
        <p:nvSpPr>
          <p:cNvPr id="25" name="矩形 24">
            <a:extLst>
              <a:ext uri="{FF2B5EF4-FFF2-40B4-BE49-F238E27FC236}">
                <a16:creationId xmlns:a16="http://schemas.microsoft.com/office/drawing/2014/main" id="{9D0387C5-81D6-4885-B8F4-1F662327533E}"/>
              </a:ext>
            </a:extLst>
          </p:cNvPr>
          <p:cNvSpPr/>
          <p:nvPr/>
        </p:nvSpPr>
        <p:spPr>
          <a:xfrm>
            <a:off x="4905845" y="3849642"/>
            <a:ext cx="4314001" cy="523220"/>
          </a:xfrm>
          <a:prstGeom prst="rect">
            <a:avLst/>
          </a:prstGeom>
        </p:spPr>
        <p:txBody>
          <a:bodyPr wrap="none">
            <a:spAutoFit/>
          </a:bodyPr>
          <a:lstStyle/>
          <a:p>
            <a:r>
              <a:rPr lang="zh-CN" altLang="en-US" sz="2800" dirty="0">
                <a:latin typeface="黑体" panose="02010609060101010101" pitchFamily="49" charset="-122"/>
                <a:ea typeface="黑体" panose="02010609060101010101" pitchFamily="49" charset="-122"/>
              </a:rPr>
              <a:t>项目框架与关键代码分析 </a:t>
            </a:r>
          </a:p>
        </p:txBody>
      </p:sp>
      <p:sp>
        <p:nvSpPr>
          <p:cNvPr id="26" name="矩形 25">
            <a:extLst>
              <a:ext uri="{FF2B5EF4-FFF2-40B4-BE49-F238E27FC236}">
                <a16:creationId xmlns:a16="http://schemas.microsoft.com/office/drawing/2014/main" id="{DA35AD82-032E-4953-8E8B-DC0375934A6C}"/>
              </a:ext>
            </a:extLst>
          </p:cNvPr>
          <p:cNvSpPr/>
          <p:nvPr/>
        </p:nvSpPr>
        <p:spPr>
          <a:xfrm>
            <a:off x="4918119" y="2572890"/>
            <a:ext cx="5211683" cy="523220"/>
          </a:xfrm>
          <a:prstGeom prst="rect">
            <a:avLst/>
          </a:prstGeom>
        </p:spPr>
        <p:txBody>
          <a:bodyPr wrap="none">
            <a:spAutoFit/>
          </a:bodyPr>
          <a:lstStyle/>
          <a:p>
            <a:r>
              <a:rPr lang="zh-CN" altLang="en-US" sz="2800" dirty="0">
                <a:latin typeface="黑体" panose="02010609060101010101" pitchFamily="49" charset="-122"/>
                <a:ea typeface="黑体" panose="02010609060101010101" pitchFamily="49" charset="-122"/>
              </a:rPr>
              <a:t>软件过程模型与分工、开发环境</a:t>
            </a:r>
          </a:p>
        </p:txBody>
      </p:sp>
    </p:spTree>
    <p:extLst>
      <p:ext uri="{BB962C8B-B14F-4D97-AF65-F5344CB8AC3E}">
        <p14:creationId xmlns:p14="http://schemas.microsoft.com/office/powerpoint/2010/main" val="1957413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95326" y="1784975"/>
            <a:ext cx="10801350" cy="1446550"/>
          </a:xfrm>
          <a:prstGeom prst="rect">
            <a:avLst/>
          </a:prstGeom>
          <a:noFill/>
        </p:spPr>
        <p:txBody>
          <a:bodyPr wrap="square" rtlCol="0">
            <a:spAutoFit/>
          </a:bodyPr>
          <a:lstStyle/>
          <a:p>
            <a:pPr algn="ctr"/>
            <a:r>
              <a:rPr lang="en-US" altLang="zh-CN" sz="8800" b="1" dirty="0">
                <a:solidFill>
                  <a:srgbClr val="0053A3"/>
                </a:solidFill>
              </a:rPr>
              <a:t>THANKS</a:t>
            </a:r>
          </a:p>
        </p:txBody>
      </p:sp>
      <p:grpSp>
        <p:nvGrpSpPr>
          <p:cNvPr id="29" name="组合 28"/>
          <p:cNvGrpSpPr/>
          <p:nvPr/>
        </p:nvGrpSpPr>
        <p:grpSpPr>
          <a:xfrm>
            <a:off x="3009900" y="181610"/>
            <a:ext cx="5824855" cy="5563870"/>
            <a:chOff x="1659081" y="-872837"/>
            <a:chExt cx="8738755" cy="8603673"/>
          </a:xfrm>
        </p:grpSpPr>
        <p:sp>
          <p:nvSpPr>
            <p:cNvPr id="3" name="椭圆 2"/>
            <p:cNvSpPr/>
            <p:nvPr/>
          </p:nvSpPr>
          <p:spPr>
            <a:xfrm>
              <a:off x="1794163" y="-872837"/>
              <a:ext cx="8603673" cy="8603673"/>
            </a:xfrm>
            <a:prstGeom prst="ellipse">
              <a:avLst/>
            </a:prstGeom>
            <a:no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p:cNvGrpSpPr/>
            <p:nvPr/>
          </p:nvGrpSpPr>
          <p:grpSpPr>
            <a:xfrm>
              <a:off x="1659081" y="1713219"/>
              <a:ext cx="578692" cy="1424836"/>
              <a:chOff x="1659081" y="1713219"/>
              <a:chExt cx="578692" cy="1424836"/>
            </a:xfrm>
          </p:grpSpPr>
          <p:sp>
            <p:nvSpPr>
              <p:cNvPr id="5" name="椭圆 4"/>
              <p:cNvSpPr/>
              <p:nvPr/>
            </p:nvSpPr>
            <p:spPr>
              <a:xfrm>
                <a:off x="1659081" y="2207428"/>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椭圆 5"/>
              <p:cNvSpPr/>
              <p:nvPr/>
            </p:nvSpPr>
            <p:spPr>
              <a:xfrm>
                <a:off x="1659081" y="2836170"/>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7" name="椭圆 6"/>
              <p:cNvSpPr/>
              <p:nvPr/>
            </p:nvSpPr>
            <p:spPr>
              <a:xfrm>
                <a:off x="1935888" y="1713219"/>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grpSp>
          <p:nvGrpSpPr>
            <p:cNvPr id="13" name="组合 12"/>
            <p:cNvGrpSpPr/>
            <p:nvPr/>
          </p:nvGrpSpPr>
          <p:grpSpPr>
            <a:xfrm>
              <a:off x="9537137" y="4516762"/>
              <a:ext cx="839038" cy="1362308"/>
              <a:chOff x="9537137" y="4516762"/>
              <a:chExt cx="839038" cy="1362308"/>
            </a:xfrm>
          </p:grpSpPr>
          <p:sp>
            <p:nvSpPr>
              <p:cNvPr id="9" name="椭圆 8"/>
              <p:cNvSpPr/>
              <p:nvPr/>
            </p:nvSpPr>
            <p:spPr>
              <a:xfrm flipH="1">
                <a:off x="9724442" y="4979707"/>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椭圆 10"/>
              <p:cNvSpPr/>
              <p:nvPr/>
            </p:nvSpPr>
            <p:spPr>
              <a:xfrm flipH="1">
                <a:off x="9537137" y="5577185"/>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2" name="椭圆 11"/>
              <p:cNvSpPr/>
              <p:nvPr/>
            </p:nvSpPr>
            <p:spPr>
              <a:xfrm flipH="1">
                <a:off x="10074290" y="4516762"/>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低头玩手机的年轻人图片">
            <a:extLst>
              <a:ext uri="{FF2B5EF4-FFF2-40B4-BE49-F238E27FC236}">
                <a16:creationId xmlns:a16="http://schemas.microsoft.com/office/drawing/2014/main" id="{41F06AE6-E97C-4D97-9C17-BA68DB22B9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文本框 1">
            <a:extLst>
              <a:ext uri="{FF2B5EF4-FFF2-40B4-BE49-F238E27FC236}">
                <a16:creationId xmlns:a16="http://schemas.microsoft.com/office/drawing/2014/main" id="{64E7C46A-5AFE-4464-BB60-6C55C98673D9}"/>
              </a:ext>
            </a:extLst>
          </p:cNvPr>
          <p:cNvSpPr txBox="1"/>
          <p:nvPr/>
        </p:nvSpPr>
        <p:spPr>
          <a:xfrm>
            <a:off x="11328742" y="6394663"/>
            <a:ext cx="527774" cy="369332"/>
          </a:xfrm>
          <a:prstGeom prst="rect">
            <a:avLst/>
          </a:prstGeom>
          <a:noFill/>
        </p:spPr>
        <p:txBody>
          <a:bodyPr wrap="square" rtlCol="0">
            <a:spAutoFit/>
          </a:bodyPr>
          <a:lstStyle/>
          <a:p>
            <a:r>
              <a:rPr lang="en-US" altLang="zh-CN" dirty="0">
                <a:solidFill>
                  <a:schemeClr val="bg1"/>
                </a:solidFill>
              </a:rPr>
              <a:t>3</a:t>
            </a:r>
            <a:endParaRPr lang="zh-CN" altLang="en-US" dirty="0">
              <a:solidFill>
                <a:schemeClr val="bg1"/>
              </a:solidFill>
            </a:endParaRPr>
          </a:p>
        </p:txBody>
      </p:sp>
      <p:sp>
        <p:nvSpPr>
          <p:cNvPr id="3" name="矩形 2">
            <a:extLst>
              <a:ext uri="{FF2B5EF4-FFF2-40B4-BE49-F238E27FC236}">
                <a16:creationId xmlns:a16="http://schemas.microsoft.com/office/drawing/2014/main" id="{09260554-4896-4D59-BCC6-6BC4A06ACCC3}"/>
              </a:ext>
            </a:extLst>
          </p:cNvPr>
          <p:cNvSpPr/>
          <p:nvPr/>
        </p:nvSpPr>
        <p:spPr>
          <a:xfrm>
            <a:off x="695922" y="281025"/>
            <a:ext cx="2159566" cy="523220"/>
          </a:xfrm>
          <a:prstGeom prst="rect">
            <a:avLst/>
          </a:prstGeom>
        </p:spPr>
        <p:txBody>
          <a:bodyPr wrap="none">
            <a:spAutoFit/>
          </a:bodyPr>
          <a:lstStyle/>
          <a:p>
            <a:r>
              <a:rPr lang="zh-CN" altLang="en-US" sz="2800" dirty="0">
                <a:latin typeface="黑体" panose="02010609060101010101" pitchFamily="49" charset="-122"/>
                <a:ea typeface="黑体" panose="02010609060101010101" pitchFamily="49" charset="-122"/>
              </a:rPr>
              <a:t>背景与意义 </a:t>
            </a:r>
          </a:p>
        </p:txBody>
      </p:sp>
      <p:sp>
        <p:nvSpPr>
          <p:cNvPr id="5" name="文本框 4">
            <a:extLst>
              <a:ext uri="{FF2B5EF4-FFF2-40B4-BE49-F238E27FC236}">
                <a16:creationId xmlns:a16="http://schemas.microsoft.com/office/drawing/2014/main" id="{FFA35DB1-23D3-433C-82C3-B69213F5BC02}"/>
              </a:ext>
            </a:extLst>
          </p:cNvPr>
          <p:cNvSpPr txBox="1"/>
          <p:nvPr/>
        </p:nvSpPr>
        <p:spPr>
          <a:xfrm>
            <a:off x="521053" y="1058103"/>
            <a:ext cx="11149893" cy="3170099"/>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    客户关系管理最早由美国</a:t>
            </a:r>
            <a:r>
              <a:rPr lang="en-US" altLang="zh-CN" sz="2000" dirty="0">
                <a:latin typeface="黑体" panose="02010609060101010101" pitchFamily="49" charset="-122"/>
                <a:ea typeface="黑体" panose="02010609060101010101" pitchFamily="49" charset="-122"/>
              </a:rPr>
              <a:t>Gartner Group </a:t>
            </a:r>
            <a:r>
              <a:rPr lang="zh-CN" altLang="en-US" sz="2000" dirty="0">
                <a:latin typeface="黑体" panose="02010609060101010101" pitchFamily="49" charset="-122"/>
                <a:ea typeface="黑体" panose="02010609060101010101" pitchFamily="49" charset="-122"/>
              </a:rPr>
              <a:t>提出，在</a:t>
            </a:r>
            <a:r>
              <a:rPr lang="en-US" altLang="zh-CN" sz="2000" dirty="0">
                <a:latin typeface="黑体" panose="02010609060101010101" pitchFamily="49" charset="-122"/>
                <a:ea typeface="黑体" panose="02010609060101010101" pitchFamily="49" charset="-122"/>
              </a:rPr>
              <a:t>1980</a:t>
            </a:r>
            <a:r>
              <a:rPr lang="zh-CN" altLang="en-US" sz="2000" dirty="0">
                <a:latin typeface="黑体" panose="02010609060101010101" pitchFamily="49" charset="-122"/>
                <a:ea typeface="黑体" panose="02010609060101010101" pitchFamily="49" charset="-122"/>
              </a:rPr>
              <a:t>年初便有所谓的“接触管理”（</a:t>
            </a:r>
            <a:r>
              <a:rPr lang="en-US" altLang="zh-CN" sz="2000" dirty="0">
                <a:latin typeface="黑体" panose="02010609060101010101" pitchFamily="49" charset="-122"/>
                <a:ea typeface="黑体" panose="02010609060101010101" pitchFamily="49" charset="-122"/>
              </a:rPr>
              <a:t>Contact Management</a:t>
            </a:r>
            <a:r>
              <a:rPr lang="zh-CN" altLang="en-US" sz="2000" dirty="0">
                <a:latin typeface="黑体" panose="02010609060101010101" pitchFamily="49" charset="-122"/>
                <a:ea typeface="黑体" panose="02010609060101010101" pitchFamily="49" charset="-122"/>
              </a:rPr>
              <a:t>）专门收集客户与公司联系的所有信息。到</a:t>
            </a:r>
            <a:r>
              <a:rPr lang="en-US" altLang="zh-CN" sz="2000" dirty="0">
                <a:latin typeface="黑体" panose="02010609060101010101" pitchFamily="49" charset="-122"/>
                <a:ea typeface="黑体" panose="02010609060101010101" pitchFamily="49" charset="-122"/>
              </a:rPr>
              <a:t>1990</a:t>
            </a:r>
            <a:r>
              <a:rPr lang="zh-CN" altLang="en-US" sz="2000" dirty="0">
                <a:latin typeface="黑体" panose="02010609060101010101" pitchFamily="49" charset="-122"/>
                <a:ea typeface="黑体" panose="02010609060101010101" pitchFamily="49" charset="-122"/>
              </a:rPr>
              <a:t>年则演变成包括电话服务中心支持资料分析的客户关怀（</a:t>
            </a:r>
            <a:r>
              <a:rPr lang="en-US" altLang="zh-CN" sz="2000" dirty="0">
                <a:latin typeface="黑体" panose="02010609060101010101" pitchFamily="49" charset="-122"/>
                <a:ea typeface="黑体" panose="02010609060101010101" pitchFamily="49" charset="-122"/>
              </a:rPr>
              <a:t>Customer care</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endParaRPr lang="en-US" altLang="zh-CN" sz="2000" dirty="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    伴随着信息化的普及和互联网的快速发展，</a:t>
            </a:r>
            <a:r>
              <a:rPr lang="en-US" altLang="zh-CN" sz="2000" dirty="0">
                <a:latin typeface="黑体" panose="02010609060101010101" pitchFamily="49" charset="-122"/>
                <a:ea typeface="黑体" panose="02010609060101010101" pitchFamily="49" charset="-122"/>
              </a:rPr>
              <a:t>IT</a:t>
            </a:r>
            <a:r>
              <a:rPr lang="zh-CN" altLang="en-US" sz="2000" dirty="0">
                <a:latin typeface="黑体" panose="02010609060101010101" pitchFamily="49" charset="-122"/>
                <a:ea typeface="黑体" panose="02010609060101010101" pitchFamily="49" charset="-122"/>
              </a:rPr>
              <a:t>技术更广泛的应用于企业客户关系管理，如何提高客户关系管理的效率，降低人工成本，成为企业管理者重点关心的问题。</a:t>
            </a:r>
            <a:endParaRPr lang="en-US" altLang="zh-CN" sz="2000" dirty="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endParaRPr lang="en-US" altLang="zh-CN" sz="2000" dirty="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    国内近</a:t>
            </a:r>
            <a:r>
              <a:rPr lang="en-US" altLang="zh-CN" sz="2000" dirty="0">
                <a:latin typeface="黑体" panose="02010609060101010101" pitchFamily="49" charset="-122"/>
                <a:ea typeface="黑体" panose="02010609060101010101" pitchFamily="49" charset="-122"/>
              </a:rPr>
              <a:t>90%</a:t>
            </a:r>
            <a:r>
              <a:rPr lang="zh-CN" altLang="en-US" sz="2000" dirty="0">
                <a:latin typeface="黑体" panose="02010609060101010101" pitchFamily="49" charset="-122"/>
                <a:ea typeface="黑体" panose="02010609060101010101" pitchFamily="49" charset="-122"/>
              </a:rPr>
              <a:t>以上的应用计算机及开发管理信息系统的公司和单位均开发并运行了客户关系管理系统，其他没有和正准备开发计算机应用或开发管理信息系统的公司和单位，也把客户关系管理系统作为其应用与开发的首要目标。</a:t>
            </a:r>
            <a:endParaRPr lang="en-US" altLang="zh-CN" sz="2000" dirty="0">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FABCA137-57D8-4CE3-970E-83C6626F4D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510" y="4482061"/>
            <a:ext cx="3051954" cy="16955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图片 10">
            <a:extLst>
              <a:ext uri="{FF2B5EF4-FFF2-40B4-BE49-F238E27FC236}">
                <a16:creationId xmlns:a16="http://schemas.microsoft.com/office/drawing/2014/main" id="{338606B4-FBAE-4B7F-9E01-E986C1DFD5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9698" y="4492553"/>
            <a:ext cx="1766246" cy="16850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图片 12">
            <a:extLst>
              <a:ext uri="{FF2B5EF4-FFF2-40B4-BE49-F238E27FC236}">
                <a16:creationId xmlns:a16="http://schemas.microsoft.com/office/drawing/2014/main" id="{4F8619DF-15AE-4E06-B5E2-43378344D2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5041" y="4492553"/>
            <a:ext cx="2246717" cy="16850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75523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低头玩手机的年轻人图片">
            <a:extLst>
              <a:ext uri="{FF2B5EF4-FFF2-40B4-BE49-F238E27FC236}">
                <a16:creationId xmlns:a16="http://schemas.microsoft.com/office/drawing/2014/main" id="{41F06AE6-E97C-4D97-9C17-BA68DB22B9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文本框 1">
            <a:extLst>
              <a:ext uri="{FF2B5EF4-FFF2-40B4-BE49-F238E27FC236}">
                <a16:creationId xmlns:a16="http://schemas.microsoft.com/office/drawing/2014/main" id="{64E7C46A-5AFE-4464-BB60-6C55C98673D9}"/>
              </a:ext>
            </a:extLst>
          </p:cNvPr>
          <p:cNvSpPr txBox="1"/>
          <p:nvPr/>
        </p:nvSpPr>
        <p:spPr>
          <a:xfrm>
            <a:off x="11328742" y="6394663"/>
            <a:ext cx="527774" cy="369332"/>
          </a:xfrm>
          <a:prstGeom prst="rect">
            <a:avLst/>
          </a:prstGeom>
          <a:noFill/>
        </p:spPr>
        <p:txBody>
          <a:bodyPr wrap="square" rtlCol="0">
            <a:spAutoFit/>
          </a:bodyPr>
          <a:lstStyle/>
          <a:p>
            <a:r>
              <a:rPr lang="en-US" altLang="zh-CN" dirty="0">
                <a:solidFill>
                  <a:schemeClr val="bg1"/>
                </a:solidFill>
              </a:rPr>
              <a:t>4</a:t>
            </a:r>
            <a:endParaRPr lang="zh-CN" altLang="en-US" dirty="0">
              <a:solidFill>
                <a:schemeClr val="bg1"/>
              </a:solidFill>
            </a:endParaRPr>
          </a:p>
        </p:txBody>
      </p:sp>
      <p:sp>
        <p:nvSpPr>
          <p:cNvPr id="3" name="矩形 2">
            <a:extLst>
              <a:ext uri="{FF2B5EF4-FFF2-40B4-BE49-F238E27FC236}">
                <a16:creationId xmlns:a16="http://schemas.microsoft.com/office/drawing/2014/main" id="{09260554-4896-4D59-BCC6-6BC4A06ACCC3}"/>
              </a:ext>
            </a:extLst>
          </p:cNvPr>
          <p:cNvSpPr/>
          <p:nvPr/>
        </p:nvSpPr>
        <p:spPr>
          <a:xfrm>
            <a:off x="695922" y="281025"/>
            <a:ext cx="1620957" cy="523220"/>
          </a:xfrm>
          <a:prstGeom prst="rect">
            <a:avLst/>
          </a:prstGeom>
        </p:spPr>
        <p:txBody>
          <a:bodyPr wrap="none">
            <a:spAutoFit/>
          </a:bodyPr>
          <a:lstStyle/>
          <a:p>
            <a:r>
              <a:rPr lang="zh-CN" altLang="en-US" sz="2800" dirty="0">
                <a:latin typeface="黑体" panose="02010609060101010101" pitchFamily="49" charset="-122"/>
                <a:ea typeface="黑体" panose="02010609060101010101" pitchFamily="49" charset="-122"/>
              </a:rPr>
              <a:t>瀑布模型</a:t>
            </a:r>
          </a:p>
        </p:txBody>
      </p:sp>
      <p:pic>
        <p:nvPicPr>
          <p:cNvPr id="6" name="图片 5">
            <a:extLst>
              <a:ext uri="{FF2B5EF4-FFF2-40B4-BE49-F238E27FC236}">
                <a16:creationId xmlns:a16="http://schemas.microsoft.com/office/drawing/2014/main" id="{B78C3AB8-A329-4323-9C8B-669F542742C5}"/>
              </a:ext>
            </a:extLst>
          </p:cNvPr>
          <p:cNvPicPr>
            <a:picLocks noChangeAspect="1"/>
          </p:cNvPicPr>
          <p:nvPr/>
        </p:nvPicPr>
        <p:blipFill rotWithShape="1">
          <a:blip r:embed="rId3">
            <a:extLst>
              <a:ext uri="{28A0092B-C50C-407E-A947-70E740481C1C}">
                <a14:useLocalDpi xmlns:a14="http://schemas.microsoft.com/office/drawing/2010/main" val="0"/>
              </a:ext>
            </a:extLst>
          </a:blip>
          <a:srcRect r="2988"/>
          <a:stretch/>
        </p:blipFill>
        <p:spPr>
          <a:xfrm>
            <a:off x="369052" y="948907"/>
            <a:ext cx="5404738" cy="31313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文本框 4">
            <a:extLst>
              <a:ext uri="{FF2B5EF4-FFF2-40B4-BE49-F238E27FC236}">
                <a16:creationId xmlns:a16="http://schemas.microsoft.com/office/drawing/2014/main" id="{FFA35DB1-23D3-433C-82C3-B69213F5BC02}"/>
              </a:ext>
            </a:extLst>
          </p:cNvPr>
          <p:cNvSpPr txBox="1"/>
          <p:nvPr/>
        </p:nvSpPr>
        <p:spPr>
          <a:xfrm>
            <a:off x="5996924" y="566678"/>
            <a:ext cx="5385142" cy="2554545"/>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风险评估：</a:t>
            </a:r>
            <a:endParaRPr lang="en-US" altLang="zh-CN" sz="2000" dirty="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计划过于乐观，无法在规定计划期限内完成。</a:t>
            </a:r>
          </a:p>
          <a:p>
            <a:pPr marL="285750" indent="-28575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设计欠佳，暂时无法实现实时定位功能。</a:t>
            </a:r>
          </a:p>
          <a:p>
            <a:pPr marL="285750" indent="-28575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人员薄弱，开发人员较少。</a:t>
            </a:r>
          </a:p>
          <a:p>
            <a:pPr marL="285750" indent="-28575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产品规模比估计的大。</a:t>
            </a:r>
          </a:p>
          <a:p>
            <a:pPr marL="285750" indent="-28575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设备没有及时到位。</a:t>
            </a:r>
          </a:p>
          <a:p>
            <a:pPr marL="285750" indent="-28575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由于软件功能的错误，需要重新设计和实现。</a:t>
            </a:r>
          </a:p>
          <a:p>
            <a:pPr marL="285750" indent="-28575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过高的估计增强型工具对项目进度的节省量。</a:t>
            </a:r>
            <a:endParaRPr lang="en-US" altLang="zh-CN" sz="2000" dirty="0">
              <a:latin typeface="黑体" panose="02010609060101010101" pitchFamily="49" charset="-122"/>
              <a:ea typeface="黑体" panose="02010609060101010101" pitchFamily="49" charset="-122"/>
            </a:endParaRPr>
          </a:p>
        </p:txBody>
      </p:sp>
      <p:pic>
        <p:nvPicPr>
          <p:cNvPr id="8" name="图片 7">
            <a:extLst>
              <a:ext uri="{FF2B5EF4-FFF2-40B4-BE49-F238E27FC236}">
                <a16:creationId xmlns:a16="http://schemas.microsoft.com/office/drawing/2014/main" id="{0C1F4DF2-171E-4BC2-963B-753046D028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939" y="3504341"/>
            <a:ext cx="4882187" cy="2627971"/>
          </a:xfrm>
          <a:prstGeom prst="rect">
            <a:avLst/>
          </a:prstGeom>
          <a:ln w="88900" cap="sq" cmpd="thickThin">
            <a:solidFill>
              <a:srgbClr val="000000"/>
            </a:solidFill>
            <a:prstDash val="solid"/>
            <a:miter lim="800000"/>
          </a:ln>
          <a:effectLst>
            <a:innerShdw blurRad="76200">
              <a:srgbClr val="000000"/>
            </a:innerShdw>
          </a:effectLst>
        </p:spPr>
      </p:pic>
      <p:sp>
        <p:nvSpPr>
          <p:cNvPr id="12" name="文本框 11">
            <a:extLst>
              <a:ext uri="{FF2B5EF4-FFF2-40B4-BE49-F238E27FC236}">
                <a16:creationId xmlns:a16="http://schemas.microsoft.com/office/drawing/2014/main" id="{A4488B05-3A36-459C-80B3-6D0AEB3D5F2B}"/>
              </a:ext>
            </a:extLst>
          </p:cNvPr>
          <p:cNvSpPr txBox="1"/>
          <p:nvPr/>
        </p:nvSpPr>
        <p:spPr>
          <a:xfrm>
            <a:off x="756307" y="4466855"/>
            <a:ext cx="4750998" cy="2031325"/>
          </a:xfrm>
          <a:prstGeom prst="rect">
            <a:avLst/>
          </a:prstGeom>
          <a:noFill/>
        </p:spPr>
        <p:txBody>
          <a:bodyPr wrap="square">
            <a:spAutoFit/>
          </a:bodyPr>
          <a:lstStyle/>
          <a:p>
            <a:r>
              <a:rPr lang="zh-CN" altLang="en-US" sz="1800" dirty="0">
                <a:latin typeface="黑体" panose="02010609060101010101" pitchFamily="49" charset="-122"/>
                <a:ea typeface="黑体" panose="02010609060101010101" pitchFamily="49" charset="-122"/>
              </a:rPr>
              <a:t>    我们的项目开发周期较短，且人员较少，所以采用瀑布模型可以让管理成本较低；其次我们开发的客户关系管理系统需求较为明确，所以也较为适合采用瀑布模型；在开发过程中，我们对部分实现的单元模块会进行测试，比较符合瀑布开发模型的开发过程。</a:t>
            </a:r>
          </a:p>
          <a:p>
            <a:pPr marL="285750" indent="-285750">
              <a:buFont typeface="Wingdings" panose="05000000000000000000" pitchFamily="2" charset="2"/>
              <a:buChar char="l"/>
            </a:pPr>
            <a:endParaRPr lang="zh-CN" altLang="en-US" sz="1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67013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低头玩手机的年轻人图片">
            <a:extLst>
              <a:ext uri="{FF2B5EF4-FFF2-40B4-BE49-F238E27FC236}">
                <a16:creationId xmlns:a16="http://schemas.microsoft.com/office/drawing/2014/main" id="{41F06AE6-E97C-4D97-9C17-BA68DB22B9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文本框 1">
            <a:extLst>
              <a:ext uri="{FF2B5EF4-FFF2-40B4-BE49-F238E27FC236}">
                <a16:creationId xmlns:a16="http://schemas.microsoft.com/office/drawing/2014/main" id="{64E7C46A-5AFE-4464-BB60-6C55C98673D9}"/>
              </a:ext>
            </a:extLst>
          </p:cNvPr>
          <p:cNvSpPr txBox="1"/>
          <p:nvPr/>
        </p:nvSpPr>
        <p:spPr>
          <a:xfrm>
            <a:off x="11328742" y="6394663"/>
            <a:ext cx="527774" cy="369332"/>
          </a:xfrm>
          <a:prstGeom prst="rect">
            <a:avLst/>
          </a:prstGeom>
          <a:noFill/>
        </p:spPr>
        <p:txBody>
          <a:bodyPr wrap="square" rtlCol="0">
            <a:spAutoFit/>
          </a:bodyPr>
          <a:lstStyle/>
          <a:p>
            <a:r>
              <a:rPr lang="en-US" altLang="zh-CN" dirty="0">
                <a:solidFill>
                  <a:schemeClr val="bg1"/>
                </a:solidFill>
              </a:rPr>
              <a:t>5</a:t>
            </a:r>
            <a:endParaRPr lang="zh-CN" altLang="en-US" dirty="0">
              <a:solidFill>
                <a:schemeClr val="bg1"/>
              </a:solidFill>
            </a:endParaRPr>
          </a:p>
        </p:txBody>
      </p:sp>
      <p:sp>
        <p:nvSpPr>
          <p:cNvPr id="3" name="矩形 2">
            <a:extLst>
              <a:ext uri="{FF2B5EF4-FFF2-40B4-BE49-F238E27FC236}">
                <a16:creationId xmlns:a16="http://schemas.microsoft.com/office/drawing/2014/main" id="{09260554-4896-4D59-BCC6-6BC4A06ACCC3}"/>
              </a:ext>
            </a:extLst>
          </p:cNvPr>
          <p:cNvSpPr/>
          <p:nvPr/>
        </p:nvSpPr>
        <p:spPr>
          <a:xfrm>
            <a:off x="695922" y="281025"/>
            <a:ext cx="1800493" cy="523220"/>
          </a:xfrm>
          <a:prstGeom prst="rect">
            <a:avLst/>
          </a:prstGeom>
        </p:spPr>
        <p:txBody>
          <a:bodyPr wrap="none">
            <a:spAutoFit/>
          </a:bodyPr>
          <a:lstStyle/>
          <a:p>
            <a:r>
              <a:rPr lang="zh-CN" altLang="en-US" sz="2800">
                <a:latin typeface="黑体" panose="02010609060101010101" pitchFamily="49" charset="-122"/>
                <a:ea typeface="黑体" panose="02010609060101010101" pitchFamily="49" charset="-122"/>
              </a:rPr>
              <a:t>项目分工 </a:t>
            </a:r>
            <a:endParaRPr lang="zh-CN" altLang="en-US" sz="2800" dirty="0">
              <a:latin typeface="黑体" panose="02010609060101010101" pitchFamily="49" charset="-122"/>
              <a:ea typeface="黑体" panose="02010609060101010101" pitchFamily="49" charset="-122"/>
            </a:endParaRPr>
          </a:p>
        </p:txBody>
      </p:sp>
      <p:pic>
        <p:nvPicPr>
          <p:cNvPr id="6" name="图片 5">
            <a:extLst>
              <a:ext uri="{FF2B5EF4-FFF2-40B4-BE49-F238E27FC236}">
                <a16:creationId xmlns:a16="http://schemas.microsoft.com/office/drawing/2014/main" id="{A28D6060-CE67-4593-8A8B-64E55C442394}"/>
              </a:ext>
            </a:extLst>
          </p:cNvPr>
          <p:cNvPicPr>
            <a:picLocks noChangeAspect="1"/>
          </p:cNvPicPr>
          <p:nvPr/>
        </p:nvPicPr>
        <p:blipFill rotWithShape="1">
          <a:blip r:embed="rId3">
            <a:extLst>
              <a:ext uri="{28A0092B-C50C-407E-A947-70E740481C1C}">
                <a14:useLocalDpi xmlns:a14="http://schemas.microsoft.com/office/drawing/2010/main" val="0"/>
              </a:ext>
            </a:extLst>
          </a:blip>
          <a:srcRect l="39052" t="152" r="3855" b="8531"/>
          <a:stretch/>
        </p:blipFill>
        <p:spPr>
          <a:xfrm>
            <a:off x="2951019" y="1083998"/>
            <a:ext cx="4423257" cy="499480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4205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EEA8504C-6E1F-402F-BC3E-3C41110C6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0101" y="5296405"/>
            <a:ext cx="2110519" cy="1316562"/>
          </a:xfrm>
          <a:prstGeom prst="rect">
            <a:avLst/>
          </a:prstGeom>
        </p:spPr>
      </p:pic>
      <p:sp>
        <p:nvSpPr>
          <p:cNvPr id="2" name="文本框 1">
            <a:extLst>
              <a:ext uri="{FF2B5EF4-FFF2-40B4-BE49-F238E27FC236}">
                <a16:creationId xmlns:a16="http://schemas.microsoft.com/office/drawing/2014/main" id="{64E7C46A-5AFE-4464-BB60-6C55C98673D9}"/>
              </a:ext>
            </a:extLst>
          </p:cNvPr>
          <p:cNvSpPr txBox="1"/>
          <p:nvPr/>
        </p:nvSpPr>
        <p:spPr>
          <a:xfrm>
            <a:off x="11328742" y="6394663"/>
            <a:ext cx="527774" cy="369332"/>
          </a:xfrm>
          <a:prstGeom prst="rect">
            <a:avLst/>
          </a:prstGeom>
          <a:noFill/>
        </p:spPr>
        <p:txBody>
          <a:bodyPr wrap="square" rtlCol="0">
            <a:spAutoFit/>
          </a:bodyPr>
          <a:lstStyle/>
          <a:p>
            <a:r>
              <a:rPr lang="en-US" altLang="zh-CN" dirty="0">
                <a:solidFill>
                  <a:schemeClr val="bg1"/>
                </a:solidFill>
              </a:rPr>
              <a:t>6</a:t>
            </a:r>
            <a:endParaRPr lang="zh-CN" altLang="en-US" dirty="0">
              <a:solidFill>
                <a:schemeClr val="bg1"/>
              </a:solidFill>
            </a:endParaRPr>
          </a:p>
        </p:txBody>
      </p:sp>
      <p:sp>
        <p:nvSpPr>
          <p:cNvPr id="3" name="矩形 2">
            <a:extLst>
              <a:ext uri="{FF2B5EF4-FFF2-40B4-BE49-F238E27FC236}">
                <a16:creationId xmlns:a16="http://schemas.microsoft.com/office/drawing/2014/main" id="{09260554-4896-4D59-BCC6-6BC4A06ACCC3}"/>
              </a:ext>
            </a:extLst>
          </p:cNvPr>
          <p:cNvSpPr/>
          <p:nvPr/>
        </p:nvSpPr>
        <p:spPr>
          <a:xfrm>
            <a:off x="695922" y="281025"/>
            <a:ext cx="7410940" cy="523220"/>
          </a:xfrm>
          <a:prstGeom prst="rect">
            <a:avLst/>
          </a:prstGeom>
        </p:spPr>
        <p:txBody>
          <a:bodyPr wrap="square">
            <a:spAutoFit/>
          </a:bodyPr>
          <a:lstStyle/>
          <a:p>
            <a:r>
              <a:rPr lang="zh-CN" altLang="en-US" sz="2800" dirty="0">
                <a:latin typeface="黑体" panose="02010609060101010101" pitchFamily="49" charset="-122"/>
                <a:ea typeface="黑体" panose="02010609060101010101" pitchFamily="49" charset="-122"/>
              </a:rPr>
              <a:t>开发与运行环境</a:t>
            </a:r>
          </a:p>
        </p:txBody>
      </p:sp>
      <p:sp>
        <p:nvSpPr>
          <p:cNvPr id="6" name="文本框 5">
            <a:extLst>
              <a:ext uri="{FF2B5EF4-FFF2-40B4-BE49-F238E27FC236}">
                <a16:creationId xmlns:a16="http://schemas.microsoft.com/office/drawing/2014/main" id="{6C68CBCC-313D-4549-AA13-9020F2D5B34F}"/>
              </a:ext>
            </a:extLst>
          </p:cNvPr>
          <p:cNvSpPr txBox="1"/>
          <p:nvPr/>
        </p:nvSpPr>
        <p:spPr>
          <a:xfrm>
            <a:off x="745478" y="1203410"/>
            <a:ext cx="5385142" cy="1938992"/>
          </a:xfrm>
          <a:prstGeom prst="rect">
            <a:avLst/>
          </a:prstGeom>
          <a:noFill/>
        </p:spPr>
        <p:txBody>
          <a:bodyPr wrap="square" rtlCol="0">
            <a:spAutoFit/>
          </a:bodyPr>
          <a:lstStyle/>
          <a:p>
            <a:pPr marL="285750" indent="-285750">
              <a:buFont typeface="Wingdings" panose="05000000000000000000" pitchFamily="2" charset="2"/>
              <a:buChar char="l"/>
            </a:pPr>
            <a:r>
              <a:rPr lang="en-US" altLang="zh-CN" sz="2000" dirty="0">
                <a:latin typeface="黑体" panose="02010609060101010101" pitchFamily="49" charset="-122"/>
                <a:ea typeface="黑体" panose="02010609060101010101" pitchFamily="49" charset="-122"/>
              </a:rPr>
              <a:t>Java</a:t>
            </a:r>
            <a:r>
              <a:rPr lang="zh-CN" altLang="en-US" sz="2000" dirty="0">
                <a:latin typeface="黑体" panose="02010609060101010101" pitchFamily="49" charset="-122"/>
                <a:ea typeface="黑体" panose="02010609060101010101" pitchFamily="49" charset="-122"/>
              </a:rPr>
              <a:t>开发包：</a:t>
            </a:r>
            <a:r>
              <a:rPr lang="en-US" altLang="zh-CN" sz="2000" dirty="0">
                <a:latin typeface="黑体" panose="02010609060101010101" pitchFamily="49" charset="-122"/>
                <a:ea typeface="黑体" panose="02010609060101010101" pitchFamily="49" charset="-122"/>
              </a:rPr>
              <a:t>JDK1.8</a:t>
            </a:r>
            <a:endParaRPr lang="zh-CN" altLang="en-US" sz="2000" dirty="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服务器软件：</a:t>
            </a:r>
            <a:r>
              <a:rPr lang="en-US" altLang="zh-CN" sz="2000" dirty="0">
                <a:latin typeface="黑体" panose="02010609060101010101" pitchFamily="49" charset="-122"/>
                <a:ea typeface="黑体" panose="02010609060101010101" pitchFamily="49" charset="-122"/>
              </a:rPr>
              <a:t>Tomcat7.0</a:t>
            </a:r>
            <a:endParaRPr lang="zh-CN" altLang="en-US" sz="2000" dirty="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浏览器：</a:t>
            </a:r>
            <a:r>
              <a:rPr lang="en-US" altLang="zh-CN" sz="2000" dirty="0">
                <a:latin typeface="黑体" panose="02010609060101010101" pitchFamily="49" charset="-122"/>
                <a:ea typeface="黑体" panose="02010609060101010101" pitchFamily="49" charset="-122"/>
              </a:rPr>
              <a:t>IE</a:t>
            </a:r>
            <a:r>
              <a:rPr lang="zh-CN" altLang="en-US" sz="2000" dirty="0">
                <a:latin typeface="黑体" panose="02010609060101010101" pitchFamily="49" charset="-122"/>
                <a:ea typeface="黑体" panose="02010609060101010101" pitchFamily="49" charset="-122"/>
              </a:rPr>
              <a:t>、</a:t>
            </a:r>
            <a:r>
              <a:rPr lang="en-US" altLang="zh-CN" sz="2000" dirty="0" err="1">
                <a:latin typeface="黑体" panose="02010609060101010101" pitchFamily="49" charset="-122"/>
                <a:ea typeface="黑体" panose="02010609060101010101" pitchFamily="49" charset="-122"/>
              </a:rPr>
              <a:t>FireFox</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Google Chrome</a:t>
            </a:r>
            <a:endParaRPr lang="zh-CN" altLang="en-US" sz="2000" dirty="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操作系统：</a:t>
            </a:r>
            <a:r>
              <a:rPr lang="en-US" altLang="zh-CN" sz="2000" dirty="0">
                <a:latin typeface="黑体" panose="02010609060101010101" pitchFamily="49" charset="-122"/>
                <a:ea typeface="黑体" panose="02010609060101010101" pitchFamily="49" charset="-122"/>
              </a:rPr>
              <a:t>Windows XP</a:t>
            </a:r>
            <a:r>
              <a:rPr lang="zh-CN" altLang="en-US" sz="2000" dirty="0">
                <a:latin typeface="黑体" panose="02010609060101010101" pitchFamily="49" charset="-122"/>
                <a:ea typeface="黑体" panose="02010609060101010101" pitchFamily="49" charset="-122"/>
              </a:rPr>
              <a:t>以上版本</a:t>
            </a:r>
          </a:p>
          <a:p>
            <a:pPr marL="285750" indent="-28575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数据库管理系统软件：</a:t>
            </a:r>
            <a:r>
              <a:rPr lang="en-US" altLang="zh-CN" sz="2000" dirty="0" err="1">
                <a:latin typeface="黑体" panose="02010609060101010101" pitchFamily="49" charset="-122"/>
                <a:ea typeface="黑体" panose="02010609060101010101" pitchFamily="49" charset="-122"/>
              </a:rPr>
              <a:t>Mysql</a:t>
            </a:r>
            <a:r>
              <a:rPr lang="en-US" altLang="zh-CN" sz="2000" dirty="0">
                <a:latin typeface="黑体" panose="02010609060101010101" pitchFamily="49" charset="-122"/>
                <a:ea typeface="黑体" panose="02010609060101010101" pitchFamily="49" charset="-122"/>
              </a:rPr>
              <a:t> 5.7</a:t>
            </a:r>
            <a:endParaRPr lang="zh-CN" altLang="en-US" sz="2000" dirty="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开发工具：</a:t>
            </a:r>
            <a:r>
              <a:rPr lang="en-US" altLang="zh-CN" sz="2000" dirty="0">
                <a:latin typeface="黑体" panose="02010609060101010101" pitchFamily="49" charset="-122"/>
                <a:ea typeface="黑体" panose="02010609060101010101" pitchFamily="49" charset="-122"/>
              </a:rPr>
              <a:t>ECLIPSE</a:t>
            </a:r>
          </a:p>
        </p:txBody>
      </p:sp>
      <p:pic>
        <p:nvPicPr>
          <p:cNvPr id="5" name="图片 4">
            <a:extLst>
              <a:ext uri="{FF2B5EF4-FFF2-40B4-BE49-F238E27FC236}">
                <a16:creationId xmlns:a16="http://schemas.microsoft.com/office/drawing/2014/main" id="{A5A95AA9-2173-49DF-AE62-64152FC23047}"/>
              </a:ext>
            </a:extLst>
          </p:cNvPr>
          <p:cNvPicPr>
            <a:picLocks noChangeAspect="1"/>
          </p:cNvPicPr>
          <p:nvPr/>
        </p:nvPicPr>
        <p:blipFill rotWithShape="1">
          <a:blip r:embed="rId4">
            <a:extLst>
              <a:ext uri="{28A0092B-C50C-407E-A947-70E740481C1C}">
                <a14:useLocalDpi xmlns:a14="http://schemas.microsoft.com/office/drawing/2010/main" val="0"/>
              </a:ext>
            </a:extLst>
          </a:blip>
          <a:srcRect l="16047" t="25092" r="16031" b="30982"/>
          <a:stretch/>
        </p:blipFill>
        <p:spPr>
          <a:xfrm>
            <a:off x="406433" y="3517061"/>
            <a:ext cx="2965409" cy="10654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图片 8">
            <a:extLst>
              <a:ext uri="{FF2B5EF4-FFF2-40B4-BE49-F238E27FC236}">
                <a16:creationId xmlns:a16="http://schemas.microsoft.com/office/drawing/2014/main" id="{B2C891BD-0100-462B-9468-608E4A4F88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0522" y="5155003"/>
            <a:ext cx="1814184" cy="120898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图片 11">
            <a:extLst>
              <a:ext uri="{FF2B5EF4-FFF2-40B4-BE49-F238E27FC236}">
                <a16:creationId xmlns:a16="http://schemas.microsoft.com/office/drawing/2014/main" id="{5E8062D1-0A55-4EC8-BA30-712B81239F38}"/>
              </a:ext>
            </a:extLst>
          </p:cNvPr>
          <p:cNvPicPr>
            <a:picLocks noChangeAspect="1"/>
          </p:cNvPicPr>
          <p:nvPr/>
        </p:nvPicPr>
        <p:blipFill rotWithShape="1">
          <a:blip r:embed="rId6">
            <a:extLst>
              <a:ext uri="{28A0092B-C50C-407E-A947-70E740481C1C}">
                <a14:useLocalDpi xmlns:a14="http://schemas.microsoft.com/office/drawing/2010/main" val="0"/>
              </a:ext>
            </a:extLst>
          </a:blip>
          <a:srcRect l="11040" t="7046" r="11369" b="7703"/>
          <a:stretch/>
        </p:blipFill>
        <p:spPr>
          <a:xfrm>
            <a:off x="3065823" y="4557491"/>
            <a:ext cx="1198486" cy="1065416"/>
          </a:xfrm>
          <a:prstGeom prst="ellipse">
            <a:avLst/>
          </a:prstGeom>
          <a:ln>
            <a:noFill/>
          </a:ln>
          <a:effectLst>
            <a:softEdge rad="112500"/>
          </a:effectLst>
        </p:spPr>
      </p:pic>
      <p:pic>
        <p:nvPicPr>
          <p:cNvPr id="14" name="图片 13">
            <a:extLst>
              <a:ext uri="{FF2B5EF4-FFF2-40B4-BE49-F238E27FC236}">
                <a16:creationId xmlns:a16="http://schemas.microsoft.com/office/drawing/2014/main" id="{B18D5B58-2064-4882-AC44-5F1B3C306F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3605" y="5672888"/>
            <a:ext cx="1065416" cy="1065416"/>
          </a:xfrm>
          <a:prstGeom prst="ellipse">
            <a:avLst/>
          </a:prstGeom>
          <a:ln>
            <a:noFill/>
          </a:ln>
          <a:effectLst>
            <a:softEdge rad="112500"/>
          </a:effectLst>
        </p:spPr>
      </p:pic>
      <p:pic>
        <p:nvPicPr>
          <p:cNvPr id="16" name="图片 15">
            <a:extLst>
              <a:ext uri="{FF2B5EF4-FFF2-40B4-BE49-F238E27FC236}">
                <a16:creationId xmlns:a16="http://schemas.microsoft.com/office/drawing/2014/main" id="{C04BDBFB-54A3-415F-A741-C12DCE3233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76882" y="3467080"/>
            <a:ext cx="1875201" cy="11653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图片 19">
            <a:extLst>
              <a:ext uri="{FF2B5EF4-FFF2-40B4-BE49-F238E27FC236}">
                <a16:creationId xmlns:a16="http://schemas.microsoft.com/office/drawing/2014/main" id="{F821C323-F802-45FE-BF13-91D44CA8B14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88206" y="240495"/>
            <a:ext cx="3197873" cy="645316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63571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低头玩手机的年轻人图片">
            <a:extLst>
              <a:ext uri="{FF2B5EF4-FFF2-40B4-BE49-F238E27FC236}">
                <a16:creationId xmlns:a16="http://schemas.microsoft.com/office/drawing/2014/main" id="{41F06AE6-E97C-4D97-9C17-BA68DB22B9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微软雅黑" panose="020B0503020204020204" pitchFamily="34" charset="-122"/>
              <a:cs typeface="+mn-cs"/>
            </a:endParaRPr>
          </a:p>
        </p:txBody>
      </p:sp>
      <p:sp>
        <p:nvSpPr>
          <p:cNvPr id="2" name="文本框 1">
            <a:extLst>
              <a:ext uri="{FF2B5EF4-FFF2-40B4-BE49-F238E27FC236}">
                <a16:creationId xmlns:a16="http://schemas.microsoft.com/office/drawing/2014/main" id="{64E7C46A-5AFE-4464-BB60-6C55C98673D9}"/>
              </a:ext>
            </a:extLst>
          </p:cNvPr>
          <p:cNvSpPr txBox="1"/>
          <p:nvPr/>
        </p:nvSpPr>
        <p:spPr>
          <a:xfrm>
            <a:off x="11328742" y="6394663"/>
            <a:ext cx="5277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Verdana"/>
                <a:ea typeface="微软雅黑" panose="020B0503020204020204" pitchFamily="34" charset="-122"/>
              </a:rPr>
              <a:t>7</a:t>
            </a:r>
            <a:endParaRPr kumimoji="0" lang="zh-CN" altLang="en-US" sz="1800" b="0"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sp>
        <p:nvSpPr>
          <p:cNvPr id="3" name="矩形 2">
            <a:extLst>
              <a:ext uri="{FF2B5EF4-FFF2-40B4-BE49-F238E27FC236}">
                <a16:creationId xmlns:a16="http://schemas.microsoft.com/office/drawing/2014/main" id="{09260554-4896-4D59-BCC6-6BC4A06ACCC3}"/>
              </a:ext>
            </a:extLst>
          </p:cNvPr>
          <p:cNvSpPr/>
          <p:nvPr/>
        </p:nvSpPr>
        <p:spPr>
          <a:xfrm>
            <a:off x="695922" y="281025"/>
            <a:ext cx="251863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功能模块设计 </a:t>
            </a:r>
          </a:p>
        </p:txBody>
      </p:sp>
      <p:pic>
        <p:nvPicPr>
          <p:cNvPr id="6" name="图片 5" descr="2">
            <a:extLst>
              <a:ext uri="{FF2B5EF4-FFF2-40B4-BE49-F238E27FC236}">
                <a16:creationId xmlns:a16="http://schemas.microsoft.com/office/drawing/2014/main" id="{6624CD3D-14C2-44A5-8871-E39D27B2B87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0809" y="804245"/>
            <a:ext cx="8705460" cy="3935706"/>
          </a:xfrm>
          <a:prstGeom prst="rect">
            <a:avLst/>
          </a:prstGeom>
          <a:noFill/>
          <a:ln>
            <a:noFill/>
          </a:ln>
        </p:spPr>
      </p:pic>
      <p:sp>
        <p:nvSpPr>
          <p:cNvPr id="4" name="文本框 3">
            <a:extLst>
              <a:ext uri="{FF2B5EF4-FFF2-40B4-BE49-F238E27FC236}">
                <a16:creationId xmlns:a16="http://schemas.microsoft.com/office/drawing/2014/main" id="{2336CF6D-98C6-4395-8487-3208B76D4A60}"/>
              </a:ext>
            </a:extLst>
          </p:cNvPr>
          <p:cNvSpPr txBox="1"/>
          <p:nvPr/>
        </p:nvSpPr>
        <p:spPr>
          <a:xfrm>
            <a:off x="1531775" y="4739951"/>
            <a:ext cx="9433249" cy="87306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      </a:t>
            </a:r>
            <a:r>
              <a:rPr kumimoji="0" lang="zh-CN" altLang="zh-CN" sz="18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本系统主要有我的桌面、信息中心、客户管理、合同订单、财务管理、产品管理、人事管理、数据回收站和系统管理。</a:t>
            </a:r>
            <a:endParaRPr kumimoji="0" lang="zh-CN" altLang="en-US" sz="18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endParaRPr>
          </a:p>
        </p:txBody>
      </p:sp>
    </p:spTree>
    <p:extLst>
      <p:ext uri="{BB962C8B-B14F-4D97-AF65-F5344CB8AC3E}">
        <p14:creationId xmlns:p14="http://schemas.microsoft.com/office/powerpoint/2010/main" val="174458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低头玩手机的年轻人图片">
            <a:extLst>
              <a:ext uri="{FF2B5EF4-FFF2-40B4-BE49-F238E27FC236}">
                <a16:creationId xmlns:a16="http://schemas.microsoft.com/office/drawing/2014/main" id="{41F06AE6-E97C-4D97-9C17-BA68DB22B9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微软雅黑" panose="020B0503020204020204" pitchFamily="34" charset="-122"/>
              <a:cs typeface="+mn-cs"/>
            </a:endParaRPr>
          </a:p>
        </p:txBody>
      </p:sp>
      <p:sp>
        <p:nvSpPr>
          <p:cNvPr id="2" name="文本框 1">
            <a:extLst>
              <a:ext uri="{FF2B5EF4-FFF2-40B4-BE49-F238E27FC236}">
                <a16:creationId xmlns:a16="http://schemas.microsoft.com/office/drawing/2014/main" id="{64E7C46A-5AFE-4464-BB60-6C55C98673D9}"/>
              </a:ext>
            </a:extLst>
          </p:cNvPr>
          <p:cNvSpPr txBox="1"/>
          <p:nvPr/>
        </p:nvSpPr>
        <p:spPr>
          <a:xfrm>
            <a:off x="11328742" y="6394663"/>
            <a:ext cx="5277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Verdana"/>
                <a:ea typeface="微软雅黑" panose="020B0503020204020204" pitchFamily="34" charset="-122"/>
              </a:rPr>
              <a:t>8</a:t>
            </a:r>
            <a:endParaRPr kumimoji="0" lang="zh-CN" altLang="en-US" sz="1800" b="0"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sp>
        <p:nvSpPr>
          <p:cNvPr id="3" name="矩形 2">
            <a:extLst>
              <a:ext uri="{FF2B5EF4-FFF2-40B4-BE49-F238E27FC236}">
                <a16:creationId xmlns:a16="http://schemas.microsoft.com/office/drawing/2014/main" id="{09260554-4896-4D59-BCC6-6BC4A06ACCC3}"/>
              </a:ext>
            </a:extLst>
          </p:cNvPr>
          <p:cNvSpPr/>
          <p:nvPr/>
        </p:nvSpPr>
        <p:spPr>
          <a:xfrm>
            <a:off x="695922" y="281025"/>
            <a:ext cx="2877711"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系统工作流程图 </a:t>
            </a:r>
          </a:p>
        </p:txBody>
      </p:sp>
      <p:sp>
        <p:nvSpPr>
          <p:cNvPr id="9" name="矩形 8">
            <a:extLst>
              <a:ext uri="{FF2B5EF4-FFF2-40B4-BE49-F238E27FC236}">
                <a16:creationId xmlns:a16="http://schemas.microsoft.com/office/drawing/2014/main" id="{644BAB1A-8CC2-487C-ADE0-73FBE0A3380B}"/>
              </a:ext>
            </a:extLst>
          </p:cNvPr>
          <p:cNvSpPr/>
          <p:nvPr/>
        </p:nvSpPr>
        <p:spPr>
          <a:xfrm>
            <a:off x="1723450" y="4039480"/>
            <a:ext cx="8745100"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endParaRPr kumimoji="0" lang="zh-CN" altLang="en-US"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endParaRPr>
          </a:p>
        </p:txBody>
      </p:sp>
      <p:pic>
        <p:nvPicPr>
          <p:cNvPr id="8" name="图片 7" descr="未命名文件 (5)">
            <a:extLst>
              <a:ext uri="{FF2B5EF4-FFF2-40B4-BE49-F238E27FC236}">
                <a16:creationId xmlns:a16="http://schemas.microsoft.com/office/drawing/2014/main" id="{3037A530-52EC-400A-BBF3-F5A4530D934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714" y="804245"/>
            <a:ext cx="9946433" cy="5590417"/>
          </a:xfrm>
          <a:prstGeom prst="rect">
            <a:avLst/>
          </a:prstGeom>
          <a:noFill/>
          <a:ln>
            <a:noFill/>
          </a:ln>
        </p:spPr>
      </p:pic>
    </p:spTree>
    <p:extLst>
      <p:ext uri="{BB962C8B-B14F-4D97-AF65-F5344CB8AC3E}">
        <p14:creationId xmlns:p14="http://schemas.microsoft.com/office/powerpoint/2010/main" val="3419414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E7C46A-5AFE-4464-BB60-6C55C98673D9}"/>
              </a:ext>
            </a:extLst>
          </p:cNvPr>
          <p:cNvSpPr txBox="1"/>
          <p:nvPr/>
        </p:nvSpPr>
        <p:spPr>
          <a:xfrm>
            <a:off x="11328742" y="6394663"/>
            <a:ext cx="5277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Verdana"/>
                <a:ea typeface="微软雅黑" panose="020B0503020204020204" pitchFamily="34" charset="-122"/>
              </a:rPr>
              <a:t>10</a:t>
            </a:r>
            <a:endParaRPr kumimoji="0" lang="zh-CN" altLang="en-US" sz="1800" b="0" i="0" u="none" strike="noStrike" kern="1200" cap="none" spc="0" normalizeH="0" baseline="0" noProof="0" dirty="0">
              <a:ln>
                <a:noFill/>
              </a:ln>
              <a:solidFill>
                <a:prstClr val="white"/>
              </a:solidFill>
              <a:effectLst/>
              <a:uLnTx/>
              <a:uFillTx/>
              <a:latin typeface="Verdana"/>
              <a:ea typeface="微软雅黑" panose="020B0503020204020204" pitchFamily="34" charset="-122"/>
              <a:cs typeface="+mn-cs"/>
            </a:endParaRPr>
          </a:p>
        </p:txBody>
      </p:sp>
      <p:sp>
        <p:nvSpPr>
          <p:cNvPr id="3" name="矩形 2">
            <a:extLst>
              <a:ext uri="{FF2B5EF4-FFF2-40B4-BE49-F238E27FC236}">
                <a16:creationId xmlns:a16="http://schemas.microsoft.com/office/drawing/2014/main" id="{09260554-4896-4D59-BCC6-6BC4A06ACCC3}"/>
              </a:ext>
            </a:extLst>
          </p:cNvPr>
          <p:cNvSpPr/>
          <p:nvPr/>
        </p:nvSpPr>
        <p:spPr>
          <a:xfrm>
            <a:off x="695922" y="281025"/>
            <a:ext cx="7410940"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SSH</a:t>
            </a:r>
            <a:r>
              <a:rPr kumimoji="0" lang="zh-CN" altLang="en-US"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框架</a:t>
            </a:r>
          </a:p>
        </p:txBody>
      </p:sp>
      <p:sp>
        <p:nvSpPr>
          <p:cNvPr id="4" name="文本框 3">
            <a:extLst>
              <a:ext uri="{FF2B5EF4-FFF2-40B4-BE49-F238E27FC236}">
                <a16:creationId xmlns:a16="http://schemas.microsoft.com/office/drawing/2014/main" id="{237E44D2-24F1-4E57-BAA5-FC8113523B1F}"/>
              </a:ext>
            </a:extLst>
          </p:cNvPr>
          <p:cNvSpPr txBox="1"/>
          <p:nvPr/>
        </p:nvSpPr>
        <p:spPr>
          <a:xfrm>
            <a:off x="1524000" y="1147666"/>
            <a:ext cx="9144000" cy="113505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SSH</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struts+spring+hibernate</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的一个集成框架，是目前较流行              的一种</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JAVA Web</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应用程序开源框架。</a:t>
            </a:r>
          </a:p>
        </p:txBody>
      </p:sp>
      <p:sp>
        <p:nvSpPr>
          <p:cNvPr id="5" name="文本框 4">
            <a:extLst>
              <a:ext uri="{FF2B5EF4-FFF2-40B4-BE49-F238E27FC236}">
                <a16:creationId xmlns:a16="http://schemas.microsoft.com/office/drawing/2014/main" id="{05CA2C18-9206-45DF-B5D1-723FB90CFAAB}"/>
              </a:ext>
            </a:extLst>
          </p:cNvPr>
          <p:cNvSpPr txBox="1"/>
          <p:nvPr/>
        </p:nvSpPr>
        <p:spPr>
          <a:xfrm>
            <a:off x="1449355" y="2743200"/>
            <a:ext cx="9218645" cy="3268074"/>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Struts</a:t>
            </a:r>
            <a:r>
              <a:rPr kumimoji="0" lang="zh-CN" altLang="en-US"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是一个基于</a:t>
            </a:r>
            <a:r>
              <a:rPr kumimoji="0" lang="en-US" altLang="zh-CN"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Sun J2EE</a:t>
            </a:r>
            <a:r>
              <a:rPr kumimoji="0" lang="zh-CN" altLang="en-US"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平台的</a:t>
            </a:r>
            <a:r>
              <a:rPr kumimoji="0" lang="en-US" altLang="zh-CN"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MVC</a:t>
            </a:r>
            <a:r>
              <a:rPr kumimoji="0" lang="zh-CN" altLang="en-US"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框架，主要是采用</a:t>
            </a:r>
            <a:r>
              <a:rPr kumimoji="0" lang="en-US" altLang="zh-CN"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Servlet</a:t>
            </a:r>
            <a:r>
              <a:rPr kumimoji="0" lang="zh-CN" altLang="en-US"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和</a:t>
            </a:r>
            <a:r>
              <a:rPr kumimoji="0" lang="en-US" altLang="zh-CN"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JSP</a:t>
            </a:r>
            <a:r>
              <a:rPr kumimoji="0" lang="zh-CN" altLang="en-US"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技术来实现的；</a:t>
            </a:r>
            <a:endParaRPr kumimoji="0" lang="en-US" altLang="zh-CN"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Spring</a:t>
            </a:r>
            <a:r>
              <a:rPr kumimoji="0" lang="zh-CN" altLang="en-US"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是一个分层的</a:t>
            </a:r>
            <a:r>
              <a:rPr kumimoji="0" lang="en-US" altLang="zh-CN" sz="2000" b="0" i="0" u="none" strike="noStrike" kern="1200" cap="none" spc="0" normalizeH="0" baseline="0" noProof="0" dirty="0" err="1">
                <a:ln>
                  <a:noFill/>
                </a:ln>
                <a:solidFill>
                  <a:prstClr val="black"/>
                </a:solidFill>
                <a:effectLst/>
                <a:uLnTx/>
                <a:uFillTx/>
                <a:latin typeface="Verdana"/>
                <a:ea typeface="微软雅黑" panose="020B0503020204020204" pitchFamily="34" charset="-122"/>
                <a:cs typeface="+mn-cs"/>
              </a:rPr>
              <a:t>JavaSE</a:t>
            </a:r>
            <a:r>
              <a:rPr kumimoji="0" lang="en-US" altLang="zh-CN"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/EE</a:t>
            </a:r>
            <a:r>
              <a:rPr kumimoji="0" lang="zh-CN" altLang="en-US"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一站式轻量级开源框架，解决业务逻辑层和其他各层的松耦合问题；</a:t>
            </a:r>
            <a:endParaRPr kumimoji="0" lang="en-US" altLang="zh-CN"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Hibernate</a:t>
            </a:r>
            <a:r>
              <a:rPr kumimoji="0" lang="zh-CN" altLang="en-US"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是一个开放源代码的对象关系映射框架，它对</a:t>
            </a:r>
            <a:r>
              <a:rPr kumimoji="0" lang="en-US" altLang="zh-CN"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JDBC</a:t>
            </a:r>
            <a:r>
              <a:rPr kumimoji="0" lang="zh-CN" altLang="en-US"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进行了非常轻量级的对象封装，使得</a:t>
            </a:r>
            <a:r>
              <a:rPr kumimoji="0" lang="en-US" altLang="zh-CN"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Java</a:t>
            </a:r>
            <a:r>
              <a:rPr kumimoji="0" lang="zh-CN" altLang="en-US" sz="2000" b="0" i="0" u="none" strike="noStrike" kern="1200" cap="none" spc="0" normalizeH="0" baseline="0" noProof="0" dirty="0">
                <a:ln>
                  <a:noFill/>
                </a:ln>
                <a:solidFill>
                  <a:prstClr val="black"/>
                </a:solidFill>
                <a:effectLst/>
                <a:uLnTx/>
                <a:uFillTx/>
                <a:latin typeface="Verdana"/>
                <a:ea typeface="微软雅黑" panose="020B0503020204020204" pitchFamily="34" charset="-122"/>
                <a:cs typeface="+mn-cs"/>
              </a:rPr>
              <a:t>程序员可以随心所欲的使用对象编程思维来操纵数据库。</a:t>
            </a:r>
          </a:p>
        </p:txBody>
      </p:sp>
    </p:spTree>
    <p:extLst>
      <p:ext uri="{BB962C8B-B14F-4D97-AF65-F5344CB8AC3E}">
        <p14:creationId xmlns:p14="http://schemas.microsoft.com/office/powerpoint/2010/main" val="8343322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2163</TotalTime>
  <Words>2270</Words>
  <Application>Microsoft Office PowerPoint</Application>
  <PresentationFormat>宽屏</PresentationFormat>
  <Paragraphs>160</Paragraphs>
  <Slides>20</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黑体</vt:lpstr>
      <vt:lpstr>SimSun</vt:lpstr>
      <vt:lpstr>微软雅黑</vt:lpstr>
      <vt:lpstr>Arial</vt:lpstr>
      <vt:lpstr>Calibri</vt:lpstr>
      <vt:lpstr>Consolas</vt:lpstr>
      <vt:lpstr>Tahoma</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chen honghai</cp:lastModifiedBy>
  <cp:revision>542</cp:revision>
  <dcterms:created xsi:type="dcterms:W3CDTF">2015-10-24T01:57:00Z</dcterms:created>
  <dcterms:modified xsi:type="dcterms:W3CDTF">2021-10-16T10:25:47Z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2052-11.3.0.8632</vt:lpwstr>
  </property>
</Properties>
</file>