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0" r:id="rId3"/>
    <p:sldId id="283" r:id="rId4"/>
    <p:sldId id="284" r:id="rId5"/>
    <p:sldId id="297" r:id="rId6"/>
    <p:sldId id="282" r:id="rId7"/>
    <p:sldId id="296" r:id="rId8"/>
    <p:sldId id="298" r:id="rId9"/>
    <p:sldId id="291" r:id="rId10"/>
    <p:sldId id="299" r:id="rId11"/>
    <p:sldId id="300" r:id="rId12"/>
    <p:sldId id="293" r:id="rId13"/>
    <p:sldId id="294" r:id="rId14"/>
    <p:sldId id="295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95B27F8C-570A-452F-98B9-B39AF9C8E7CD}">
          <p14:sldIdLst>
            <p14:sldId id="256"/>
          </p14:sldIdLst>
        </p14:section>
        <p14:section name="Introuction" id="{042B33BD-2FE3-4631-AEBC-90CA3C364038}">
          <p14:sldIdLst>
            <p14:sldId id="280"/>
            <p14:sldId id="283"/>
            <p14:sldId id="284"/>
          </p14:sldIdLst>
        </p14:section>
        <p14:section name="背景与相关工作" id="{70CFCAEC-19BF-4918-916A-189ECE51BB0A}">
          <p14:sldIdLst>
            <p14:sldId id="297"/>
            <p14:sldId id="282"/>
          </p14:sldIdLst>
        </p14:section>
        <p14:section name="方法" id="{3400F727-12B9-4D75-A3A4-FAC926D1AD97}">
          <p14:sldIdLst>
            <p14:sldId id="296"/>
            <p14:sldId id="298"/>
            <p14:sldId id="291"/>
            <p14:sldId id="299"/>
            <p14:sldId id="300"/>
          </p14:sldIdLst>
        </p14:section>
        <p14:section name="实验" id="{007DE638-0A47-4E85-90F1-CC8B2EEBDCF8}">
          <p14:sldIdLst>
            <p14:sldId id="293"/>
            <p14:sldId id="294"/>
            <p14:sldId id="295"/>
          </p14:sldIdLst>
        </p14:section>
        <p14:section name="结束" id="{BD563250-C89E-4EBF-BE94-3F030589B1F7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honghai" initials="ch" lastIdx="1" clrIdx="0">
    <p:extLst>
      <p:ext uri="{19B8F6BF-5375-455C-9EA6-DF929625EA0E}">
        <p15:presenceInfo xmlns:p15="http://schemas.microsoft.com/office/powerpoint/2012/main" userId="181c36f3e9f61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0"/>
    <a:srgbClr val="C7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8326" autoAdjust="0"/>
  </p:normalViewPr>
  <p:slideViewPr>
    <p:cSldViewPr snapToGrid="0">
      <p:cViewPr>
        <p:scale>
          <a:sx n="88" d="100"/>
          <a:sy n="88" d="100"/>
        </p:scale>
        <p:origin x="3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4602C1-7FC5-44B2-87E9-AB26AAFDF6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63AE0-16C7-426F-BADA-1C9CC6121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34D4-CBBF-4B8B-9F3B-746341267A33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AFDEA-1D18-4F4B-9B35-AAD3BD842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1AB09-E253-413A-A3FD-64197C019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82B9-02AE-4AE6-B9C9-AEC85120F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406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F894-3087-41B3-A284-A6D45F7E6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6567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S(X)</a:t>
            </a:r>
            <a:r>
              <a:rPr lang="zh-CN" altLang="en-US" dirty="0">
                <a:effectLst/>
              </a:rPr>
              <a:t>是候选的</a:t>
            </a:r>
            <a:r>
              <a:rPr lang="en-US" altLang="zh-CN" dirty="0">
                <a:effectLst/>
              </a:rPr>
              <a:t>span</a:t>
            </a:r>
            <a:r>
              <a:rPr lang="zh-CN" altLang="en-US" dirty="0">
                <a:effectLst/>
              </a:rPr>
              <a:t>集合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8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8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8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9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6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4833AA-BA49-47E2-ADB4-26FB7E1ACCD8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3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6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4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3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21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2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5153B-48BE-4B53-BFE6-53A59E19E996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BF894-3087-41B3-A284-A6D45F7E6E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FE7D1-89B0-4067-9E01-9E24A35C7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523F4-AC2A-4AD8-86E0-9AF32568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12F92-AF82-47EA-8BD0-025F62DC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7415-7D82-47DD-A82B-AE4538CA328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6F968-13AB-40CB-8F29-CAF9DE4A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92C49-8E1E-49D8-9740-1203087B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B537-9323-42D2-AA11-98EF65DF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27E66-386D-4B3F-8BFD-E9605715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03B9C8-D5AD-4E49-BD4C-CDC7A38E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9E2CA-CD75-4815-AC32-02A3CEDF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21B2-93A4-401E-A297-15256CDD6E1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0AF5F-6369-4FB5-8866-76159705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1BF41-7AD9-4435-B9D0-BB160B68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AD54-E5AC-4448-9871-8FDBAB9D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C6078-D219-4E7F-8C6E-E464BEDA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6B0E7-8699-4A8B-B6F2-053C18CE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B9B0-3011-460F-BBC4-A6D9FAE1D6FE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BFA42-7BFB-4FF3-9DB5-B5E146C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7CBCA-89AB-47E2-B9C8-D75637A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0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B7460-691B-42D5-9AA2-5146FEFD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6F76B-7787-45ED-9095-7E67ED50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03EB-8AC9-48D3-80F1-7EA68884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32EE-B4AE-4D96-943A-53E500D01907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90EFA-35F9-4BED-8450-2DC3230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40CA-34F9-4A97-82F5-FA7E011E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DE51-051E-400A-A948-CB87BFA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28B26-1A35-4290-83EC-9FDA68A9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8166C-7825-4D95-8A2B-C843492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820-6842-4DB2-A917-7B01C1B68B0E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F0577-19CD-4C0C-8441-C245CCD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28B26-1A35-4290-83EC-9FDA68A9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8166C-7825-4D95-8A2B-C843492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B6E6-B1AB-4391-A97C-FBA9E557C270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F0577-19CD-4C0C-8441-C245CCD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7ACD-D9ED-4D90-A9A4-F308767D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AD3F4-3E27-4DCE-A257-D41DFE4C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C2EA7-F173-4551-AC54-FD7EF6C3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8A2C-266E-4E23-A9DC-8247CCD8D624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E481F-A012-4C8F-B11D-1C7D5248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Part of Advances in Neural Information Processing Systems 26 (NIPS 2013)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22041-E26D-4E7D-A4CA-793A4491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7FD5-0109-4B9B-8E49-90433CA6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989BE-E360-44BE-8C1D-2D77A2DF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1C796-B444-4730-9CE0-A33CDDFF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29641-BCB9-4E5E-8F60-3C6EA1E1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82C-96A0-45B6-BADD-FD5924210D9B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F2E2D-DD80-4CB8-87D8-388641D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8B8BA-BADB-4A44-8611-871EC59A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8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E328-7A52-4349-8432-C42E1132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DE4FB-13B9-4A2D-9E5C-C9AB7C51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30CEA-70A3-4AB9-BA19-BC05F7373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C80B0-E9E0-44ED-99AA-89010E95C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60BB9-9C7A-4F26-95C4-BF2D103D1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B62B9-7D25-402B-A136-A914FBB6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BE0-7092-4578-88CA-5A2630BB69C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12755C-C9E4-45DF-93D9-B84CDBF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14EAF-4DE9-45FE-AA4F-596CAD1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C831-4CE3-4573-8CC8-3A4EA3DC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54D68-F21B-432C-857D-682642B2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5F3E-48B7-494C-961B-A0C197224FAC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B274BE-D736-49F3-924B-B2AA746C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A28C91-426F-4825-B00E-B91FDFB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615CE-5D2F-4B28-AD2E-E3603CAD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CA5C-3FFD-41DA-8158-58DCC9E7A56A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741FA-B240-4D76-AA59-6B098CF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4EDA5-76EF-4693-8B47-14C47CC9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337A-A22E-4636-9B7D-9761BC2F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24919-7C2E-447F-94E7-91B572A0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492C4-8A16-45D5-9BBF-060F73B6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80E7B-960B-4720-946D-7C760A1F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9490-C88A-42ED-9B22-E81550FCC9CE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294A7-29D1-40EB-91FB-FCE4F690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Part of Advances in Neural Information Processing Systems 26 (NIPS 2013)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D5965-7762-4779-AEE0-23D87977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25C02-281E-473B-825A-B4F76D67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85937-06BE-4A98-95E8-D929AC25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2F4A7-EA67-43DC-AF24-55ED87702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4A74-4C79-4EE7-887F-9EC879327B0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830F4-0E07-445F-B9F2-0E4CDCAB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13F7-487C-41B7-9D9C-74B3140720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46A63-A7C4-4C4F-999B-88B9915C0279}"/>
              </a:ext>
            </a:extLst>
          </p:cNvPr>
          <p:cNvSpPr txBox="1"/>
          <p:nvPr userDrawn="1"/>
        </p:nvSpPr>
        <p:spPr>
          <a:xfrm>
            <a:off x="3991897" y="6359935"/>
            <a:ext cx="42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arXiv:1809.04240 (2018)</a:t>
            </a:r>
            <a:endParaRPr lang="zh-CN" altLang="en-US" i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zhihu.com/?target=http%3A//arxiv.org/abs/2106.09895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link.zhihu.com/?target=https%3A//arxiv.org/abs/1909.04273v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zhihu.com/?target=https%3A//www.aclweb.org/anthology/2020.coling-main.138.pdf" TargetMode="External"/><Relationship Id="rId5" Type="http://schemas.openxmlformats.org/officeDocument/2006/relationships/hyperlink" Target="https://link.zhihu.com/?target=https%3A//arxiv.org/abs/2010.03851" TargetMode="External"/><Relationship Id="rId4" Type="http://schemas.openxmlformats.org/officeDocument/2006/relationships/hyperlink" Target="https://www.zhihu.com/search?q=%E9%99%88%E4%B8%B9%E7%90%A6&amp;search_source=Entity&amp;hybrid_search_source=Entity&amp;hybrid_search_extra=%7B%22sourceType%22%3A%22article%22%2C%22sourceId%22%3A%22496000441%22%7D" TargetMode="External"/><Relationship Id="rId9" Type="http://schemas.openxmlformats.org/officeDocument/2006/relationships/hyperlink" Target="https://link.zhihu.com/?target=https%3A//arxiv.org/abs/2011.01675v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D9F02459-2D2B-43D7-8A03-3080A14BF129}"/>
              </a:ext>
            </a:extLst>
          </p:cNvPr>
          <p:cNvSpPr txBox="1">
            <a:spLocks/>
          </p:cNvSpPr>
          <p:nvPr/>
        </p:nvSpPr>
        <p:spPr>
          <a:xfrm>
            <a:off x="4758265" y="5189290"/>
            <a:ext cx="2536047" cy="103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Honghai Chen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May. 2023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07EB7E-7DC3-78DE-7807-F13F452120FC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31CB4-354C-F8E9-A4FC-94FEA6CB6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1612A-E761-7F3E-E5B2-2CBDE041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r="4611"/>
          <a:stretch/>
        </p:blipFill>
        <p:spPr>
          <a:xfrm>
            <a:off x="259179" y="1758477"/>
            <a:ext cx="11673641" cy="794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58AB51-322D-1663-FFC1-677E09AD8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4" y="2660967"/>
            <a:ext cx="9517557" cy="24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146914"/>
            <a:ext cx="9197339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4400" b="1" dirty="0"/>
              <a:t>Neighborhood-oriented Packing for span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88C6C-278B-336D-547E-0A0FA522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21963-2CAB-1E21-B685-8D28A38AD3DB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DFE852-4A6A-4496-AB04-7F9DBEC64564}"/>
              </a:ext>
            </a:extLst>
          </p:cNvPr>
          <p:cNvSpPr txBox="1"/>
          <p:nvPr/>
        </p:nvSpPr>
        <p:spPr>
          <a:xfrm>
            <a:off x="757980" y="2217281"/>
            <a:ext cx="107978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首先，对所有的悬浮标记对（一个开始标记，一个结束标记）进行排序。首先按照每一对悬浮标记所代表的span的start token的位置升序排序，接着再按end token的位置升序排序，得到排序后的候选span列表。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然后，将所有的悬浮标记拆分成 K K K 个组并进行拼接，使得相邻的span的悬浮标记被分在同一个组中（即拼接在一起），拼接之后的 K K K 个悬浮标记序列再分别拼接到句子tokens序列之后，生成 K K K个训练实例（如上图所示，[O],[/O] 表示levitated markers）。这就是面向邻居的打包策略（neighborhood-oriented packing strategy）。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最后，将训练实例送进PLM（如Bert），对于每一对悬浮标记对 s i = ( a , b ) ，分别将他们的开始标记（start token marker）的表征 h_a^{(s)} 和结束标记（end token marker）的表征 h_b^{(e)} 拼接在一起，作为其对应span的表征： ϕ ( s i ) =[h_a^{(s)};h_b^{(e)}] 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而在进行NER的时候，将上述步骤获取到span表征（也就是PL-Marker抽取到的span特征）与T-Concat方法抽取的span表征合并起来起来去预测entity type。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F413F5-6E24-F4FE-A011-F0CF0FE2BF3A}"/>
              </a:ext>
            </a:extLst>
          </p:cNvPr>
          <p:cNvSpPr txBox="1"/>
          <p:nvPr/>
        </p:nvSpPr>
        <p:spPr>
          <a:xfrm>
            <a:off x="469127" y="1683441"/>
            <a:ext cx="43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“面向邻域的打包策略”步骤总结：</a:t>
            </a:r>
          </a:p>
        </p:txBody>
      </p:sp>
    </p:spTree>
    <p:extLst>
      <p:ext uri="{BB962C8B-B14F-4D97-AF65-F5344CB8AC3E}">
        <p14:creationId xmlns:p14="http://schemas.microsoft.com/office/powerpoint/2010/main" val="260774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146914"/>
            <a:ext cx="9197339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4400" b="1" dirty="0"/>
              <a:t>Subject-oriented Packing for Span Pair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88C6C-278B-336D-547E-0A0FA522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21963-2CAB-1E21-B685-8D28A38AD3DB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38461-A8B3-4761-D5AD-D7A978BE8471}"/>
              </a:ext>
            </a:extLst>
          </p:cNvPr>
          <p:cNvSpPr txBox="1"/>
          <p:nvPr/>
        </p:nvSpPr>
        <p:spPr>
          <a:xfrm>
            <a:off x="537663" y="1569127"/>
            <a:ext cx="11274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对于一个句子X，以及其中的subject span si =(a, b)和它对应的object spans (c, d), (c2, d2 ),..., (cm, dm)，构成一条训练样本，其中subject span采用solid markers，也就是在句子中span单词的前后直接插入[S]和[/S]两个标记，然后将它对应的候选Object span用levitated markers的方式拼接在文本后面。表示修改后的序列表示：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DA9EE0-87D8-2095-DC46-F87EB92C6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14" y="2510848"/>
            <a:ext cx="4895117" cy="8753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4CEF14-044E-28B4-D4ED-306A5ABC66CA}"/>
              </a:ext>
            </a:extLst>
          </p:cNvPr>
          <p:cNvSpPr txBox="1"/>
          <p:nvPr/>
        </p:nvSpPr>
        <p:spPr>
          <a:xfrm>
            <a:off x="352121" y="3427438"/>
            <a:ext cx="11376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其中由符号∪连接的标记共享相同的嵌入位置。在上应用一个预先训练好的编码器，得到si =(a, b)和sj =(c, d)的span表示: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96CACFA-CF11-B24F-F7FB-458E1E26C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16438"/>
            <a:ext cx="3416476" cy="53342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AC642F5-BB31-1C9C-B6D8-50AA1FC3AA54}"/>
              </a:ext>
            </a:extLst>
          </p:cNvPr>
          <p:cNvSpPr txBox="1"/>
          <p:nvPr/>
        </p:nvSpPr>
        <p:spPr>
          <a:xfrm>
            <a:off x="352120" y="5268512"/>
            <a:ext cx="11376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为了建模实体类型与关系类型之间的关系，作者增加了预测object 类型的辅助loss函数。</a:t>
            </a:r>
          </a:p>
          <a:p>
            <a:r>
              <a:rPr lang="zh-CN" altLang="en-US" dirty="0"/>
              <a:t>       为了增加一些补充信息，作者新增了从object到subject的反向关系的预测，从而实现了双向关系的预测，其实就是实现了一个Object-oriented packing strategy。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D1D84D-E5AE-F1E2-4A86-A124EAF1C7E0}"/>
              </a:ext>
            </a:extLst>
          </p:cNvPr>
          <p:cNvSpPr txBox="1"/>
          <p:nvPr/>
        </p:nvSpPr>
        <p:spPr>
          <a:xfrm>
            <a:off x="352120" y="4427674"/>
            <a:ext cx="10970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ha-1和hb+1表示插入的solid markers对于si来说的表征；hc(s)和hd(e)表示插入的levitated markers对于sj来说的表征。</a:t>
            </a:r>
          </a:p>
        </p:txBody>
      </p:sp>
    </p:spTree>
    <p:extLst>
      <p:ext uri="{BB962C8B-B14F-4D97-AF65-F5344CB8AC3E}">
        <p14:creationId xmlns:p14="http://schemas.microsoft.com/office/powerpoint/2010/main" val="106532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44515" y="658808"/>
            <a:ext cx="637032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在</a:t>
            </a:r>
            <a:r>
              <a:rPr lang="en-US" altLang="zh-CN" sz="4400" dirty="0">
                <a:solidFill>
                  <a:prstClr val="black"/>
                </a:solidFill>
                <a:latin typeface="Times New Roman"/>
                <a:ea typeface="黑体"/>
              </a:rPr>
              <a:t>NER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上的效果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2CEACE-AD18-0ED5-1909-12F3FAA6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68B3DE-C219-BEE2-8F3B-516C7FF8A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" y="1634647"/>
            <a:ext cx="5657973" cy="41042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F8312C-F71C-9323-FB78-C135C0D71B77}"/>
              </a:ext>
            </a:extLst>
          </p:cNvPr>
          <p:cNvSpPr txBox="1"/>
          <p:nvPr/>
        </p:nvSpPr>
        <p:spPr>
          <a:xfrm>
            <a:off x="5717776" y="1539339"/>
            <a:ext cx="6182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在所有三个flat NER数据集上，带有neighborhood-oriented packing strategy的模型比带有随机打包策略的模型更有效，说明neighborhood-oriented packing strategy能更好地建模相邻span之间的相互关系，也就能更好地处理句子较长且marker group更多的数据集。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000239-6E8C-D2F1-31BF-5F996EE6F159}"/>
              </a:ext>
            </a:extLst>
          </p:cNvPr>
          <p:cNvSpPr txBox="1"/>
          <p:nvPr/>
        </p:nvSpPr>
        <p:spPr>
          <a:xfrm>
            <a:off x="5717776" y="3180925"/>
            <a:ext cx="6182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在使用同样的large pre-trained model作为编码器时，与T-Concat相比，PL-Marker在6个NER基准测试的F1上获得了+0.1%-1.1%的提高，这表明levitated markers在实体类型预测中聚合span representation上的优势。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400316-01DA-3823-E6A0-CD47ABE9F731}"/>
              </a:ext>
            </a:extLst>
          </p:cNvPr>
          <p:cNvSpPr txBox="1"/>
          <p:nvPr/>
        </p:nvSpPr>
        <p:spPr>
          <a:xfrm>
            <a:off x="5717776" y="4536668"/>
            <a:ext cx="61821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 err="1"/>
              <a:t>SeqTagger</a:t>
            </a:r>
            <a:r>
              <a:rPr lang="zh-CN" altLang="en-US" dirty="0"/>
              <a:t>，</a:t>
            </a:r>
            <a:r>
              <a:rPr lang="en-US" altLang="zh-CN" dirty="0"/>
              <a:t>PL-Marker</a:t>
            </a:r>
            <a:r>
              <a:rPr lang="zh-CN" altLang="en-US" dirty="0"/>
              <a:t>在实体类型更多的数据集上获得的性能提升更多，这证明了</a:t>
            </a:r>
            <a:r>
              <a:rPr lang="en-US" altLang="zh-CN" dirty="0"/>
              <a:t>PL-Marker</a:t>
            </a:r>
            <a:r>
              <a:rPr lang="zh-CN" altLang="en-US" dirty="0"/>
              <a:t>在处理不同类型实体之间的不同相互关系的有效性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99D8D3-6607-2F16-A9C5-D26745746ECB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8495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44515" y="658808"/>
            <a:ext cx="637032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上的效果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2CEACE-AD18-0ED5-1909-12F3FAA6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872C1D-9743-110A-96D8-6A0FEB76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8" y="1716641"/>
            <a:ext cx="6938652" cy="34487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DA0580-C200-1CDB-05F5-F90024342F00}"/>
              </a:ext>
            </a:extLst>
          </p:cNvPr>
          <p:cNvSpPr txBox="1"/>
          <p:nvPr/>
        </p:nvSpPr>
        <p:spPr>
          <a:xfrm>
            <a:off x="7240830" y="1353191"/>
            <a:ext cx="4706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    对于PL-Marker的RE阶段，不用solid marker与levitated markers混合的方式（用solid markers标记subject span，用levitated markers标记候选object）时，即object和subject都用levitated markers标记的同时利用directional attention来绑定levitated markers标记，会造成 2.0%-3.8%的F1指标的下降（Table 7）。这证明，继续使用定向注意directional attention来绑定两对levitated markers是次优的，因为每一对悬浮标记的首尾marker之间已经被定向注意绑定了，再次用directional attention来绑定会造成混淆。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C04BB0-97E8-03EE-A696-57406EFD2EC7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2CBFCC-BBF5-ECB4-ECDB-063EFCCEB384}"/>
              </a:ext>
            </a:extLst>
          </p:cNvPr>
          <p:cNvSpPr txBox="1"/>
          <p:nvPr/>
        </p:nvSpPr>
        <p:spPr>
          <a:xfrm>
            <a:off x="408196" y="5178685"/>
            <a:ext cx="11375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作者通过实验（原文Table 7）发现，在PL-Marker的marker都换成typed marker，就像PURE一样，比如 [ S u b j e c t : P E R ] [Subject: PER] [Subject:PER]，发现带有type markers的RE模型比带有entity type loss的RE模型性能稍差些。type markers 与 entity type loss 对模型的提升到底谁好一些，个人觉得没有明确结论，在PURE中得到的结论是type markers好，而本文中却是entity type loss 好。</a:t>
            </a:r>
          </a:p>
        </p:txBody>
      </p:sp>
    </p:spTree>
    <p:extLst>
      <p:ext uri="{BB962C8B-B14F-4D97-AF65-F5344CB8AC3E}">
        <p14:creationId xmlns:p14="http://schemas.microsoft.com/office/powerpoint/2010/main" val="291777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44515" y="658808"/>
            <a:ext cx="301005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Times New Roman"/>
                <a:ea typeface="黑体"/>
              </a:rPr>
              <a:t>推理速度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5AF46B-0927-84ED-46BD-7388231F2357}"/>
              </a:ext>
            </a:extLst>
          </p:cNvPr>
          <p:cNvSpPr txBox="1"/>
          <p:nvPr/>
        </p:nvSpPr>
        <p:spPr>
          <a:xfrm>
            <a:off x="464488" y="4634526"/>
            <a:ext cx="10955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        由于采用拼接的方式，</a:t>
            </a:r>
            <a:r>
              <a:rPr lang="en-US" altLang="zh-CN" dirty="0">
                <a:effectLst/>
              </a:rPr>
              <a:t>NER</a:t>
            </a:r>
            <a:r>
              <a:rPr lang="zh-CN" altLang="en-US" dirty="0">
                <a:effectLst/>
              </a:rPr>
              <a:t>的速度比较缓慢，所以作者对比不同的</a:t>
            </a:r>
            <a:r>
              <a:rPr lang="en-US" altLang="zh-CN" dirty="0">
                <a:effectLst/>
              </a:rPr>
              <a:t>group</a:t>
            </a:r>
            <a:r>
              <a:rPr lang="zh-CN" altLang="en-US" dirty="0">
                <a:effectLst/>
              </a:rPr>
              <a:t>下</a:t>
            </a:r>
            <a:r>
              <a:rPr lang="en-US" altLang="zh-CN" dirty="0">
                <a:effectLst/>
              </a:rPr>
              <a:t>PL-Marker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NER</a:t>
            </a:r>
            <a:r>
              <a:rPr lang="zh-CN" altLang="en-US" dirty="0">
                <a:effectLst/>
              </a:rPr>
              <a:t>的速度，比</a:t>
            </a:r>
            <a:r>
              <a:rPr lang="en-US" altLang="zh-CN" dirty="0" err="1">
                <a:effectLst/>
              </a:rPr>
              <a:t>SeqTagger</a:t>
            </a:r>
            <a:r>
              <a:rPr lang="zh-CN" altLang="en-US" dirty="0">
                <a:effectLst/>
              </a:rPr>
              <a:t>要慢很多，而</a:t>
            </a:r>
            <a:r>
              <a:rPr lang="en-US" altLang="zh-CN" dirty="0">
                <a:effectLst/>
              </a:rPr>
              <a:t>Two-stage</a:t>
            </a:r>
            <a:r>
              <a:rPr lang="zh-CN" altLang="en-US" dirty="0">
                <a:effectLst/>
              </a:rPr>
              <a:t>方法是指他们用一个</a:t>
            </a:r>
            <a:r>
              <a:rPr lang="en-US" altLang="zh-CN" dirty="0">
                <a:effectLst/>
              </a:rPr>
              <a:t>BASE-size T-</a:t>
            </a:r>
            <a:r>
              <a:rPr lang="en-US" altLang="zh-CN" dirty="0" err="1">
                <a:effectLst/>
              </a:rPr>
              <a:t>Concat</a:t>
            </a:r>
            <a:r>
              <a:rPr lang="zh-CN" altLang="en-US" dirty="0">
                <a:effectLst/>
              </a:rPr>
              <a:t>模型先过滤了以下候选的</a:t>
            </a:r>
            <a:r>
              <a:rPr lang="en-US" altLang="zh-CN" dirty="0">
                <a:effectLst/>
              </a:rPr>
              <a:t>span</a:t>
            </a:r>
            <a:r>
              <a:rPr lang="zh-CN" altLang="en-US" dirty="0">
                <a:effectLst/>
              </a:rPr>
              <a:t>，然后才送进</a:t>
            </a:r>
            <a:r>
              <a:rPr lang="en-US" altLang="zh-CN" dirty="0">
                <a:effectLst/>
              </a:rPr>
              <a:t>PL-Marker</a:t>
            </a:r>
            <a:r>
              <a:rPr lang="zh-CN" altLang="en-US" dirty="0">
                <a:effectLst/>
              </a:rPr>
              <a:t>的，可以看到，</a:t>
            </a:r>
            <a:r>
              <a:rPr lang="en-US" altLang="zh-CN" dirty="0">
                <a:effectLst/>
              </a:rPr>
              <a:t>entity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F1</a:t>
            </a:r>
            <a:r>
              <a:rPr lang="zh-CN" altLang="en-US" dirty="0">
                <a:effectLst/>
              </a:rPr>
              <a:t>没有损失，但速度有了很大的提升。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2CEACE-AD18-0ED5-1909-12F3FAA6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8B3A78-5686-05A4-5DDB-94FA13C97A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t="7208" r="3454" b="4486"/>
          <a:stretch/>
        </p:blipFill>
        <p:spPr>
          <a:xfrm>
            <a:off x="186840" y="1680352"/>
            <a:ext cx="6444548" cy="27805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9BE5D2-A71F-879B-124E-8B47BB0FBA19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C52351-75E8-4C16-33C9-2DA3689F3D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3592" r="4551" b="4261"/>
          <a:stretch/>
        </p:blipFill>
        <p:spPr>
          <a:xfrm>
            <a:off x="6853069" y="1582746"/>
            <a:ext cx="5031444" cy="29786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6897F0-A02A-FB05-3ACC-950B668EFFF5}"/>
              </a:ext>
            </a:extLst>
          </p:cNvPr>
          <p:cNvSpPr txBox="1"/>
          <p:nvPr/>
        </p:nvSpPr>
        <p:spPr>
          <a:xfrm>
            <a:off x="464489" y="5492539"/>
            <a:ext cx="10955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        关系抽取的速度的话，作者与</a:t>
            </a:r>
            <a:r>
              <a:rPr lang="en-US" altLang="zh-CN" dirty="0">
                <a:effectLst/>
              </a:rPr>
              <a:t>PURE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PURE</a:t>
            </a:r>
            <a:r>
              <a:rPr lang="zh-CN" altLang="en-US" dirty="0">
                <a:effectLst/>
              </a:rPr>
              <a:t>的加速版本进行了对比，</a:t>
            </a:r>
            <a:r>
              <a:rPr lang="en-US" altLang="zh-CN" dirty="0">
                <a:effectLst/>
              </a:rPr>
              <a:t>PL-Marker</a:t>
            </a:r>
            <a:r>
              <a:rPr lang="zh-CN" altLang="en-US" dirty="0">
                <a:effectLst/>
              </a:rPr>
              <a:t>的速度是介于这两个模型之间，而效果的话是最好的。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2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DAC5637E-8215-45BD-8355-787D61DB0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sz="6600">
                <a:solidFill>
                  <a:srgbClr val="FFFFFF"/>
                </a:solidFill>
              </a:rPr>
              <a:t>Thanks for listening!</a:t>
            </a:r>
            <a:endParaRPr lang="zh-CN" altLang="en-US" sz="6600">
              <a:solidFill>
                <a:srgbClr val="FFFFFF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AF9F5-4048-4EA3-8E56-450A8722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F960E7A-DF2A-45BC-9FEA-C24E8E02E1A9}" type="datetime1">
              <a:rPr lang="zh-CN" altLang="en-US" sz="1000" smtClean="0">
                <a:solidFill>
                  <a:srgbClr val="898989"/>
                </a:solidFill>
              </a:rPr>
              <a:t>2023/5/26</a:t>
            </a:fld>
            <a:endParaRPr lang="zh-CN" altLang="en-US" sz="1000">
              <a:solidFill>
                <a:srgbClr val="89898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C49C2-B399-4B9D-9827-6933B9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4413F7-487C-41B7-9D9C-74B3140720D5}" type="slidenum">
              <a:rPr lang="zh-CN" alt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zh-CN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698564"/>
            <a:ext cx="533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/>
                <a:ea typeface="黑体"/>
              </a:rPr>
              <a:t>Introduction</a:t>
            </a:r>
            <a:r>
              <a:rPr lang="zh-CN" altLang="en-US" sz="4400" dirty="0">
                <a:solidFill>
                  <a:prstClr val="black"/>
                </a:solidFill>
                <a:latin typeface="Times New Roman"/>
                <a:ea typeface="黑体"/>
              </a:rPr>
              <a:t>（一作）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9BC234-B374-DD75-C78D-C598BB1649A8}"/>
              </a:ext>
            </a:extLst>
          </p:cNvPr>
          <p:cNvSpPr txBox="1"/>
          <p:nvPr/>
        </p:nvSpPr>
        <p:spPr>
          <a:xfrm>
            <a:off x="9683029" y="2000361"/>
            <a:ext cx="20212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     </a:t>
            </a:r>
            <a:r>
              <a:rPr lang="zh-CN" altLang="en-US" dirty="0"/>
              <a:t>叶德铭是清华大学贵系的一个直博生，本科也在清华贵系，</a:t>
            </a:r>
            <a:r>
              <a:rPr lang="en-US" altLang="zh-CN" dirty="0"/>
              <a:t>17</a:t>
            </a:r>
            <a:r>
              <a:rPr lang="zh-CN" altLang="en-US" dirty="0"/>
              <a:t>年入学，发表了数篇</a:t>
            </a:r>
            <a:r>
              <a:rPr lang="en-US" altLang="zh-CN" dirty="0"/>
              <a:t>NLP</a:t>
            </a:r>
            <a:r>
              <a:rPr lang="zh-CN" altLang="en-US" dirty="0"/>
              <a:t>领域的顶会文章，所在的实验室是</a:t>
            </a:r>
            <a:r>
              <a:rPr lang="en-US" altLang="zh-CN" dirty="0"/>
              <a:t>THUNLP</a:t>
            </a:r>
            <a:r>
              <a:rPr lang="zh-CN" altLang="en-US" dirty="0"/>
              <a:t>，里面有知名度比较高的、年轻有为的、刘知远老师（知识图谱与社会计算），该老师也是本篇论文的第四作者。</a:t>
            </a:r>
            <a:r>
              <a:rPr lang="en-US" altLang="zh-CN" dirty="0"/>
              <a:t>H</a:t>
            </a:r>
            <a:r>
              <a:rPr lang="zh-CN" altLang="en-US" dirty="0"/>
              <a:t>指数</a:t>
            </a:r>
            <a:r>
              <a:rPr lang="en-US" altLang="zh-CN" dirty="0"/>
              <a:t>76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888EDE-EF02-5402-765B-849D3BC9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8A7C0E-0722-7525-3738-EAC1AACA15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r="4995"/>
          <a:stretch/>
        </p:blipFill>
        <p:spPr>
          <a:xfrm>
            <a:off x="480160" y="1508039"/>
            <a:ext cx="8661891" cy="45866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9CA644-A32C-C77F-4B2D-0D234EDD53B3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2896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698564"/>
            <a:ext cx="554736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/>
                <a:ea typeface="黑体"/>
              </a:rPr>
              <a:t>Introduction</a:t>
            </a:r>
            <a:r>
              <a:rPr lang="zh-CN" altLang="en-US" sz="4400" dirty="0">
                <a:solidFill>
                  <a:prstClr val="black"/>
                </a:solidFill>
                <a:latin typeface="Times New Roman"/>
                <a:ea typeface="黑体"/>
              </a:rPr>
              <a:t>（二作）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2B7D5A-D3AF-9C00-26C8-2249E797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ED9856-CFB1-79ED-F23C-AA569B444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r="6866"/>
          <a:stretch/>
        </p:blipFill>
        <p:spPr>
          <a:xfrm>
            <a:off x="206252" y="1492110"/>
            <a:ext cx="9450737" cy="48165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F468D1-4D2F-2D5A-1D5B-CC0614E3DF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7"/>
          <a:stretch/>
        </p:blipFill>
        <p:spPr>
          <a:xfrm>
            <a:off x="9843121" y="1276416"/>
            <a:ext cx="1944478" cy="52103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138B1C-FB98-B51D-E6B5-3D88E79FC1B8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59993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698564"/>
            <a:ext cx="554736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4400" dirty="0">
                <a:solidFill>
                  <a:prstClr val="black"/>
                </a:solidFill>
                <a:latin typeface="Times New Roman"/>
                <a:ea typeface="黑体"/>
              </a:rPr>
              <a:t>Introduction</a:t>
            </a:r>
            <a:r>
              <a:rPr lang="zh-CN" altLang="en-US" sz="4400" dirty="0">
                <a:solidFill>
                  <a:prstClr val="black"/>
                </a:solidFill>
                <a:latin typeface="Times New Roman"/>
                <a:ea typeface="黑体"/>
              </a:rPr>
              <a:t>（三作）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4D5735-4232-43F4-1183-15C51313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3B16B1-16E3-9E1A-44E2-9342B00C8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r="8580"/>
          <a:stretch/>
        </p:blipFill>
        <p:spPr>
          <a:xfrm>
            <a:off x="177424" y="1428278"/>
            <a:ext cx="8862091" cy="49574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C81414-CF70-CC6C-D6BD-B046CFC96F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"/>
          <a:stretch/>
        </p:blipFill>
        <p:spPr>
          <a:xfrm>
            <a:off x="9270656" y="1594070"/>
            <a:ext cx="2832631" cy="42360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92EBCE-E7C7-B879-5891-C20B94725B72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1405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1" y="698564"/>
            <a:ext cx="352806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BackGround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A82AB7-E0E0-FEF8-7EEC-74A9845F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826736-7168-2BF6-DD10-86B5A4C2E2FC}"/>
              </a:ext>
            </a:extLst>
          </p:cNvPr>
          <p:cNvSpPr txBox="1"/>
          <p:nvPr/>
        </p:nvSpPr>
        <p:spPr>
          <a:xfrm>
            <a:off x="988386" y="1527351"/>
            <a:ext cx="10071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命名实体识别</a:t>
            </a:r>
            <a:r>
              <a:rPr lang="zh-CN" altLang="en-US" dirty="0"/>
              <a:t>（英语：</a:t>
            </a:r>
            <a:r>
              <a:rPr lang="en-US" altLang="zh-CN" dirty="0"/>
              <a:t>Named Entity Recognition</a:t>
            </a:r>
            <a:r>
              <a:rPr lang="zh-CN" altLang="en-US" dirty="0"/>
              <a:t>，简称</a:t>
            </a:r>
            <a:r>
              <a:rPr lang="en-US" altLang="zh-CN" b="1" dirty="0"/>
              <a:t>NER</a:t>
            </a:r>
            <a:r>
              <a:rPr lang="zh-CN" altLang="en-US" dirty="0"/>
              <a:t>），又称作</a:t>
            </a:r>
            <a:r>
              <a:rPr lang="zh-CN" altLang="en-US" b="1" dirty="0"/>
              <a:t>专名识别</a:t>
            </a:r>
            <a:r>
              <a:rPr lang="zh-CN" altLang="en-US" dirty="0"/>
              <a:t>、</a:t>
            </a:r>
            <a:r>
              <a:rPr lang="zh-CN" altLang="en-US" b="1" dirty="0"/>
              <a:t>命名实体</a:t>
            </a:r>
            <a:r>
              <a:rPr lang="zh-CN" altLang="en-US" dirty="0"/>
              <a:t>，是指识别文本中具有特定意义的实体，主要包括人名、地名、机构名、专有名词等，以及时间、数量、货币、比例数值等文字。指的是可以用专有名词（名称）标识的事物，一个命名实体一般代表唯一一个具体事物个体，包括人名、地名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00D74D-5D41-E88A-BF29-707FE5DC9F0F}"/>
              </a:ext>
            </a:extLst>
          </p:cNvPr>
          <p:cNvSpPr txBox="1"/>
          <p:nvPr/>
        </p:nvSpPr>
        <p:spPr>
          <a:xfrm>
            <a:off x="988386" y="2803767"/>
            <a:ext cx="10071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关系抽取</a:t>
            </a:r>
            <a:r>
              <a:rPr lang="zh-CN" altLang="en-US" dirty="0"/>
              <a:t>（</a:t>
            </a:r>
            <a:r>
              <a:rPr lang="en-US" altLang="zh-CN" dirty="0"/>
              <a:t>Relation Extraction</a:t>
            </a:r>
            <a:r>
              <a:rPr lang="zh-CN" altLang="en-US" dirty="0"/>
              <a:t>，简称</a:t>
            </a:r>
            <a:r>
              <a:rPr lang="en-US" altLang="zh-CN" b="1" dirty="0"/>
              <a:t>RE</a:t>
            </a:r>
            <a:r>
              <a:rPr lang="zh-CN" altLang="en-US" dirty="0"/>
              <a:t>），是从自然语言文本中，抽取出实体之间的关系。传统的关系抽取方法主要是抽取单个句子间两个实体的关系，这一任务被称为句子级别关系抽取。数据中有可能只有一个实体对及关系，也有可能是一个实体同另一个实体之间存在着多种关系，还有可能是一个实体与其他不同实体之间存在着多种关系，这种现象被称为关系重叠。在关系抽取中把三元组理解为</a:t>
            </a:r>
            <a:r>
              <a:rPr lang="en-US" altLang="zh-CN" dirty="0"/>
              <a:t>(</a:t>
            </a:r>
            <a:r>
              <a:rPr lang="zh-CN" altLang="en-US" dirty="0"/>
              <a:t>实体</a:t>
            </a:r>
            <a:r>
              <a:rPr lang="en-US" altLang="zh-CN" dirty="0"/>
              <a:t>entity,</a:t>
            </a:r>
            <a:r>
              <a:rPr lang="zh-CN" altLang="en-US" dirty="0"/>
              <a:t>实体关系</a:t>
            </a:r>
            <a:r>
              <a:rPr lang="en-US" altLang="zh-CN" dirty="0"/>
              <a:t>relation,</a:t>
            </a:r>
            <a:r>
              <a:rPr lang="zh-CN" altLang="en-US" dirty="0"/>
              <a:t>实体</a:t>
            </a:r>
            <a:r>
              <a:rPr lang="en-US" altLang="zh-CN" dirty="0"/>
              <a:t>entity)</a:t>
            </a:r>
            <a:r>
              <a:rPr lang="zh-CN" altLang="en-US" dirty="0"/>
              <a:t>。其中三元组是 </a:t>
            </a:r>
            <a:r>
              <a:rPr lang="en-US" altLang="zh-CN" dirty="0"/>
              <a:t>(s, p, o) </a:t>
            </a:r>
            <a:r>
              <a:rPr lang="zh-CN" altLang="en-US" dirty="0"/>
              <a:t>的形式，</a:t>
            </a:r>
            <a:r>
              <a:rPr lang="en-US" altLang="zh-CN" dirty="0"/>
              <a:t>s </a:t>
            </a:r>
            <a:r>
              <a:rPr lang="zh-CN" altLang="en-US" dirty="0"/>
              <a:t>是 </a:t>
            </a:r>
            <a:r>
              <a:rPr lang="en-US" altLang="zh-CN" dirty="0"/>
              <a:t>subject</a:t>
            </a:r>
            <a:r>
              <a:rPr lang="zh-CN" altLang="en-US" dirty="0"/>
              <a:t>，即主实体，为句子中的一个片段。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618F5A-70DE-07A5-A58F-0573935DB061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77050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1" y="698564"/>
            <a:ext cx="352806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BackGround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A82AB7-E0E0-FEF8-7EEC-74A9845F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E7C9479-5278-C7B0-9C97-B1EC20AE8C2D}"/>
              </a:ext>
            </a:extLst>
          </p:cNvPr>
          <p:cNvSpPr txBox="1"/>
          <p:nvPr/>
        </p:nvSpPr>
        <p:spPr>
          <a:xfrm>
            <a:off x="670935" y="1890916"/>
            <a:ext cx="1140709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关系抽取目前的算法大概可以分为以下几种：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 approach</a:t>
            </a:r>
            <a:r>
              <a:rPr lang="zh-CN" altLang="en-US" dirty="0"/>
              <a:t>：先抽实体，再判关系，比如</a:t>
            </a:r>
            <a:r>
              <a:rPr lang="zh-CN" altLang="en-US" dirty="0">
                <a:hlinkClick r:id="rId4"/>
              </a:rPr>
              <a:t>陈丹琦</a:t>
            </a:r>
            <a:r>
              <a:rPr lang="zh-CN" altLang="en-US" dirty="0"/>
              <a:t>的</a:t>
            </a:r>
            <a:r>
              <a:rPr lang="en-US" altLang="zh-CN" dirty="0"/>
              <a:t>《A Frustratingly Easy Approach for Joint Entity and Relation Extraction 》</a:t>
            </a:r>
            <a:r>
              <a:rPr lang="zh-CN" altLang="en-US" dirty="0"/>
              <a:t>（后面称为</a:t>
            </a:r>
            <a:r>
              <a:rPr lang="en-US" altLang="zh-CN" dirty="0"/>
              <a:t>PURE</a:t>
            </a:r>
            <a:r>
              <a:rPr lang="zh-CN" altLang="en-US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Joint Entity and </a:t>
            </a:r>
            <a:r>
              <a:rPr lang="en-US" altLang="zh-CN" dirty="0" err="1"/>
              <a:t>Realtion</a:t>
            </a:r>
            <a:r>
              <a:rPr lang="en-US" altLang="zh-CN" dirty="0"/>
              <a:t> Extraction</a:t>
            </a:r>
            <a:r>
              <a:rPr lang="zh-CN" altLang="en-US" dirty="0"/>
              <a:t>：联合模型，目前我看过的有这么几种方式：</a:t>
            </a:r>
          </a:p>
          <a:p>
            <a:pPr lvl="1"/>
            <a:r>
              <a:rPr lang="zh-CN" altLang="en-US" dirty="0"/>
              <a:t>  将联合任务看做是一个填表问题，比如：</a:t>
            </a:r>
            <a:r>
              <a:rPr lang="en-US" altLang="zh-CN" dirty="0">
                <a:hlinkClick r:id="rId5"/>
              </a:rPr>
              <a:t>table sequence</a:t>
            </a:r>
            <a:r>
              <a:rPr lang="zh-CN" altLang="en-US" dirty="0"/>
              <a:t>，</a:t>
            </a:r>
            <a:r>
              <a:rPr lang="en-US" altLang="zh-CN" dirty="0" err="1">
                <a:hlinkClick r:id="rId6"/>
              </a:rPr>
              <a:t>TPlinker</a:t>
            </a:r>
            <a:endParaRPr lang="en-US" altLang="zh-CN" dirty="0"/>
          </a:p>
          <a:p>
            <a:pPr lvl="1"/>
            <a:r>
              <a:rPr lang="zh-CN" altLang="en-US" dirty="0"/>
              <a:t>  将联合任务看做是一个序列标注问题，比如：</a:t>
            </a:r>
            <a:r>
              <a:rPr lang="en-US" altLang="zh-CN" dirty="0">
                <a:hlinkClick r:id="rId7"/>
              </a:rPr>
              <a:t>ETL Span</a:t>
            </a:r>
            <a:r>
              <a:rPr lang="zh-CN" altLang="en-US" dirty="0"/>
              <a:t>，</a:t>
            </a:r>
            <a:r>
              <a:rPr lang="en-US" altLang="zh-CN" dirty="0">
                <a:hlinkClick r:id="rId8"/>
              </a:rPr>
              <a:t>PRGC</a:t>
            </a:r>
            <a:endParaRPr lang="en-US" altLang="zh-CN" dirty="0"/>
          </a:p>
          <a:p>
            <a:pPr lvl="1"/>
            <a:r>
              <a:rPr lang="zh-CN" altLang="en-US" dirty="0"/>
              <a:t>  将联合任务看做是一个</a:t>
            </a:r>
            <a:r>
              <a:rPr lang="en-US" altLang="zh-CN" dirty="0"/>
              <a:t>seq2seq</a:t>
            </a:r>
            <a:r>
              <a:rPr lang="zh-CN" altLang="en-US" dirty="0"/>
              <a:t>问题，比如：</a:t>
            </a:r>
            <a:r>
              <a:rPr lang="en-US" altLang="zh-CN" dirty="0">
                <a:hlinkClick r:id="rId9"/>
              </a:rPr>
              <a:t>SPN4RE</a:t>
            </a:r>
            <a:endParaRPr lang="en-US" altLang="zh-CN" dirty="0"/>
          </a:p>
          <a:p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452FA-ACC2-0154-CAF3-3FF07D5D975E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113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1" y="698564"/>
            <a:ext cx="352806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PL-Marker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6409F-BBFF-D3F8-A29C-047DABD27463}"/>
              </a:ext>
            </a:extLst>
          </p:cNvPr>
          <p:cNvSpPr txBox="1"/>
          <p:nvPr/>
        </p:nvSpPr>
        <p:spPr>
          <a:xfrm>
            <a:off x="6149612" y="1567832"/>
            <a:ext cx="312486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Span</a:t>
            </a:r>
            <a:r>
              <a:rPr lang="zh-CN" altLang="en-US" sz="2400" dirty="0"/>
              <a:t>表示的几种方法：</a:t>
            </a:r>
            <a:endParaRPr lang="en-US" altLang="zh-CN" sz="24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T-connect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Soild</a:t>
            </a:r>
            <a:r>
              <a:rPr lang="en-US" altLang="zh-CN" sz="2000" dirty="0"/>
              <a:t> Marker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Levitated Marker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965EF9-6ACD-2A02-B082-9B04D2E574B4}"/>
              </a:ext>
            </a:extLst>
          </p:cNvPr>
          <p:cNvSpPr txBox="1"/>
          <p:nvPr/>
        </p:nvSpPr>
        <p:spPr>
          <a:xfrm>
            <a:off x="6145274" y="3054732"/>
            <a:ext cx="5473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Levitated Marker</a:t>
            </a:r>
            <a:r>
              <a:rPr lang="zh-CN" altLang="en-US" sz="2000" dirty="0"/>
              <a:t>忽视了</a:t>
            </a:r>
            <a:r>
              <a:rPr lang="en-US" altLang="zh-CN" sz="2000" dirty="0"/>
              <a:t>Span</a:t>
            </a:r>
            <a:r>
              <a:rPr lang="zh-CN" altLang="en-US" sz="2000" dirty="0"/>
              <a:t>之间的</a:t>
            </a:r>
            <a:r>
              <a:rPr lang="en-US" altLang="zh-CN" sz="2000" dirty="0"/>
              <a:t>interrelation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A82AB7-E0E0-FEF8-7EEC-74A9845F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E38F17-F620-9F25-979D-765586685E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" t="2500" r="8125" b="1492"/>
          <a:stretch/>
        </p:blipFill>
        <p:spPr>
          <a:xfrm>
            <a:off x="663003" y="1332703"/>
            <a:ext cx="4736477" cy="502364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685BB3A-70C7-AE67-F947-F1D0FE7AD821}"/>
              </a:ext>
            </a:extLst>
          </p:cNvPr>
          <p:cNvSpPr txBox="1"/>
          <p:nvPr/>
        </p:nvSpPr>
        <p:spPr>
          <a:xfrm>
            <a:off x="6145274" y="3636035"/>
            <a:ext cx="6205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</a:rPr>
              <a:t>PL-Marker</a:t>
            </a:r>
            <a:r>
              <a:rPr lang="zh-CN" altLang="en-US" sz="2000" dirty="0">
                <a:effectLst/>
                <a:latin typeface="+mn-ea"/>
              </a:rPr>
              <a:t>主要是对命名实体识别和关系抽取中</a:t>
            </a:r>
            <a:r>
              <a:rPr lang="en-US" altLang="zh-CN" sz="2000" dirty="0">
                <a:effectLst/>
                <a:latin typeface="+mn-ea"/>
              </a:rPr>
              <a:t>span</a:t>
            </a:r>
            <a:r>
              <a:rPr lang="zh-CN" altLang="en-US" sz="2000" dirty="0">
                <a:effectLst/>
                <a:latin typeface="+mn-ea"/>
              </a:rPr>
              <a:t>的表征进行改进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EC133E-E9ED-D273-A1AE-6D0A35FFC3DD}"/>
              </a:ext>
            </a:extLst>
          </p:cNvPr>
          <p:cNvSpPr txBox="1"/>
          <p:nvPr/>
        </p:nvSpPr>
        <p:spPr>
          <a:xfrm>
            <a:off x="5652987" y="4710271"/>
            <a:ext cx="62855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图</a:t>
            </a:r>
            <a:r>
              <a:rPr lang="en-US" altLang="zh-CN" b="1" dirty="0">
                <a:effectLst/>
              </a:rPr>
              <a:t>1: </a:t>
            </a:r>
            <a:r>
              <a:rPr lang="zh-CN" altLang="en-US" b="1" dirty="0">
                <a:effectLst/>
              </a:rPr>
              <a:t>关系抽取任务中的一个示例。</a:t>
            </a:r>
            <a:r>
              <a:rPr lang="en-US" altLang="zh-CN" b="1" dirty="0">
                <a:effectLst/>
              </a:rPr>
              <a:t>Solid Marker</a:t>
            </a:r>
            <a:r>
              <a:rPr lang="zh-CN" altLang="en-US" b="1" dirty="0">
                <a:effectLst/>
              </a:rPr>
              <a:t>分别处理三对</a:t>
            </a:r>
            <a:r>
              <a:rPr lang="en-US" altLang="zh-CN" b="1" dirty="0">
                <a:effectLst/>
              </a:rPr>
              <a:t>spans</a:t>
            </a:r>
            <a:r>
              <a:rPr lang="zh-CN" altLang="en-US" b="1" dirty="0">
                <a:effectLst/>
              </a:rPr>
              <a:t>伴随不同插入的</a:t>
            </a:r>
            <a:r>
              <a:rPr lang="en-US" altLang="zh-CN" b="1" dirty="0">
                <a:effectLst/>
              </a:rPr>
              <a:t>markers</a:t>
            </a:r>
            <a:r>
              <a:rPr lang="zh-CN" altLang="en-US" b="1" dirty="0">
                <a:effectLst/>
              </a:rPr>
              <a:t>。</a:t>
            </a:r>
            <a:r>
              <a:rPr lang="en-US" altLang="zh-CN" b="1" dirty="0">
                <a:effectLst/>
              </a:rPr>
              <a:t>Levitated Marker</a:t>
            </a:r>
            <a:r>
              <a:rPr lang="zh-CN" altLang="en-US" b="1" dirty="0">
                <a:effectLst/>
              </a:rPr>
              <a:t>在训练期间独立处理</a:t>
            </a:r>
            <a:r>
              <a:rPr lang="en-US" altLang="zh-CN" b="1" dirty="0">
                <a:effectLst/>
              </a:rPr>
              <a:t>span</a:t>
            </a:r>
            <a:r>
              <a:rPr lang="zh-CN" altLang="en-US" b="1" dirty="0">
                <a:effectLst/>
              </a:rPr>
              <a:t>对，并在推理期间分批处理它们。作者提出的</a:t>
            </a:r>
            <a:r>
              <a:rPr lang="en-US" altLang="zh-CN" b="1" dirty="0">
                <a:effectLst/>
              </a:rPr>
              <a:t>Packed Levitated Marker</a:t>
            </a:r>
            <a:r>
              <a:rPr lang="zh-CN" altLang="en-US" b="1" dirty="0">
                <a:effectLst/>
              </a:rPr>
              <a:t>将同一个</a:t>
            </a:r>
            <a:r>
              <a:rPr lang="en-US" altLang="zh-CN" b="1" dirty="0">
                <a:effectLst/>
              </a:rPr>
              <a:t>subject</a:t>
            </a:r>
            <a:r>
              <a:rPr lang="zh-CN" altLang="en-US" b="1" dirty="0">
                <a:effectLst/>
              </a:rPr>
              <a:t>的</a:t>
            </a:r>
            <a:r>
              <a:rPr lang="en-US" altLang="zh-CN" b="1" dirty="0">
                <a:effectLst/>
              </a:rPr>
              <a:t>object</a:t>
            </a:r>
            <a:r>
              <a:rPr lang="zh-CN" altLang="en-US" b="1" dirty="0">
                <a:effectLst/>
              </a:rPr>
              <a:t>打包到同一个实例去处理。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5E6120-5EBF-022B-D6D9-F9B6FD2AE1A5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217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698564"/>
            <a:ext cx="919733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4400" b="1" dirty="0"/>
              <a:t>PL-MAKER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88C6C-278B-336D-547E-0A0FA522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21963-2CAB-1E21-B685-8D28A38AD3DB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38279-7CE1-CFDA-0C07-D55EE07DD7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7342" r="9795" b="4154"/>
          <a:stretch/>
        </p:blipFill>
        <p:spPr>
          <a:xfrm>
            <a:off x="2334395" y="1567832"/>
            <a:ext cx="6738043" cy="26793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843C3E-6C27-00C8-5328-2A9107249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7" y="4177128"/>
            <a:ext cx="10725759" cy="15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6D1F4F6-90AE-8A55-D243-109D104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E9A-C7D0-4337-87E0-24F288520C77}" type="datetime1">
              <a:rPr lang="zh-CN" altLang="en-US" smtClean="0"/>
              <a:t>2023/5/26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8475F3B-28A9-0582-97B3-B063723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13F7-487C-41B7-9D9C-74B3140720D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F8185-DBC2-6344-7382-5A27CFEEB73F}"/>
              </a:ext>
            </a:extLst>
          </p:cNvPr>
          <p:cNvSpPr txBox="1"/>
          <p:nvPr/>
        </p:nvSpPr>
        <p:spPr>
          <a:xfrm>
            <a:off x="0" y="146914"/>
            <a:ext cx="9197339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4400" b="1" dirty="0"/>
              <a:t>Neighborhood-oriented Packing for span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88C6C-278B-336D-547E-0A0FA522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45" y="0"/>
            <a:ext cx="3010055" cy="1276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521963-2CAB-1E21-B685-8D28A38AD3DB}"/>
              </a:ext>
            </a:extLst>
          </p:cNvPr>
          <p:cNvSpPr txBox="1"/>
          <p:nvPr/>
        </p:nvSpPr>
        <p:spPr>
          <a:xfrm>
            <a:off x="3229675" y="6385715"/>
            <a:ext cx="6501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60th Annual Meeting of the Association for Computational Linguistics (ACL 2022)</a:t>
            </a:r>
            <a:endParaRPr lang="zh-CN" altLang="en-US" sz="1400" b="1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D584F-1CCB-D90A-7573-E4A6E9E2479A}"/>
              </a:ext>
            </a:extLst>
          </p:cNvPr>
          <p:cNvSpPr txBox="1"/>
          <p:nvPr/>
        </p:nvSpPr>
        <p:spPr>
          <a:xfrm>
            <a:off x="1829974" y="1071103"/>
            <a:ext cx="9862260" cy="118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8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large number of </a:t>
            </a:r>
            <a:r>
              <a:rPr lang="en-US" altLang="zh-CN" sz="2400" dirty="0" err="1"/>
              <a:t>candiate</a:t>
            </a:r>
            <a:r>
              <a:rPr lang="en-US" altLang="zh-CN" sz="2400" dirty="0"/>
              <a:t> spans</a:t>
            </a:r>
          </a:p>
          <a:p>
            <a:pPr marL="540000" indent="-285750">
              <a:lnSpc>
                <a:spcPts val="288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Group the markers into several batches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黑体"/>
              </a:rPr>
              <a:t>Packing neighbor markers 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黑体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黑体"/>
              </a:rPr>
              <a:t>to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黑体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黑体"/>
              </a:rPr>
              <a:t>obtain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黑体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黑体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黑体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/>
                <a:ea typeface="黑体"/>
              </a:rPr>
              <a:t>more precise entity boundary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4B0263-BC49-98BB-22EB-AD9D0FB1AD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" r="7519" b="11622"/>
          <a:stretch/>
        </p:blipFill>
        <p:spPr>
          <a:xfrm>
            <a:off x="1160240" y="2407437"/>
            <a:ext cx="3930970" cy="37997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76F08F-683D-8D32-E6AB-46A0E4EFF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2" y="2911998"/>
            <a:ext cx="5255737" cy="4700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34B976-C6E0-CB19-229C-65946EFEA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61" y="3755265"/>
            <a:ext cx="3644368" cy="59597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79FED2F-4892-6C59-0807-78D862D5B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87" y="4739340"/>
            <a:ext cx="2648913" cy="6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2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4DB5089-5CF8-4EED-B9A9-6977AB5EE83E}">
  <we:reference id="wa104181411" version="1.0.0.0" store="zh-CN" storeType="OMEX"/>
  <we:alternateReferences>
    <we:reference id="WA104181411" version="1.0.0.0" store="WA1041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1911</Words>
  <Application>Microsoft Office PowerPoint</Application>
  <PresentationFormat>宽屏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Diane Best</dc:creator>
  <cp:lastModifiedBy>chen honghai</cp:lastModifiedBy>
  <cp:revision>204</cp:revision>
  <dcterms:created xsi:type="dcterms:W3CDTF">2020-02-11T14:40:07Z</dcterms:created>
  <dcterms:modified xsi:type="dcterms:W3CDTF">2023-05-26T10:27:56Z</dcterms:modified>
</cp:coreProperties>
</file>