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792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95D8D-2AD7-491E-8E14-62F547BFE9CD}" type="doc">
      <dgm:prSet loTypeId="urn:microsoft.com/office/officeart/2005/8/layout/vList2" loCatId="list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85562030-8D46-4785-9EEA-A08657D75097}">
      <dgm:prSet/>
      <dgm:spPr/>
      <dgm:t>
        <a:bodyPr/>
        <a:lstStyle/>
        <a:p>
          <a:pPr rtl="0"/>
          <a:r>
            <a:rPr lang="en-US" b="1" dirty="0" smtClean="0"/>
            <a:t>Presented by:</a:t>
          </a:r>
          <a:endParaRPr lang="en-US" dirty="0"/>
        </a:p>
      </dgm:t>
    </dgm:pt>
    <dgm:pt modelId="{1ECAC8F9-C41F-4240-A5B6-D6D06EA69B2C}" type="parTrans" cxnId="{E8D3C176-28F8-43B6-A4C6-AACCDAEC5DD2}">
      <dgm:prSet/>
      <dgm:spPr/>
      <dgm:t>
        <a:bodyPr/>
        <a:lstStyle/>
        <a:p>
          <a:endParaRPr lang="en-US"/>
        </a:p>
      </dgm:t>
    </dgm:pt>
    <dgm:pt modelId="{B27833CC-19ED-4B9D-A1AB-537C6FE43430}" type="sibTrans" cxnId="{E8D3C176-28F8-43B6-A4C6-AACCDAEC5DD2}">
      <dgm:prSet/>
      <dgm:spPr/>
      <dgm:t>
        <a:bodyPr/>
        <a:lstStyle/>
        <a:p>
          <a:endParaRPr lang="en-US"/>
        </a:p>
      </dgm:t>
    </dgm:pt>
    <dgm:pt modelId="{764F73B4-AF1F-4451-B79F-868B94ABFE41}">
      <dgm:prSet/>
      <dgm:spPr/>
      <dgm:t>
        <a:bodyPr/>
        <a:lstStyle/>
        <a:p>
          <a:pPr rtl="0"/>
          <a:r>
            <a:rPr lang="en-US" b="1" dirty="0" smtClean="0"/>
            <a:t>Team Name: </a:t>
          </a:r>
          <a:endParaRPr lang="en-US" dirty="0"/>
        </a:p>
      </dgm:t>
    </dgm:pt>
    <dgm:pt modelId="{93515A59-574E-4BB6-AD78-7F504C9AD76A}" type="parTrans" cxnId="{FD41052B-CBC2-49AB-BA09-B6D6F20B44A5}">
      <dgm:prSet/>
      <dgm:spPr/>
      <dgm:t>
        <a:bodyPr/>
        <a:lstStyle/>
        <a:p>
          <a:endParaRPr lang="en-US"/>
        </a:p>
      </dgm:t>
    </dgm:pt>
    <dgm:pt modelId="{811E6CDE-DC54-4E42-8DFA-2F158ADD2431}" type="sibTrans" cxnId="{FD41052B-CBC2-49AB-BA09-B6D6F20B44A5}">
      <dgm:prSet/>
      <dgm:spPr/>
      <dgm:t>
        <a:bodyPr/>
        <a:lstStyle/>
        <a:p>
          <a:endParaRPr lang="en-US"/>
        </a:p>
      </dgm:t>
    </dgm:pt>
    <dgm:pt modelId="{A4051A8E-5EDD-4459-A9AE-EE70FC50E176}" type="pres">
      <dgm:prSet presAssocID="{AE795D8D-2AD7-491E-8E14-62F547BFE9CD}" presName="linear" presStyleCnt="0">
        <dgm:presLayoutVars>
          <dgm:animLvl val="lvl"/>
          <dgm:resizeHandles val="exact"/>
        </dgm:presLayoutVars>
      </dgm:prSet>
      <dgm:spPr/>
    </dgm:pt>
    <dgm:pt modelId="{0D05F627-CDC7-4517-9E62-185F5A5568EB}" type="pres">
      <dgm:prSet presAssocID="{85562030-8D46-4785-9EEA-A08657D75097}" presName="parentText" presStyleLbl="node1" presStyleIdx="0" presStyleCnt="2" custLinFactNeighborX="-1359" custLinFactNeighborY="-562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8A623C-C7AA-45BE-9512-D00DBA701BFA}" type="pres">
      <dgm:prSet presAssocID="{B27833CC-19ED-4B9D-A1AB-537C6FE43430}" presName="spacer" presStyleCnt="0"/>
      <dgm:spPr/>
    </dgm:pt>
    <dgm:pt modelId="{D2559CAA-CA0F-434B-A72F-477F771D897B}" type="pres">
      <dgm:prSet presAssocID="{764F73B4-AF1F-4451-B79F-868B94ABFE41}" presName="parentText" presStyleLbl="node1" presStyleIdx="1" presStyleCnt="2" custScaleY="99192" custLinFactY="66066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7EF05F-65DB-419C-8805-CAA889E29363}" type="presOf" srcId="{85562030-8D46-4785-9EEA-A08657D75097}" destId="{0D05F627-CDC7-4517-9E62-185F5A5568EB}" srcOrd="0" destOrd="0" presId="urn:microsoft.com/office/officeart/2005/8/layout/vList2"/>
    <dgm:cxn modelId="{E8D3C176-28F8-43B6-A4C6-AACCDAEC5DD2}" srcId="{AE795D8D-2AD7-491E-8E14-62F547BFE9CD}" destId="{85562030-8D46-4785-9EEA-A08657D75097}" srcOrd="0" destOrd="0" parTransId="{1ECAC8F9-C41F-4240-A5B6-D6D06EA69B2C}" sibTransId="{B27833CC-19ED-4B9D-A1AB-537C6FE43430}"/>
    <dgm:cxn modelId="{FD41052B-CBC2-49AB-BA09-B6D6F20B44A5}" srcId="{AE795D8D-2AD7-491E-8E14-62F547BFE9CD}" destId="{764F73B4-AF1F-4451-B79F-868B94ABFE41}" srcOrd="1" destOrd="0" parTransId="{93515A59-574E-4BB6-AD78-7F504C9AD76A}" sibTransId="{811E6CDE-DC54-4E42-8DFA-2F158ADD2431}"/>
    <dgm:cxn modelId="{24B85D5A-D542-4FFF-84B8-8E4FD6A38F7B}" type="presOf" srcId="{764F73B4-AF1F-4451-B79F-868B94ABFE41}" destId="{D2559CAA-CA0F-434B-A72F-477F771D897B}" srcOrd="0" destOrd="0" presId="urn:microsoft.com/office/officeart/2005/8/layout/vList2"/>
    <dgm:cxn modelId="{0A57EDEF-6C97-4F3B-AA4C-DEB4D1D1D6E8}" type="presOf" srcId="{AE795D8D-2AD7-491E-8E14-62F547BFE9CD}" destId="{A4051A8E-5EDD-4459-A9AE-EE70FC50E176}" srcOrd="0" destOrd="0" presId="urn:microsoft.com/office/officeart/2005/8/layout/vList2"/>
    <dgm:cxn modelId="{117C2770-099A-4408-8F9F-67ECBEF36A74}" type="presParOf" srcId="{A4051A8E-5EDD-4459-A9AE-EE70FC50E176}" destId="{0D05F627-CDC7-4517-9E62-185F5A5568EB}" srcOrd="0" destOrd="0" presId="urn:microsoft.com/office/officeart/2005/8/layout/vList2"/>
    <dgm:cxn modelId="{E92DB143-7500-4F08-B613-ED0A4E2B6BB2}" type="presParOf" srcId="{A4051A8E-5EDD-4459-A9AE-EE70FC50E176}" destId="{138A623C-C7AA-45BE-9512-D00DBA701BFA}" srcOrd="1" destOrd="0" presId="urn:microsoft.com/office/officeart/2005/8/layout/vList2"/>
    <dgm:cxn modelId="{7CB8E5B0-39DA-4893-BFAB-5EC3179FE986}" type="presParOf" srcId="{A4051A8E-5EDD-4459-A9AE-EE70FC50E176}" destId="{D2559CAA-CA0F-434B-A72F-477F771D89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5F627-CDC7-4517-9E62-185F5A5568EB}">
      <dsp:nvSpPr>
        <dsp:cNvPr id="0" name=""/>
        <dsp:cNvSpPr/>
      </dsp:nvSpPr>
      <dsp:spPr>
        <a:xfrm>
          <a:off x="0" y="0"/>
          <a:ext cx="7634965" cy="124722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/>
            <a:t>Presented by:</a:t>
          </a:r>
          <a:endParaRPr lang="en-US" sz="5100" kern="1200" dirty="0"/>
        </a:p>
      </dsp:txBody>
      <dsp:txXfrm>
        <a:off x="60884" y="60884"/>
        <a:ext cx="7513197" cy="1125452"/>
      </dsp:txXfrm>
    </dsp:sp>
    <dsp:sp modelId="{D2559CAA-CA0F-434B-A72F-477F771D897B}">
      <dsp:nvSpPr>
        <dsp:cNvPr id="0" name=""/>
        <dsp:cNvSpPr/>
      </dsp:nvSpPr>
      <dsp:spPr>
        <a:xfrm>
          <a:off x="0" y="1446759"/>
          <a:ext cx="7634965" cy="1237142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496474"/>
                <a:satOff val="7082"/>
                <a:lumOff val="43294"/>
                <a:alphaOff val="0"/>
                <a:tint val="60000"/>
                <a:lumMod val="104000"/>
              </a:schemeClr>
            </a:gs>
            <a:gs pos="100000">
              <a:schemeClr val="accent1">
                <a:shade val="50000"/>
                <a:hueOff val="496474"/>
                <a:satOff val="7082"/>
                <a:lumOff val="43294"/>
                <a:alphaOff val="0"/>
                <a:tint val="8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b="1" kern="1200" dirty="0" smtClean="0"/>
            <a:t>Team Name: </a:t>
          </a:r>
          <a:endParaRPr lang="en-US" sz="5100" kern="1200" dirty="0"/>
        </a:p>
      </dsp:txBody>
      <dsp:txXfrm>
        <a:off x="60392" y="1507151"/>
        <a:ext cx="7514181" cy="1116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" name="click.wav"/>
          </p:stSnd>
        </p:sndAc>
      </p:transition>
    </mc:Choice>
    <mc:Fallback>
      <p:transition spd="slow">
        <p:fade/>
        <p:sndAc>
          <p:stSnd>
            <p:snd r:embed="rId1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19" name="click.wav"/>
          </p:stSnd>
        </p:sndAc>
      </p:transition>
    </mc:Choice>
    <mc:Fallback>
      <p:transition spd="slow">
        <p:fade/>
        <p:sndAc>
          <p:stSnd>
            <p:snd r:embed="rId19" name="click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4" y="586155"/>
            <a:ext cx="9392869" cy="1838208"/>
          </a:xfr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 </a:t>
            </a:r>
            <a:r>
              <a:rPr lang="en-US" dirty="0">
                <a:solidFill>
                  <a:srgbClr val="C00000"/>
                </a:solidFill>
              </a:rPr>
              <a:t>CRM System – Initial Design &amp; Development 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97342680"/>
              </p:ext>
            </p:extLst>
          </p:nvPr>
        </p:nvGraphicFramePr>
        <p:xfrm>
          <a:off x="3868057" y="2808514"/>
          <a:ext cx="7634965" cy="268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2594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7" y="72572"/>
            <a:ext cx="8955767" cy="899886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Next Steps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0743"/>
            <a:ext cx="10018713" cy="4310743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/>
              <a:t>Finalize API integrations (by Feb 21, 2025)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/>
              <a:t>Complete </a:t>
            </a:r>
            <a:r>
              <a:rPr lang="en-US" sz="3600" dirty="0"/>
              <a:t>UI development (by Feb 14, 2025)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/>
              <a:t>Start testing phase (Mar 2, 2025)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 smtClean="0"/>
              <a:t>Prepare for deployment (by Mar 22, 2025)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659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738" y="2097315"/>
            <a:ext cx="10018713" cy="4550228"/>
          </a:xfrm>
        </p:spPr>
        <p:txBody>
          <a:bodyPr>
            <a:normAutofit/>
          </a:bodyPr>
          <a:lstStyle/>
          <a:p>
            <a:pPr marL="914400" lvl="2" indent="0" algn="ctr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I welcome all stakeholders to ask any question(s) </a:t>
            </a:r>
          </a:p>
          <a:p>
            <a:pPr marL="914400" lvl="2" indent="0" algn="ctr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or clarifications!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4" name="AutoShape 2" descr="Q&amp;a Icon - Slide Team"/>
          <p:cNvSpPr>
            <a:spLocks noChangeAspect="1" noChangeArrowheads="1"/>
          </p:cNvSpPr>
          <p:nvPr/>
        </p:nvSpPr>
        <p:spPr bwMode="auto">
          <a:xfrm>
            <a:off x="322489" y="-1524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Q&amp;a Icon - Slide Team"/>
          <p:cNvSpPr>
            <a:spLocks noChangeAspect="1" noChangeArrowheads="1"/>
          </p:cNvSpPr>
          <p:nvPr/>
        </p:nvSpPr>
        <p:spPr bwMode="auto">
          <a:xfrm>
            <a:off x="170089" y="-3407"/>
            <a:ext cx="304800" cy="3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140" b="75269" l="1288" r="96137">
                        <a14:foregroundMark x1="5579" y1="33871" x2="93991" y2="35484"/>
                        <a14:foregroundMark x1="94850" y1="37097" x2="96137" y2="69892"/>
                        <a14:foregroundMark x1="93991" y1="69355" x2="1717" y2="69355"/>
                        <a14:foregroundMark x1="1717" y1="69355" x2="1717" y2="69355"/>
                        <a14:foregroundMark x1="1717" y1="69355" x2="5579" y2="34946"/>
                        <a14:foregroundMark x1="5579" y1="34946" x2="5579" y2="34946"/>
                      </a14:backgroundRemoval>
                    </a14:imgEffect>
                  </a14:imgLayer>
                </a14:imgProps>
              </a:ext>
            </a:extLst>
          </a:blip>
          <a:srcRect t="28597" b="25934"/>
          <a:stretch/>
        </p:blipFill>
        <p:spPr>
          <a:xfrm>
            <a:off x="5160508" y="1317171"/>
            <a:ext cx="2379663" cy="8055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09128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1" y="156028"/>
            <a:ext cx="10018713" cy="1048657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Agenda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703147"/>
              </p:ext>
            </p:extLst>
          </p:nvPr>
        </p:nvGraphicFramePr>
        <p:xfrm>
          <a:off x="1850571" y="2189747"/>
          <a:ext cx="9652454" cy="3848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26227">
                  <a:extLst>
                    <a:ext uri="{9D8B030D-6E8A-4147-A177-3AD203B41FA5}">
                      <a16:colId xmlns:a16="http://schemas.microsoft.com/office/drawing/2014/main" val="3239746178"/>
                    </a:ext>
                  </a:extLst>
                </a:gridCol>
                <a:gridCol w="4826227">
                  <a:extLst>
                    <a:ext uri="{9D8B030D-6E8A-4147-A177-3AD203B41FA5}">
                      <a16:colId xmlns:a16="http://schemas.microsoft.com/office/drawing/2014/main" val="297407742"/>
                    </a:ext>
                  </a:extLst>
                </a:gridCol>
              </a:tblGrid>
              <a:tr h="3848196">
                <a:tc>
                  <a:txBody>
                    <a:bodyPr/>
                    <a:lstStyle/>
                    <a:p>
                      <a:pPr marL="914400" lvl="1" indent="-4572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ptos"/>
                        </a:rPr>
                        <a:t>Project Overview</a:t>
                      </a:r>
                    </a:p>
                    <a:p>
                      <a:pPr marL="914400" lvl="1" indent="-4572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ptos"/>
                        </a:rPr>
                        <a:t>Progress Update</a:t>
                      </a:r>
                    </a:p>
                    <a:p>
                      <a:pPr marL="914400" lvl="1" indent="-4572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ptos"/>
                        </a:rPr>
                        <a:t>Key Design Elements</a:t>
                      </a:r>
                    </a:p>
                    <a:p>
                      <a:pPr marL="914400" lvl="1" indent="-4572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ptos"/>
                        </a:rPr>
                        <a:t>Database Structure</a:t>
                      </a:r>
                    </a:p>
                    <a:p>
                      <a:pPr marL="914400" lvl="1" indent="-457200">
                        <a:lnSpc>
                          <a:spcPct val="150000"/>
                        </a:lnSpc>
                        <a:buFont typeface="Wingdings" panose="05000000000000000000" pitchFamily="2" charset="2"/>
                        <a:buChar char="v"/>
                      </a:pPr>
                      <a:r>
                        <a:rPr lang="en-US" sz="2800" dirty="0" smtClean="0">
                          <a:latin typeface="Aptos"/>
                        </a:rPr>
                        <a:t>User Interface (UI)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Aptos"/>
                          <a:ea typeface="+mn-ea"/>
                          <a:cs typeface="+mn-cs"/>
                        </a:rPr>
                        <a:t>Back-End Logic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Aptos"/>
                          <a:ea typeface="+mn-ea"/>
                          <a:cs typeface="+mn-cs"/>
                        </a:rPr>
                        <a:t>System Integrations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Aptos"/>
                          <a:ea typeface="+mn-ea"/>
                          <a:cs typeface="+mn-cs"/>
                        </a:rPr>
                        <a:t>Testing and QA Plan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Aptos"/>
                          <a:ea typeface="+mn-ea"/>
                          <a:cs typeface="+mn-cs"/>
                        </a:rPr>
                        <a:t>Next Steps</a:t>
                      </a:r>
                    </a:p>
                    <a:p>
                      <a:pPr marL="457200" lvl="1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2800" kern="1200" dirty="0" smtClean="0">
                          <a:solidFill>
                            <a:schemeClr val="tx1"/>
                          </a:solidFill>
                          <a:latin typeface="Aptos"/>
                          <a:ea typeface="+mn-ea"/>
                          <a:cs typeface="+mn-cs"/>
                        </a:rPr>
                        <a:t>QA session </a:t>
                      </a:r>
                      <a:endParaRPr lang="en-US" sz="2800" kern="1200" dirty="0">
                        <a:solidFill>
                          <a:schemeClr val="tx1"/>
                        </a:solidFill>
                        <a:latin typeface="Aptos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0352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6201" r="85145"/>
                    </a14:imgEffect>
                  </a14:imgLayer>
                </a14:imgProps>
              </a:ext>
            </a:extLst>
          </a:blip>
          <a:srcRect l="7583" r="6237"/>
          <a:stretch/>
        </p:blipFill>
        <p:spPr>
          <a:xfrm>
            <a:off x="4865915" y="272947"/>
            <a:ext cx="827314" cy="814817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glow rad="101600">
              <a:schemeClr val="tx2">
                <a:lumMod val="50000"/>
                <a:lumOff val="50000"/>
                <a:alpha val="60000"/>
              </a:schemeClr>
            </a:glow>
            <a:outerShdw blurRad="317500" dir="2700000" algn="ctr">
              <a:srgbClr val="000000">
                <a:alpha val="43000"/>
              </a:srgbClr>
            </a:outerShdw>
            <a:softEdge rad="635000"/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31873472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1" y="0"/>
            <a:ext cx="9652453" cy="1088571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Project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Overview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0114" y="1386114"/>
            <a:ext cx="9862909" cy="48913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/>
              <a:t>Project </a:t>
            </a:r>
            <a:r>
              <a:rPr lang="en-US" sz="2800" b="1" dirty="0"/>
              <a:t>Name:</a:t>
            </a:r>
            <a:r>
              <a:rPr lang="en-US" sz="2800" dirty="0"/>
              <a:t> CRM System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Objective:</a:t>
            </a:r>
            <a:r>
              <a:rPr lang="en-US" sz="2800" dirty="0"/>
              <a:t> Streamline customer interactions, sales tracking, and reporting.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Current Phase:</a:t>
            </a:r>
            <a:r>
              <a:rPr lang="en-US" sz="2800" dirty="0"/>
              <a:t> System Design &amp;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Timeline:</a:t>
            </a:r>
            <a:r>
              <a:rPr lang="en-US" sz="2800" dirty="0"/>
              <a:t> Jan 1 – Apr 9, 2025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/>
              <a:t>Key Stakeholders:</a:t>
            </a:r>
            <a:r>
              <a:rPr lang="en-US" sz="2800" dirty="0"/>
              <a:t> Internal teams, vendors, clients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9436" y="0"/>
            <a:ext cx="1024164" cy="90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735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217715"/>
            <a:ext cx="10018713" cy="1052286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Progress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35641"/>
              </p:ext>
            </p:extLst>
          </p:nvPr>
        </p:nvGraphicFramePr>
        <p:xfrm>
          <a:off x="1484311" y="1355271"/>
          <a:ext cx="9673772" cy="469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6886">
                  <a:extLst>
                    <a:ext uri="{9D8B030D-6E8A-4147-A177-3AD203B41FA5}">
                      <a16:colId xmlns:a16="http://schemas.microsoft.com/office/drawing/2014/main" val="225709124"/>
                    </a:ext>
                  </a:extLst>
                </a:gridCol>
                <a:gridCol w="4836886">
                  <a:extLst>
                    <a:ext uri="{9D8B030D-6E8A-4147-A177-3AD203B41FA5}">
                      <a16:colId xmlns:a16="http://schemas.microsoft.com/office/drawing/2014/main" val="2293384689"/>
                    </a:ext>
                  </a:extLst>
                </a:gridCol>
              </a:tblGrid>
              <a:tr h="469537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Completed Phases:</a:t>
                      </a:r>
                    </a:p>
                    <a:p>
                      <a:pPr marL="800100" lvl="1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Initiation (Jan 13, 2025)</a:t>
                      </a:r>
                    </a:p>
                    <a:p>
                      <a:pPr marL="800100" lvl="1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Planning (Jan 29, 2025)</a:t>
                      </a:r>
                    </a:p>
                    <a:p>
                      <a:r>
                        <a:rPr lang="en-US" sz="2800" b="1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Current Phase:</a:t>
                      </a:r>
                      <a:endParaRPr lang="en-US" sz="2800" dirty="0" smtClean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System Development (Jan 30 – Mar 1, 2025)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Database structure &amp; UI wireframes done</a:t>
                      </a:r>
                    </a:p>
                    <a:p>
                      <a:pPr marL="800100" lvl="1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Back-end logic &amp; API integrations ongoing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2800" b="1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Upcoming Phases:</a:t>
                      </a:r>
                    </a:p>
                    <a:p>
                      <a:pPr marL="800100" lvl="1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Testing (Mar 2 – Mar 21, 2025)</a:t>
                      </a:r>
                    </a:p>
                    <a:p>
                      <a:pPr marL="800100" lvl="1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r>
                        <a:rPr 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Deployment (Mar 22 – Apr 1, 2025)</a:t>
                      </a:r>
                    </a:p>
                    <a:p>
                      <a:pPr marL="800100" lvl="1" indent="-342900" algn="l" defTabSz="457200" rtl="0" eaLnBrk="1" latinLnBrk="0" hangingPunct="1">
                        <a:buFont typeface="Wingdings" panose="05000000000000000000" pitchFamily="2" charset="2"/>
                        <a:buChar char="v"/>
                      </a:pPr>
                      <a:endParaRPr lang="en-US" sz="2400" kern="12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84766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2802" y="217715"/>
            <a:ext cx="987199" cy="9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1056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282" y="185057"/>
            <a:ext cx="10018713" cy="1012371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Database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Structure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682" y="1400628"/>
            <a:ext cx="10235976" cy="4760686"/>
          </a:xfrm>
        </p:spPr>
        <p:txBody>
          <a:bodyPr numCol="2">
            <a:normAutofit/>
          </a:bodyPr>
          <a:lstStyle/>
          <a:p>
            <a:pPr marL="457200" lvl="1" indent="0">
              <a:buNone/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Entity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Relationship Diagram (ERD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</a:rPr>
              <a:t>):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/>
              <a:t>Customers, sales, interactions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600" dirty="0"/>
              <a:t>Defined relationships </a:t>
            </a:r>
            <a:r>
              <a:rPr lang="en-US" sz="2600" dirty="0" smtClean="0"/>
              <a:t>&amp; constraints</a:t>
            </a:r>
            <a:endParaRPr lang="en-US" sz="2600" dirty="0"/>
          </a:p>
          <a:p>
            <a:pPr marL="457200" lvl="1" indent="0">
              <a:buNone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Schema: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0428" y="2037443"/>
            <a:ext cx="4746172" cy="4209143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4293" y="185057"/>
            <a:ext cx="929821" cy="9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65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425" y="315685"/>
            <a:ext cx="10018713" cy="1113971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Interface (UI)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82057"/>
            <a:ext cx="10446433" cy="4855029"/>
          </a:xfrm>
        </p:spPr>
        <p:txBody>
          <a:bodyPr numCol="2" anchor="t"/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Wireframes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 smtClean="0"/>
              <a:t>Incorporation of Layouts </a:t>
            </a:r>
            <a:r>
              <a:rPr lang="en-US" sz="2800" dirty="0"/>
              <a:t>for dashboards, customer </a:t>
            </a:r>
            <a:r>
              <a:rPr lang="en-US" sz="2800" dirty="0" smtClean="0"/>
              <a:t>profiles and reports</a:t>
            </a:r>
            <a:endParaRPr lang="en-US" sz="28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UI Design: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800" dirty="0"/>
              <a:t>Built using HTML, CSS, JavaScript</a:t>
            </a:r>
          </a:p>
          <a:p>
            <a:pPr marL="457200" lvl="1" indent="0">
              <a:buNone/>
            </a:pPr>
            <a:r>
              <a:rPr lang="en-US" sz="2800" dirty="0"/>
              <a:t>Example: </a:t>
            </a:r>
            <a:r>
              <a:rPr lang="en-US" sz="2800" dirty="0" smtClean="0"/>
              <a:t>Dashboard </a:t>
            </a:r>
            <a:r>
              <a:rPr lang="en-US" sz="2800" dirty="0"/>
              <a:t>with sales &amp; customer </a:t>
            </a:r>
            <a:r>
              <a:rPr lang="en-US" sz="2800" dirty="0" smtClean="0"/>
              <a:t>insights as shown</a:t>
            </a:r>
            <a:endParaRPr lang="en-US" sz="2800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771" y="1639661"/>
            <a:ext cx="5072972" cy="51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44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054" y="337458"/>
            <a:ext cx="10018713" cy="990600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Back-End Logic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996" y="1727200"/>
            <a:ext cx="10773004" cy="5450113"/>
          </a:xfrm>
        </p:spPr>
        <p:txBody>
          <a:bodyPr numCol="2" anchor="t"/>
          <a:lstStyle/>
          <a:p>
            <a:pPr marL="0" indent="0">
              <a:buNone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Business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Logic: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Sales tracking, automated follow-ups, lead management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API Integrations: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sz="2800" dirty="0"/>
              <a:t>Connects CRM to email, accounting, and support tools</a:t>
            </a:r>
          </a:p>
          <a:p>
            <a:pPr marL="457200" lvl="1" indent="0">
              <a:buNone/>
            </a:pPr>
            <a:r>
              <a:rPr lang="en-US" sz="2800" dirty="0" smtClean="0"/>
              <a:t>Above is Example of Automated </a:t>
            </a:r>
            <a:r>
              <a:rPr lang="en-US" sz="2800" dirty="0"/>
              <a:t>email </a:t>
            </a:r>
            <a:r>
              <a:rPr lang="en-US" sz="2800" dirty="0" smtClean="0"/>
              <a:t>follow-ups to be integrated</a:t>
            </a:r>
          </a:p>
          <a:p>
            <a:pPr marL="457200" lvl="1" indent="0">
              <a:buNone/>
            </a:pPr>
            <a:endParaRPr lang="en-US" sz="28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0743" y="1908628"/>
            <a:ext cx="5211081" cy="47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968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1340" y="206830"/>
            <a:ext cx="10018713" cy="939800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System Integrations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596" y="2264229"/>
            <a:ext cx="9648147" cy="415108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Integration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Points:</a:t>
            </a:r>
            <a:endParaRPr lang="en-US" sz="3600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Email, accounting, marketing tools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Custom Modules: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Syncs CRM with external systems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Example</a:t>
            </a:r>
            <a:r>
              <a:rPr lang="en-US" sz="2400" dirty="0" smtClean="0"/>
              <a:t>: we are going to implement accounting </a:t>
            </a:r>
            <a:r>
              <a:rPr lang="en-US" sz="2400" dirty="0"/>
              <a:t>software </a:t>
            </a:r>
            <a:r>
              <a:rPr lang="en-US" sz="2400" dirty="0" smtClean="0"/>
              <a:t>synchronization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5514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111" y="221344"/>
            <a:ext cx="10018713" cy="976086"/>
          </a:xfrm>
          <a:solidFill>
            <a:schemeClr val="bg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Testing &amp; QA Plan</a:t>
            </a:r>
            <a:br>
              <a:rPr lang="en-US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72343"/>
            <a:ext cx="10018713" cy="4717143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</a:rPr>
              <a:t>Unit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Testing: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2800" dirty="0"/>
              <a:t>Test cases for modules (Mar 2 – Mar 9, 2025)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System Testing: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2800" dirty="0"/>
              <a:t>Integration &amp; end-to-end tests (Mar 10 – Mar 16, 2025)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UAT: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  <a:p>
            <a:pPr marL="1371600" lvl="3" indent="0">
              <a:buNone/>
            </a:pPr>
            <a:r>
              <a:rPr lang="en-US" sz="2800" dirty="0"/>
              <a:t>User testing &amp; feedback (Mar 17 – Mar 21, 2025)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53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stSnd>
            <p:snd r:embed="rId2" name="click.wav"/>
          </p:stSnd>
        </p:sndAc>
      </p:transition>
    </mc:Choice>
    <mc:Fallback>
      <p:transition spd="slow">
        <p:fade/>
        <p:sndAc>
          <p:stSnd>
            <p:snd r:embed="rId2" name="click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89</TotalTime>
  <Words>394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Corbel</vt:lpstr>
      <vt:lpstr>Wingdings</vt:lpstr>
      <vt:lpstr>Parallax</vt:lpstr>
      <vt:lpstr> CRM System – Initial Design &amp; Development Review</vt:lpstr>
      <vt:lpstr> Agenda</vt:lpstr>
      <vt:lpstr> Project Overview </vt:lpstr>
      <vt:lpstr> Progress Update </vt:lpstr>
      <vt:lpstr> Database Structure </vt:lpstr>
      <vt:lpstr>User Interface (UI) </vt:lpstr>
      <vt:lpstr>Back-End Logic </vt:lpstr>
      <vt:lpstr>System Integrations </vt:lpstr>
      <vt:lpstr>Testing &amp; QA Plan </vt:lpstr>
      <vt:lpstr>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Presenting the Initial Design and Development Progress of First Draft of CRM System – Product Review Meeting</dc:title>
  <dc:creator>mophine agnes</dc:creator>
  <cp:lastModifiedBy>mophine agnes</cp:lastModifiedBy>
  <cp:revision>11</cp:revision>
  <dcterms:created xsi:type="dcterms:W3CDTF">2025-02-07T13:10:47Z</dcterms:created>
  <dcterms:modified xsi:type="dcterms:W3CDTF">2025-02-07T14:40:43Z</dcterms:modified>
</cp:coreProperties>
</file>