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1" r:id="rId5"/>
    <p:sldId id="262" r:id="rId6"/>
    <p:sldId id="263" r:id="rId7"/>
    <p:sldId id="264" r:id="rId8"/>
    <p:sldId id="265" r:id="rId9"/>
    <p:sldId id="266" r:id="rId10"/>
    <p:sldId id="267" r:id="rId11"/>
    <p:sldId id="272" r:id="rId12"/>
    <p:sldId id="277" r:id="rId13"/>
    <p:sldId id="278" r:id="rId14"/>
    <p:sldId id="279" r:id="rId15"/>
    <p:sldId id="280" r:id="rId16"/>
    <p:sldId id="282" r:id="rId17"/>
    <p:sldId id="283" r:id="rId18"/>
    <p:sldId id="284" r:id="rId19"/>
    <p:sldId id="285" r:id="rId20"/>
    <p:sldId id="286" r:id="rId21"/>
    <p:sldId id="287" r:id="rId22"/>
    <p:sldId id="288" r:id="rId23"/>
    <p:sldId id="289" r:id="rId24"/>
    <p:sldId id="291" r:id="rId25"/>
    <p:sldId id="292" r:id="rId26"/>
    <p:sldId id="29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660"/>
  </p:normalViewPr>
  <p:slideViewPr>
    <p:cSldViewPr snapToGrid="0">
      <p:cViewPr varScale="1">
        <p:scale>
          <a:sx n="88" d="100"/>
          <a:sy n="88" d="100"/>
        </p:scale>
        <p:origin x="51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9D050-026D-4CCB-9BB6-FD120C3BE122}" type="datetimeFigureOut">
              <a:rPr lang="en-US" smtClean="0"/>
              <a:t>11/21/2019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487F3-A12E-43A6-801A-E3A9265F48E7}" type="slidenum">
              <a:rPr lang="en-US" smtClean="0"/>
              <a:t>‹#›</a:t>
            </a:fld>
            <a:endParaRPr lang="en-US" dirty="0"/>
          </a:p>
        </p:txBody>
      </p:sp>
    </p:spTree>
    <p:extLst>
      <p:ext uri="{BB962C8B-B14F-4D97-AF65-F5344CB8AC3E}">
        <p14:creationId xmlns:p14="http://schemas.microsoft.com/office/powerpoint/2010/main" val="965680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2376A0-051D-4163-864D-C661F3521B4B}" type="datetimeFigureOut">
              <a:rPr lang="en-US" smtClean="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D94972-2C48-458D-B2CD-E4450BFF0D7C}" type="slidenum">
              <a:rPr lang="en-US" smtClean="0"/>
              <a:t>‹#›</a:t>
            </a:fld>
            <a:endParaRPr lang="en-US" dirty="0"/>
          </a:p>
        </p:txBody>
      </p:sp>
    </p:spTree>
    <p:extLst>
      <p:ext uri="{BB962C8B-B14F-4D97-AF65-F5344CB8AC3E}">
        <p14:creationId xmlns:p14="http://schemas.microsoft.com/office/powerpoint/2010/main" val="3940706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2376A0-051D-4163-864D-C661F3521B4B}" type="datetimeFigureOut">
              <a:rPr lang="en-US" smtClean="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D94972-2C48-458D-B2CD-E4450BFF0D7C}" type="slidenum">
              <a:rPr lang="en-US" smtClean="0"/>
              <a:t>‹#›</a:t>
            </a:fld>
            <a:endParaRPr lang="en-US" dirty="0"/>
          </a:p>
        </p:txBody>
      </p:sp>
    </p:spTree>
    <p:extLst>
      <p:ext uri="{BB962C8B-B14F-4D97-AF65-F5344CB8AC3E}">
        <p14:creationId xmlns:p14="http://schemas.microsoft.com/office/powerpoint/2010/main" val="1989204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2376A0-051D-4163-864D-C661F3521B4B}" type="datetimeFigureOut">
              <a:rPr lang="en-US" smtClean="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D94972-2C48-458D-B2CD-E4450BFF0D7C}" type="slidenum">
              <a:rPr lang="en-US" smtClean="0"/>
              <a:t>‹#›</a:t>
            </a:fld>
            <a:endParaRPr lang="en-US" dirty="0"/>
          </a:p>
        </p:txBody>
      </p:sp>
    </p:spTree>
    <p:extLst>
      <p:ext uri="{BB962C8B-B14F-4D97-AF65-F5344CB8AC3E}">
        <p14:creationId xmlns:p14="http://schemas.microsoft.com/office/powerpoint/2010/main" val="60653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2376A0-051D-4163-864D-C661F3521B4B}" type="datetimeFigureOut">
              <a:rPr lang="en-US" smtClean="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D94972-2C48-458D-B2CD-E4450BFF0D7C}" type="slidenum">
              <a:rPr lang="en-US" smtClean="0"/>
              <a:t>‹#›</a:t>
            </a:fld>
            <a:endParaRPr lang="en-US" dirty="0"/>
          </a:p>
        </p:txBody>
      </p:sp>
    </p:spTree>
    <p:extLst>
      <p:ext uri="{BB962C8B-B14F-4D97-AF65-F5344CB8AC3E}">
        <p14:creationId xmlns:p14="http://schemas.microsoft.com/office/powerpoint/2010/main" val="151291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2376A0-051D-4163-864D-C661F3521B4B}" type="datetimeFigureOut">
              <a:rPr lang="en-US" smtClean="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D94972-2C48-458D-B2CD-E4450BFF0D7C}" type="slidenum">
              <a:rPr lang="en-US" smtClean="0"/>
              <a:t>‹#›</a:t>
            </a:fld>
            <a:endParaRPr lang="en-US" dirty="0"/>
          </a:p>
        </p:txBody>
      </p:sp>
    </p:spTree>
    <p:extLst>
      <p:ext uri="{BB962C8B-B14F-4D97-AF65-F5344CB8AC3E}">
        <p14:creationId xmlns:p14="http://schemas.microsoft.com/office/powerpoint/2010/main" val="2846596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2376A0-051D-4163-864D-C661F3521B4B}" type="datetimeFigureOut">
              <a:rPr lang="en-US" smtClean="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D94972-2C48-458D-B2CD-E4450BFF0D7C}" type="slidenum">
              <a:rPr lang="en-US" smtClean="0"/>
              <a:t>‹#›</a:t>
            </a:fld>
            <a:endParaRPr lang="en-US" dirty="0"/>
          </a:p>
        </p:txBody>
      </p:sp>
    </p:spTree>
    <p:extLst>
      <p:ext uri="{BB962C8B-B14F-4D97-AF65-F5344CB8AC3E}">
        <p14:creationId xmlns:p14="http://schemas.microsoft.com/office/powerpoint/2010/main" val="1216716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2376A0-051D-4163-864D-C661F3521B4B}" type="datetimeFigureOut">
              <a:rPr lang="en-US" smtClean="0"/>
              <a:t>11/21/2019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2D94972-2C48-458D-B2CD-E4450BFF0D7C}" type="slidenum">
              <a:rPr lang="en-US" smtClean="0"/>
              <a:t>‹#›</a:t>
            </a:fld>
            <a:endParaRPr lang="en-US" dirty="0"/>
          </a:p>
        </p:txBody>
      </p:sp>
    </p:spTree>
    <p:extLst>
      <p:ext uri="{BB962C8B-B14F-4D97-AF65-F5344CB8AC3E}">
        <p14:creationId xmlns:p14="http://schemas.microsoft.com/office/powerpoint/2010/main" val="2561167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2376A0-051D-4163-864D-C661F3521B4B}" type="datetimeFigureOut">
              <a:rPr lang="en-US" smtClean="0"/>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2D94972-2C48-458D-B2CD-E4450BFF0D7C}" type="slidenum">
              <a:rPr lang="en-US" smtClean="0"/>
              <a:t>‹#›</a:t>
            </a:fld>
            <a:endParaRPr lang="en-US" dirty="0"/>
          </a:p>
        </p:txBody>
      </p:sp>
    </p:spTree>
    <p:extLst>
      <p:ext uri="{BB962C8B-B14F-4D97-AF65-F5344CB8AC3E}">
        <p14:creationId xmlns:p14="http://schemas.microsoft.com/office/powerpoint/2010/main" val="47479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2376A0-051D-4163-864D-C661F3521B4B}" type="datetimeFigureOut">
              <a:rPr lang="en-US" smtClean="0"/>
              <a:t>11/21/2019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2D94972-2C48-458D-B2CD-E4450BFF0D7C}" type="slidenum">
              <a:rPr lang="en-US" smtClean="0"/>
              <a:t>‹#›</a:t>
            </a:fld>
            <a:endParaRPr lang="en-US" dirty="0"/>
          </a:p>
        </p:txBody>
      </p:sp>
    </p:spTree>
    <p:extLst>
      <p:ext uri="{BB962C8B-B14F-4D97-AF65-F5344CB8AC3E}">
        <p14:creationId xmlns:p14="http://schemas.microsoft.com/office/powerpoint/2010/main" val="3149408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2376A0-051D-4163-864D-C661F3521B4B}" type="datetimeFigureOut">
              <a:rPr lang="en-US" smtClean="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D94972-2C48-458D-B2CD-E4450BFF0D7C}" type="slidenum">
              <a:rPr lang="en-US" smtClean="0"/>
              <a:t>‹#›</a:t>
            </a:fld>
            <a:endParaRPr lang="en-US" dirty="0"/>
          </a:p>
        </p:txBody>
      </p:sp>
    </p:spTree>
    <p:extLst>
      <p:ext uri="{BB962C8B-B14F-4D97-AF65-F5344CB8AC3E}">
        <p14:creationId xmlns:p14="http://schemas.microsoft.com/office/powerpoint/2010/main" val="2105179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2376A0-051D-4163-864D-C661F3521B4B}" type="datetimeFigureOut">
              <a:rPr lang="en-US" smtClean="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D94972-2C48-458D-B2CD-E4450BFF0D7C}" type="slidenum">
              <a:rPr lang="en-US" smtClean="0"/>
              <a:t>‹#›</a:t>
            </a:fld>
            <a:endParaRPr lang="en-US" dirty="0"/>
          </a:p>
        </p:txBody>
      </p:sp>
    </p:spTree>
    <p:extLst>
      <p:ext uri="{BB962C8B-B14F-4D97-AF65-F5344CB8AC3E}">
        <p14:creationId xmlns:p14="http://schemas.microsoft.com/office/powerpoint/2010/main" val="2724263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376A0-051D-4163-864D-C661F3521B4B}" type="datetimeFigureOut">
              <a:rPr lang="en-US" smtClean="0"/>
              <a:t>11/21/2019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D94972-2C48-458D-B2CD-E4450BFF0D7C}" type="slidenum">
              <a:rPr lang="en-US" smtClean="0"/>
              <a:t>‹#›</a:t>
            </a:fld>
            <a:endParaRPr lang="en-US" dirty="0"/>
          </a:p>
        </p:txBody>
      </p:sp>
    </p:spTree>
    <p:extLst>
      <p:ext uri="{BB962C8B-B14F-4D97-AF65-F5344CB8AC3E}">
        <p14:creationId xmlns:p14="http://schemas.microsoft.com/office/powerpoint/2010/main" val="153942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6210300" y="1724570"/>
            <a:ext cx="914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sz="4400" b="1" dirty="0"/>
              <a:t>3</a:t>
            </a:r>
            <a:endParaRPr lang="en-US" altLang="en-US" sz="4400" dirty="0"/>
          </a:p>
        </p:txBody>
      </p:sp>
      <p:sp>
        <p:nvSpPr>
          <p:cNvPr id="3075" name="Text Box 3"/>
          <p:cNvSpPr txBox="1">
            <a:spLocks noChangeArrowheads="1"/>
          </p:cNvSpPr>
          <p:nvPr/>
        </p:nvSpPr>
        <p:spPr bwMode="auto">
          <a:xfrm>
            <a:off x="4049713" y="1784895"/>
            <a:ext cx="21605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sz="4000" b="1" dirty="0"/>
              <a:t>Chapter</a:t>
            </a:r>
            <a:r>
              <a:rPr lang="en-US" altLang="en-US" sz="1600" b="1" dirty="0"/>
              <a:t> </a:t>
            </a:r>
          </a:p>
        </p:txBody>
      </p:sp>
      <p:sp>
        <p:nvSpPr>
          <p:cNvPr id="2052" name="Text Box 4"/>
          <p:cNvSpPr txBox="1">
            <a:spLocks noChangeArrowheads="1"/>
          </p:cNvSpPr>
          <p:nvPr/>
        </p:nvSpPr>
        <p:spPr bwMode="auto">
          <a:xfrm>
            <a:off x="1524000" y="3048000"/>
            <a:ext cx="9372600" cy="64633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defRPr/>
            </a:pPr>
            <a:r>
              <a:rPr lang="en-US" altLang="en-US" sz="3600" b="1" dirty="0" smtClean="0">
                <a:solidFill>
                  <a:srgbClr val="000000"/>
                </a:solidFill>
                <a:effectLst>
                  <a:outerShdw blurRad="38100" dist="38100" dir="2700000" algn="tl">
                    <a:srgbClr val="C0C0C0"/>
                  </a:outerShdw>
                </a:effectLst>
                <a:cs typeface="Times New Roman" panose="02020603050405020304" pitchFamily="18" charset="0"/>
              </a:rPr>
              <a:t>Information Security Challenge in e-Enterprise</a:t>
            </a:r>
            <a:endParaRPr lang="en-US" altLang="en-US" sz="3600" b="1" dirty="0">
              <a:effectLst>
                <a:outerShdw blurRad="38100" dist="38100" dir="2700000" algn="tl">
                  <a:srgbClr val="C0C0C0"/>
                </a:outerShdw>
              </a:effectLst>
            </a:endParaRPr>
          </a:p>
        </p:txBody>
      </p:sp>
    </p:spTree>
    <p:extLst>
      <p:ext uri="{BB962C8B-B14F-4D97-AF65-F5344CB8AC3E}">
        <p14:creationId xmlns:p14="http://schemas.microsoft.com/office/powerpoint/2010/main" val="1100762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2"/>
                                        </p:tgtEl>
                                        <p:attrNameLst>
                                          <p:attrName>style.visibility</p:attrName>
                                        </p:attrNameLst>
                                      </p:cBhvr>
                                      <p:to>
                                        <p:strVal val="visible"/>
                                      </p:to>
                                    </p:set>
                                    <p:anim calcmode="lin" valueType="num">
                                      <p:cBhvr additive="base">
                                        <p:cTn id="13" dur="500" fill="hold"/>
                                        <p:tgtEl>
                                          <p:spTgt spid="2052"/>
                                        </p:tgtEl>
                                        <p:attrNameLst>
                                          <p:attrName>ppt_x</p:attrName>
                                        </p:attrNameLst>
                                      </p:cBhvr>
                                      <p:tavLst>
                                        <p:tav tm="0">
                                          <p:val>
                                            <p:strVal val="#ppt_x"/>
                                          </p:val>
                                        </p:tav>
                                        <p:tav tm="100000">
                                          <p:val>
                                            <p:strVal val="#ppt_x"/>
                                          </p:val>
                                        </p:tav>
                                      </p:tavLst>
                                    </p:anim>
                                    <p:anim calcmode="lin" valueType="num">
                                      <p:cBhvr additive="base">
                                        <p:cTn id="14"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P spid="205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747838" y="1722438"/>
            <a:ext cx="8686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lnSpc>
                <a:spcPct val="110000"/>
              </a:lnSpc>
              <a:spcBef>
                <a:spcPct val="20000"/>
              </a:spcBef>
              <a:buFontTx/>
              <a:buChar char="•"/>
            </a:pPr>
            <a:r>
              <a:rPr lang="en-US" altLang="en-US" b="1">
                <a:solidFill>
                  <a:srgbClr val="000000"/>
                </a:solidFill>
                <a:cs typeface="Arial" panose="020B0604020202020204" pitchFamily="34" charset="0"/>
              </a:rPr>
              <a:t>Inadequate security and control may create serious legal liability.</a:t>
            </a:r>
          </a:p>
          <a:p>
            <a:pPr eaLnBrk="1" hangingPunct="1">
              <a:lnSpc>
                <a:spcPct val="110000"/>
              </a:lnSpc>
              <a:spcBef>
                <a:spcPct val="20000"/>
              </a:spcBef>
              <a:buFontTx/>
              <a:buChar char="•"/>
            </a:pPr>
            <a:endParaRPr lang="en-US" altLang="en-US" sz="1600" b="1">
              <a:solidFill>
                <a:srgbClr val="000000"/>
              </a:solidFill>
              <a:cs typeface="Times New Roman" panose="02020603050405020304" pitchFamily="18" charset="0"/>
            </a:endParaRPr>
          </a:p>
          <a:p>
            <a:pPr eaLnBrk="1" hangingPunct="1">
              <a:lnSpc>
                <a:spcPct val="110000"/>
              </a:lnSpc>
              <a:spcBef>
                <a:spcPct val="20000"/>
              </a:spcBef>
              <a:buFontTx/>
              <a:buChar char="•"/>
            </a:pPr>
            <a:r>
              <a:rPr lang="en-US" altLang="en-US" b="1">
                <a:solidFill>
                  <a:srgbClr val="000000"/>
                </a:solidFill>
                <a:cs typeface="Arial" panose="020B0604020202020204" pitchFamily="34" charset="0"/>
              </a:rPr>
              <a:t>Businesses must protect not only their own information assets but also those of customers, employees, and business partners. Failure to do so can lead to costly litigation for data exposure or theft. </a:t>
            </a:r>
          </a:p>
          <a:p>
            <a:pPr eaLnBrk="1" hangingPunct="1">
              <a:lnSpc>
                <a:spcPct val="110000"/>
              </a:lnSpc>
              <a:spcBef>
                <a:spcPct val="20000"/>
              </a:spcBef>
              <a:buFontTx/>
              <a:buChar char="•"/>
            </a:pPr>
            <a:endParaRPr lang="en-US" altLang="en-US" sz="1600" b="1">
              <a:solidFill>
                <a:srgbClr val="000000"/>
              </a:solidFill>
              <a:cs typeface="Times New Roman" panose="02020603050405020304" pitchFamily="18" charset="0"/>
            </a:endParaRPr>
          </a:p>
          <a:p>
            <a:pPr eaLnBrk="1" hangingPunct="1">
              <a:lnSpc>
                <a:spcPct val="110000"/>
              </a:lnSpc>
              <a:spcBef>
                <a:spcPct val="20000"/>
              </a:spcBef>
              <a:buFontTx/>
              <a:buChar char="•"/>
            </a:pPr>
            <a:r>
              <a:rPr lang="en-US" altLang="en-US" b="1">
                <a:solidFill>
                  <a:srgbClr val="000000"/>
                </a:solidFill>
                <a:cs typeface="Times New Roman" panose="02020603050405020304" pitchFamily="18" charset="0"/>
              </a:rPr>
              <a:t>A sound security and control framework that protects business information assets can thus produce a high return on investment.</a:t>
            </a:r>
            <a:endParaRPr lang="en-US" altLang="en-US" b="1">
              <a:solidFill>
                <a:srgbClr val="000000"/>
              </a:solidFill>
              <a:cs typeface="Arial" panose="020B0604020202020204" pitchFamily="34" charset="0"/>
            </a:endParaRPr>
          </a:p>
        </p:txBody>
      </p:sp>
      <p:sp>
        <p:nvSpPr>
          <p:cNvPr id="20483" name="Rectangle 3"/>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sp>
        <p:nvSpPr>
          <p:cNvPr id="13316" name="Text Box 4"/>
          <p:cNvSpPr txBox="1">
            <a:spLocks noChangeArrowheads="1"/>
          </p:cNvSpPr>
          <p:nvPr/>
        </p:nvSpPr>
        <p:spPr bwMode="auto">
          <a:xfrm>
            <a:off x="3486151" y="1066800"/>
            <a:ext cx="5554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sz="1600" b="1">
                <a:solidFill>
                  <a:schemeClr val="tx2"/>
                </a:solidFill>
                <a:cs typeface="Times New Roman" panose="02020603050405020304" pitchFamily="18" charset="0"/>
              </a:rPr>
              <a:t>BUSINESS VALUE OF SECURITY AND CONTROL</a:t>
            </a:r>
            <a:r>
              <a:rPr lang="en-US" altLang="en-US" sz="1600" b="1">
                <a:solidFill>
                  <a:schemeClr val="tx2"/>
                </a:solidFill>
              </a:rPr>
              <a:t> </a:t>
            </a:r>
          </a:p>
        </p:txBody>
      </p:sp>
    </p:spTree>
    <p:extLst>
      <p:ext uri="{BB962C8B-B14F-4D97-AF65-F5344CB8AC3E}">
        <p14:creationId xmlns:p14="http://schemas.microsoft.com/office/powerpoint/2010/main" val="3657238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 calcmode="lin" valueType="num">
                                      <p:cBhvr additive="base">
                                        <p:cTn id="7" dur="500" fill="hold"/>
                                        <p:tgtEl>
                                          <p:spTgt spid="204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0482">
                                            <p:txEl>
                                              <p:pRg st="2" end="2"/>
                                            </p:txEl>
                                          </p:spTgt>
                                        </p:tgtEl>
                                        <p:attrNameLst>
                                          <p:attrName>style.visibility</p:attrName>
                                        </p:attrNameLst>
                                      </p:cBhvr>
                                      <p:to>
                                        <p:strVal val="visible"/>
                                      </p:to>
                                    </p:set>
                                    <p:anim calcmode="lin" valueType="num">
                                      <p:cBhvr additive="base">
                                        <p:cTn id="13" dur="500" fill="hold"/>
                                        <p:tgtEl>
                                          <p:spTgt spid="2048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2">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0482">
                                            <p:txEl>
                                              <p:pRg st="4" end="4"/>
                                            </p:txEl>
                                          </p:spTgt>
                                        </p:tgtEl>
                                        <p:attrNameLst>
                                          <p:attrName>style.visibility</p:attrName>
                                        </p:attrNameLst>
                                      </p:cBhvr>
                                      <p:to>
                                        <p:strVal val="visible"/>
                                      </p:to>
                                    </p:set>
                                    <p:anim calcmode="lin" valueType="num">
                                      <p:cBhvr additive="base">
                                        <p:cTn id="19" dur="500" fill="hold"/>
                                        <p:tgtEl>
                                          <p:spTgt spid="2048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2">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819400" y="2133600"/>
            <a:ext cx="64770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20000"/>
              </a:spcBef>
            </a:pPr>
            <a:r>
              <a:rPr lang="en-US" altLang="en-US" b="1">
                <a:solidFill>
                  <a:srgbClr val="A50021"/>
                </a:solidFill>
                <a:cs typeface="Times New Roman" panose="02020603050405020304" pitchFamily="18" charset="0"/>
              </a:rPr>
              <a:t>General controls:</a:t>
            </a:r>
          </a:p>
          <a:p>
            <a:pPr eaLnBrk="1" hangingPunct="1">
              <a:spcBef>
                <a:spcPct val="20000"/>
              </a:spcBef>
              <a:buFontTx/>
              <a:buChar char="•"/>
            </a:pPr>
            <a:endParaRPr lang="en-US" altLang="en-US" b="1">
              <a:solidFill>
                <a:srgbClr val="000000"/>
              </a:solidFill>
              <a:cs typeface="Times New Roman" panose="02020603050405020304" pitchFamily="18" charset="0"/>
            </a:endParaRPr>
          </a:p>
          <a:p>
            <a:pPr eaLnBrk="1" hangingPunct="1">
              <a:spcBef>
                <a:spcPct val="20000"/>
              </a:spcBef>
              <a:buFontTx/>
              <a:buChar char="•"/>
            </a:pPr>
            <a:r>
              <a:rPr lang="en-US" altLang="en-US" b="1">
                <a:solidFill>
                  <a:srgbClr val="000000"/>
                </a:solidFill>
                <a:cs typeface="Times New Roman" panose="02020603050405020304" pitchFamily="18" charset="0"/>
              </a:rPr>
              <a:t>Software and hardware </a:t>
            </a:r>
          </a:p>
          <a:p>
            <a:pPr eaLnBrk="1" hangingPunct="1">
              <a:spcBef>
                <a:spcPct val="20000"/>
              </a:spcBef>
              <a:buFontTx/>
              <a:buChar char="•"/>
            </a:pPr>
            <a:endParaRPr lang="en-US" altLang="en-US" b="1">
              <a:solidFill>
                <a:srgbClr val="000000"/>
              </a:solidFill>
              <a:cs typeface="Times New Roman" panose="02020603050405020304" pitchFamily="18" charset="0"/>
            </a:endParaRPr>
          </a:p>
          <a:p>
            <a:pPr eaLnBrk="1" hangingPunct="1">
              <a:spcBef>
                <a:spcPct val="20000"/>
              </a:spcBef>
              <a:buFontTx/>
              <a:buChar char="•"/>
            </a:pPr>
            <a:r>
              <a:rPr lang="en-US" altLang="en-US" b="1">
                <a:solidFill>
                  <a:srgbClr val="000000"/>
                </a:solidFill>
                <a:cs typeface="Times New Roman" panose="02020603050405020304" pitchFamily="18" charset="0"/>
              </a:rPr>
              <a:t>Computer operations </a:t>
            </a:r>
          </a:p>
          <a:p>
            <a:pPr eaLnBrk="1" hangingPunct="1">
              <a:spcBef>
                <a:spcPct val="20000"/>
              </a:spcBef>
              <a:buFontTx/>
              <a:buChar char="•"/>
            </a:pPr>
            <a:endParaRPr lang="en-US" altLang="en-US" b="1">
              <a:solidFill>
                <a:srgbClr val="000000"/>
              </a:solidFill>
              <a:cs typeface="Times New Roman" panose="02020603050405020304" pitchFamily="18" charset="0"/>
            </a:endParaRPr>
          </a:p>
          <a:p>
            <a:pPr eaLnBrk="1" hangingPunct="1">
              <a:spcBef>
                <a:spcPct val="20000"/>
              </a:spcBef>
              <a:buFontTx/>
              <a:buChar char="•"/>
            </a:pPr>
            <a:r>
              <a:rPr lang="en-US" altLang="en-US" b="1">
                <a:solidFill>
                  <a:srgbClr val="000000"/>
                </a:solidFill>
                <a:cs typeface="Times New Roman" panose="02020603050405020304" pitchFamily="18" charset="0"/>
              </a:rPr>
              <a:t>Data security </a:t>
            </a:r>
          </a:p>
          <a:p>
            <a:pPr eaLnBrk="1" hangingPunct="1">
              <a:spcBef>
                <a:spcPct val="20000"/>
              </a:spcBef>
              <a:buFontTx/>
              <a:buChar char="•"/>
            </a:pPr>
            <a:endParaRPr lang="en-US" altLang="en-US" b="1">
              <a:solidFill>
                <a:srgbClr val="000000"/>
              </a:solidFill>
              <a:cs typeface="Times New Roman" panose="02020603050405020304" pitchFamily="18" charset="0"/>
            </a:endParaRPr>
          </a:p>
          <a:p>
            <a:pPr eaLnBrk="1" hangingPunct="1">
              <a:spcBef>
                <a:spcPct val="20000"/>
              </a:spcBef>
              <a:buFontTx/>
              <a:buChar char="•"/>
            </a:pPr>
            <a:r>
              <a:rPr lang="en-US" altLang="en-US" b="1">
                <a:solidFill>
                  <a:srgbClr val="000000"/>
                </a:solidFill>
                <a:cs typeface="Times New Roman" panose="02020603050405020304" pitchFamily="18" charset="0"/>
              </a:rPr>
              <a:t>Systems implementation process  </a:t>
            </a:r>
          </a:p>
          <a:p>
            <a:pPr eaLnBrk="1" hangingPunct="1">
              <a:spcBef>
                <a:spcPct val="20000"/>
              </a:spcBef>
              <a:buFontTx/>
              <a:buChar char="•"/>
            </a:pPr>
            <a:endParaRPr lang="en-US" altLang="en-US" b="1">
              <a:solidFill>
                <a:srgbClr val="000000"/>
              </a:solidFill>
              <a:cs typeface="Times New Roman" panose="02020603050405020304" pitchFamily="18" charset="0"/>
            </a:endParaRPr>
          </a:p>
        </p:txBody>
      </p:sp>
      <p:sp>
        <p:nvSpPr>
          <p:cNvPr id="28675" name="Rectangle 3"/>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sp>
        <p:nvSpPr>
          <p:cNvPr id="18436" name="Text Box 4"/>
          <p:cNvSpPr txBox="1">
            <a:spLocks noChangeArrowheads="1"/>
          </p:cNvSpPr>
          <p:nvPr/>
        </p:nvSpPr>
        <p:spPr bwMode="auto">
          <a:xfrm>
            <a:off x="3486151" y="965201"/>
            <a:ext cx="55546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sz="1600" b="1" dirty="0" smtClean="0">
                <a:solidFill>
                  <a:schemeClr val="tx2"/>
                </a:solidFill>
              </a:rPr>
              <a:t>CONTROLLING SECURITY THREATS AND VULNERABILITY</a:t>
            </a:r>
            <a:endParaRPr lang="en-US" altLang="en-US" sz="1600" b="1" dirty="0">
              <a:solidFill>
                <a:schemeClr val="tx2"/>
              </a:solidFill>
            </a:endParaRPr>
          </a:p>
        </p:txBody>
      </p:sp>
      <p:sp>
        <p:nvSpPr>
          <p:cNvPr id="18437" name="Rectangle 5"/>
          <p:cNvSpPr>
            <a:spLocks noChangeArrowheads="1"/>
          </p:cNvSpPr>
          <p:nvPr/>
        </p:nvSpPr>
        <p:spPr bwMode="auto">
          <a:xfrm>
            <a:off x="3048000" y="1600200"/>
            <a:ext cx="6019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spcBef>
                <a:spcPct val="20000"/>
              </a:spcBef>
            </a:pPr>
            <a:r>
              <a:rPr lang="en-US" altLang="en-US" b="1">
                <a:solidFill>
                  <a:srgbClr val="A50021"/>
                </a:solidFill>
                <a:cs typeface="Times New Roman" panose="02020603050405020304" pitchFamily="18" charset="0"/>
              </a:rPr>
              <a:t>Types of Information Systems Controls</a:t>
            </a:r>
            <a:r>
              <a:rPr lang="en-US" altLang="en-US" b="1">
                <a:solidFill>
                  <a:srgbClr val="A50021"/>
                </a:solidFill>
                <a:cs typeface="Arial" panose="020B0604020202020204" pitchFamily="34" charset="0"/>
              </a:rPr>
              <a:t> </a:t>
            </a:r>
          </a:p>
        </p:txBody>
      </p:sp>
    </p:spTree>
    <p:extLst>
      <p:ext uri="{BB962C8B-B14F-4D97-AF65-F5344CB8AC3E}">
        <p14:creationId xmlns:p14="http://schemas.microsoft.com/office/powerpoint/2010/main" val="4007470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 calcmode="lin" valueType="num">
                                      <p:cBhvr additive="base">
                                        <p:cTn id="7" dur="500" fill="hold"/>
                                        <p:tgtEl>
                                          <p:spTgt spid="286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 calcmode="lin" valueType="num">
                                      <p:cBhvr additive="base">
                                        <p:cTn id="13" dur="500" fill="hold"/>
                                        <p:tgtEl>
                                          <p:spTgt spid="2867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4">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8674">
                                            <p:txEl>
                                              <p:pRg st="4" end="4"/>
                                            </p:txEl>
                                          </p:spTgt>
                                        </p:tgtEl>
                                        <p:attrNameLst>
                                          <p:attrName>style.visibility</p:attrName>
                                        </p:attrNameLst>
                                      </p:cBhvr>
                                      <p:to>
                                        <p:strVal val="visible"/>
                                      </p:to>
                                    </p:set>
                                    <p:anim calcmode="lin" valueType="num">
                                      <p:cBhvr additive="base">
                                        <p:cTn id="19" dur="500" fill="hold"/>
                                        <p:tgtEl>
                                          <p:spTgt spid="2867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4">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8674">
                                            <p:txEl>
                                              <p:pRg st="6" end="6"/>
                                            </p:txEl>
                                          </p:spTgt>
                                        </p:tgtEl>
                                        <p:attrNameLst>
                                          <p:attrName>style.visibility</p:attrName>
                                        </p:attrNameLst>
                                      </p:cBhvr>
                                      <p:to>
                                        <p:strVal val="visible"/>
                                      </p:to>
                                    </p:set>
                                    <p:anim calcmode="lin" valueType="num">
                                      <p:cBhvr additive="base">
                                        <p:cTn id="25" dur="500" fill="hold"/>
                                        <p:tgtEl>
                                          <p:spTgt spid="2867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4">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8674">
                                            <p:txEl>
                                              <p:pRg st="8" end="8"/>
                                            </p:txEl>
                                          </p:spTgt>
                                        </p:tgtEl>
                                        <p:attrNameLst>
                                          <p:attrName>style.visibility</p:attrName>
                                        </p:attrNameLst>
                                      </p:cBhvr>
                                      <p:to>
                                        <p:strVal val="visible"/>
                                      </p:to>
                                    </p:set>
                                    <p:anim calcmode="lin" valueType="num">
                                      <p:cBhvr additive="base">
                                        <p:cTn id="31" dur="500" fill="hold"/>
                                        <p:tgtEl>
                                          <p:spTgt spid="2867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4">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905000" y="2133600"/>
            <a:ext cx="8458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lnSpc>
                <a:spcPct val="125000"/>
              </a:lnSpc>
              <a:buFontTx/>
              <a:buChar char="•"/>
            </a:pPr>
            <a:r>
              <a:rPr lang="en-US" altLang="en-US" b="1">
                <a:solidFill>
                  <a:srgbClr val="A50021"/>
                </a:solidFill>
                <a:cs typeface="Arial" panose="020B0604020202020204" pitchFamily="34" charset="0"/>
              </a:rPr>
              <a:t>Downtime: </a:t>
            </a:r>
            <a:r>
              <a:rPr lang="en-US" altLang="en-US" b="1">
                <a:solidFill>
                  <a:srgbClr val="000000"/>
                </a:solidFill>
                <a:cs typeface="Times New Roman" panose="02020603050405020304" pitchFamily="18" charset="0"/>
              </a:rPr>
              <a:t>Period of time in which a system is not operational</a:t>
            </a:r>
            <a:r>
              <a:rPr lang="en-US" altLang="en-US" b="1">
                <a:solidFill>
                  <a:srgbClr val="000000"/>
                </a:solidFill>
                <a:cs typeface="Arial" panose="020B0604020202020204" pitchFamily="34" charset="0"/>
              </a:rPr>
              <a:t> </a:t>
            </a:r>
            <a:endParaRPr lang="en-US" altLang="en-US" b="1">
              <a:solidFill>
                <a:srgbClr val="000000"/>
              </a:solidFill>
              <a:cs typeface="Times New Roman" panose="02020603050405020304" pitchFamily="18" charset="0"/>
            </a:endParaRPr>
          </a:p>
          <a:p>
            <a:pPr eaLnBrk="1" hangingPunct="1">
              <a:lnSpc>
                <a:spcPct val="125000"/>
              </a:lnSpc>
              <a:buFontTx/>
              <a:buChar char="•"/>
            </a:pPr>
            <a:endParaRPr lang="en-US" altLang="en-US" sz="2000" b="1">
              <a:solidFill>
                <a:srgbClr val="000000"/>
              </a:solidFill>
              <a:cs typeface="Times New Roman" panose="02020603050405020304" pitchFamily="18" charset="0"/>
            </a:endParaRPr>
          </a:p>
          <a:p>
            <a:pPr eaLnBrk="1" hangingPunct="1">
              <a:lnSpc>
                <a:spcPct val="125000"/>
              </a:lnSpc>
              <a:buFontTx/>
              <a:buChar char="•"/>
            </a:pPr>
            <a:r>
              <a:rPr lang="en-US" altLang="en-US" b="1">
                <a:solidFill>
                  <a:srgbClr val="A50021"/>
                </a:solidFill>
                <a:cs typeface="Arial" panose="020B0604020202020204" pitchFamily="34" charset="0"/>
              </a:rPr>
              <a:t>Fault-tolerant computer systems:</a:t>
            </a:r>
            <a:r>
              <a:rPr lang="en-US" altLang="en-US" b="1">
                <a:solidFill>
                  <a:srgbClr val="000000"/>
                </a:solidFill>
                <a:cs typeface="Arial" panose="020B0604020202020204" pitchFamily="34" charset="0"/>
              </a:rPr>
              <a:t> </a:t>
            </a:r>
            <a:r>
              <a:rPr lang="en-US" altLang="en-US" b="1">
                <a:solidFill>
                  <a:srgbClr val="000000"/>
                </a:solidFill>
                <a:cs typeface="Times New Roman" panose="02020603050405020304" pitchFamily="18" charset="0"/>
              </a:rPr>
              <a:t>Redundant hardware, software, and power supply components to provide continuous, uninterrupted service</a:t>
            </a:r>
            <a:r>
              <a:rPr lang="en-US" altLang="en-US" b="1">
                <a:solidFill>
                  <a:srgbClr val="000000"/>
                </a:solidFill>
                <a:cs typeface="Arial" panose="020B0604020202020204" pitchFamily="34" charset="0"/>
              </a:rPr>
              <a:t> </a:t>
            </a:r>
          </a:p>
          <a:p>
            <a:pPr eaLnBrk="1" hangingPunct="1">
              <a:lnSpc>
                <a:spcPct val="125000"/>
              </a:lnSpc>
              <a:buFontTx/>
              <a:buChar char="•"/>
            </a:pPr>
            <a:endParaRPr lang="en-US" altLang="en-US" sz="2000" b="1">
              <a:solidFill>
                <a:srgbClr val="000000"/>
              </a:solidFill>
              <a:cs typeface="Arial" panose="020B0604020202020204" pitchFamily="34" charset="0"/>
            </a:endParaRPr>
          </a:p>
          <a:p>
            <a:pPr eaLnBrk="1" hangingPunct="1">
              <a:lnSpc>
                <a:spcPct val="125000"/>
              </a:lnSpc>
              <a:buFontTx/>
              <a:buChar char="•"/>
            </a:pPr>
            <a:r>
              <a:rPr lang="en-US" altLang="en-US" b="1">
                <a:solidFill>
                  <a:srgbClr val="A50021"/>
                </a:solidFill>
                <a:cs typeface="Times New Roman" panose="02020603050405020304" pitchFamily="18" charset="0"/>
              </a:rPr>
              <a:t>High-availability computing:</a:t>
            </a:r>
            <a:r>
              <a:rPr lang="en-US" altLang="en-US" b="1">
                <a:solidFill>
                  <a:srgbClr val="000000"/>
                </a:solidFill>
                <a:cs typeface="Times New Roman" panose="02020603050405020304" pitchFamily="18" charset="0"/>
              </a:rPr>
              <a:t> Designing to maximize application and system availability </a:t>
            </a:r>
          </a:p>
          <a:p>
            <a:pPr eaLnBrk="1" hangingPunct="1">
              <a:lnSpc>
                <a:spcPct val="125000"/>
              </a:lnSpc>
              <a:buFontTx/>
              <a:buChar char="•"/>
            </a:pPr>
            <a:endParaRPr lang="en-US" altLang="en-US" b="1">
              <a:solidFill>
                <a:srgbClr val="000000"/>
              </a:solidFill>
              <a:cs typeface="Arial" panose="020B0604020202020204" pitchFamily="34" charset="0"/>
            </a:endParaRPr>
          </a:p>
        </p:txBody>
      </p:sp>
      <p:sp>
        <p:nvSpPr>
          <p:cNvPr id="31747" name="Rectangle 3"/>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sp>
        <p:nvSpPr>
          <p:cNvPr id="23556" name="Text Box 4"/>
          <p:cNvSpPr txBox="1">
            <a:spLocks noChangeArrowheads="1"/>
          </p:cNvSpPr>
          <p:nvPr/>
        </p:nvSpPr>
        <p:spPr bwMode="auto">
          <a:xfrm>
            <a:off x="3460025" y="965201"/>
            <a:ext cx="55546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sz="1600" b="1" dirty="0" smtClean="0">
                <a:solidFill>
                  <a:schemeClr val="tx2"/>
                </a:solidFill>
              </a:rPr>
              <a:t>CONTROLLING SECURITY THREATS AND VULNERABILITY</a:t>
            </a:r>
            <a:endParaRPr lang="en-US" altLang="en-US" sz="1600" b="1" dirty="0">
              <a:solidFill>
                <a:schemeClr val="tx2"/>
              </a:solidFill>
            </a:endParaRPr>
          </a:p>
        </p:txBody>
      </p:sp>
      <p:sp>
        <p:nvSpPr>
          <p:cNvPr id="23557" name="Rectangle 5"/>
          <p:cNvSpPr>
            <a:spLocks noChangeArrowheads="1"/>
          </p:cNvSpPr>
          <p:nvPr/>
        </p:nvSpPr>
        <p:spPr bwMode="auto">
          <a:xfrm>
            <a:off x="3657600" y="1600200"/>
            <a:ext cx="480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spcBef>
                <a:spcPct val="20000"/>
              </a:spcBef>
            </a:pPr>
            <a:r>
              <a:rPr lang="en-US" altLang="en-US" b="1">
                <a:solidFill>
                  <a:srgbClr val="A50021"/>
                </a:solidFill>
                <a:cs typeface="Times New Roman" panose="02020603050405020304" pitchFamily="18" charset="0"/>
              </a:rPr>
              <a:t>Ensuring Business Continuity</a:t>
            </a:r>
            <a:r>
              <a:rPr lang="en-US" altLang="en-US" b="1">
                <a:solidFill>
                  <a:srgbClr val="A50021"/>
                </a:solidFill>
                <a:cs typeface="Arial" panose="020B0604020202020204" pitchFamily="34" charset="0"/>
              </a:rPr>
              <a:t> </a:t>
            </a:r>
          </a:p>
        </p:txBody>
      </p:sp>
    </p:spTree>
    <p:extLst>
      <p:ext uri="{BB962C8B-B14F-4D97-AF65-F5344CB8AC3E}">
        <p14:creationId xmlns:p14="http://schemas.microsoft.com/office/powerpoint/2010/main" val="382443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 calcmode="lin" valueType="num">
                                      <p:cBhvr additive="base">
                                        <p:cTn id="7" dur="500" fill="hold"/>
                                        <p:tgtEl>
                                          <p:spTgt spid="317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anim calcmode="lin" valueType="num">
                                      <p:cBhvr additive="base">
                                        <p:cTn id="13" dur="500" fill="hold"/>
                                        <p:tgtEl>
                                          <p:spTgt spid="3174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1746">
                                            <p:txEl>
                                              <p:pRg st="4" end="4"/>
                                            </p:txEl>
                                          </p:spTgt>
                                        </p:tgtEl>
                                        <p:attrNameLst>
                                          <p:attrName>style.visibility</p:attrName>
                                        </p:attrNameLst>
                                      </p:cBhvr>
                                      <p:to>
                                        <p:strVal val="visible"/>
                                      </p:to>
                                    </p:set>
                                    <p:anim calcmode="lin" valueType="num">
                                      <p:cBhvr additive="base">
                                        <p:cTn id="19" dur="500" fill="hold"/>
                                        <p:tgtEl>
                                          <p:spTgt spid="3174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6">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050"/>
          <p:cNvSpPr>
            <a:spLocks noChangeArrowheads="1"/>
          </p:cNvSpPr>
          <p:nvPr/>
        </p:nvSpPr>
        <p:spPr bwMode="auto">
          <a:xfrm>
            <a:off x="1905000" y="2209800"/>
            <a:ext cx="84582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lnSpc>
                <a:spcPct val="125000"/>
              </a:lnSpc>
              <a:buFontTx/>
              <a:buChar char="•"/>
            </a:pPr>
            <a:r>
              <a:rPr lang="en-US" altLang="en-US" b="1">
                <a:solidFill>
                  <a:srgbClr val="A50021"/>
                </a:solidFill>
                <a:cs typeface="Arial" panose="020B0604020202020204" pitchFamily="34" charset="0"/>
              </a:rPr>
              <a:t>Load balancing:</a:t>
            </a:r>
            <a:r>
              <a:rPr lang="en-US" altLang="en-US" b="1">
                <a:solidFill>
                  <a:srgbClr val="000000"/>
                </a:solidFill>
                <a:cs typeface="Arial" panose="020B0604020202020204" pitchFamily="34" charset="0"/>
              </a:rPr>
              <a:t> </a:t>
            </a:r>
            <a:r>
              <a:rPr lang="en-US" altLang="en-US" b="1">
                <a:solidFill>
                  <a:srgbClr val="000000"/>
                </a:solidFill>
                <a:cs typeface="Times New Roman" panose="02020603050405020304" pitchFamily="18" charset="0"/>
              </a:rPr>
              <a:t>Distributes access requests across multiple servers</a:t>
            </a:r>
            <a:r>
              <a:rPr lang="en-US" altLang="en-US" b="1">
                <a:solidFill>
                  <a:srgbClr val="000000"/>
                </a:solidFill>
                <a:cs typeface="Arial" panose="020B0604020202020204" pitchFamily="34" charset="0"/>
              </a:rPr>
              <a:t> </a:t>
            </a:r>
          </a:p>
          <a:p>
            <a:pPr eaLnBrk="1" hangingPunct="1">
              <a:lnSpc>
                <a:spcPct val="125000"/>
              </a:lnSpc>
              <a:buFontTx/>
              <a:buChar char="•"/>
            </a:pPr>
            <a:endParaRPr lang="en-US" altLang="en-US" b="1">
              <a:solidFill>
                <a:srgbClr val="000000"/>
              </a:solidFill>
              <a:cs typeface="Arial" panose="020B0604020202020204" pitchFamily="34" charset="0"/>
            </a:endParaRPr>
          </a:p>
          <a:p>
            <a:pPr eaLnBrk="1" hangingPunct="1">
              <a:lnSpc>
                <a:spcPct val="125000"/>
              </a:lnSpc>
              <a:buFontTx/>
              <a:buChar char="•"/>
            </a:pPr>
            <a:r>
              <a:rPr lang="en-US" altLang="en-US" b="1">
                <a:solidFill>
                  <a:srgbClr val="A50021"/>
                </a:solidFill>
                <a:cs typeface="Arial" panose="020B0604020202020204" pitchFamily="34" charset="0"/>
              </a:rPr>
              <a:t>Mirroring:</a:t>
            </a:r>
            <a:r>
              <a:rPr lang="en-US" altLang="en-US" b="1">
                <a:solidFill>
                  <a:srgbClr val="000000"/>
                </a:solidFill>
                <a:cs typeface="Arial" panose="020B0604020202020204" pitchFamily="34" charset="0"/>
              </a:rPr>
              <a:t> </a:t>
            </a:r>
            <a:r>
              <a:rPr lang="en-US" altLang="en-US" b="1">
                <a:solidFill>
                  <a:srgbClr val="000000"/>
                </a:solidFill>
                <a:cs typeface="Times New Roman" panose="02020603050405020304" pitchFamily="18" charset="0"/>
              </a:rPr>
              <a:t>Backup server that duplicates processes on primary server</a:t>
            </a:r>
          </a:p>
          <a:p>
            <a:pPr eaLnBrk="1" hangingPunct="1">
              <a:lnSpc>
                <a:spcPct val="125000"/>
              </a:lnSpc>
              <a:buFontTx/>
              <a:buChar char="•"/>
            </a:pPr>
            <a:endParaRPr lang="en-US" altLang="en-US" b="1">
              <a:solidFill>
                <a:srgbClr val="000000"/>
              </a:solidFill>
              <a:cs typeface="Times New Roman" panose="02020603050405020304" pitchFamily="18" charset="0"/>
            </a:endParaRPr>
          </a:p>
          <a:p>
            <a:pPr eaLnBrk="1" hangingPunct="1">
              <a:buFontTx/>
              <a:buChar char="•"/>
            </a:pPr>
            <a:r>
              <a:rPr lang="en-US" altLang="en-US" b="1">
                <a:solidFill>
                  <a:srgbClr val="A50021"/>
                </a:solidFill>
                <a:cs typeface="Times New Roman" panose="02020603050405020304" pitchFamily="18" charset="0"/>
              </a:rPr>
              <a:t>Recovery-oriented computing:</a:t>
            </a:r>
            <a:r>
              <a:rPr lang="en-US" altLang="en-US" b="1">
                <a:solidFill>
                  <a:srgbClr val="000000"/>
                </a:solidFill>
                <a:cs typeface="Times New Roman" panose="02020603050405020304" pitchFamily="18" charset="0"/>
              </a:rPr>
              <a:t> Designing computing systems to recover more rapidly from mishaps </a:t>
            </a:r>
          </a:p>
          <a:p>
            <a:pPr eaLnBrk="1" hangingPunct="1">
              <a:lnSpc>
                <a:spcPct val="125000"/>
              </a:lnSpc>
              <a:buFontTx/>
              <a:buChar char="•"/>
            </a:pPr>
            <a:endParaRPr lang="en-US" altLang="en-US" b="1">
              <a:solidFill>
                <a:srgbClr val="000000"/>
              </a:solidFill>
              <a:cs typeface="Times New Roman" panose="02020603050405020304" pitchFamily="18" charset="0"/>
            </a:endParaRPr>
          </a:p>
          <a:p>
            <a:pPr eaLnBrk="1" hangingPunct="1">
              <a:lnSpc>
                <a:spcPct val="125000"/>
              </a:lnSpc>
              <a:buFontTx/>
              <a:buChar char="•"/>
            </a:pPr>
            <a:endParaRPr lang="en-US" altLang="en-US" b="1">
              <a:solidFill>
                <a:srgbClr val="000000"/>
              </a:solidFill>
              <a:cs typeface="Times New Roman" panose="02020603050405020304" pitchFamily="18" charset="0"/>
            </a:endParaRPr>
          </a:p>
        </p:txBody>
      </p:sp>
      <p:sp>
        <p:nvSpPr>
          <p:cNvPr id="54275" name="Rectangle 2051"/>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sp>
        <p:nvSpPr>
          <p:cNvPr id="24580" name="Text Box 2052"/>
          <p:cNvSpPr txBox="1">
            <a:spLocks noChangeArrowheads="1"/>
          </p:cNvSpPr>
          <p:nvPr/>
        </p:nvSpPr>
        <p:spPr bwMode="auto">
          <a:xfrm>
            <a:off x="3486151" y="965201"/>
            <a:ext cx="55546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sz="1600" b="1" dirty="0" smtClean="0">
                <a:solidFill>
                  <a:schemeClr val="tx2"/>
                </a:solidFill>
              </a:rPr>
              <a:t>CONTROLLING SECURITY THREATS AND VULNERABILITY</a:t>
            </a:r>
            <a:endParaRPr lang="en-US" altLang="en-US" sz="1600" b="1" dirty="0">
              <a:solidFill>
                <a:schemeClr val="tx2"/>
              </a:solidFill>
            </a:endParaRPr>
          </a:p>
        </p:txBody>
      </p:sp>
      <p:sp>
        <p:nvSpPr>
          <p:cNvPr id="24581" name="Text Box 2054"/>
          <p:cNvSpPr txBox="1">
            <a:spLocks noChangeArrowheads="1"/>
          </p:cNvSpPr>
          <p:nvPr/>
        </p:nvSpPr>
        <p:spPr bwMode="auto">
          <a:xfrm>
            <a:off x="3048000" y="167640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b="1">
                <a:solidFill>
                  <a:srgbClr val="A50021"/>
                </a:solidFill>
              </a:rPr>
              <a:t>Ensuring Business Continuity (Continued)</a:t>
            </a:r>
          </a:p>
        </p:txBody>
      </p:sp>
    </p:spTree>
    <p:extLst>
      <p:ext uri="{BB962C8B-B14F-4D97-AF65-F5344CB8AC3E}">
        <p14:creationId xmlns:p14="http://schemas.microsoft.com/office/powerpoint/2010/main" val="3090567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4274">
                                            <p:txEl>
                                              <p:pRg st="0" end="0"/>
                                            </p:txEl>
                                          </p:spTgt>
                                        </p:tgtEl>
                                        <p:attrNameLst>
                                          <p:attrName>style.visibility</p:attrName>
                                        </p:attrNameLst>
                                      </p:cBhvr>
                                      <p:to>
                                        <p:strVal val="visible"/>
                                      </p:to>
                                    </p:set>
                                    <p:anim calcmode="lin" valueType="num">
                                      <p:cBhvr additive="base">
                                        <p:cTn id="7" dur="500" fill="hold"/>
                                        <p:tgtEl>
                                          <p:spTgt spid="542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4274">
                                            <p:txEl>
                                              <p:pRg st="2" end="2"/>
                                            </p:txEl>
                                          </p:spTgt>
                                        </p:tgtEl>
                                        <p:attrNameLst>
                                          <p:attrName>style.visibility</p:attrName>
                                        </p:attrNameLst>
                                      </p:cBhvr>
                                      <p:to>
                                        <p:strVal val="visible"/>
                                      </p:to>
                                    </p:set>
                                    <p:anim calcmode="lin" valueType="num">
                                      <p:cBhvr additive="base">
                                        <p:cTn id="13" dur="500" fill="hold"/>
                                        <p:tgtEl>
                                          <p:spTgt spid="5427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4">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54274">
                                            <p:txEl>
                                              <p:pRg st="4" end="4"/>
                                            </p:txEl>
                                          </p:spTgt>
                                        </p:tgtEl>
                                        <p:attrNameLst>
                                          <p:attrName>style.visibility</p:attrName>
                                        </p:attrNameLst>
                                      </p:cBhvr>
                                      <p:to>
                                        <p:strVal val="visible"/>
                                      </p:to>
                                    </p:set>
                                    <p:anim calcmode="lin" valueType="num">
                                      <p:cBhvr additive="base">
                                        <p:cTn id="19" dur="500" fill="hold"/>
                                        <p:tgtEl>
                                          <p:spTgt spid="5427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4">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057400" y="2438400"/>
            <a:ext cx="8077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lnSpc>
                <a:spcPct val="115000"/>
              </a:lnSpc>
              <a:spcBef>
                <a:spcPct val="10000"/>
              </a:spcBef>
              <a:buFontTx/>
              <a:buChar char="•"/>
            </a:pPr>
            <a:r>
              <a:rPr lang="en-US" altLang="en-US" b="1">
                <a:solidFill>
                  <a:srgbClr val="A50021"/>
                </a:solidFill>
                <a:cs typeface="Arial" panose="020B0604020202020204" pitchFamily="34" charset="0"/>
              </a:rPr>
              <a:t>Disaster recovery planning:</a:t>
            </a:r>
            <a:r>
              <a:rPr lang="en-US" altLang="en-US" b="1">
                <a:solidFill>
                  <a:srgbClr val="000000"/>
                </a:solidFill>
                <a:cs typeface="Arial" panose="020B0604020202020204" pitchFamily="34" charset="0"/>
              </a:rPr>
              <a:t> </a:t>
            </a:r>
            <a:r>
              <a:rPr lang="en-US" altLang="en-US" b="1">
                <a:solidFill>
                  <a:srgbClr val="000000"/>
                </a:solidFill>
                <a:cs typeface="Times New Roman" panose="02020603050405020304" pitchFamily="18" charset="0"/>
              </a:rPr>
              <a:t>Plans for restoration of computing and communications disrupted by an event such as an earthquake, flood, or terrorist attack</a:t>
            </a:r>
            <a:r>
              <a:rPr lang="en-US" altLang="en-US" b="1">
                <a:solidFill>
                  <a:srgbClr val="000000"/>
                </a:solidFill>
                <a:cs typeface="Arial" panose="020B0604020202020204" pitchFamily="34" charset="0"/>
              </a:rPr>
              <a:t> </a:t>
            </a:r>
            <a:endParaRPr lang="en-US" altLang="en-US" b="1">
              <a:solidFill>
                <a:srgbClr val="000000"/>
              </a:solidFill>
              <a:cs typeface="Times New Roman" panose="02020603050405020304" pitchFamily="18" charset="0"/>
            </a:endParaRPr>
          </a:p>
          <a:p>
            <a:pPr eaLnBrk="1" hangingPunct="1">
              <a:lnSpc>
                <a:spcPct val="115000"/>
              </a:lnSpc>
              <a:spcBef>
                <a:spcPct val="10000"/>
              </a:spcBef>
              <a:buFontTx/>
              <a:buChar char="•"/>
            </a:pPr>
            <a:endParaRPr lang="en-US" altLang="en-US" b="1">
              <a:solidFill>
                <a:srgbClr val="000000"/>
              </a:solidFill>
              <a:cs typeface="Times New Roman" panose="02020603050405020304" pitchFamily="18" charset="0"/>
            </a:endParaRPr>
          </a:p>
          <a:p>
            <a:pPr eaLnBrk="1" hangingPunct="1">
              <a:lnSpc>
                <a:spcPct val="115000"/>
              </a:lnSpc>
              <a:spcBef>
                <a:spcPct val="10000"/>
              </a:spcBef>
              <a:buFontTx/>
              <a:buChar char="•"/>
            </a:pPr>
            <a:r>
              <a:rPr lang="en-US" altLang="en-US" b="1">
                <a:solidFill>
                  <a:srgbClr val="A50021"/>
                </a:solidFill>
                <a:cs typeface="Times New Roman" panose="02020603050405020304" pitchFamily="18" charset="0"/>
              </a:rPr>
              <a:t>Business continuity planning:</a:t>
            </a:r>
            <a:r>
              <a:rPr lang="en-US" altLang="en-US" b="1">
                <a:solidFill>
                  <a:srgbClr val="000000"/>
                </a:solidFill>
                <a:cs typeface="Times New Roman" panose="02020603050405020304" pitchFamily="18" charset="0"/>
              </a:rPr>
              <a:t> Plans for handling mission-critical functions if systems go down </a:t>
            </a:r>
          </a:p>
        </p:txBody>
      </p:sp>
      <p:sp>
        <p:nvSpPr>
          <p:cNvPr id="33795" name="Rectangle 3"/>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sp>
        <p:nvSpPr>
          <p:cNvPr id="25604" name="Text Box 4"/>
          <p:cNvSpPr txBox="1">
            <a:spLocks noChangeArrowheads="1"/>
          </p:cNvSpPr>
          <p:nvPr/>
        </p:nvSpPr>
        <p:spPr bwMode="auto">
          <a:xfrm>
            <a:off x="3486151" y="965201"/>
            <a:ext cx="55546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sz="1600" b="1" dirty="0" smtClean="0">
                <a:solidFill>
                  <a:schemeClr val="tx2"/>
                </a:solidFill>
              </a:rPr>
              <a:t>CONTROLLING SECURITY THREATS AND VULNERABILITY</a:t>
            </a:r>
            <a:endParaRPr lang="en-US" altLang="en-US" sz="1600" b="1" dirty="0">
              <a:solidFill>
                <a:schemeClr val="tx2"/>
              </a:solidFill>
            </a:endParaRPr>
          </a:p>
        </p:txBody>
      </p:sp>
      <p:sp>
        <p:nvSpPr>
          <p:cNvPr id="25605" name="Text Box 6"/>
          <p:cNvSpPr txBox="1">
            <a:spLocks noChangeArrowheads="1"/>
          </p:cNvSpPr>
          <p:nvPr/>
        </p:nvSpPr>
        <p:spPr bwMode="auto">
          <a:xfrm>
            <a:off x="2895600" y="175260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b="1">
                <a:solidFill>
                  <a:srgbClr val="A50021"/>
                </a:solidFill>
              </a:rPr>
              <a:t>Ensuring Business Continuity (Continued)</a:t>
            </a:r>
          </a:p>
        </p:txBody>
      </p:sp>
    </p:spTree>
    <p:extLst>
      <p:ext uri="{BB962C8B-B14F-4D97-AF65-F5344CB8AC3E}">
        <p14:creationId xmlns:p14="http://schemas.microsoft.com/office/powerpoint/2010/main" val="3271550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 calcmode="lin" valueType="num">
                                      <p:cBhvr additive="base">
                                        <p:cTn id="7" dur="500" fill="hold"/>
                                        <p:tgtEl>
                                          <p:spTgt spid="337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3794">
                                            <p:txEl>
                                              <p:pRg st="2" end="2"/>
                                            </p:txEl>
                                          </p:spTgt>
                                        </p:tgtEl>
                                        <p:attrNameLst>
                                          <p:attrName>style.visibility</p:attrName>
                                        </p:attrNameLst>
                                      </p:cBhvr>
                                      <p:to>
                                        <p:strVal val="visible"/>
                                      </p:to>
                                    </p:set>
                                    <p:anim calcmode="lin" valueType="num">
                                      <p:cBhvr additive="base">
                                        <p:cTn id="13" dur="500" fill="hold"/>
                                        <p:tgtEl>
                                          <p:spTgt spid="3379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4">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2057400" y="2286000"/>
            <a:ext cx="8077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lnSpc>
                <a:spcPct val="125000"/>
              </a:lnSpc>
              <a:spcBef>
                <a:spcPct val="10000"/>
              </a:spcBef>
              <a:buFontTx/>
              <a:buChar char="•"/>
            </a:pPr>
            <a:r>
              <a:rPr lang="en-US" altLang="en-US" b="1">
                <a:solidFill>
                  <a:srgbClr val="A50021"/>
                </a:solidFill>
                <a:cs typeface="Arial" panose="020B0604020202020204" pitchFamily="34" charset="0"/>
              </a:rPr>
              <a:t>MIS audit:</a:t>
            </a:r>
            <a:r>
              <a:rPr lang="en-US" altLang="en-US" b="1">
                <a:solidFill>
                  <a:srgbClr val="000000"/>
                </a:solidFill>
                <a:cs typeface="Arial" panose="020B0604020202020204" pitchFamily="34" charset="0"/>
              </a:rPr>
              <a:t> Identifies all of the controls that govern individual information systems and assesses their effectiveness</a:t>
            </a:r>
            <a:endParaRPr lang="en-US" altLang="en-US" b="1">
              <a:solidFill>
                <a:srgbClr val="000000"/>
              </a:solidFill>
              <a:cs typeface="Times New Roman" panose="02020603050405020304" pitchFamily="18" charset="0"/>
            </a:endParaRPr>
          </a:p>
          <a:p>
            <a:pPr eaLnBrk="1" hangingPunct="1">
              <a:lnSpc>
                <a:spcPct val="125000"/>
              </a:lnSpc>
              <a:spcBef>
                <a:spcPct val="10000"/>
              </a:spcBef>
              <a:buFontTx/>
              <a:buChar char="•"/>
            </a:pPr>
            <a:endParaRPr lang="en-US" altLang="en-US" b="1">
              <a:solidFill>
                <a:srgbClr val="000000"/>
              </a:solidFill>
              <a:cs typeface="Times New Roman" panose="02020603050405020304" pitchFamily="18" charset="0"/>
            </a:endParaRPr>
          </a:p>
          <a:p>
            <a:pPr eaLnBrk="1" hangingPunct="1">
              <a:lnSpc>
                <a:spcPct val="125000"/>
              </a:lnSpc>
              <a:spcBef>
                <a:spcPct val="10000"/>
              </a:spcBef>
              <a:buFontTx/>
              <a:buChar char="•"/>
            </a:pPr>
            <a:r>
              <a:rPr lang="en-US" altLang="en-US" b="1">
                <a:solidFill>
                  <a:srgbClr val="A50021"/>
                </a:solidFill>
                <a:cs typeface="Times New Roman" panose="02020603050405020304" pitchFamily="18" charset="0"/>
              </a:rPr>
              <a:t>Security audits:</a:t>
            </a:r>
            <a:r>
              <a:rPr lang="en-US" altLang="en-US" b="1">
                <a:solidFill>
                  <a:srgbClr val="000000"/>
                </a:solidFill>
                <a:cs typeface="Times New Roman" panose="02020603050405020304" pitchFamily="18" charset="0"/>
              </a:rPr>
              <a:t> Review technologies, procedures, documentation, training, and personnel</a:t>
            </a:r>
          </a:p>
        </p:txBody>
      </p:sp>
      <p:sp>
        <p:nvSpPr>
          <p:cNvPr id="34819" name="Rectangle 3"/>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sp>
        <p:nvSpPr>
          <p:cNvPr id="26628" name="Text Box 4"/>
          <p:cNvSpPr txBox="1">
            <a:spLocks noChangeArrowheads="1"/>
          </p:cNvSpPr>
          <p:nvPr/>
        </p:nvSpPr>
        <p:spPr bwMode="auto">
          <a:xfrm>
            <a:off x="3486151" y="965201"/>
            <a:ext cx="55546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sz="1600" b="1" dirty="0" smtClean="0">
                <a:solidFill>
                  <a:schemeClr val="tx2"/>
                </a:solidFill>
              </a:rPr>
              <a:t>CONTROLLING SECURITY THREATS AND VULNERABILITY</a:t>
            </a:r>
            <a:endParaRPr lang="en-US" altLang="en-US" sz="1600" b="1" dirty="0">
              <a:solidFill>
                <a:schemeClr val="tx2"/>
              </a:solidFill>
            </a:endParaRPr>
          </a:p>
        </p:txBody>
      </p:sp>
      <p:sp>
        <p:nvSpPr>
          <p:cNvPr id="26629" name="Rectangle 5"/>
          <p:cNvSpPr>
            <a:spLocks noChangeArrowheads="1"/>
          </p:cNvSpPr>
          <p:nvPr/>
        </p:nvSpPr>
        <p:spPr bwMode="auto">
          <a:xfrm>
            <a:off x="2057400" y="16002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20000"/>
              </a:spcBef>
            </a:pPr>
            <a:r>
              <a:rPr lang="en-US" altLang="en-US" b="1">
                <a:solidFill>
                  <a:srgbClr val="A50021"/>
                </a:solidFill>
                <a:cs typeface="Times New Roman" panose="02020603050405020304" pitchFamily="18" charset="0"/>
              </a:rPr>
              <a:t>Auditing:</a:t>
            </a:r>
            <a:r>
              <a:rPr lang="en-US" altLang="en-US" b="1">
                <a:solidFill>
                  <a:srgbClr val="A50021"/>
                </a:solidFill>
                <a:cs typeface="Arial" panose="020B0604020202020204" pitchFamily="34" charset="0"/>
              </a:rPr>
              <a:t> </a:t>
            </a:r>
          </a:p>
        </p:txBody>
      </p:sp>
    </p:spTree>
    <p:extLst>
      <p:ext uri="{BB962C8B-B14F-4D97-AF65-F5344CB8AC3E}">
        <p14:creationId xmlns:p14="http://schemas.microsoft.com/office/powerpoint/2010/main" val="1840382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 calcmode="lin" valueType="num">
                                      <p:cBhvr additive="base">
                                        <p:cTn id="7" dur="500" fill="hold"/>
                                        <p:tgtEl>
                                          <p:spTgt spid="348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4818">
                                            <p:txEl>
                                              <p:pRg st="2" end="2"/>
                                            </p:txEl>
                                          </p:spTgt>
                                        </p:tgtEl>
                                        <p:attrNameLst>
                                          <p:attrName>style.visibility</p:attrName>
                                        </p:attrNameLst>
                                      </p:cBhvr>
                                      <p:to>
                                        <p:strVal val="visible"/>
                                      </p:to>
                                    </p:set>
                                    <p:anim calcmode="lin" valueType="num">
                                      <p:cBhvr additive="base">
                                        <p:cTn id="13" dur="500" fill="hold"/>
                                        <p:tgtEl>
                                          <p:spTgt spid="3481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8">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sp>
        <p:nvSpPr>
          <p:cNvPr id="28675" name="Text Box 4"/>
          <p:cNvSpPr txBox="1">
            <a:spLocks noChangeArrowheads="1"/>
          </p:cNvSpPr>
          <p:nvPr/>
        </p:nvSpPr>
        <p:spPr bwMode="auto">
          <a:xfrm>
            <a:off x="3486150" y="1085850"/>
            <a:ext cx="6572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sz="1600" b="1" dirty="0" smtClean="0">
                <a:solidFill>
                  <a:schemeClr val="tx2"/>
                </a:solidFill>
              </a:rPr>
              <a:t>CONTROLLING SECURITY THREATS AND VULNERABILITY</a:t>
            </a:r>
            <a:endParaRPr lang="en-US" altLang="en-US" sz="1600" b="1" dirty="0">
              <a:solidFill>
                <a:schemeClr val="tx2"/>
              </a:solidFill>
            </a:endParaRPr>
          </a:p>
        </p:txBody>
      </p:sp>
      <p:sp>
        <p:nvSpPr>
          <p:cNvPr id="28676" name="Rectangle 5"/>
          <p:cNvSpPr>
            <a:spLocks noChangeArrowheads="1"/>
          </p:cNvSpPr>
          <p:nvPr/>
        </p:nvSpPr>
        <p:spPr bwMode="auto">
          <a:xfrm>
            <a:off x="4953000" y="1600200"/>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20000"/>
              </a:spcBef>
            </a:pPr>
            <a:r>
              <a:rPr lang="en-US" altLang="en-US" b="1">
                <a:solidFill>
                  <a:srgbClr val="A50021"/>
                </a:solidFill>
                <a:cs typeface="Times New Roman" panose="02020603050405020304" pitchFamily="18" charset="0"/>
              </a:rPr>
              <a:t>Access Control</a:t>
            </a:r>
            <a:r>
              <a:rPr lang="en-US" altLang="en-US" b="1">
                <a:solidFill>
                  <a:srgbClr val="A50021"/>
                </a:solidFill>
                <a:cs typeface="Arial" panose="020B0604020202020204" pitchFamily="34" charset="0"/>
              </a:rPr>
              <a:t> </a:t>
            </a:r>
          </a:p>
        </p:txBody>
      </p:sp>
      <p:sp>
        <p:nvSpPr>
          <p:cNvPr id="36870" name="Rectangle 6"/>
          <p:cNvSpPr>
            <a:spLocks noChangeArrowheads="1"/>
          </p:cNvSpPr>
          <p:nvPr/>
        </p:nvSpPr>
        <p:spPr bwMode="auto">
          <a:xfrm>
            <a:off x="2895600" y="44958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buFontTx/>
              <a:buChar char="•"/>
            </a:pPr>
            <a:r>
              <a:rPr lang="en-US" altLang="en-US" b="1">
                <a:solidFill>
                  <a:srgbClr val="000000"/>
                </a:solidFill>
                <a:cs typeface="Times New Roman" panose="02020603050405020304" pitchFamily="18" charset="0"/>
              </a:rPr>
              <a:t> Passwords </a:t>
            </a:r>
          </a:p>
        </p:txBody>
      </p:sp>
      <p:sp>
        <p:nvSpPr>
          <p:cNvPr id="36871" name="Rectangle 7"/>
          <p:cNvSpPr>
            <a:spLocks noChangeArrowheads="1"/>
          </p:cNvSpPr>
          <p:nvPr/>
        </p:nvSpPr>
        <p:spPr bwMode="auto">
          <a:xfrm>
            <a:off x="2286001" y="3886200"/>
            <a:ext cx="2417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b="1">
                <a:solidFill>
                  <a:srgbClr val="A50021"/>
                </a:solidFill>
                <a:cs typeface="Times New Roman" panose="02020603050405020304" pitchFamily="18" charset="0"/>
              </a:rPr>
              <a:t>Authentication:</a:t>
            </a:r>
          </a:p>
        </p:txBody>
      </p:sp>
      <p:sp>
        <p:nvSpPr>
          <p:cNvPr id="36872" name="Rectangle 8"/>
          <p:cNvSpPr>
            <a:spLocks noChangeArrowheads="1"/>
          </p:cNvSpPr>
          <p:nvPr/>
        </p:nvSpPr>
        <p:spPr bwMode="auto">
          <a:xfrm>
            <a:off x="1828800" y="2284413"/>
            <a:ext cx="8458200"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lnSpc>
                <a:spcPct val="110000"/>
              </a:lnSpc>
              <a:spcBef>
                <a:spcPct val="10000"/>
              </a:spcBef>
            </a:pPr>
            <a:r>
              <a:rPr lang="en-US" altLang="en-US" b="1">
                <a:solidFill>
                  <a:srgbClr val="A50021"/>
                </a:solidFill>
                <a:cs typeface="Arial" panose="020B0604020202020204" pitchFamily="34" charset="0"/>
              </a:rPr>
              <a:t>Access control:</a:t>
            </a:r>
            <a:r>
              <a:rPr lang="en-US" altLang="en-US" b="1">
                <a:solidFill>
                  <a:srgbClr val="000000"/>
                </a:solidFill>
                <a:cs typeface="Arial" panose="020B0604020202020204" pitchFamily="34" charset="0"/>
              </a:rPr>
              <a:t> Consists of all the policies and procedures a company uses to prevent improper access to systems by unauthorized insiders and outsiders</a:t>
            </a:r>
          </a:p>
        </p:txBody>
      </p:sp>
      <p:sp>
        <p:nvSpPr>
          <p:cNvPr id="36873" name="Rectangle 9"/>
          <p:cNvSpPr>
            <a:spLocks noChangeArrowheads="1"/>
          </p:cNvSpPr>
          <p:nvPr/>
        </p:nvSpPr>
        <p:spPr bwMode="auto">
          <a:xfrm>
            <a:off x="2895600" y="5105400"/>
            <a:ext cx="342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buFontTx/>
              <a:buChar char="•"/>
            </a:pPr>
            <a:r>
              <a:rPr lang="en-US" altLang="en-US" b="1">
                <a:solidFill>
                  <a:srgbClr val="000000"/>
                </a:solidFill>
                <a:cs typeface="Times New Roman" panose="02020603050405020304" pitchFamily="18" charset="0"/>
              </a:rPr>
              <a:t> Tokens, smart cards </a:t>
            </a:r>
          </a:p>
        </p:txBody>
      </p:sp>
      <p:sp>
        <p:nvSpPr>
          <p:cNvPr id="36874" name="Rectangle 10"/>
          <p:cNvSpPr>
            <a:spLocks noChangeArrowheads="1"/>
          </p:cNvSpPr>
          <p:nvPr/>
        </p:nvSpPr>
        <p:spPr bwMode="auto">
          <a:xfrm>
            <a:off x="2895601" y="5715000"/>
            <a:ext cx="3946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buFontTx/>
              <a:buChar char="•"/>
            </a:pPr>
            <a:r>
              <a:rPr lang="en-US" altLang="en-US" b="1">
                <a:solidFill>
                  <a:srgbClr val="000000"/>
                </a:solidFill>
                <a:cs typeface="Times New Roman" panose="02020603050405020304" pitchFamily="18" charset="0"/>
              </a:rPr>
              <a:t> Biometric authentication</a:t>
            </a:r>
          </a:p>
        </p:txBody>
      </p:sp>
    </p:spTree>
    <p:extLst>
      <p:ext uri="{BB962C8B-B14F-4D97-AF65-F5344CB8AC3E}">
        <p14:creationId xmlns:p14="http://schemas.microsoft.com/office/powerpoint/2010/main" val="3212691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6872"/>
                                        </p:tgtEl>
                                        <p:attrNameLst>
                                          <p:attrName>style.visibility</p:attrName>
                                        </p:attrNameLst>
                                      </p:cBhvr>
                                      <p:to>
                                        <p:strVal val="visible"/>
                                      </p:to>
                                    </p:set>
                                    <p:anim calcmode="lin" valueType="num">
                                      <p:cBhvr additive="base">
                                        <p:cTn id="7" dur="500" fill="hold"/>
                                        <p:tgtEl>
                                          <p:spTgt spid="36872"/>
                                        </p:tgtEl>
                                        <p:attrNameLst>
                                          <p:attrName>ppt_x</p:attrName>
                                        </p:attrNameLst>
                                      </p:cBhvr>
                                      <p:tavLst>
                                        <p:tav tm="0">
                                          <p:val>
                                            <p:strVal val="#ppt_x"/>
                                          </p:val>
                                        </p:tav>
                                        <p:tav tm="100000">
                                          <p:val>
                                            <p:strVal val="#ppt_x"/>
                                          </p:val>
                                        </p:tav>
                                      </p:tavLst>
                                    </p:anim>
                                    <p:anim calcmode="lin" valueType="num">
                                      <p:cBhvr additive="base">
                                        <p:cTn id="8" dur="500" fill="hold"/>
                                        <p:tgtEl>
                                          <p:spTgt spid="3687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6871"/>
                                        </p:tgtEl>
                                        <p:attrNameLst>
                                          <p:attrName>style.visibility</p:attrName>
                                        </p:attrNameLst>
                                      </p:cBhvr>
                                      <p:to>
                                        <p:strVal val="visible"/>
                                      </p:to>
                                    </p:set>
                                    <p:anim calcmode="lin" valueType="num">
                                      <p:cBhvr additive="base">
                                        <p:cTn id="13" dur="500" fill="hold"/>
                                        <p:tgtEl>
                                          <p:spTgt spid="36871"/>
                                        </p:tgtEl>
                                        <p:attrNameLst>
                                          <p:attrName>ppt_x</p:attrName>
                                        </p:attrNameLst>
                                      </p:cBhvr>
                                      <p:tavLst>
                                        <p:tav tm="0">
                                          <p:val>
                                            <p:strVal val="#ppt_x"/>
                                          </p:val>
                                        </p:tav>
                                        <p:tav tm="100000">
                                          <p:val>
                                            <p:strVal val="#ppt_x"/>
                                          </p:val>
                                        </p:tav>
                                      </p:tavLst>
                                    </p:anim>
                                    <p:anim calcmode="lin" valueType="num">
                                      <p:cBhvr additive="base">
                                        <p:cTn id="14" dur="500" fill="hold"/>
                                        <p:tgtEl>
                                          <p:spTgt spid="36871"/>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6870"/>
                                        </p:tgtEl>
                                        <p:attrNameLst>
                                          <p:attrName>style.visibility</p:attrName>
                                        </p:attrNameLst>
                                      </p:cBhvr>
                                      <p:to>
                                        <p:strVal val="visible"/>
                                      </p:to>
                                    </p:set>
                                    <p:anim calcmode="lin" valueType="num">
                                      <p:cBhvr additive="base">
                                        <p:cTn id="19" dur="500" fill="hold"/>
                                        <p:tgtEl>
                                          <p:spTgt spid="36870"/>
                                        </p:tgtEl>
                                        <p:attrNameLst>
                                          <p:attrName>ppt_x</p:attrName>
                                        </p:attrNameLst>
                                      </p:cBhvr>
                                      <p:tavLst>
                                        <p:tav tm="0">
                                          <p:val>
                                            <p:strVal val="#ppt_x"/>
                                          </p:val>
                                        </p:tav>
                                        <p:tav tm="100000">
                                          <p:val>
                                            <p:strVal val="#ppt_x"/>
                                          </p:val>
                                        </p:tav>
                                      </p:tavLst>
                                    </p:anim>
                                    <p:anim calcmode="lin" valueType="num">
                                      <p:cBhvr additive="base">
                                        <p:cTn id="20" dur="500" fill="hold"/>
                                        <p:tgtEl>
                                          <p:spTgt spid="36870"/>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6873"/>
                                        </p:tgtEl>
                                        <p:attrNameLst>
                                          <p:attrName>style.visibility</p:attrName>
                                        </p:attrNameLst>
                                      </p:cBhvr>
                                      <p:to>
                                        <p:strVal val="visible"/>
                                      </p:to>
                                    </p:set>
                                    <p:anim calcmode="lin" valueType="num">
                                      <p:cBhvr additive="base">
                                        <p:cTn id="25" dur="500" fill="hold"/>
                                        <p:tgtEl>
                                          <p:spTgt spid="36873"/>
                                        </p:tgtEl>
                                        <p:attrNameLst>
                                          <p:attrName>ppt_x</p:attrName>
                                        </p:attrNameLst>
                                      </p:cBhvr>
                                      <p:tavLst>
                                        <p:tav tm="0">
                                          <p:val>
                                            <p:strVal val="#ppt_x"/>
                                          </p:val>
                                        </p:tav>
                                        <p:tav tm="100000">
                                          <p:val>
                                            <p:strVal val="#ppt_x"/>
                                          </p:val>
                                        </p:tav>
                                      </p:tavLst>
                                    </p:anim>
                                    <p:anim calcmode="lin" valueType="num">
                                      <p:cBhvr additive="base">
                                        <p:cTn id="26" dur="500" fill="hold"/>
                                        <p:tgtEl>
                                          <p:spTgt spid="36873"/>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36874"/>
                                        </p:tgtEl>
                                        <p:attrNameLst>
                                          <p:attrName>style.visibility</p:attrName>
                                        </p:attrNameLst>
                                      </p:cBhvr>
                                      <p:to>
                                        <p:strVal val="visible"/>
                                      </p:to>
                                    </p:set>
                                    <p:anim calcmode="lin" valueType="num">
                                      <p:cBhvr additive="base">
                                        <p:cTn id="31" dur="500" fill="hold"/>
                                        <p:tgtEl>
                                          <p:spTgt spid="36874"/>
                                        </p:tgtEl>
                                        <p:attrNameLst>
                                          <p:attrName>ppt_x</p:attrName>
                                        </p:attrNameLst>
                                      </p:cBhvr>
                                      <p:tavLst>
                                        <p:tav tm="0">
                                          <p:val>
                                            <p:strVal val="#ppt_x"/>
                                          </p:val>
                                        </p:tav>
                                        <p:tav tm="100000">
                                          <p:val>
                                            <p:strVal val="#ppt_x"/>
                                          </p:val>
                                        </p:tav>
                                      </p:tavLst>
                                    </p:anim>
                                    <p:anim calcmode="lin" valueType="num">
                                      <p:cBhvr additive="base">
                                        <p:cTn id="32" dur="500" fill="hold"/>
                                        <p:tgtEl>
                                          <p:spTgt spid="368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autoUpdateAnimBg="0"/>
      <p:bldP spid="36871" grpId="0" autoUpdateAnimBg="0"/>
      <p:bldP spid="36872" grpId="0" autoUpdateAnimBg="0"/>
      <p:bldP spid="36873" grpId="0" autoUpdateAnimBg="0"/>
      <p:bldP spid="3687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905000" y="2590800"/>
            <a:ext cx="8458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lnSpc>
                <a:spcPct val="125000"/>
              </a:lnSpc>
              <a:spcBef>
                <a:spcPct val="10000"/>
              </a:spcBef>
              <a:buFontTx/>
              <a:buChar char="•"/>
            </a:pPr>
            <a:r>
              <a:rPr lang="en-US" altLang="en-US" b="1">
                <a:solidFill>
                  <a:srgbClr val="A50021"/>
                </a:solidFill>
                <a:cs typeface="Times New Roman" panose="02020603050405020304" pitchFamily="18" charset="0"/>
              </a:rPr>
              <a:t>Firewalls:</a:t>
            </a:r>
            <a:r>
              <a:rPr lang="en-US" altLang="en-US" b="1">
                <a:solidFill>
                  <a:srgbClr val="000000"/>
                </a:solidFill>
                <a:cs typeface="Times New Roman" panose="02020603050405020304" pitchFamily="18" charset="0"/>
              </a:rPr>
              <a:t> Hardware and software controlling flow of incoming and outgoing network traffic </a:t>
            </a:r>
          </a:p>
          <a:p>
            <a:pPr eaLnBrk="1" hangingPunct="1">
              <a:lnSpc>
                <a:spcPct val="125000"/>
              </a:lnSpc>
              <a:spcBef>
                <a:spcPct val="10000"/>
              </a:spcBef>
              <a:buFontTx/>
              <a:buChar char="•"/>
            </a:pPr>
            <a:endParaRPr lang="en-US" altLang="en-US" b="1">
              <a:solidFill>
                <a:srgbClr val="000000"/>
              </a:solidFill>
              <a:cs typeface="Times New Roman" panose="02020603050405020304" pitchFamily="18" charset="0"/>
            </a:endParaRPr>
          </a:p>
          <a:p>
            <a:pPr eaLnBrk="1" hangingPunct="1">
              <a:lnSpc>
                <a:spcPct val="125000"/>
              </a:lnSpc>
              <a:spcBef>
                <a:spcPct val="10000"/>
              </a:spcBef>
              <a:buFontTx/>
              <a:buChar char="•"/>
            </a:pPr>
            <a:r>
              <a:rPr lang="en-US" altLang="en-US" b="1">
                <a:solidFill>
                  <a:srgbClr val="A50021"/>
                </a:solidFill>
                <a:cs typeface="Times New Roman" panose="02020603050405020304" pitchFamily="18" charset="0"/>
              </a:rPr>
              <a:t>Intrusion detection systems:</a:t>
            </a:r>
            <a:r>
              <a:rPr lang="en-US" altLang="en-US" b="1">
                <a:solidFill>
                  <a:srgbClr val="000000"/>
                </a:solidFill>
                <a:cs typeface="Times New Roman" panose="02020603050405020304" pitchFamily="18" charset="0"/>
              </a:rPr>
              <a:t> Full-time monitoring tools placed at the most vulnerable points of corporate networks to detect and deter intruders</a:t>
            </a:r>
          </a:p>
          <a:p>
            <a:pPr eaLnBrk="1" hangingPunct="1">
              <a:lnSpc>
                <a:spcPct val="125000"/>
              </a:lnSpc>
              <a:spcBef>
                <a:spcPct val="10000"/>
              </a:spcBef>
              <a:buFontTx/>
              <a:buChar char="•"/>
            </a:pPr>
            <a:endParaRPr lang="en-US" altLang="en-US" b="1">
              <a:solidFill>
                <a:srgbClr val="000000"/>
              </a:solidFill>
              <a:cs typeface="Times New Roman" panose="02020603050405020304" pitchFamily="18" charset="0"/>
            </a:endParaRPr>
          </a:p>
          <a:p>
            <a:pPr eaLnBrk="1" hangingPunct="1">
              <a:lnSpc>
                <a:spcPct val="125000"/>
              </a:lnSpc>
              <a:spcBef>
                <a:spcPct val="10000"/>
              </a:spcBef>
            </a:pPr>
            <a:r>
              <a:rPr lang="en-US" altLang="en-US" b="1">
                <a:solidFill>
                  <a:srgbClr val="000000"/>
                </a:solidFill>
                <a:cs typeface="Times New Roman" panose="02020603050405020304" pitchFamily="18" charset="0"/>
              </a:rPr>
              <a:t> </a:t>
            </a:r>
          </a:p>
        </p:txBody>
      </p:sp>
      <p:sp>
        <p:nvSpPr>
          <p:cNvPr id="38915" name="Rectangle 3"/>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sp>
        <p:nvSpPr>
          <p:cNvPr id="29700" name="Text Box 4"/>
          <p:cNvSpPr txBox="1">
            <a:spLocks noChangeArrowheads="1"/>
          </p:cNvSpPr>
          <p:nvPr/>
        </p:nvSpPr>
        <p:spPr bwMode="auto">
          <a:xfrm>
            <a:off x="3486150" y="1085850"/>
            <a:ext cx="6572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sz="1600" b="1" dirty="0" smtClean="0">
                <a:solidFill>
                  <a:schemeClr val="tx2"/>
                </a:solidFill>
              </a:rPr>
              <a:t>CONTROLLING SECURITY THREATS AND VULNERABILITY</a:t>
            </a:r>
            <a:endParaRPr lang="en-US" altLang="en-US" sz="1600" b="1" dirty="0">
              <a:solidFill>
                <a:schemeClr val="tx2"/>
              </a:solidFill>
            </a:endParaRPr>
          </a:p>
        </p:txBody>
      </p:sp>
      <p:sp>
        <p:nvSpPr>
          <p:cNvPr id="29701" name="Text Box 6"/>
          <p:cNvSpPr txBox="1">
            <a:spLocks noChangeArrowheads="1"/>
          </p:cNvSpPr>
          <p:nvPr/>
        </p:nvSpPr>
        <p:spPr bwMode="auto">
          <a:xfrm>
            <a:off x="2057400" y="1600201"/>
            <a:ext cx="7772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spcBef>
                <a:spcPct val="20000"/>
              </a:spcBef>
            </a:pPr>
            <a:r>
              <a:rPr lang="en-US" altLang="en-US" b="1">
                <a:solidFill>
                  <a:srgbClr val="A50021"/>
                </a:solidFill>
                <a:cs typeface="Times New Roman" panose="02020603050405020304" pitchFamily="18" charset="0"/>
              </a:rPr>
              <a:t>Firewalls, Intrusion Detection Systems, and Antivirus Software</a:t>
            </a:r>
            <a:r>
              <a:rPr lang="en-US" altLang="en-US" b="1">
                <a:solidFill>
                  <a:srgbClr val="A50021"/>
                </a:solidFill>
                <a:cs typeface="Arial" panose="020B0604020202020204" pitchFamily="34" charset="0"/>
              </a:rPr>
              <a:t> </a:t>
            </a:r>
          </a:p>
        </p:txBody>
      </p:sp>
    </p:spTree>
    <p:extLst>
      <p:ext uri="{BB962C8B-B14F-4D97-AF65-F5344CB8AC3E}">
        <p14:creationId xmlns:p14="http://schemas.microsoft.com/office/powerpoint/2010/main" val="370862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anim calcmode="lin" valueType="num">
                                      <p:cBhvr additive="base">
                                        <p:cTn id="7" dur="500" fill="hold"/>
                                        <p:tgtEl>
                                          <p:spTgt spid="389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8914">
                                            <p:txEl>
                                              <p:pRg st="2" end="2"/>
                                            </p:txEl>
                                          </p:spTgt>
                                        </p:tgtEl>
                                        <p:attrNameLst>
                                          <p:attrName>style.visibility</p:attrName>
                                        </p:attrNameLst>
                                      </p:cBhvr>
                                      <p:to>
                                        <p:strVal val="visible"/>
                                      </p:to>
                                    </p:set>
                                    <p:anim calcmode="lin" valueType="num">
                                      <p:cBhvr additive="base">
                                        <p:cTn id="13" dur="500" fill="hold"/>
                                        <p:tgtEl>
                                          <p:spTgt spid="3891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4">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8914">
                                            <p:txEl>
                                              <p:pRg st="4" end="4"/>
                                            </p:txEl>
                                          </p:spTgt>
                                        </p:tgtEl>
                                        <p:attrNameLst>
                                          <p:attrName>style.visibility</p:attrName>
                                        </p:attrNameLst>
                                      </p:cBhvr>
                                      <p:to>
                                        <p:strVal val="visible"/>
                                      </p:to>
                                    </p:set>
                                    <p:anim calcmode="lin" valueType="num">
                                      <p:cBhvr additive="base">
                                        <p:cTn id="19" dur="500" fill="hold"/>
                                        <p:tgtEl>
                                          <p:spTgt spid="3891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4">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905000" y="2590800"/>
            <a:ext cx="8458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lnSpc>
                <a:spcPct val="125000"/>
              </a:lnSpc>
              <a:spcBef>
                <a:spcPct val="10000"/>
              </a:spcBef>
              <a:buFontTx/>
              <a:buChar char="•"/>
            </a:pPr>
            <a:r>
              <a:rPr lang="en-US" altLang="en-US" b="1">
                <a:solidFill>
                  <a:srgbClr val="A50021"/>
                </a:solidFill>
                <a:cs typeface="Times New Roman" panose="02020603050405020304" pitchFamily="18" charset="0"/>
              </a:rPr>
              <a:t>Antivirus software:</a:t>
            </a:r>
            <a:r>
              <a:rPr lang="en-US" altLang="en-US" b="1">
                <a:solidFill>
                  <a:srgbClr val="000000"/>
                </a:solidFill>
                <a:cs typeface="Times New Roman" panose="02020603050405020304" pitchFamily="18" charset="0"/>
              </a:rPr>
              <a:t> Software that checks computer systems and drives for the presence of computer viruses and can eliminate the virus from the infected area </a:t>
            </a:r>
          </a:p>
          <a:p>
            <a:pPr eaLnBrk="1" hangingPunct="1">
              <a:lnSpc>
                <a:spcPct val="125000"/>
              </a:lnSpc>
              <a:spcBef>
                <a:spcPct val="10000"/>
              </a:spcBef>
              <a:buFontTx/>
              <a:buChar char="•"/>
            </a:pPr>
            <a:endParaRPr lang="en-US" altLang="en-US" b="1">
              <a:solidFill>
                <a:srgbClr val="000000"/>
              </a:solidFill>
              <a:cs typeface="Times New Roman" panose="02020603050405020304" pitchFamily="18" charset="0"/>
            </a:endParaRPr>
          </a:p>
          <a:p>
            <a:pPr eaLnBrk="1" hangingPunct="1">
              <a:lnSpc>
                <a:spcPct val="125000"/>
              </a:lnSpc>
              <a:spcBef>
                <a:spcPct val="10000"/>
              </a:spcBef>
              <a:buFontTx/>
              <a:buChar char="•"/>
            </a:pPr>
            <a:r>
              <a:rPr lang="en-US" altLang="en-US" b="1">
                <a:solidFill>
                  <a:srgbClr val="000000"/>
                </a:solidFill>
                <a:cs typeface="Times New Roman" panose="02020603050405020304" pitchFamily="18" charset="0"/>
              </a:rPr>
              <a:t>Wi-Fi Protected Access specification </a:t>
            </a:r>
          </a:p>
        </p:txBody>
      </p:sp>
      <p:sp>
        <p:nvSpPr>
          <p:cNvPr id="39939" name="Rectangle 3"/>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sp>
        <p:nvSpPr>
          <p:cNvPr id="30724" name="Text Box 4"/>
          <p:cNvSpPr txBox="1">
            <a:spLocks noChangeArrowheads="1"/>
          </p:cNvSpPr>
          <p:nvPr/>
        </p:nvSpPr>
        <p:spPr bwMode="auto">
          <a:xfrm>
            <a:off x="3486150" y="1085850"/>
            <a:ext cx="6572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sz="1600" b="1" dirty="0" smtClean="0">
                <a:solidFill>
                  <a:schemeClr val="tx2"/>
                </a:solidFill>
              </a:rPr>
              <a:t>CONTROLLING SECURITY THREATS AND VULNERABILITY</a:t>
            </a:r>
            <a:endParaRPr lang="en-US" altLang="en-US" sz="1600" b="1" dirty="0">
              <a:solidFill>
                <a:schemeClr val="tx2"/>
              </a:solidFill>
            </a:endParaRPr>
          </a:p>
        </p:txBody>
      </p:sp>
      <p:sp>
        <p:nvSpPr>
          <p:cNvPr id="30725" name="Text Box 6"/>
          <p:cNvSpPr txBox="1">
            <a:spLocks noChangeArrowheads="1"/>
          </p:cNvSpPr>
          <p:nvPr/>
        </p:nvSpPr>
        <p:spPr bwMode="auto">
          <a:xfrm>
            <a:off x="2590800" y="1676401"/>
            <a:ext cx="7315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spcBef>
                <a:spcPct val="50000"/>
              </a:spcBef>
            </a:pPr>
            <a:r>
              <a:rPr lang="en-US" altLang="en-US" b="1">
                <a:solidFill>
                  <a:srgbClr val="A50021"/>
                </a:solidFill>
              </a:rPr>
              <a:t>Firewalls, Intrusion Detection Systems, and Antivirus Software (Continued)</a:t>
            </a:r>
          </a:p>
        </p:txBody>
      </p:sp>
    </p:spTree>
    <p:extLst>
      <p:ext uri="{BB962C8B-B14F-4D97-AF65-F5344CB8AC3E}">
        <p14:creationId xmlns:p14="http://schemas.microsoft.com/office/powerpoint/2010/main" val="1553090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 calcmode="lin" valueType="num">
                                      <p:cBhvr additive="base">
                                        <p:cTn id="7" dur="500" fill="hold"/>
                                        <p:tgtEl>
                                          <p:spTgt spid="399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9938">
                                            <p:txEl>
                                              <p:pRg st="2" end="2"/>
                                            </p:txEl>
                                          </p:spTgt>
                                        </p:tgtEl>
                                        <p:attrNameLst>
                                          <p:attrName>style.visibility</p:attrName>
                                        </p:attrNameLst>
                                      </p:cBhvr>
                                      <p:to>
                                        <p:strVal val="visible"/>
                                      </p:to>
                                    </p:set>
                                    <p:anim calcmode="lin" valueType="num">
                                      <p:cBhvr additive="base">
                                        <p:cTn id="13" dur="500" fill="hold"/>
                                        <p:tgtEl>
                                          <p:spTgt spid="3993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8">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sp>
        <p:nvSpPr>
          <p:cNvPr id="31747" name="Text Box 4"/>
          <p:cNvSpPr txBox="1">
            <a:spLocks noChangeArrowheads="1"/>
          </p:cNvSpPr>
          <p:nvPr/>
        </p:nvSpPr>
        <p:spPr bwMode="auto">
          <a:xfrm>
            <a:off x="3486150" y="1085850"/>
            <a:ext cx="6572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sz="1600" b="1" dirty="0" smtClean="0">
                <a:solidFill>
                  <a:schemeClr val="tx2"/>
                </a:solidFill>
              </a:rPr>
              <a:t>CONTROLLING SECURITY THREATS AND VULNERABILITY</a:t>
            </a:r>
            <a:endParaRPr lang="en-US" altLang="en-US" sz="1600" b="1" dirty="0">
              <a:solidFill>
                <a:schemeClr val="tx2"/>
              </a:solidFill>
            </a:endParaRPr>
          </a:p>
        </p:txBody>
      </p:sp>
      <p:sp>
        <p:nvSpPr>
          <p:cNvPr id="31748" name="Rectangle 5"/>
          <p:cNvSpPr>
            <a:spLocks noChangeArrowheads="1"/>
          </p:cNvSpPr>
          <p:nvPr/>
        </p:nvSpPr>
        <p:spPr bwMode="auto">
          <a:xfrm>
            <a:off x="4343400" y="1600200"/>
            <a:ext cx="350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20000"/>
              </a:spcBef>
            </a:pPr>
            <a:r>
              <a:rPr lang="en-US" altLang="en-US" b="1">
                <a:solidFill>
                  <a:srgbClr val="A50021"/>
                </a:solidFill>
                <a:cs typeface="Times New Roman" panose="02020603050405020304" pitchFamily="18" charset="0"/>
              </a:rPr>
              <a:t>A Corporate Firewall</a:t>
            </a:r>
            <a:r>
              <a:rPr lang="en-US" altLang="en-US" b="1">
                <a:solidFill>
                  <a:srgbClr val="A50021"/>
                </a:solidFill>
                <a:cs typeface="Arial" panose="020B0604020202020204" pitchFamily="34" charset="0"/>
              </a:rPr>
              <a:t> </a:t>
            </a:r>
          </a:p>
        </p:txBody>
      </p:sp>
      <p:grpSp>
        <p:nvGrpSpPr>
          <p:cNvPr id="40968" name="Group 8"/>
          <p:cNvGrpSpPr>
            <a:grpSpLocks/>
          </p:cNvGrpSpPr>
          <p:nvPr/>
        </p:nvGrpSpPr>
        <p:grpSpPr bwMode="auto">
          <a:xfrm>
            <a:off x="2835276" y="2092326"/>
            <a:ext cx="6537325" cy="4689475"/>
            <a:chOff x="826" y="1318"/>
            <a:chExt cx="4118" cy="2954"/>
          </a:xfrm>
        </p:grpSpPr>
        <p:sp>
          <p:nvSpPr>
            <p:cNvPr id="31750" name="Rectangle 6"/>
            <p:cNvSpPr>
              <a:spLocks noChangeArrowheads="1"/>
            </p:cNvSpPr>
            <p:nvPr/>
          </p:nvSpPr>
          <p:spPr bwMode="auto">
            <a:xfrm>
              <a:off x="2448" y="4041"/>
              <a:ext cx="8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800" b="1"/>
                <a:t>Figure 10-7</a:t>
              </a:r>
            </a:p>
          </p:txBody>
        </p:sp>
        <p:pic>
          <p:nvPicPr>
            <p:cNvPr id="31751" name="Picture 7" descr="fg_10_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 y="1318"/>
              <a:ext cx="4118" cy="2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145298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0968"/>
                                        </p:tgtEl>
                                        <p:attrNameLst>
                                          <p:attrName>style.visibility</p:attrName>
                                        </p:attrNameLst>
                                      </p:cBhvr>
                                      <p:to>
                                        <p:strVal val="visible"/>
                                      </p:to>
                                    </p:set>
                                    <p:anim calcmode="lin" valueType="num">
                                      <p:cBhvr additive="base">
                                        <p:cTn id="7" dur="500" fill="hold"/>
                                        <p:tgtEl>
                                          <p:spTgt spid="40968"/>
                                        </p:tgtEl>
                                        <p:attrNameLst>
                                          <p:attrName>ppt_x</p:attrName>
                                        </p:attrNameLst>
                                      </p:cBhvr>
                                      <p:tavLst>
                                        <p:tav tm="0">
                                          <p:val>
                                            <p:strVal val="0-#ppt_w/2"/>
                                          </p:val>
                                        </p:tav>
                                        <p:tav tm="100000">
                                          <p:val>
                                            <p:strVal val="#ppt_x"/>
                                          </p:val>
                                        </p:tav>
                                      </p:tavLst>
                                    </p:anim>
                                    <p:anim calcmode="lin" valueType="num">
                                      <p:cBhvr additive="base">
                                        <p:cTn id="8" dur="500" fill="hold"/>
                                        <p:tgtEl>
                                          <p:spTgt spid="409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4410076" y="1066800"/>
            <a:ext cx="3267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sz="1600" b="1"/>
              <a:t>OBJECTIVES</a:t>
            </a:r>
          </a:p>
        </p:txBody>
      </p:sp>
      <p:sp>
        <p:nvSpPr>
          <p:cNvPr id="3076" name="Rectangle 4"/>
          <p:cNvSpPr>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20000"/>
              </a:spcBef>
              <a:buFontTx/>
              <a:buChar char="•"/>
            </a:pPr>
            <a:r>
              <a:rPr lang="en-US" altLang="en-US" b="1">
                <a:cs typeface="Arial" panose="020B0604020202020204" pitchFamily="34" charset="0"/>
              </a:rPr>
              <a:t>Explain why information systems need special protection from destruction, error, and abuse</a:t>
            </a:r>
            <a:endParaRPr lang="en-US" altLang="en-US" b="1"/>
          </a:p>
          <a:p>
            <a:pPr eaLnBrk="1" hangingPunct="1">
              <a:spcBef>
                <a:spcPct val="20000"/>
              </a:spcBef>
              <a:buFontTx/>
              <a:buChar char="•"/>
            </a:pPr>
            <a:endParaRPr lang="en-US" altLang="en-US" b="1">
              <a:cs typeface="Times New Roman" panose="02020603050405020304" pitchFamily="18" charset="0"/>
            </a:endParaRPr>
          </a:p>
          <a:p>
            <a:pPr eaLnBrk="1" hangingPunct="1">
              <a:spcBef>
                <a:spcPct val="20000"/>
              </a:spcBef>
              <a:buFontTx/>
              <a:buChar char="•"/>
            </a:pPr>
            <a:r>
              <a:rPr lang="en-US" altLang="en-US" b="1">
                <a:cs typeface="Times New Roman" panose="02020603050405020304" pitchFamily="18" charset="0"/>
              </a:rPr>
              <a:t>Assess the business value of security and control</a:t>
            </a:r>
            <a:r>
              <a:rPr lang="en-US" altLang="en-US" b="1"/>
              <a:t> </a:t>
            </a:r>
          </a:p>
          <a:p>
            <a:pPr eaLnBrk="1" hangingPunct="1">
              <a:spcBef>
                <a:spcPct val="20000"/>
              </a:spcBef>
              <a:buFontTx/>
              <a:buChar char="•"/>
            </a:pPr>
            <a:endParaRPr lang="en-US" altLang="en-US" b="1"/>
          </a:p>
          <a:p>
            <a:pPr eaLnBrk="1" hangingPunct="1">
              <a:spcBef>
                <a:spcPct val="20000"/>
              </a:spcBef>
              <a:buFontTx/>
              <a:buChar char="•"/>
            </a:pPr>
            <a:r>
              <a:rPr lang="en-US" altLang="en-US" b="1">
                <a:cs typeface="Times New Roman" panose="02020603050405020304" pitchFamily="18" charset="0"/>
              </a:rPr>
              <a:t>Evaluate elements of an organizational and managerial framework for security and control</a:t>
            </a:r>
            <a:endParaRPr lang="en-US" altLang="en-US" b="1"/>
          </a:p>
          <a:p>
            <a:pPr eaLnBrk="1" hangingPunct="1">
              <a:spcBef>
                <a:spcPct val="20000"/>
              </a:spcBef>
              <a:buFontTx/>
              <a:buChar char="•"/>
            </a:pPr>
            <a:endParaRPr lang="en-US" altLang="en-US" b="1"/>
          </a:p>
        </p:txBody>
      </p:sp>
      <p:sp>
        <p:nvSpPr>
          <p:cNvPr id="3077" name="Rectangle 5"/>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spTree>
    <p:extLst>
      <p:ext uri="{BB962C8B-B14F-4D97-AF65-F5344CB8AC3E}">
        <p14:creationId xmlns:p14="http://schemas.microsoft.com/office/powerpoint/2010/main" val="2766633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076">
                                            <p:txEl>
                                              <p:pRg st="2" end="2"/>
                                            </p:txEl>
                                          </p:spTgt>
                                        </p:tgtEl>
                                        <p:attrNameLst>
                                          <p:attrName>style.visibility</p:attrName>
                                        </p:attrNameLst>
                                      </p:cBhvr>
                                      <p:to>
                                        <p:strVal val="visible"/>
                                      </p:to>
                                    </p:set>
                                    <p:anim calcmode="lin" valueType="num">
                                      <p:cBhvr additive="base">
                                        <p:cTn id="13" dur="500" fill="hold"/>
                                        <p:tgtEl>
                                          <p:spTgt spid="30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076">
                                            <p:txEl>
                                              <p:pRg st="4" end="4"/>
                                            </p:txEl>
                                          </p:spTgt>
                                        </p:tgtEl>
                                        <p:attrNameLst>
                                          <p:attrName>style.visibility</p:attrName>
                                        </p:attrNameLst>
                                      </p:cBhvr>
                                      <p:to>
                                        <p:strVal val="visible"/>
                                      </p:to>
                                    </p:set>
                                    <p:anim calcmode="lin" valueType="num">
                                      <p:cBhvr additive="base">
                                        <p:cTn id="19" dur="500" fill="hold"/>
                                        <p:tgtEl>
                                          <p:spTgt spid="307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6">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1882775" y="2286000"/>
            <a:ext cx="8458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lnSpc>
                <a:spcPct val="125000"/>
              </a:lnSpc>
              <a:spcBef>
                <a:spcPct val="10000"/>
              </a:spcBef>
              <a:buFontTx/>
              <a:buChar char="•"/>
            </a:pPr>
            <a:r>
              <a:rPr lang="en-US" altLang="en-US" b="1">
                <a:solidFill>
                  <a:srgbClr val="A50021"/>
                </a:solidFill>
                <a:cs typeface="Times New Roman" panose="02020603050405020304" pitchFamily="18" charset="0"/>
              </a:rPr>
              <a:t>Public key encryption:</a:t>
            </a:r>
            <a:r>
              <a:rPr lang="en-US" altLang="en-US" b="1">
                <a:solidFill>
                  <a:srgbClr val="000000"/>
                </a:solidFill>
                <a:cs typeface="Times New Roman" panose="02020603050405020304" pitchFamily="18" charset="0"/>
              </a:rPr>
              <a:t> Uses two different keys, one private and one public. The keys are mathematically related so that data encrypted with one key can be decrypted using only the other key</a:t>
            </a:r>
          </a:p>
          <a:p>
            <a:pPr eaLnBrk="1" hangingPunct="1">
              <a:lnSpc>
                <a:spcPct val="125000"/>
              </a:lnSpc>
              <a:spcBef>
                <a:spcPct val="10000"/>
              </a:spcBef>
              <a:buFontTx/>
              <a:buChar char="•"/>
            </a:pPr>
            <a:endParaRPr lang="en-US" altLang="en-US" b="1">
              <a:solidFill>
                <a:srgbClr val="000000"/>
              </a:solidFill>
              <a:cs typeface="Times New Roman" panose="02020603050405020304" pitchFamily="18" charset="0"/>
            </a:endParaRPr>
          </a:p>
          <a:p>
            <a:pPr eaLnBrk="1" hangingPunct="1">
              <a:lnSpc>
                <a:spcPct val="125000"/>
              </a:lnSpc>
              <a:spcBef>
                <a:spcPct val="10000"/>
              </a:spcBef>
              <a:buFontTx/>
              <a:buChar char="•"/>
            </a:pPr>
            <a:r>
              <a:rPr lang="en-US" altLang="en-US" b="1">
                <a:solidFill>
                  <a:srgbClr val="A50021"/>
                </a:solidFill>
                <a:cs typeface="Times New Roman" panose="02020603050405020304" pitchFamily="18" charset="0"/>
              </a:rPr>
              <a:t>Message integrity:</a:t>
            </a:r>
            <a:r>
              <a:rPr lang="en-US" altLang="en-US" b="1">
                <a:solidFill>
                  <a:srgbClr val="000000"/>
                </a:solidFill>
                <a:cs typeface="Times New Roman" panose="02020603050405020304" pitchFamily="18" charset="0"/>
              </a:rPr>
              <a:t> The ability to be certain that the message being sent arrives at the proper destination without being copied or changed </a:t>
            </a:r>
          </a:p>
        </p:txBody>
      </p:sp>
      <p:sp>
        <p:nvSpPr>
          <p:cNvPr id="41987" name="Rectangle 3"/>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sp>
        <p:nvSpPr>
          <p:cNvPr id="32772" name="Text Box 4"/>
          <p:cNvSpPr txBox="1">
            <a:spLocks noChangeArrowheads="1"/>
          </p:cNvSpPr>
          <p:nvPr/>
        </p:nvSpPr>
        <p:spPr bwMode="auto">
          <a:xfrm>
            <a:off x="3477441" y="1111250"/>
            <a:ext cx="6572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sz="1600" b="1" dirty="0" smtClean="0">
                <a:solidFill>
                  <a:schemeClr val="tx2"/>
                </a:solidFill>
              </a:rPr>
              <a:t>CONTROLLING SECURITY THREATS AND VULNERABILITY</a:t>
            </a:r>
            <a:endParaRPr lang="en-US" altLang="en-US" sz="1600" b="1" dirty="0">
              <a:solidFill>
                <a:schemeClr val="tx2"/>
              </a:solidFill>
            </a:endParaRPr>
          </a:p>
        </p:txBody>
      </p:sp>
      <p:sp>
        <p:nvSpPr>
          <p:cNvPr id="32773" name="Rectangle 5"/>
          <p:cNvSpPr>
            <a:spLocks noChangeArrowheads="1"/>
          </p:cNvSpPr>
          <p:nvPr/>
        </p:nvSpPr>
        <p:spPr bwMode="auto">
          <a:xfrm>
            <a:off x="3048000" y="1600200"/>
            <a:ext cx="6172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spcBef>
                <a:spcPct val="20000"/>
              </a:spcBef>
            </a:pPr>
            <a:r>
              <a:rPr lang="en-US" altLang="en-US" b="1">
                <a:solidFill>
                  <a:srgbClr val="A50021"/>
                </a:solidFill>
                <a:cs typeface="Times New Roman" panose="02020603050405020304" pitchFamily="18" charset="0"/>
              </a:rPr>
              <a:t>Encryption and Public Key Infrastructure</a:t>
            </a:r>
            <a:r>
              <a:rPr lang="en-US" altLang="en-US" b="1">
                <a:solidFill>
                  <a:srgbClr val="A50021"/>
                </a:solidFill>
                <a:cs typeface="Arial" panose="020B0604020202020204" pitchFamily="34" charset="0"/>
              </a:rPr>
              <a:t> </a:t>
            </a:r>
          </a:p>
        </p:txBody>
      </p:sp>
    </p:spTree>
    <p:extLst>
      <p:ext uri="{BB962C8B-B14F-4D97-AF65-F5344CB8AC3E}">
        <p14:creationId xmlns:p14="http://schemas.microsoft.com/office/powerpoint/2010/main" val="1383444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 calcmode="lin" valueType="num">
                                      <p:cBhvr additive="base">
                                        <p:cTn id="7" dur="500" fill="hold"/>
                                        <p:tgtEl>
                                          <p:spTgt spid="419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1986">
                                            <p:txEl>
                                              <p:pRg st="2" end="2"/>
                                            </p:txEl>
                                          </p:spTgt>
                                        </p:tgtEl>
                                        <p:attrNameLst>
                                          <p:attrName>style.visibility</p:attrName>
                                        </p:attrNameLst>
                                      </p:cBhvr>
                                      <p:to>
                                        <p:strVal val="visible"/>
                                      </p:to>
                                    </p:set>
                                    <p:anim calcmode="lin" valueType="num">
                                      <p:cBhvr additive="base">
                                        <p:cTn id="13" dur="500" fill="hold"/>
                                        <p:tgtEl>
                                          <p:spTgt spid="4198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6">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1905000" y="2286000"/>
            <a:ext cx="84582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lnSpc>
                <a:spcPct val="105000"/>
              </a:lnSpc>
              <a:spcBef>
                <a:spcPct val="10000"/>
              </a:spcBef>
              <a:buFontTx/>
              <a:buChar char="•"/>
            </a:pPr>
            <a:r>
              <a:rPr lang="en-US" altLang="en-US" b="1">
                <a:solidFill>
                  <a:srgbClr val="A50021"/>
                </a:solidFill>
                <a:cs typeface="Arial" panose="020B0604020202020204" pitchFamily="34" charset="0"/>
              </a:rPr>
              <a:t>Digital signature:</a:t>
            </a:r>
            <a:r>
              <a:rPr lang="en-US" altLang="en-US" b="1">
                <a:solidFill>
                  <a:srgbClr val="000000"/>
                </a:solidFill>
                <a:cs typeface="Arial" panose="020B0604020202020204" pitchFamily="34" charset="0"/>
              </a:rPr>
              <a:t> A digital code attached to an electronically transmitted message that is used to verify the origin and contents of a message</a:t>
            </a:r>
          </a:p>
          <a:p>
            <a:pPr eaLnBrk="1" hangingPunct="1">
              <a:lnSpc>
                <a:spcPct val="105000"/>
              </a:lnSpc>
              <a:spcBef>
                <a:spcPct val="10000"/>
              </a:spcBef>
              <a:buFontTx/>
              <a:buChar char="•"/>
            </a:pPr>
            <a:endParaRPr lang="en-US" altLang="en-US" b="1">
              <a:solidFill>
                <a:srgbClr val="000000"/>
              </a:solidFill>
              <a:cs typeface="Times New Roman" panose="02020603050405020304" pitchFamily="18" charset="0"/>
            </a:endParaRPr>
          </a:p>
          <a:p>
            <a:pPr eaLnBrk="1" hangingPunct="1">
              <a:lnSpc>
                <a:spcPct val="105000"/>
              </a:lnSpc>
              <a:spcBef>
                <a:spcPct val="10000"/>
              </a:spcBef>
              <a:buFontTx/>
              <a:buChar char="•"/>
            </a:pPr>
            <a:r>
              <a:rPr lang="en-US" altLang="en-US" b="1">
                <a:solidFill>
                  <a:srgbClr val="A50021"/>
                </a:solidFill>
                <a:cs typeface="Arial" panose="020B0604020202020204" pitchFamily="34" charset="0"/>
              </a:rPr>
              <a:t>Digital certificates:</a:t>
            </a:r>
            <a:r>
              <a:rPr lang="en-US" altLang="en-US" b="1">
                <a:cs typeface="Arial" panose="020B0604020202020204" pitchFamily="34" charset="0"/>
              </a:rPr>
              <a:t> Data files used to establish the identity of users and electronic assets for protection of online transactions</a:t>
            </a:r>
          </a:p>
          <a:p>
            <a:pPr eaLnBrk="1" hangingPunct="1">
              <a:lnSpc>
                <a:spcPct val="105000"/>
              </a:lnSpc>
              <a:spcBef>
                <a:spcPct val="10000"/>
              </a:spcBef>
              <a:buFontTx/>
              <a:buChar char="•"/>
            </a:pPr>
            <a:endParaRPr lang="en-US" altLang="en-US" b="1">
              <a:solidFill>
                <a:srgbClr val="000000"/>
              </a:solidFill>
              <a:cs typeface="Times New Roman" panose="02020603050405020304" pitchFamily="18" charset="0"/>
            </a:endParaRPr>
          </a:p>
          <a:p>
            <a:pPr eaLnBrk="1" hangingPunct="1">
              <a:lnSpc>
                <a:spcPct val="105000"/>
              </a:lnSpc>
              <a:spcBef>
                <a:spcPct val="10000"/>
              </a:spcBef>
              <a:buFontTx/>
              <a:buChar char="•"/>
            </a:pPr>
            <a:r>
              <a:rPr lang="en-US" altLang="en-US" b="1">
                <a:solidFill>
                  <a:srgbClr val="A50021"/>
                </a:solidFill>
                <a:cs typeface="Times New Roman" panose="02020603050405020304" pitchFamily="18" charset="0"/>
              </a:rPr>
              <a:t>Public Key Infrastructure (PKI):</a:t>
            </a:r>
            <a:r>
              <a:rPr lang="en-US" altLang="en-US" b="1">
                <a:solidFill>
                  <a:srgbClr val="000000"/>
                </a:solidFill>
                <a:cs typeface="Times New Roman" panose="02020603050405020304" pitchFamily="18" charset="0"/>
              </a:rPr>
              <a:t> Use of public key cryptography working with a certificate authority </a:t>
            </a:r>
          </a:p>
          <a:p>
            <a:pPr eaLnBrk="1" hangingPunct="1">
              <a:lnSpc>
                <a:spcPct val="105000"/>
              </a:lnSpc>
              <a:spcBef>
                <a:spcPct val="10000"/>
              </a:spcBef>
              <a:buFontTx/>
              <a:buChar char="•"/>
            </a:pPr>
            <a:endParaRPr lang="en-US" altLang="en-US" b="1">
              <a:solidFill>
                <a:srgbClr val="000000"/>
              </a:solidFill>
              <a:cs typeface="Times New Roman" panose="02020603050405020304" pitchFamily="18" charset="0"/>
            </a:endParaRPr>
          </a:p>
          <a:p>
            <a:pPr eaLnBrk="1" hangingPunct="1">
              <a:lnSpc>
                <a:spcPct val="105000"/>
              </a:lnSpc>
              <a:spcBef>
                <a:spcPct val="10000"/>
              </a:spcBef>
              <a:buFontTx/>
              <a:buChar char="•"/>
            </a:pPr>
            <a:endParaRPr lang="en-US" altLang="en-US" b="1">
              <a:solidFill>
                <a:srgbClr val="000000"/>
              </a:solidFill>
              <a:cs typeface="Times New Roman" panose="02020603050405020304" pitchFamily="18" charset="0"/>
            </a:endParaRPr>
          </a:p>
        </p:txBody>
      </p:sp>
      <p:sp>
        <p:nvSpPr>
          <p:cNvPr id="52227" name="Rectangle 3"/>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sp>
        <p:nvSpPr>
          <p:cNvPr id="33796" name="Text Box 4"/>
          <p:cNvSpPr txBox="1">
            <a:spLocks noChangeArrowheads="1"/>
          </p:cNvSpPr>
          <p:nvPr/>
        </p:nvSpPr>
        <p:spPr bwMode="auto">
          <a:xfrm>
            <a:off x="3486150" y="1085850"/>
            <a:ext cx="6572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sz="1600" b="1" dirty="0" smtClean="0">
                <a:solidFill>
                  <a:schemeClr val="tx2"/>
                </a:solidFill>
              </a:rPr>
              <a:t>CONTROLLING SECURITY THREATS AND VULNERABILITY</a:t>
            </a:r>
            <a:endParaRPr lang="en-US" altLang="en-US" sz="1600" b="1" dirty="0">
              <a:solidFill>
                <a:schemeClr val="tx2"/>
              </a:solidFill>
            </a:endParaRPr>
          </a:p>
        </p:txBody>
      </p:sp>
      <p:sp>
        <p:nvSpPr>
          <p:cNvPr id="33797" name="Text Box 6"/>
          <p:cNvSpPr txBox="1">
            <a:spLocks noChangeArrowheads="1"/>
          </p:cNvSpPr>
          <p:nvPr/>
        </p:nvSpPr>
        <p:spPr bwMode="auto">
          <a:xfrm>
            <a:off x="2667000" y="1524001"/>
            <a:ext cx="6781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spcBef>
                <a:spcPct val="50000"/>
              </a:spcBef>
            </a:pPr>
            <a:r>
              <a:rPr lang="en-US" altLang="en-US" b="1">
                <a:solidFill>
                  <a:srgbClr val="A50021"/>
                </a:solidFill>
              </a:rPr>
              <a:t>Encryption and Public Key Infrastructure (Continued)</a:t>
            </a:r>
          </a:p>
        </p:txBody>
      </p:sp>
    </p:spTree>
    <p:extLst>
      <p:ext uri="{BB962C8B-B14F-4D97-AF65-F5344CB8AC3E}">
        <p14:creationId xmlns:p14="http://schemas.microsoft.com/office/powerpoint/2010/main" val="3373709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 calcmode="lin" valueType="num">
                                      <p:cBhvr additive="base">
                                        <p:cTn id="7" dur="500" fill="hold"/>
                                        <p:tgtEl>
                                          <p:spTgt spid="522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2226">
                                            <p:txEl>
                                              <p:pRg st="2" end="2"/>
                                            </p:txEl>
                                          </p:spTgt>
                                        </p:tgtEl>
                                        <p:attrNameLst>
                                          <p:attrName>style.visibility</p:attrName>
                                        </p:attrNameLst>
                                      </p:cBhvr>
                                      <p:to>
                                        <p:strVal val="visible"/>
                                      </p:to>
                                    </p:set>
                                    <p:anim calcmode="lin" valueType="num">
                                      <p:cBhvr additive="base">
                                        <p:cTn id="13" dur="500" fill="hold"/>
                                        <p:tgtEl>
                                          <p:spTgt spid="5222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52226">
                                            <p:txEl>
                                              <p:pRg st="4" end="4"/>
                                            </p:txEl>
                                          </p:spTgt>
                                        </p:tgtEl>
                                        <p:attrNameLst>
                                          <p:attrName>style.visibility</p:attrName>
                                        </p:attrNameLst>
                                      </p:cBhvr>
                                      <p:to>
                                        <p:strVal val="visible"/>
                                      </p:to>
                                    </p:set>
                                    <p:anim calcmode="lin" valueType="num">
                                      <p:cBhvr additive="base">
                                        <p:cTn id="19" dur="500" fill="hold"/>
                                        <p:tgtEl>
                                          <p:spTgt spid="5222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6">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1905000" y="2286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lnSpc>
                <a:spcPct val="105000"/>
              </a:lnSpc>
              <a:spcBef>
                <a:spcPct val="10000"/>
              </a:spcBef>
              <a:buFontTx/>
              <a:buChar char="•"/>
            </a:pPr>
            <a:r>
              <a:rPr lang="en-US" altLang="en-US" b="1">
                <a:solidFill>
                  <a:srgbClr val="A50021"/>
                </a:solidFill>
                <a:cs typeface="Times New Roman" panose="02020603050405020304" pitchFamily="18" charset="0"/>
              </a:rPr>
              <a:t>Secure Sockets Layer (SSL)</a:t>
            </a:r>
            <a:r>
              <a:rPr lang="en-US" altLang="en-US" b="1">
                <a:solidFill>
                  <a:srgbClr val="000000"/>
                </a:solidFill>
                <a:cs typeface="Times New Roman" panose="02020603050405020304" pitchFamily="18" charset="0"/>
              </a:rPr>
              <a:t> </a:t>
            </a:r>
            <a:r>
              <a:rPr lang="en-US" altLang="en-US" b="1">
                <a:solidFill>
                  <a:srgbClr val="A50021"/>
                </a:solidFill>
                <a:cs typeface="Times New Roman" panose="02020603050405020304" pitchFamily="18" charset="0"/>
              </a:rPr>
              <a:t>and its successor Transport Layer Security (TLS):</a:t>
            </a:r>
            <a:r>
              <a:rPr lang="en-US" altLang="en-US" b="1">
                <a:solidFill>
                  <a:srgbClr val="000000"/>
                </a:solidFill>
                <a:cs typeface="Times New Roman" panose="02020603050405020304" pitchFamily="18" charset="0"/>
              </a:rPr>
              <a:t> protocols for secure information transfer over the Internet; enable client and server computer encryption and decryption activities as they communicate during a secure Web session.</a:t>
            </a:r>
          </a:p>
          <a:p>
            <a:pPr eaLnBrk="1" hangingPunct="1">
              <a:lnSpc>
                <a:spcPct val="105000"/>
              </a:lnSpc>
              <a:spcBef>
                <a:spcPct val="10000"/>
              </a:spcBef>
              <a:buFontTx/>
              <a:buChar char="•"/>
            </a:pPr>
            <a:r>
              <a:rPr lang="en-US" altLang="en-US" b="1">
                <a:solidFill>
                  <a:srgbClr val="A50021"/>
                </a:solidFill>
                <a:cs typeface="Times New Roman" panose="02020603050405020304" pitchFamily="18" charset="0"/>
              </a:rPr>
              <a:t>Secure Hypertext Transfer Protocol (S-HTTP):</a:t>
            </a:r>
            <a:r>
              <a:rPr lang="en-US" altLang="en-US" b="1">
                <a:solidFill>
                  <a:srgbClr val="000000"/>
                </a:solidFill>
                <a:cs typeface="Times New Roman" panose="02020603050405020304" pitchFamily="18" charset="0"/>
              </a:rPr>
              <a:t> used for encrypting data flowing over the Internet; limited to Web documents, whereas SSL and TLS encrypt all data being passed between client and server.</a:t>
            </a:r>
          </a:p>
          <a:p>
            <a:pPr eaLnBrk="1" hangingPunct="1">
              <a:lnSpc>
                <a:spcPct val="105000"/>
              </a:lnSpc>
              <a:spcBef>
                <a:spcPct val="10000"/>
              </a:spcBef>
              <a:buFontTx/>
              <a:buChar char="•"/>
            </a:pPr>
            <a:endParaRPr lang="en-US" altLang="en-US" b="1">
              <a:solidFill>
                <a:srgbClr val="000000"/>
              </a:solidFill>
              <a:cs typeface="Times New Roman" panose="02020603050405020304" pitchFamily="18" charset="0"/>
            </a:endParaRPr>
          </a:p>
        </p:txBody>
      </p:sp>
      <p:sp>
        <p:nvSpPr>
          <p:cNvPr id="56323" name="Rectangle 3"/>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sp>
        <p:nvSpPr>
          <p:cNvPr id="34820" name="Text Box 4"/>
          <p:cNvSpPr txBox="1">
            <a:spLocks noChangeArrowheads="1"/>
          </p:cNvSpPr>
          <p:nvPr/>
        </p:nvSpPr>
        <p:spPr bwMode="auto">
          <a:xfrm>
            <a:off x="3486150" y="1085850"/>
            <a:ext cx="6572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sz="1600" b="1" dirty="0" smtClean="0">
                <a:solidFill>
                  <a:schemeClr val="tx2"/>
                </a:solidFill>
              </a:rPr>
              <a:t>CONTROLLING SECURITY THREATS AND VULNERABILITY</a:t>
            </a:r>
            <a:endParaRPr lang="en-US" altLang="en-US" sz="1600" b="1" dirty="0">
              <a:solidFill>
                <a:schemeClr val="tx2"/>
              </a:solidFill>
            </a:endParaRPr>
          </a:p>
        </p:txBody>
      </p:sp>
      <p:sp>
        <p:nvSpPr>
          <p:cNvPr id="34821" name="Text Box 5"/>
          <p:cNvSpPr txBox="1">
            <a:spLocks noChangeArrowheads="1"/>
          </p:cNvSpPr>
          <p:nvPr/>
        </p:nvSpPr>
        <p:spPr bwMode="auto">
          <a:xfrm>
            <a:off x="2667000" y="1447801"/>
            <a:ext cx="6781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spcBef>
                <a:spcPct val="50000"/>
              </a:spcBef>
            </a:pPr>
            <a:r>
              <a:rPr lang="en-US" altLang="en-US" b="1">
                <a:solidFill>
                  <a:srgbClr val="A50021"/>
                </a:solidFill>
              </a:rPr>
              <a:t>Encryption and Public Key Infrastructure (Continued)</a:t>
            </a:r>
          </a:p>
        </p:txBody>
      </p:sp>
    </p:spTree>
    <p:extLst>
      <p:ext uri="{BB962C8B-B14F-4D97-AF65-F5344CB8AC3E}">
        <p14:creationId xmlns:p14="http://schemas.microsoft.com/office/powerpoint/2010/main" val="4008831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anim calcmode="lin" valueType="num">
                                      <p:cBhvr additive="base">
                                        <p:cTn id="7" dur="500" fill="hold"/>
                                        <p:tgtEl>
                                          <p:spTgt spid="563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6322">
                                            <p:txEl>
                                              <p:pRg st="1" end="1"/>
                                            </p:txEl>
                                          </p:spTgt>
                                        </p:tgtEl>
                                        <p:attrNameLst>
                                          <p:attrName>style.visibility</p:attrName>
                                        </p:attrNameLst>
                                      </p:cBhvr>
                                      <p:to>
                                        <p:strVal val="visible"/>
                                      </p:to>
                                    </p:set>
                                    <p:anim calcmode="lin" valueType="num">
                                      <p:cBhvr additive="base">
                                        <p:cTn id="13" dur="500" fill="hold"/>
                                        <p:tgtEl>
                                          <p:spTgt spid="5632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2">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sp>
        <p:nvSpPr>
          <p:cNvPr id="35843" name="Text Box 3"/>
          <p:cNvSpPr txBox="1">
            <a:spLocks noChangeArrowheads="1"/>
          </p:cNvSpPr>
          <p:nvPr/>
        </p:nvSpPr>
        <p:spPr bwMode="auto">
          <a:xfrm>
            <a:off x="3486150" y="1085850"/>
            <a:ext cx="6572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sz="1600" b="1" dirty="0" smtClean="0">
                <a:solidFill>
                  <a:schemeClr val="tx2"/>
                </a:solidFill>
              </a:rPr>
              <a:t>CONTROLLING SECURITY THREATS AND VULNERABILITY</a:t>
            </a:r>
            <a:endParaRPr lang="en-US" altLang="en-US" sz="1600" b="1" dirty="0">
              <a:solidFill>
                <a:schemeClr val="tx2"/>
              </a:solidFill>
            </a:endParaRPr>
          </a:p>
        </p:txBody>
      </p:sp>
      <p:sp>
        <p:nvSpPr>
          <p:cNvPr id="35844" name="Rectangle 4"/>
          <p:cNvSpPr>
            <a:spLocks noChangeArrowheads="1"/>
          </p:cNvSpPr>
          <p:nvPr/>
        </p:nvSpPr>
        <p:spPr bwMode="auto">
          <a:xfrm>
            <a:off x="4572000" y="1600200"/>
            <a:ext cx="3810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20000"/>
              </a:spcBef>
            </a:pPr>
            <a:r>
              <a:rPr lang="en-US" altLang="en-US" b="1">
                <a:solidFill>
                  <a:srgbClr val="A50021"/>
                </a:solidFill>
                <a:cs typeface="Times New Roman" panose="02020603050405020304" pitchFamily="18" charset="0"/>
              </a:rPr>
              <a:t>Public Key Encryption</a:t>
            </a:r>
            <a:r>
              <a:rPr lang="en-US" altLang="en-US" b="1">
                <a:solidFill>
                  <a:srgbClr val="A50021"/>
                </a:solidFill>
                <a:cs typeface="Arial" panose="020B0604020202020204" pitchFamily="34" charset="0"/>
              </a:rPr>
              <a:t> </a:t>
            </a:r>
          </a:p>
        </p:txBody>
      </p:sp>
      <p:grpSp>
        <p:nvGrpSpPr>
          <p:cNvPr id="43017" name="Group 9"/>
          <p:cNvGrpSpPr>
            <a:grpSpLocks/>
          </p:cNvGrpSpPr>
          <p:nvPr/>
        </p:nvGrpSpPr>
        <p:grpSpPr bwMode="auto">
          <a:xfrm>
            <a:off x="2286000" y="2667000"/>
            <a:ext cx="7735888" cy="4114800"/>
            <a:chOff x="480" y="1680"/>
            <a:chExt cx="4873" cy="2592"/>
          </a:xfrm>
        </p:grpSpPr>
        <p:sp>
          <p:nvSpPr>
            <p:cNvPr id="35846" name="Rectangle 5"/>
            <p:cNvSpPr>
              <a:spLocks noChangeArrowheads="1"/>
            </p:cNvSpPr>
            <p:nvPr/>
          </p:nvSpPr>
          <p:spPr bwMode="auto">
            <a:xfrm>
              <a:off x="2448" y="4041"/>
              <a:ext cx="8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800" b="1"/>
                <a:t>Figure 10-8</a:t>
              </a:r>
            </a:p>
          </p:txBody>
        </p:sp>
        <p:pic>
          <p:nvPicPr>
            <p:cNvPr id="35847" name="Picture 8" descr="fg_10_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1680"/>
              <a:ext cx="4873"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20806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3017"/>
                                        </p:tgtEl>
                                        <p:attrNameLst>
                                          <p:attrName>style.visibility</p:attrName>
                                        </p:attrNameLst>
                                      </p:cBhvr>
                                      <p:to>
                                        <p:strVal val="visible"/>
                                      </p:to>
                                    </p:set>
                                    <p:anim calcmode="lin" valueType="num">
                                      <p:cBhvr additive="base">
                                        <p:cTn id="7" dur="500" fill="hold"/>
                                        <p:tgtEl>
                                          <p:spTgt spid="43017"/>
                                        </p:tgtEl>
                                        <p:attrNameLst>
                                          <p:attrName>ppt_x</p:attrName>
                                        </p:attrNameLst>
                                      </p:cBhvr>
                                      <p:tavLst>
                                        <p:tav tm="0">
                                          <p:val>
                                            <p:strVal val="0-#ppt_w/2"/>
                                          </p:val>
                                        </p:tav>
                                        <p:tav tm="100000">
                                          <p:val>
                                            <p:strVal val="#ppt_x"/>
                                          </p:val>
                                        </p:tav>
                                      </p:tavLst>
                                    </p:anim>
                                    <p:anim calcmode="lin" valueType="num">
                                      <p:cBhvr additive="base">
                                        <p:cTn id="8" dur="500" fill="hold"/>
                                        <p:tgtEl>
                                          <p:spTgt spid="430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sp>
        <p:nvSpPr>
          <p:cNvPr id="37891" name="Text Box 4"/>
          <p:cNvSpPr txBox="1">
            <a:spLocks noChangeArrowheads="1"/>
          </p:cNvSpPr>
          <p:nvPr/>
        </p:nvSpPr>
        <p:spPr bwMode="auto">
          <a:xfrm>
            <a:off x="3276600" y="1085850"/>
            <a:ext cx="7029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sz="1600" b="1">
                <a:solidFill>
                  <a:srgbClr val="000000"/>
                </a:solidFill>
                <a:cs typeface="Times New Roman" panose="02020603050405020304" pitchFamily="18" charset="0"/>
              </a:rPr>
              <a:t>MANAGEMENT OPPORTUNITIES, CHALLENGES AND SOLUTIONS</a:t>
            </a:r>
            <a:r>
              <a:rPr lang="en-US" altLang="en-US" sz="1600" b="1">
                <a:solidFill>
                  <a:schemeClr val="tx2"/>
                </a:solidFill>
              </a:rPr>
              <a:t> </a:t>
            </a:r>
          </a:p>
        </p:txBody>
      </p:sp>
      <p:sp>
        <p:nvSpPr>
          <p:cNvPr id="37892" name="Rectangle 6"/>
          <p:cNvSpPr>
            <a:spLocks noChangeArrowheads="1"/>
          </p:cNvSpPr>
          <p:nvPr/>
        </p:nvSpPr>
        <p:spPr bwMode="auto">
          <a:xfrm>
            <a:off x="2743200" y="1676400"/>
            <a:ext cx="6172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20000"/>
              </a:spcBef>
            </a:pPr>
            <a:r>
              <a:rPr lang="en-US" altLang="en-US" b="1">
                <a:solidFill>
                  <a:srgbClr val="A50021"/>
                </a:solidFill>
                <a:cs typeface="Times New Roman" panose="02020603050405020304" pitchFamily="18" charset="0"/>
              </a:rPr>
              <a:t>Management Opportunities:</a:t>
            </a:r>
            <a:r>
              <a:rPr lang="en-US" altLang="en-US" b="1">
                <a:solidFill>
                  <a:srgbClr val="A50021"/>
                </a:solidFill>
                <a:cs typeface="Arial" panose="020B0604020202020204" pitchFamily="34" charset="0"/>
              </a:rPr>
              <a:t> </a:t>
            </a:r>
          </a:p>
        </p:txBody>
      </p:sp>
      <p:sp>
        <p:nvSpPr>
          <p:cNvPr id="47111" name="Text Box 7"/>
          <p:cNvSpPr txBox="1">
            <a:spLocks noChangeArrowheads="1"/>
          </p:cNvSpPr>
          <p:nvPr/>
        </p:nvSpPr>
        <p:spPr bwMode="auto">
          <a:xfrm>
            <a:off x="2724150" y="2470151"/>
            <a:ext cx="6572250" cy="157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lnSpc>
                <a:spcPct val="135000"/>
              </a:lnSpc>
              <a:spcBef>
                <a:spcPct val="20000"/>
              </a:spcBef>
            </a:pPr>
            <a:r>
              <a:rPr lang="en-US" altLang="en-US" b="1">
                <a:cs typeface="Times New Roman" panose="02020603050405020304" pitchFamily="18" charset="0"/>
              </a:rPr>
              <a:t>Creation of secure, reliable Web sites and systems that can support e-commerce and e-business strategies</a:t>
            </a:r>
            <a:r>
              <a:rPr lang="en-US" altLang="en-US" b="1">
                <a:cs typeface="Arial" panose="020B0604020202020204" pitchFamily="34" charset="0"/>
              </a:rPr>
              <a:t> </a:t>
            </a:r>
          </a:p>
        </p:txBody>
      </p:sp>
    </p:spTree>
    <p:extLst>
      <p:ext uri="{BB962C8B-B14F-4D97-AF65-F5344CB8AC3E}">
        <p14:creationId xmlns:p14="http://schemas.microsoft.com/office/powerpoint/2010/main" val="737947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7111"/>
                                        </p:tgtEl>
                                        <p:attrNameLst>
                                          <p:attrName>style.visibility</p:attrName>
                                        </p:attrNameLst>
                                      </p:cBhvr>
                                      <p:to>
                                        <p:strVal val="visible"/>
                                      </p:to>
                                    </p:set>
                                    <p:anim calcmode="lin" valueType="num">
                                      <p:cBhvr additive="base">
                                        <p:cTn id="7" dur="500" fill="hold"/>
                                        <p:tgtEl>
                                          <p:spTgt spid="47111"/>
                                        </p:tgtEl>
                                        <p:attrNameLst>
                                          <p:attrName>ppt_x</p:attrName>
                                        </p:attrNameLst>
                                      </p:cBhvr>
                                      <p:tavLst>
                                        <p:tav tm="0">
                                          <p:val>
                                            <p:strVal val="#ppt_x"/>
                                          </p:val>
                                        </p:tav>
                                        <p:tav tm="100000">
                                          <p:val>
                                            <p:strVal val="#ppt_x"/>
                                          </p:val>
                                        </p:tav>
                                      </p:tavLst>
                                    </p:anim>
                                    <p:anim calcmode="lin" valueType="num">
                                      <p:cBhvr additive="base">
                                        <p:cTn id="8" dur="500" fill="hold"/>
                                        <p:tgtEl>
                                          <p:spTgt spid="471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ChangeArrowheads="1"/>
          </p:cNvSpPr>
          <p:nvPr/>
        </p:nvSpPr>
        <p:spPr bwMode="auto">
          <a:xfrm>
            <a:off x="1981200" y="2590800"/>
            <a:ext cx="807720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533400" indent="-533400">
              <a:defRPr sz="2400">
                <a:solidFill>
                  <a:schemeClr val="tx1"/>
                </a:solidFill>
                <a:latin typeface="Arial" panose="020B0604020202020204" pitchFamily="34" charset="0"/>
              </a:defRPr>
            </a:lvl1pPr>
            <a:lvl2pPr marL="914400" indent="-457200">
              <a:defRPr sz="2400">
                <a:solidFill>
                  <a:schemeClr val="tx1"/>
                </a:solidFill>
                <a:latin typeface="Arial" panose="020B0604020202020204" pitchFamily="34" charset="0"/>
              </a:defRPr>
            </a:lvl2pPr>
            <a:lvl3pPr marL="1314450" indent="-457200">
              <a:defRPr sz="2400">
                <a:solidFill>
                  <a:schemeClr val="tx1"/>
                </a:solidFill>
                <a:latin typeface="Arial" panose="020B0604020202020204" pitchFamily="34" charset="0"/>
              </a:defRPr>
            </a:lvl3pPr>
            <a:lvl4pPr marL="1657350" indent="-457200">
              <a:defRPr sz="2400">
                <a:solidFill>
                  <a:schemeClr val="tx1"/>
                </a:solidFill>
                <a:latin typeface="Arial" panose="020B0604020202020204" pitchFamily="34" charset="0"/>
              </a:defRPr>
            </a:lvl4pPr>
            <a:lvl5pPr marL="2000250" indent="-457200">
              <a:defRPr sz="2400">
                <a:solidFill>
                  <a:schemeClr val="tx1"/>
                </a:solidFill>
                <a:latin typeface="Arial" panose="020B0604020202020204" pitchFamily="34" charset="0"/>
              </a:defRPr>
            </a:lvl5pPr>
            <a:lvl6pPr marL="2457450" indent="-457200" eaLnBrk="0" fontAlgn="base" hangingPunct="0">
              <a:spcBef>
                <a:spcPct val="0"/>
              </a:spcBef>
              <a:spcAft>
                <a:spcPct val="0"/>
              </a:spcAft>
              <a:defRPr sz="2400">
                <a:solidFill>
                  <a:schemeClr val="tx1"/>
                </a:solidFill>
                <a:latin typeface="Arial" panose="020B0604020202020204" pitchFamily="34" charset="0"/>
              </a:defRPr>
            </a:lvl6pPr>
            <a:lvl7pPr marL="2914650" indent="-457200" eaLnBrk="0" fontAlgn="base" hangingPunct="0">
              <a:spcBef>
                <a:spcPct val="0"/>
              </a:spcBef>
              <a:spcAft>
                <a:spcPct val="0"/>
              </a:spcAft>
              <a:defRPr sz="2400">
                <a:solidFill>
                  <a:schemeClr val="tx1"/>
                </a:solidFill>
                <a:latin typeface="Arial" panose="020B0604020202020204" pitchFamily="34" charset="0"/>
              </a:defRPr>
            </a:lvl7pPr>
            <a:lvl8pPr marL="3371850" indent="-457200" eaLnBrk="0" fontAlgn="base" hangingPunct="0">
              <a:spcBef>
                <a:spcPct val="0"/>
              </a:spcBef>
              <a:spcAft>
                <a:spcPct val="0"/>
              </a:spcAft>
              <a:defRPr sz="2400">
                <a:solidFill>
                  <a:schemeClr val="tx1"/>
                </a:solidFill>
                <a:latin typeface="Arial" panose="020B0604020202020204" pitchFamily="34" charset="0"/>
              </a:defRPr>
            </a:lvl8pPr>
            <a:lvl9pPr marL="3829050" indent="-4572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lnSpc>
                <a:spcPct val="125000"/>
              </a:lnSpc>
              <a:spcBef>
                <a:spcPct val="20000"/>
              </a:spcBef>
              <a:buFontTx/>
              <a:buChar char="•"/>
            </a:pPr>
            <a:r>
              <a:rPr lang="en-US" altLang="en-US" b="1">
                <a:solidFill>
                  <a:srgbClr val="000000"/>
                </a:solidFill>
                <a:cs typeface="Arial" panose="020B0604020202020204" pitchFamily="34" charset="0"/>
              </a:rPr>
              <a:t>Designing systems that are neither overcontrolled nor undercontrolled</a:t>
            </a:r>
            <a:endParaRPr lang="en-US" altLang="en-US" b="1">
              <a:solidFill>
                <a:srgbClr val="000000"/>
              </a:solidFill>
              <a:cs typeface="Times New Roman" panose="02020603050405020304" pitchFamily="18" charset="0"/>
            </a:endParaRPr>
          </a:p>
          <a:p>
            <a:pPr eaLnBrk="1" hangingPunct="1">
              <a:lnSpc>
                <a:spcPct val="125000"/>
              </a:lnSpc>
              <a:spcBef>
                <a:spcPct val="20000"/>
              </a:spcBef>
              <a:buFontTx/>
              <a:buChar char="•"/>
            </a:pPr>
            <a:endParaRPr lang="en-US" altLang="en-US" b="1">
              <a:cs typeface="Times New Roman" panose="02020603050405020304" pitchFamily="18" charset="0"/>
            </a:endParaRPr>
          </a:p>
          <a:p>
            <a:pPr eaLnBrk="1" hangingPunct="1">
              <a:lnSpc>
                <a:spcPct val="125000"/>
              </a:lnSpc>
              <a:spcBef>
                <a:spcPct val="20000"/>
              </a:spcBef>
              <a:buFontTx/>
              <a:buChar char="•"/>
            </a:pPr>
            <a:r>
              <a:rPr lang="en-US" altLang="en-US" b="1">
                <a:cs typeface="Times New Roman" panose="02020603050405020304" pitchFamily="18" charset="0"/>
              </a:rPr>
              <a:t>Implementing an effective security policy </a:t>
            </a:r>
          </a:p>
        </p:txBody>
      </p:sp>
      <p:sp>
        <p:nvSpPr>
          <p:cNvPr id="48132" name="Rectangle 4"/>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sp>
        <p:nvSpPr>
          <p:cNvPr id="38916" name="Text Box 5"/>
          <p:cNvSpPr txBox="1">
            <a:spLocks noChangeArrowheads="1"/>
          </p:cNvSpPr>
          <p:nvPr/>
        </p:nvSpPr>
        <p:spPr bwMode="auto">
          <a:xfrm>
            <a:off x="3276600" y="1085850"/>
            <a:ext cx="7029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sz="1600" b="1">
                <a:solidFill>
                  <a:srgbClr val="000000"/>
                </a:solidFill>
                <a:cs typeface="Times New Roman" panose="02020603050405020304" pitchFamily="18" charset="0"/>
              </a:rPr>
              <a:t>MANAGEMENT OPPORTUNITIES, CHALLENGES AND SOLUTIONS</a:t>
            </a:r>
            <a:r>
              <a:rPr lang="en-US" altLang="en-US" sz="1600" b="1">
                <a:solidFill>
                  <a:schemeClr val="tx2"/>
                </a:solidFill>
              </a:rPr>
              <a:t> </a:t>
            </a:r>
          </a:p>
        </p:txBody>
      </p:sp>
      <p:sp>
        <p:nvSpPr>
          <p:cNvPr id="38917" name="Rectangle 6"/>
          <p:cNvSpPr>
            <a:spLocks noChangeArrowheads="1"/>
          </p:cNvSpPr>
          <p:nvPr/>
        </p:nvSpPr>
        <p:spPr bwMode="auto">
          <a:xfrm>
            <a:off x="1981200" y="1981200"/>
            <a:ext cx="6172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20000"/>
              </a:spcBef>
            </a:pPr>
            <a:r>
              <a:rPr lang="en-US" altLang="en-US" b="1">
                <a:solidFill>
                  <a:srgbClr val="A50021"/>
                </a:solidFill>
                <a:cs typeface="Times New Roman" panose="02020603050405020304" pitchFamily="18" charset="0"/>
              </a:rPr>
              <a:t>Management Challenges:</a:t>
            </a:r>
            <a:r>
              <a:rPr lang="en-US" altLang="en-US" b="1">
                <a:solidFill>
                  <a:srgbClr val="A50021"/>
                </a:solidFill>
                <a:cs typeface="Arial" panose="020B0604020202020204" pitchFamily="34" charset="0"/>
              </a:rPr>
              <a:t> </a:t>
            </a:r>
          </a:p>
        </p:txBody>
      </p:sp>
    </p:spTree>
    <p:extLst>
      <p:ext uri="{BB962C8B-B14F-4D97-AF65-F5344CB8AC3E}">
        <p14:creationId xmlns:p14="http://schemas.microsoft.com/office/powerpoint/2010/main" val="3596303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8131">
                                            <p:txEl>
                                              <p:pRg st="2" end="2"/>
                                            </p:txEl>
                                          </p:spTgt>
                                        </p:tgtEl>
                                        <p:attrNameLst>
                                          <p:attrName>style.visibility</p:attrName>
                                        </p:attrNameLst>
                                      </p:cBhvr>
                                      <p:to>
                                        <p:strVal val="visible"/>
                                      </p:to>
                                    </p:set>
                                    <p:anim calcmode="lin" valueType="num">
                                      <p:cBhvr additive="base">
                                        <p:cTn id="13"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1">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26"/>
          <p:cNvSpPr>
            <a:spLocks noChangeArrowheads="1"/>
          </p:cNvSpPr>
          <p:nvPr/>
        </p:nvSpPr>
        <p:spPr bwMode="auto">
          <a:xfrm>
            <a:off x="1981200" y="2209800"/>
            <a:ext cx="8305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533400" indent="-533400">
              <a:defRPr sz="2400">
                <a:solidFill>
                  <a:schemeClr val="tx1"/>
                </a:solidFill>
                <a:latin typeface="Arial" panose="020B0604020202020204" pitchFamily="34" charset="0"/>
              </a:defRPr>
            </a:lvl1pPr>
            <a:lvl2pPr marL="914400" indent="-457200">
              <a:defRPr sz="2400">
                <a:solidFill>
                  <a:schemeClr val="tx1"/>
                </a:solidFill>
                <a:latin typeface="Arial" panose="020B0604020202020204" pitchFamily="34" charset="0"/>
              </a:defRPr>
            </a:lvl2pPr>
            <a:lvl3pPr marL="1314450" indent="-457200">
              <a:defRPr sz="2400">
                <a:solidFill>
                  <a:schemeClr val="tx1"/>
                </a:solidFill>
                <a:latin typeface="Arial" panose="020B0604020202020204" pitchFamily="34" charset="0"/>
              </a:defRPr>
            </a:lvl3pPr>
            <a:lvl4pPr marL="1657350" indent="-457200">
              <a:defRPr sz="2400">
                <a:solidFill>
                  <a:schemeClr val="tx1"/>
                </a:solidFill>
                <a:latin typeface="Arial" panose="020B0604020202020204" pitchFamily="34" charset="0"/>
              </a:defRPr>
            </a:lvl4pPr>
            <a:lvl5pPr marL="2000250" indent="-457200">
              <a:defRPr sz="2400">
                <a:solidFill>
                  <a:schemeClr val="tx1"/>
                </a:solidFill>
                <a:latin typeface="Arial" panose="020B0604020202020204" pitchFamily="34" charset="0"/>
              </a:defRPr>
            </a:lvl5pPr>
            <a:lvl6pPr marL="2457450" indent="-457200" eaLnBrk="0" fontAlgn="base" hangingPunct="0">
              <a:spcBef>
                <a:spcPct val="0"/>
              </a:spcBef>
              <a:spcAft>
                <a:spcPct val="0"/>
              </a:spcAft>
              <a:defRPr sz="2400">
                <a:solidFill>
                  <a:schemeClr val="tx1"/>
                </a:solidFill>
                <a:latin typeface="Arial" panose="020B0604020202020204" pitchFamily="34" charset="0"/>
              </a:defRPr>
            </a:lvl6pPr>
            <a:lvl7pPr marL="2914650" indent="-457200" eaLnBrk="0" fontAlgn="base" hangingPunct="0">
              <a:spcBef>
                <a:spcPct val="0"/>
              </a:spcBef>
              <a:spcAft>
                <a:spcPct val="0"/>
              </a:spcAft>
              <a:defRPr sz="2400">
                <a:solidFill>
                  <a:schemeClr val="tx1"/>
                </a:solidFill>
                <a:latin typeface="Arial" panose="020B0604020202020204" pitchFamily="34" charset="0"/>
              </a:defRPr>
            </a:lvl7pPr>
            <a:lvl8pPr marL="3371850" indent="-457200" eaLnBrk="0" fontAlgn="base" hangingPunct="0">
              <a:spcBef>
                <a:spcPct val="0"/>
              </a:spcBef>
              <a:spcAft>
                <a:spcPct val="0"/>
              </a:spcAft>
              <a:defRPr sz="2400">
                <a:solidFill>
                  <a:schemeClr val="tx1"/>
                </a:solidFill>
                <a:latin typeface="Arial" panose="020B0604020202020204" pitchFamily="34" charset="0"/>
              </a:defRPr>
            </a:lvl8pPr>
            <a:lvl9pPr marL="3829050" indent="-4572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lnSpc>
                <a:spcPct val="115000"/>
              </a:lnSpc>
              <a:spcBef>
                <a:spcPct val="20000"/>
              </a:spcBef>
              <a:buFontTx/>
              <a:buChar char="•"/>
            </a:pPr>
            <a:r>
              <a:rPr lang="en-US" altLang="en-US" b="1">
                <a:solidFill>
                  <a:srgbClr val="000000"/>
                </a:solidFill>
                <a:cs typeface="Arial" panose="020B0604020202020204" pitchFamily="34" charset="0"/>
              </a:rPr>
              <a:t>Security and control must become a more visible and explicit priority and area of information systems investment.</a:t>
            </a:r>
            <a:endParaRPr lang="en-US" altLang="en-US" b="1">
              <a:solidFill>
                <a:srgbClr val="000000"/>
              </a:solidFill>
              <a:cs typeface="Times New Roman" panose="02020603050405020304" pitchFamily="18" charset="0"/>
            </a:endParaRPr>
          </a:p>
          <a:p>
            <a:pPr eaLnBrk="1" hangingPunct="1">
              <a:lnSpc>
                <a:spcPct val="115000"/>
              </a:lnSpc>
              <a:spcBef>
                <a:spcPct val="20000"/>
              </a:spcBef>
              <a:buFontTx/>
              <a:buChar char="•"/>
            </a:pPr>
            <a:endParaRPr lang="en-US" altLang="en-US" sz="1400" b="1">
              <a:solidFill>
                <a:srgbClr val="000000"/>
              </a:solidFill>
              <a:cs typeface="Times New Roman" panose="02020603050405020304" pitchFamily="18" charset="0"/>
            </a:endParaRPr>
          </a:p>
          <a:p>
            <a:pPr eaLnBrk="1" hangingPunct="1">
              <a:lnSpc>
                <a:spcPct val="115000"/>
              </a:lnSpc>
              <a:spcBef>
                <a:spcPct val="20000"/>
              </a:spcBef>
              <a:buFontTx/>
              <a:buChar char="•"/>
            </a:pPr>
            <a:r>
              <a:rPr lang="en-US" altLang="en-US" b="1">
                <a:solidFill>
                  <a:srgbClr val="000000"/>
                </a:solidFill>
                <a:cs typeface="Arial" panose="020B0604020202020204" pitchFamily="34" charset="0"/>
              </a:rPr>
              <a:t>Support and commitment from top management is required to show that security is indeed a corporate priority and vital to all aspects of the business.</a:t>
            </a:r>
            <a:endParaRPr lang="en-US" altLang="en-US" b="1">
              <a:solidFill>
                <a:srgbClr val="000000"/>
              </a:solidFill>
              <a:cs typeface="Times New Roman" panose="02020603050405020304" pitchFamily="18" charset="0"/>
            </a:endParaRPr>
          </a:p>
          <a:p>
            <a:pPr eaLnBrk="1" hangingPunct="1">
              <a:lnSpc>
                <a:spcPct val="115000"/>
              </a:lnSpc>
              <a:spcBef>
                <a:spcPct val="20000"/>
              </a:spcBef>
              <a:buFontTx/>
              <a:buChar char="•"/>
            </a:pPr>
            <a:endParaRPr lang="en-US" altLang="en-US" sz="1400" b="1">
              <a:solidFill>
                <a:srgbClr val="000000"/>
              </a:solidFill>
              <a:cs typeface="Times New Roman" panose="02020603050405020304" pitchFamily="18" charset="0"/>
            </a:endParaRPr>
          </a:p>
          <a:p>
            <a:pPr eaLnBrk="1" hangingPunct="1">
              <a:lnSpc>
                <a:spcPct val="115000"/>
              </a:lnSpc>
              <a:spcBef>
                <a:spcPct val="20000"/>
              </a:spcBef>
              <a:buFontTx/>
              <a:buChar char="•"/>
            </a:pPr>
            <a:r>
              <a:rPr lang="en-US" altLang="en-US" b="1">
                <a:solidFill>
                  <a:srgbClr val="000000"/>
                </a:solidFill>
                <a:cs typeface="Times New Roman" panose="02020603050405020304" pitchFamily="18" charset="0"/>
              </a:rPr>
              <a:t>Security and control should be the responsibility of everyone in the organization. </a:t>
            </a:r>
          </a:p>
        </p:txBody>
      </p:sp>
      <p:sp>
        <p:nvSpPr>
          <p:cNvPr id="53251" name="Rectangle 1027"/>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sp>
        <p:nvSpPr>
          <p:cNvPr id="39940" name="Text Box 1028"/>
          <p:cNvSpPr txBox="1">
            <a:spLocks noChangeArrowheads="1"/>
          </p:cNvSpPr>
          <p:nvPr/>
        </p:nvSpPr>
        <p:spPr bwMode="auto">
          <a:xfrm>
            <a:off x="3276600" y="1085850"/>
            <a:ext cx="7029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sz="1600" b="1">
                <a:solidFill>
                  <a:srgbClr val="000000"/>
                </a:solidFill>
                <a:cs typeface="Times New Roman" panose="02020603050405020304" pitchFamily="18" charset="0"/>
              </a:rPr>
              <a:t>MANAGEMENT OPPORTUNITIES, CHALLENGES AND SOLUTIONS</a:t>
            </a:r>
            <a:r>
              <a:rPr lang="en-US" altLang="en-US" sz="1600" b="1">
                <a:solidFill>
                  <a:schemeClr val="tx2"/>
                </a:solidFill>
              </a:rPr>
              <a:t> </a:t>
            </a:r>
          </a:p>
        </p:txBody>
      </p:sp>
      <p:sp>
        <p:nvSpPr>
          <p:cNvPr id="39941" name="Rectangle 1029"/>
          <p:cNvSpPr>
            <a:spLocks noChangeArrowheads="1"/>
          </p:cNvSpPr>
          <p:nvPr/>
        </p:nvSpPr>
        <p:spPr bwMode="auto">
          <a:xfrm>
            <a:off x="1981200" y="1676400"/>
            <a:ext cx="6172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20000"/>
              </a:spcBef>
            </a:pPr>
            <a:r>
              <a:rPr lang="en-US" altLang="en-US" b="1">
                <a:solidFill>
                  <a:srgbClr val="A50021"/>
                </a:solidFill>
                <a:cs typeface="Times New Roman" panose="02020603050405020304" pitchFamily="18" charset="0"/>
              </a:rPr>
              <a:t>Solution Guidelines:</a:t>
            </a:r>
            <a:r>
              <a:rPr lang="en-US" altLang="en-US" b="1">
                <a:solidFill>
                  <a:srgbClr val="A50021"/>
                </a:solidFill>
                <a:cs typeface="Arial" panose="020B0604020202020204" pitchFamily="34" charset="0"/>
              </a:rPr>
              <a:t> </a:t>
            </a:r>
          </a:p>
        </p:txBody>
      </p:sp>
    </p:spTree>
    <p:extLst>
      <p:ext uri="{BB962C8B-B14F-4D97-AF65-F5344CB8AC3E}">
        <p14:creationId xmlns:p14="http://schemas.microsoft.com/office/powerpoint/2010/main" val="1657975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 calcmode="lin" valueType="num">
                                      <p:cBhvr additive="base">
                                        <p:cTn id="7" dur="500" fill="hold"/>
                                        <p:tgtEl>
                                          <p:spTgt spid="5325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3250">
                                            <p:txEl>
                                              <p:pRg st="2" end="2"/>
                                            </p:txEl>
                                          </p:spTgt>
                                        </p:tgtEl>
                                        <p:attrNameLst>
                                          <p:attrName>style.visibility</p:attrName>
                                        </p:attrNameLst>
                                      </p:cBhvr>
                                      <p:to>
                                        <p:strVal val="visible"/>
                                      </p:to>
                                    </p:set>
                                    <p:anim calcmode="lin" valueType="num">
                                      <p:cBhvr additive="base">
                                        <p:cTn id="13" dur="500" fill="hold"/>
                                        <p:tgtEl>
                                          <p:spTgt spid="5325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0">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53250">
                                            <p:txEl>
                                              <p:pRg st="4" end="4"/>
                                            </p:txEl>
                                          </p:spTgt>
                                        </p:tgtEl>
                                        <p:attrNameLst>
                                          <p:attrName>style.visibility</p:attrName>
                                        </p:attrNameLst>
                                      </p:cBhvr>
                                      <p:to>
                                        <p:strVal val="visible"/>
                                      </p:to>
                                    </p:set>
                                    <p:anim calcmode="lin" valueType="num">
                                      <p:cBhvr additive="base">
                                        <p:cTn id="19" dur="500" fill="hold"/>
                                        <p:tgtEl>
                                          <p:spTgt spid="5325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250">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2209800" y="18288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20000"/>
              </a:spcBef>
              <a:buFontTx/>
              <a:buChar char="•"/>
            </a:pPr>
            <a:r>
              <a:rPr lang="en-US" altLang="en-US" b="1">
                <a:cs typeface="Arial" panose="020B0604020202020204" pitchFamily="34" charset="0"/>
              </a:rPr>
              <a:t>Evaluate the most important tools and technologies for safeguarding information resources</a:t>
            </a:r>
            <a:endParaRPr lang="en-US" altLang="en-US" b="1"/>
          </a:p>
          <a:p>
            <a:pPr eaLnBrk="1" hangingPunct="1">
              <a:spcBef>
                <a:spcPct val="20000"/>
              </a:spcBef>
              <a:buFontTx/>
              <a:buChar char="•"/>
            </a:pPr>
            <a:endParaRPr lang="en-US" altLang="en-US" b="1">
              <a:cs typeface="Times New Roman" panose="02020603050405020304" pitchFamily="18" charset="0"/>
            </a:endParaRPr>
          </a:p>
          <a:p>
            <a:pPr eaLnBrk="1" hangingPunct="1">
              <a:spcBef>
                <a:spcPct val="20000"/>
              </a:spcBef>
              <a:buFontTx/>
              <a:buChar char="•"/>
            </a:pPr>
            <a:r>
              <a:rPr lang="en-US" altLang="en-US" b="1">
                <a:cs typeface="Times New Roman" panose="02020603050405020304" pitchFamily="18" charset="0"/>
              </a:rPr>
              <a:t>Identify the challenges posed by information systems security and control and management solutions</a:t>
            </a:r>
            <a:r>
              <a:rPr lang="en-US" altLang="en-US" b="1"/>
              <a:t> </a:t>
            </a:r>
          </a:p>
          <a:p>
            <a:pPr eaLnBrk="1" hangingPunct="1">
              <a:spcBef>
                <a:spcPct val="20000"/>
              </a:spcBef>
              <a:buFontTx/>
              <a:buChar char="•"/>
            </a:pPr>
            <a:endParaRPr lang="en-US" altLang="en-US" b="1"/>
          </a:p>
        </p:txBody>
      </p:sp>
      <p:sp>
        <p:nvSpPr>
          <p:cNvPr id="5123" name="Text Box 4"/>
          <p:cNvSpPr txBox="1">
            <a:spLocks noChangeArrowheads="1"/>
          </p:cNvSpPr>
          <p:nvPr/>
        </p:nvSpPr>
        <p:spPr bwMode="auto">
          <a:xfrm>
            <a:off x="4410076" y="1066800"/>
            <a:ext cx="3267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sz="1600" b="1"/>
              <a:t>OBJECTIVES (Continued)</a:t>
            </a:r>
          </a:p>
        </p:txBody>
      </p:sp>
      <p:sp>
        <p:nvSpPr>
          <p:cNvPr id="4101" name="Rectangle 5"/>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spTree>
    <p:extLst>
      <p:ext uri="{BB962C8B-B14F-4D97-AF65-F5344CB8AC3E}">
        <p14:creationId xmlns:p14="http://schemas.microsoft.com/office/powerpoint/2010/main" val="540184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 calcmode="lin" valueType="num">
                                      <p:cBhvr additive="base">
                                        <p:cTn id="7" dur="500" fill="hold"/>
                                        <p:tgtEl>
                                          <p:spTgt spid="40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098">
                                            <p:txEl>
                                              <p:pRg st="2" end="2"/>
                                            </p:txEl>
                                          </p:spTgt>
                                        </p:tgtEl>
                                        <p:attrNameLst>
                                          <p:attrName>style.visibility</p:attrName>
                                        </p:attrNameLst>
                                      </p:cBhvr>
                                      <p:to>
                                        <p:strVal val="visible"/>
                                      </p:to>
                                    </p:set>
                                    <p:anim calcmode="lin" valueType="num">
                                      <p:cBhvr additive="base">
                                        <p:cTn id="13" dur="500" fill="hold"/>
                                        <p:tgtEl>
                                          <p:spTgt spid="409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8">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4"/>
          <p:cNvSpPr txBox="1">
            <a:spLocks noChangeArrowheads="1"/>
          </p:cNvSpPr>
          <p:nvPr/>
        </p:nvSpPr>
        <p:spPr bwMode="auto">
          <a:xfrm>
            <a:off x="3174207" y="1214438"/>
            <a:ext cx="622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b="1" dirty="0">
                <a:solidFill>
                  <a:srgbClr val="A50021"/>
                </a:solidFill>
                <a:cs typeface="Times New Roman" panose="02020603050405020304" pitchFamily="18" charset="0"/>
              </a:rPr>
              <a:t>Why Systems Are Vulnerable</a:t>
            </a:r>
            <a:r>
              <a:rPr lang="en-US" altLang="en-US" b="1" dirty="0">
                <a:solidFill>
                  <a:srgbClr val="A50021"/>
                </a:solidFill>
              </a:rPr>
              <a:t> </a:t>
            </a:r>
          </a:p>
        </p:txBody>
      </p:sp>
      <p:sp>
        <p:nvSpPr>
          <p:cNvPr id="6154" name="Rectangle 10"/>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sp>
        <p:nvSpPr>
          <p:cNvPr id="7173" name="Text Box 11"/>
          <p:cNvSpPr txBox="1">
            <a:spLocks noChangeArrowheads="1"/>
          </p:cNvSpPr>
          <p:nvPr/>
        </p:nvSpPr>
        <p:spPr bwMode="auto">
          <a:xfrm>
            <a:off x="2219325" y="1671638"/>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b="1" dirty="0" smtClean="0">
                <a:solidFill>
                  <a:srgbClr val="A50021"/>
                </a:solidFill>
                <a:cs typeface="Times New Roman" panose="02020603050405020304" pitchFamily="18" charset="0"/>
              </a:rPr>
              <a:t>Security threats </a:t>
            </a:r>
            <a:r>
              <a:rPr lang="en-US" altLang="en-US" b="1" dirty="0">
                <a:solidFill>
                  <a:srgbClr val="A50021"/>
                </a:solidFill>
                <a:cs typeface="Times New Roman" panose="02020603050405020304" pitchFamily="18" charset="0"/>
              </a:rPr>
              <a:t>and Vulnerabilities</a:t>
            </a:r>
            <a:r>
              <a:rPr lang="en-US" altLang="en-US" b="1" dirty="0">
                <a:solidFill>
                  <a:srgbClr val="A50021"/>
                </a:solidFill>
              </a:rPr>
              <a:t> </a:t>
            </a:r>
          </a:p>
        </p:txBody>
      </p:sp>
      <p:grpSp>
        <p:nvGrpSpPr>
          <p:cNvPr id="6157" name="Group 13"/>
          <p:cNvGrpSpPr>
            <a:grpSpLocks/>
          </p:cNvGrpSpPr>
          <p:nvPr/>
        </p:nvGrpSpPr>
        <p:grpSpPr bwMode="auto">
          <a:xfrm>
            <a:off x="2667001" y="2667000"/>
            <a:ext cx="7243763" cy="4114800"/>
            <a:chOff x="720" y="1680"/>
            <a:chExt cx="4563" cy="2592"/>
          </a:xfrm>
        </p:grpSpPr>
        <p:sp>
          <p:nvSpPr>
            <p:cNvPr id="7175" name="Rectangle 7"/>
            <p:cNvSpPr>
              <a:spLocks noChangeArrowheads="1"/>
            </p:cNvSpPr>
            <p:nvPr/>
          </p:nvSpPr>
          <p:spPr bwMode="auto">
            <a:xfrm>
              <a:off x="2448" y="4041"/>
              <a:ext cx="8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800" b="1"/>
                <a:t>Figure 10-1</a:t>
              </a:r>
            </a:p>
          </p:txBody>
        </p:sp>
        <p:pic>
          <p:nvPicPr>
            <p:cNvPr id="7176" name="Picture 12" descr="fg_10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1680"/>
              <a:ext cx="4563" cy="2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84547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6157"/>
                                        </p:tgtEl>
                                        <p:attrNameLst>
                                          <p:attrName>style.visibility</p:attrName>
                                        </p:attrNameLst>
                                      </p:cBhvr>
                                      <p:to>
                                        <p:strVal val="visible"/>
                                      </p:to>
                                    </p:set>
                                    <p:anim calcmode="lin" valueType="num">
                                      <p:cBhvr additive="base">
                                        <p:cTn id="7" dur="500" fill="hold"/>
                                        <p:tgtEl>
                                          <p:spTgt spid="6157"/>
                                        </p:tgtEl>
                                        <p:attrNameLst>
                                          <p:attrName>ppt_x</p:attrName>
                                        </p:attrNameLst>
                                      </p:cBhvr>
                                      <p:tavLst>
                                        <p:tav tm="0">
                                          <p:val>
                                            <p:strVal val="0-#ppt_w/2"/>
                                          </p:val>
                                        </p:tav>
                                        <p:tav tm="100000">
                                          <p:val>
                                            <p:strVal val="#ppt_x"/>
                                          </p:val>
                                        </p:tav>
                                      </p:tavLst>
                                    </p:anim>
                                    <p:anim calcmode="lin" valueType="num">
                                      <p:cBhvr additive="base">
                                        <p:cTn id="8" dur="500" fill="hold"/>
                                        <p:tgtEl>
                                          <p:spTgt spid="6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362200" y="2895600"/>
            <a:ext cx="77724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20000"/>
              </a:spcBef>
              <a:buFontTx/>
              <a:buChar char="•"/>
            </a:pPr>
            <a:r>
              <a:rPr lang="en-US" altLang="en-US" b="1">
                <a:solidFill>
                  <a:srgbClr val="000000"/>
                </a:solidFill>
              </a:rPr>
              <a:t>Use of fixed Internet addresses through use of cable modems or DSL </a:t>
            </a:r>
          </a:p>
          <a:p>
            <a:pPr eaLnBrk="1" hangingPunct="1">
              <a:spcBef>
                <a:spcPct val="20000"/>
              </a:spcBef>
              <a:buFontTx/>
              <a:buChar char="•"/>
            </a:pPr>
            <a:endParaRPr lang="en-US" altLang="en-US" b="1">
              <a:solidFill>
                <a:srgbClr val="000000"/>
              </a:solidFill>
            </a:endParaRPr>
          </a:p>
          <a:p>
            <a:pPr eaLnBrk="1" hangingPunct="1">
              <a:spcBef>
                <a:spcPct val="20000"/>
              </a:spcBef>
              <a:buFontTx/>
              <a:buChar char="•"/>
            </a:pPr>
            <a:r>
              <a:rPr lang="en-US" altLang="en-US" b="1">
                <a:solidFill>
                  <a:srgbClr val="000000"/>
                </a:solidFill>
              </a:rPr>
              <a:t>Lack of encryption with most Voice over IP (VoIP) </a:t>
            </a:r>
          </a:p>
          <a:p>
            <a:pPr eaLnBrk="1" hangingPunct="1">
              <a:spcBef>
                <a:spcPct val="20000"/>
              </a:spcBef>
              <a:buFontTx/>
              <a:buChar char="•"/>
            </a:pPr>
            <a:endParaRPr lang="en-US" altLang="en-US" b="1">
              <a:solidFill>
                <a:srgbClr val="000000"/>
              </a:solidFill>
            </a:endParaRPr>
          </a:p>
          <a:p>
            <a:pPr eaLnBrk="1" hangingPunct="1">
              <a:spcBef>
                <a:spcPct val="20000"/>
              </a:spcBef>
              <a:buFontTx/>
              <a:buChar char="•"/>
            </a:pPr>
            <a:r>
              <a:rPr lang="en-US" altLang="en-US" b="1">
                <a:solidFill>
                  <a:srgbClr val="000000"/>
                </a:solidFill>
                <a:cs typeface="Times New Roman" panose="02020603050405020304" pitchFamily="18" charset="0"/>
              </a:rPr>
              <a:t>Widespread use of e-mail and instant messaging (IM)</a:t>
            </a:r>
          </a:p>
        </p:txBody>
      </p:sp>
      <p:sp>
        <p:nvSpPr>
          <p:cNvPr id="8196" name="Rectangle 4"/>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sp>
        <p:nvSpPr>
          <p:cNvPr id="8198" name="Text Box 6"/>
          <p:cNvSpPr txBox="1">
            <a:spLocks noChangeArrowheads="1"/>
          </p:cNvSpPr>
          <p:nvPr/>
        </p:nvSpPr>
        <p:spPr bwMode="auto">
          <a:xfrm>
            <a:off x="2362200" y="2209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b="1">
                <a:solidFill>
                  <a:srgbClr val="A50021"/>
                </a:solidFill>
                <a:cs typeface="Times New Roman" panose="02020603050405020304" pitchFamily="18" charset="0"/>
              </a:rPr>
              <a:t>Internet Vulnerabilities:</a:t>
            </a:r>
            <a:r>
              <a:rPr lang="en-US" altLang="en-US" b="1">
                <a:solidFill>
                  <a:srgbClr val="A50021"/>
                </a:solidFill>
              </a:rPr>
              <a:t> </a:t>
            </a:r>
          </a:p>
        </p:txBody>
      </p:sp>
      <p:sp>
        <p:nvSpPr>
          <p:cNvPr id="3" name="Text Box 9"/>
          <p:cNvSpPr txBox="1">
            <a:spLocks noChangeArrowheads="1"/>
          </p:cNvSpPr>
          <p:nvPr/>
        </p:nvSpPr>
        <p:spPr bwMode="auto">
          <a:xfrm>
            <a:off x="3344091" y="952501"/>
            <a:ext cx="622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b="1" dirty="0">
                <a:solidFill>
                  <a:srgbClr val="A50021"/>
                </a:solidFill>
                <a:cs typeface="Times New Roman" panose="02020603050405020304" pitchFamily="18" charset="0"/>
              </a:rPr>
              <a:t>Why Systems Are Vulnerable</a:t>
            </a:r>
            <a:r>
              <a:rPr lang="en-US" altLang="en-US" b="1" dirty="0">
                <a:solidFill>
                  <a:srgbClr val="A50021"/>
                </a:solidFill>
              </a:rPr>
              <a:t> (Continued)</a:t>
            </a:r>
          </a:p>
        </p:txBody>
      </p:sp>
    </p:spTree>
    <p:extLst>
      <p:ext uri="{BB962C8B-B14F-4D97-AF65-F5344CB8AC3E}">
        <p14:creationId xmlns:p14="http://schemas.microsoft.com/office/powerpoint/2010/main" val="1716022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anim calcmode="lin" valueType="num">
                                      <p:cBhvr additive="base">
                                        <p:cTn id="7" dur="500" fill="hold"/>
                                        <p:tgtEl>
                                          <p:spTgt spid="8198"/>
                                        </p:tgtEl>
                                        <p:attrNameLst>
                                          <p:attrName>ppt_x</p:attrName>
                                        </p:attrNameLst>
                                      </p:cBhvr>
                                      <p:tavLst>
                                        <p:tav tm="0">
                                          <p:val>
                                            <p:strVal val="#ppt_x"/>
                                          </p:val>
                                        </p:tav>
                                        <p:tav tm="100000">
                                          <p:val>
                                            <p:strVal val="#ppt_x"/>
                                          </p:val>
                                        </p:tav>
                                      </p:tavLst>
                                    </p:anim>
                                    <p:anim calcmode="lin" valueType="num">
                                      <p:cBhvr additive="base">
                                        <p:cTn id="8" dur="500" fill="hold"/>
                                        <p:tgtEl>
                                          <p:spTgt spid="819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8194">
                                            <p:txEl>
                                              <p:pRg st="0" end="0"/>
                                            </p:txEl>
                                          </p:spTgt>
                                        </p:tgtEl>
                                        <p:attrNameLst>
                                          <p:attrName>style.visibility</p:attrName>
                                        </p:attrNameLst>
                                      </p:cBhvr>
                                      <p:to>
                                        <p:strVal val="visible"/>
                                      </p:to>
                                    </p:set>
                                    <p:anim calcmode="lin" valueType="num">
                                      <p:cBhvr additive="base">
                                        <p:cTn id="13" dur="500" fill="hold"/>
                                        <p:tgtEl>
                                          <p:spTgt spid="819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8194">
                                            <p:txEl>
                                              <p:pRg st="2" end="2"/>
                                            </p:txEl>
                                          </p:spTgt>
                                        </p:tgtEl>
                                        <p:attrNameLst>
                                          <p:attrName>style.visibility</p:attrName>
                                        </p:attrNameLst>
                                      </p:cBhvr>
                                      <p:to>
                                        <p:strVal val="visible"/>
                                      </p:to>
                                    </p:set>
                                    <p:anim calcmode="lin" valueType="num">
                                      <p:cBhvr additive="base">
                                        <p:cTn id="19" dur="500" fill="hold"/>
                                        <p:tgtEl>
                                          <p:spTgt spid="819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4">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8194">
                                            <p:txEl>
                                              <p:pRg st="4" end="4"/>
                                            </p:txEl>
                                          </p:spTgt>
                                        </p:tgtEl>
                                        <p:attrNameLst>
                                          <p:attrName>style.visibility</p:attrName>
                                        </p:attrNameLst>
                                      </p:cBhvr>
                                      <p:to>
                                        <p:strVal val="visible"/>
                                      </p:to>
                                    </p:set>
                                    <p:anim calcmode="lin" valueType="num">
                                      <p:cBhvr additive="base">
                                        <p:cTn id="25" dur="500" fill="hold"/>
                                        <p:tgtEl>
                                          <p:spTgt spid="819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4">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autoUpdateAnimBg="0"/>
      <p:bldP spid="819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2362200" y="2438400"/>
            <a:ext cx="7772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20000"/>
              </a:spcBef>
              <a:buFontTx/>
              <a:buChar char="•"/>
            </a:pPr>
            <a:r>
              <a:rPr lang="en-US" altLang="en-US" b="1">
                <a:solidFill>
                  <a:srgbClr val="000000"/>
                </a:solidFill>
              </a:rPr>
              <a:t>Radio frequency bands are easy to scan</a:t>
            </a:r>
          </a:p>
          <a:p>
            <a:pPr eaLnBrk="1" hangingPunct="1">
              <a:spcBef>
                <a:spcPct val="20000"/>
              </a:spcBef>
              <a:buFontTx/>
              <a:buChar char="•"/>
            </a:pPr>
            <a:endParaRPr lang="en-US" altLang="en-US" b="1">
              <a:solidFill>
                <a:srgbClr val="000000"/>
              </a:solidFill>
            </a:endParaRPr>
          </a:p>
          <a:p>
            <a:pPr eaLnBrk="1" hangingPunct="1">
              <a:spcBef>
                <a:spcPct val="20000"/>
              </a:spcBef>
              <a:buFontTx/>
              <a:buChar char="•"/>
            </a:pPr>
            <a:r>
              <a:rPr lang="en-US" altLang="en-US" b="1">
                <a:solidFill>
                  <a:srgbClr val="000000"/>
                </a:solidFill>
                <a:cs typeface="Times New Roman" panose="02020603050405020304" pitchFamily="18" charset="0"/>
              </a:rPr>
              <a:t>The service set identifiers (SSID)</a:t>
            </a:r>
            <a:r>
              <a:rPr lang="en-US" altLang="en-US" b="1" i="1">
                <a:solidFill>
                  <a:srgbClr val="000000"/>
                </a:solidFill>
                <a:cs typeface="Times New Roman" panose="02020603050405020304" pitchFamily="18" charset="0"/>
              </a:rPr>
              <a:t> </a:t>
            </a:r>
            <a:r>
              <a:rPr lang="en-US" altLang="en-US" b="1">
                <a:solidFill>
                  <a:srgbClr val="000000"/>
                </a:solidFill>
                <a:cs typeface="Times New Roman" panose="02020603050405020304" pitchFamily="18" charset="0"/>
              </a:rPr>
              <a:t>identifying the access points broadcast multiple times </a:t>
            </a:r>
          </a:p>
        </p:txBody>
      </p:sp>
      <p:sp>
        <p:nvSpPr>
          <p:cNvPr id="10243" name="Rectangle 3"/>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sp>
        <p:nvSpPr>
          <p:cNvPr id="9220" name="Text Box 4"/>
          <p:cNvSpPr txBox="1">
            <a:spLocks noChangeArrowheads="1"/>
          </p:cNvSpPr>
          <p:nvPr/>
        </p:nvSpPr>
        <p:spPr bwMode="auto">
          <a:xfrm>
            <a:off x="3486151" y="1066800"/>
            <a:ext cx="5554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sz="1600" b="1">
                <a:solidFill>
                  <a:schemeClr val="tx2"/>
                </a:solidFill>
                <a:cs typeface="Times New Roman" panose="02020603050405020304" pitchFamily="18" charset="0"/>
              </a:rPr>
              <a:t>SYSTEM VULNERABILITY AND ABUSE</a:t>
            </a:r>
            <a:r>
              <a:rPr lang="en-US" altLang="en-US" sz="1600" b="1">
                <a:solidFill>
                  <a:schemeClr val="tx2"/>
                </a:solidFill>
              </a:rPr>
              <a:t> </a:t>
            </a:r>
          </a:p>
        </p:txBody>
      </p:sp>
      <p:sp>
        <p:nvSpPr>
          <p:cNvPr id="9221" name="Text Box 5"/>
          <p:cNvSpPr txBox="1">
            <a:spLocks noChangeArrowheads="1"/>
          </p:cNvSpPr>
          <p:nvPr/>
        </p:nvSpPr>
        <p:spPr bwMode="auto">
          <a:xfrm>
            <a:off x="2286000" y="182880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en-US" b="1">
                <a:solidFill>
                  <a:srgbClr val="A50021"/>
                </a:solidFill>
                <a:cs typeface="Times New Roman" panose="02020603050405020304" pitchFamily="18" charset="0"/>
              </a:rPr>
              <a:t>Wireless Security Challenges:</a:t>
            </a:r>
            <a:r>
              <a:rPr lang="en-US" altLang="en-US" b="1">
                <a:solidFill>
                  <a:srgbClr val="A50021"/>
                </a:solidFill>
              </a:rPr>
              <a:t> </a:t>
            </a:r>
          </a:p>
        </p:txBody>
      </p:sp>
    </p:spTree>
    <p:extLst>
      <p:ext uri="{BB962C8B-B14F-4D97-AF65-F5344CB8AC3E}">
        <p14:creationId xmlns:p14="http://schemas.microsoft.com/office/powerpoint/2010/main" val="168024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 calcmode="lin" valueType="num">
                                      <p:cBhvr additive="base">
                                        <p:cTn id="7" dur="500" fill="hold"/>
                                        <p:tgtEl>
                                          <p:spTgt spid="102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0242">
                                            <p:txEl>
                                              <p:pRg st="2" end="2"/>
                                            </p:txEl>
                                          </p:spTgt>
                                        </p:tgtEl>
                                        <p:attrNameLst>
                                          <p:attrName>style.visibility</p:attrName>
                                        </p:attrNameLst>
                                      </p:cBhvr>
                                      <p:to>
                                        <p:strVal val="visible"/>
                                      </p:to>
                                    </p:set>
                                    <p:anim calcmode="lin" valueType="num">
                                      <p:cBhvr additive="base">
                                        <p:cTn id="13" dur="500" fill="hold"/>
                                        <p:tgtEl>
                                          <p:spTgt spid="1024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2">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486151" y="1066800"/>
            <a:ext cx="5554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sz="1600" b="1">
                <a:solidFill>
                  <a:schemeClr val="tx2"/>
                </a:solidFill>
                <a:cs typeface="Times New Roman" panose="02020603050405020304" pitchFamily="18" charset="0"/>
              </a:rPr>
              <a:t>SYSTEM VULNERABILITY AND ABUSE</a:t>
            </a:r>
            <a:r>
              <a:rPr lang="en-US" altLang="en-US" sz="1600" b="1">
                <a:solidFill>
                  <a:schemeClr val="tx2"/>
                </a:solidFill>
              </a:rPr>
              <a:t> </a:t>
            </a:r>
          </a:p>
        </p:txBody>
      </p:sp>
      <p:sp>
        <p:nvSpPr>
          <p:cNvPr id="10243" name="Text Box 3"/>
          <p:cNvSpPr txBox="1">
            <a:spLocks noChangeArrowheads="1"/>
          </p:cNvSpPr>
          <p:nvPr/>
        </p:nvSpPr>
        <p:spPr bwMode="auto">
          <a:xfrm>
            <a:off x="4057651" y="1614488"/>
            <a:ext cx="422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b="1">
                <a:solidFill>
                  <a:srgbClr val="A50021"/>
                </a:solidFill>
                <a:cs typeface="Times New Roman" panose="02020603050405020304" pitchFamily="18" charset="0"/>
              </a:rPr>
              <a:t>Wi-Fi Security Challenges</a:t>
            </a:r>
            <a:r>
              <a:rPr lang="en-US" altLang="en-US" b="1">
                <a:solidFill>
                  <a:srgbClr val="A50021"/>
                </a:solidFill>
              </a:rPr>
              <a:t> </a:t>
            </a:r>
          </a:p>
        </p:txBody>
      </p:sp>
      <p:sp>
        <p:nvSpPr>
          <p:cNvPr id="12292" name="Rectangle 4"/>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grpSp>
        <p:nvGrpSpPr>
          <p:cNvPr id="12298" name="Group 10"/>
          <p:cNvGrpSpPr>
            <a:grpSpLocks/>
          </p:cNvGrpSpPr>
          <p:nvPr/>
        </p:nvGrpSpPr>
        <p:grpSpPr bwMode="auto">
          <a:xfrm>
            <a:off x="3886201" y="2057400"/>
            <a:ext cx="4303713" cy="4724400"/>
            <a:chOff x="1488" y="1296"/>
            <a:chExt cx="2711" cy="2976"/>
          </a:xfrm>
        </p:grpSpPr>
        <p:sp>
          <p:nvSpPr>
            <p:cNvPr id="10246" name="Rectangle 7"/>
            <p:cNvSpPr>
              <a:spLocks noChangeArrowheads="1"/>
            </p:cNvSpPr>
            <p:nvPr/>
          </p:nvSpPr>
          <p:spPr bwMode="auto">
            <a:xfrm>
              <a:off x="2448" y="4041"/>
              <a:ext cx="8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800" b="1"/>
                <a:t>Figure 10-2</a:t>
              </a:r>
            </a:p>
          </p:txBody>
        </p:sp>
        <p:pic>
          <p:nvPicPr>
            <p:cNvPr id="10247" name="Picture 9" descr="fg_10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 y="1296"/>
              <a:ext cx="2711" cy="2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7055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2298"/>
                                        </p:tgtEl>
                                        <p:attrNameLst>
                                          <p:attrName>style.visibility</p:attrName>
                                        </p:attrNameLst>
                                      </p:cBhvr>
                                      <p:to>
                                        <p:strVal val="visible"/>
                                      </p:to>
                                    </p:set>
                                    <p:anim calcmode="lin" valueType="num">
                                      <p:cBhvr additive="base">
                                        <p:cTn id="7" dur="500" fill="hold"/>
                                        <p:tgtEl>
                                          <p:spTgt spid="12298"/>
                                        </p:tgtEl>
                                        <p:attrNameLst>
                                          <p:attrName>ppt_x</p:attrName>
                                        </p:attrNameLst>
                                      </p:cBhvr>
                                      <p:tavLst>
                                        <p:tav tm="0">
                                          <p:val>
                                            <p:strVal val="0-#ppt_w/2"/>
                                          </p:val>
                                        </p:tav>
                                        <p:tav tm="100000">
                                          <p:val>
                                            <p:strVal val="#ppt_x"/>
                                          </p:val>
                                        </p:tav>
                                      </p:tavLst>
                                    </p:anim>
                                    <p:anim calcmode="lin" valueType="num">
                                      <p:cBhvr additive="base">
                                        <p:cTn id="8" dur="500" fill="hold"/>
                                        <p:tgtEl>
                                          <p:spTgt spid="122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362200" y="2514600"/>
            <a:ext cx="7848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085850" indent="-228600">
              <a:defRPr sz="2400">
                <a:solidFill>
                  <a:schemeClr val="tx1"/>
                </a:solidFill>
                <a:latin typeface="Arial" panose="020B0604020202020204" pitchFamily="34" charset="0"/>
              </a:defRPr>
            </a:lvl3pPr>
            <a:lvl4pPr marL="1428750" indent="-228600">
              <a:defRPr sz="2400">
                <a:solidFill>
                  <a:schemeClr val="tx1"/>
                </a:solidFill>
                <a:latin typeface="Arial" panose="020B0604020202020204" pitchFamily="34" charset="0"/>
              </a:defRPr>
            </a:lvl4pPr>
            <a:lvl5pPr marL="1771650" indent="-228600">
              <a:defRPr sz="2400">
                <a:solidFill>
                  <a:schemeClr val="tx1"/>
                </a:solidFill>
                <a:latin typeface="Arial" panose="020B0604020202020204" pitchFamily="34" charset="0"/>
              </a:defRPr>
            </a:lvl5pPr>
            <a:lvl6pPr marL="2228850" indent="-228600" eaLnBrk="0" fontAlgn="base" hangingPunct="0">
              <a:spcBef>
                <a:spcPct val="0"/>
              </a:spcBef>
              <a:spcAft>
                <a:spcPct val="0"/>
              </a:spcAft>
              <a:defRPr sz="2400">
                <a:solidFill>
                  <a:schemeClr val="tx1"/>
                </a:solidFill>
                <a:latin typeface="Arial" panose="020B0604020202020204" pitchFamily="34" charset="0"/>
              </a:defRPr>
            </a:lvl6pPr>
            <a:lvl7pPr marL="2686050" indent="-228600" eaLnBrk="0" fontAlgn="base" hangingPunct="0">
              <a:spcBef>
                <a:spcPct val="0"/>
              </a:spcBef>
              <a:spcAft>
                <a:spcPct val="0"/>
              </a:spcAft>
              <a:defRPr sz="2400">
                <a:solidFill>
                  <a:schemeClr val="tx1"/>
                </a:solidFill>
                <a:latin typeface="Arial" panose="020B0604020202020204" pitchFamily="34" charset="0"/>
              </a:defRPr>
            </a:lvl7pPr>
            <a:lvl8pPr marL="3143250" indent="-228600" eaLnBrk="0" fontAlgn="base" hangingPunct="0">
              <a:spcBef>
                <a:spcPct val="0"/>
              </a:spcBef>
              <a:spcAft>
                <a:spcPct val="0"/>
              </a:spcAft>
              <a:defRPr sz="2400">
                <a:solidFill>
                  <a:schemeClr val="tx1"/>
                </a:solidFill>
                <a:latin typeface="Arial" panose="020B0604020202020204" pitchFamily="34" charset="0"/>
              </a:defRPr>
            </a:lvl8pPr>
            <a:lvl9pPr marL="360045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lnSpc>
                <a:spcPct val="85000"/>
              </a:lnSpc>
              <a:buFontTx/>
              <a:buChar char="•"/>
            </a:pPr>
            <a:r>
              <a:rPr lang="en-US" altLang="en-US" b="1" dirty="0">
                <a:solidFill>
                  <a:srgbClr val="000000"/>
                </a:solidFill>
              </a:rPr>
              <a:t>Computer viruses, worms, </a:t>
            </a:r>
            <a:r>
              <a:rPr lang="en-US" altLang="en-US" b="1" dirty="0" err="1">
                <a:solidFill>
                  <a:srgbClr val="000000"/>
                </a:solidFill>
              </a:rPr>
              <a:t>trojan</a:t>
            </a:r>
            <a:r>
              <a:rPr lang="en-US" altLang="en-US" b="1" dirty="0">
                <a:solidFill>
                  <a:srgbClr val="000000"/>
                </a:solidFill>
              </a:rPr>
              <a:t> horses </a:t>
            </a:r>
          </a:p>
          <a:p>
            <a:pPr eaLnBrk="1" hangingPunct="1">
              <a:lnSpc>
                <a:spcPct val="85000"/>
              </a:lnSpc>
              <a:buFontTx/>
              <a:buChar char="•"/>
            </a:pPr>
            <a:endParaRPr lang="en-US" altLang="en-US" sz="2000" b="1" dirty="0">
              <a:solidFill>
                <a:srgbClr val="000000"/>
              </a:solidFill>
            </a:endParaRPr>
          </a:p>
          <a:p>
            <a:pPr eaLnBrk="1" hangingPunct="1">
              <a:lnSpc>
                <a:spcPct val="85000"/>
              </a:lnSpc>
              <a:buFontTx/>
              <a:buChar char="•"/>
            </a:pPr>
            <a:r>
              <a:rPr lang="en-US" altLang="en-US" b="1" dirty="0">
                <a:solidFill>
                  <a:srgbClr val="000000"/>
                </a:solidFill>
              </a:rPr>
              <a:t>Spyware</a:t>
            </a:r>
          </a:p>
          <a:p>
            <a:pPr eaLnBrk="1" hangingPunct="1">
              <a:lnSpc>
                <a:spcPct val="85000"/>
              </a:lnSpc>
              <a:buFontTx/>
              <a:buChar char="•"/>
            </a:pPr>
            <a:endParaRPr lang="en-US" altLang="en-US" sz="2000" b="1" dirty="0">
              <a:solidFill>
                <a:srgbClr val="000000"/>
              </a:solidFill>
            </a:endParaRPr>
          </a:p>
          <a:p>
            <a:pPr eaLnBrk="1" hangingPunct="1">
              <a:lnSpc>
                <a:spcPct val="85000"/>
              </a:lnSpc>
              <a:buFontTx/>
              <a:buChar char="•"/>
            </a:pPr>
            <a:r>
              <a:rPr lang="en-US" altLang="en-US" b="1" dirty="0">
                <a:solidFill>
                  <a:srgbClr val="000000"/>
                </a:solidFill>
              </a:rPr>
              <a:t>Spoofing and Sniffers </a:t>
            </a:r>
          </a:p>
          <a:p>
            <a:pPr eaLnBrk="1" hangingPunct="1">
              <a:lnSpc>
                <a:spcPct val="85000"/>
              </a:lnSpc>
              <a:buFontTx/>
              <a:buChar char="•"/>
            </a:pPr>
            <a:endParaRPr lang="en-US" altLang="en-US" sz="2000" b="1" dirty="0">
              <a:solidFill>
                <a:srgbClr val="000000"/>
              </a:solidFill>
            </a:endParaRPr>
          </a:p>
          <a:p>
            <a:pPr eaLnBrk="1" hangingPunct="1">
              <a:lnSpc>
                <a:spcPct val="85000"/>
              </a:lnSpc>
              <a:buFontTx/>
              <a:buChar char="•"/>
            </a:pPr>
            <a:r>
              <a:rPr lang="en-US" altLang="en-US" b="1" dirty="0">
                <a:solidFill>
                  <a:srgbClr val="000000"/>
                </a:solidFill>
              </a:rPr>
              <a:t>Denial of Service (</a:t>
            </a:r>
            <a:r>
              <a:rPr lang="en-US" altLang="en-US" b="1" dirty="0" err="1">
                <a:solidFill>
                  <a:srgbClr val="000000"/>
                </a:solidFill>
              </a:rPr>
              <a:t>DoS</a:t>
            </a:r>
            <a:r>
              <a:rPr lang="en-US" altLang="en-US" b="1" dirty="0">
                <a:solidFill>
                  <a:srgbClr val="000000"/>
                </a:solidFill>
              </a:rPr>
              <a:t>) Attacks</a:t>
            </a:r>
          </a:p>
          <a:p>
            <a:pPr eaLnBrk="1" hangingPunct="1">
              <a:lnSpc>
                <a:spcPct val="85000"/>
              </a:lnSpc>
              <a:buFontTx/>
              <a:buChar char="•"/>
            </a:pPr>
            <a:endParaRPr lang="en-US" altLang="en-US" sz="2000" b="1" dirty="0">
              <a:solidFill>
                <a:srgbClr val="000000"/>
              </a:solidFill>
            </a:endParaRPr>
          </a:p>
          <a:p>
            <a:pPr eaLnBrk="1" hangingPunct="1">
              <a:lnSpc>
                <a:spcPct val="85000"/>
              </a:lnSpc>
              <a:buFontTx/>
              <a:buChar char="•"/>
            </a:pPr>
            <a:r>
              <a:rPr lang="en-US" altLang="en-US" b="1" dirty="0">
                <a:solidFill>
                  <a:srgbClr val="000000"/>
                </a:solidFill>
              </a:rPr>
              <a:t>Identity theft</a:t>
            </a:r>
          </a:p>
          <a:p>
            <a:pPr eaLnBrk="1" hangingPunct="1">
              <a:lnSpc>
                <a:spcPct val="85000"/>
              </a:lnSpc>
              <a:buFontTx/>
              <a:buChar char="•"/>
            </a:pPr>
            <a:endParaRPr lang="en-US" altLang="en-US" sz="2000" b="1" dirty="0">
              <a:solidFill>
                <a:srgbClr val="000000"/>
              </a:solidFill>
            </a:endParaRPr>
          </a:p>
          <a:p>
            <a:pPr eaLnBrk="1" hangingPunct="1">
              <a:lnSpc>
                <a:spcPct val="85000"/>
              </a:lnSpc>
              <a:buFontTx/>
              <a:buChar char="•"/>
            </a:pPr>
            <a:r>
              <a:rPr lang="en-US" altLang="en-US" b="1" dirty="0">
                <a:solidFill>
                  <a:srgbClr val="000000"/>
                </a:solidFill>
              </a:rPr>
              <a:t>Cyberterrorism and Cyberwarfare</a:t>
            </a:r>
          </a:p>
          <a:p>
            <a:pPr eaLnBrk="1" hangingPunct="1">
              <a:lnSpc>
                <a:spcPct val="85000"/>
              </a:lnSpc>
              <a:buFontTx/>
              <a:buChar char="•"/>
            </a:pPr>
            <a:endParaRPr lang="en-US" altLang="en-US" sz="2000" b="1" dirty="0">
              <a:solidFill>
                <a:srgbClr val="000000"/>
              </a:solidFill>
            </a:endParaRPr>
          </a:p>
          <a:p>
            <a:pPr eaLnBrk="1" hangingPunct="1">
              <a:lnSpc>
                <a:spcPct val="85000"/>
              </a:lnSpc>
              <a:buFontTx/>
              <a:buChar char="•"/>
            </a:pPr>
            <a:r>
              <a:rPr lang="en-US" altLang="en-US" b="1" dirty="0">
                <a:solidFill>
                  <a:srgbClr val="000000"/>
                </a:solidFill>
                <a:cs typeface="Times New Roman" panose="02020603050405020304" pitchFamily="18" charset="0"/>
              </a:rPr>
              <a:t>Vulnerabilities from internal threats (employees); software flaws</a:t>
            </a:r>
            <a:r>
              <a:rPr lang="en-US" altLang="en-US" b="1" dirty="0">
                <a:solidFill>
                  <a:srgbClr val="000000"/>
                </a:solidFill>
              </a:rPr>
              <a:t> </a:t>
            </a:r>
          </a:p>
        </p:txBody>
      </p:sp>
      <p:sp>
        <p:nvSpPr>
          <p:cNvPr id="13315" name="Rectangle 3"/>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sp>
        <p:nvSpPr>
          <p:cNvPr id="11268" name="Text Box 4"/>
          <p:cNvSpPr txBox="1">
            <a:spLocks noChangeArrowheads="1"/>
          </p:cNvSpPr>
          <p:nvPr/>
        </p:nvSpPr>
        <p:spPr bwMode="auto">
          <a:xfrm>
            <a:off x="3486151" y="1066800"/>
            <a:ext cx="5554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sz="1600" b="1">
                <a:solidFill>
                  <a:schemeClr val="tx2"/>
                </a:solidFill>
                <a:cs typeface="Times New Roman" panose="02020603050405020304" pitchFamily="18" charset="0"/>
              </a:rPr>
              <a:t>SYSTEM VULNERABILITY AND ABUSE</a:t>
            </a:r>
            <a:r>
              <a:rPr lang="en-US" altLang="en-US" sz="1600" b="1">
                <a:solidFill>
                  <a:schemeClr val="tx2"/>
                </a:solidFill>
              </a:rPr>
              <a:t> </a:t>
            </a:r>
          </a:p>
        </p:txBody>
      </p:sp>
      <p:sp>
        <p:nvSpPr>
          <p:cNvPr id="11269" name="Text Box 5"/>
          <p:cNvSpPr txBox="1">
            <a:spLocks noChangeArrowheads="1"/>
          </p:cNvSpPr>
          <p:nvPr/>
        </p:nvSpPr>
        <p:spPr bwMode="auto">
          <a:xfrm>
            <a:off x="1981200" y="1447801"/>
            <a:ext cx="838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en-US" b="1">
                <a:solidFill>
                  <a:srgbClr val="A50021"/>
                </a:solidFill>
                <a:cs typeface="Times New Roman" panose="02020603050405020304" pitchFamily="18" charset="0"/>
              </a:rPr>
              <a:t>Malicious Software: Viruses, Worms, Trojan Horses, and Spyware</a:t>
            </a:r>
            <a:endParaRPr lang="en-US" altLang="en-US" b="1">
              <a:solidFill>
                <a:srgbClr val="A50021"/>
              </a:solidFill>
            </a:endParaRPr>
          </a:p>
        </p:txBody>
      </p:sp>
      <p:sp>
        <p:nvSpPr>
          <p:cNvPr id="11270" name="Text Box 6"/>
          <p:cNvSpPr txBox="1">
            <a:spLocks noChangeArrowheads="1"/>
          </p:cNvSpPr>
          <p:nvPr/>
        </p:nvSpPr>
        <p:spPr bwMode="auto">
          <a:xfrm>
            <a:off x="3810000" y="2057400"/>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b="1">
                <a:solidFill>
                  <a:srgbClr val="A50021"/>
                </a:solidFill>
              </a:rPr>
              <a:t>Hackers and Cybervandalism</a:t>
            </a:r>
          </a:p>
        </p:txBody>
      </p:sp>
    </p:spTree>
    <p:extLst>
      <p:ext uri="{BB962C8B-B14F-4D97-AF65-F5344CB8AC3E}">
        <p14:creationId xmlns:p14="http://schemas.microsoft.com/office/powerpoint/2010/main" val="3324123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 fill="hold"/>
                                        <p:tgtEl>
                                          <p:spTgt spid="133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3314">
                                            <p:txEl>
                                              <p:pRg st="2" end="2"/>
                                            </p:txEl>
                                          </p:spTgt>
                                        </p:tgtEl>
                                        <p:attrNameLst>
                                          <p:attrName>style.visibility</p:attrName>
                                        </p:attrNameLst>
                                      </p:cBhvr>
                                      <p:to>
                                        <p:strVal val="visible"/>
                                      </p:to>
                                    </p:set>
                                    <p:anim calcmode="lin" valueType="num">
                                      <p:cBhvr additive="base">
                                        <p:cTn id="13" dur="500" fill="hold"/>
                                        <p:tgtEl>
                                          <p:spTgt spid="1331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4">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3314">
                                            <p:txEl>
                                              <p:pRg st="4" end="4"/>
                                            </p:txEl>
                                          </p:spTgt>
                                        </p:tgtEl>
                                        <p:attrNameLst>
                                          <p:attrName>style.visibility</p:attrName>
                                        </p:attrNameLst>
                                      </p:cBhvr>
                                      <p:to>
                                        <p:strVal val="visible"/>
                                      </p:to>
                                    </p:set>
                                    <p:anim calcmode="lin" valueType="num">
                                      <p:cBhvr additive="base">
                                        <p:cTn id="19" dur="500" fill="hold"/>
                                        <p:tgtEl>
                                          <p:spTgt spid="1331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4">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3314">
                                            <p:txEl>
                                              <p:pRg st="6" end="6"/>
                                            </p:txEl>
                                          </p:spTgt>
                                        </p:tgtEl>
                                        <p:attrNameLst>
                                          <p:attrName>style.visibility</p:attrName>
                                        </p:attrNameLst>
                                      </p:cBhvr>
                                      <p:to>
                                        <p:strVal val="visible"/>
                                      </p:to>
                                    </p:set>
                                    <p:anim calcmode="lin" valueType="num">
                                      <p:cBhvr additive="base">
                                        <p:cTn id="25" dur="500" fill="hold"/>
                                        <p:tgtEl>
                                          <p:spTgt spid="1331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4">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3314">
                                            <p:txEl>
                                              <p:pRg st="8" end="8"/>
                                            </p:txEl>
                                          </p:spTgt>
                                        </p:tgtEl>
                                        <p:attrNameLst>
                                          <p:attrName>style.visibility</p:attrName>
                                        </p:attrNameLst>
                                      </p:cBhvr>
                                      <p:to>
                                        <p:strVal val="visible"/>
                                      </p:to>
                                    </p:set>
                                    <p:anim calcmode="lin" valueType="num">
                                      <p:cBhvr additive="base">
                                        <p:cTn id="31" dur="500" fill="hold"/>
                                        <p:tgtEl>
                                          <p:spTgt spid="1331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4">
                                            <p:txEl>
                                              <p:pRg st="8" end="8"/>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3314">
                                            <p:txEl>
                                              <p:pRg st="10" end="10"/>
                                            </p:txEl>
                                          </p:spTgt>
                                        </p:tgtEl>
                                        <p:attrNameLst>
                                          <p:attrName>style.visibility</p:attrName>
                                        </p:attrNameLst>
                                      </p:cBhvr>
                                      <p:to>
                                        <p:strVal val="visible"/>
                                      </p:to>
                                    </p:set>
                                    <p:anim calcmode="lin" valueType="num">
                                      <p:cBhvr additive="base">
                                        <p:cTn id="37" dur="500" fill="hold"/>
                                        <p:tgtEl>
                                          <p:spTgt spid="13314">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314">
                                            <p:txEl>
                                              <p:pRg st="10" end="10"/>
                                            </p:txEl>
                                          </p:spTgt>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3314">
                                            <p:txEl>
                                              <p:pRg st="12" end="12"/>
                                            </p:txEl>
                                          </p:spTgt>
                                        </p:tgtEl>
                                        <p:attrNameLst>
                                          <p:attrName>style.visibility</p:attrName>
                                        </p:attrNameLst>
                                      </p:cBhvr>
                                      <p:to>
                                        <p:strVal val="visible"/>
                                      </p:to>
                                    </p:set>
                                    <p:anim calcmode="lin" valueType="num">
                                      <p:cBhvr additive="base">
                                        <p:cTn id="43" dur="500" fill="hold"/>
                                        <p:tgtEl>
                                          <p:spTgt spid="13314">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314">
                                            <p:txEl>
                                              <p:pRg st="12" end="1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486151" y="1066800"/>
            <a:ext cx="5554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sz="1600" b="1">
                <a:solidFill>
                  <a:schemeClr val="tx2"/>
                </a:solidFill>
                <a:cs typeface="Times New Roman" panose="02020603050405020304" pitchFamily="18" charset="0"/>
              </a:rPr>
              <a:t>SYSTEM VULNERABILITY AND ABUSE</a:t>
            </a:r>
            <a:r>
              <a:rPr lang="en-US" altLang="en-US" sz="1600" b="1">
                <a:solidFill>
                  <a:schemeClr val="tx2"/>
                </a:solidFill>
              </a:rPr>
              <a:t> </a:t>
            </a:r>
          </a:p>
        </p:txBody>
      </p:sp>
      <p:sp>
        <p:nvSpPr>
          <p:cNvPr id="12291" name="Text Box 3"/>
          <p:cNvSpPr txBox="1">
            <a:spLocks noChangeArrowheads="1"/>
          </p:cNvSpPr>
          <p:nvPr/>
        </p:nvSpPr>
        <p:spPr bwMode="auto">
          <a:xfrm>
            <a:off x="3200400" y="1600200"/>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en-US" b="1">
                <a:solidFill>
                  <a:srgbClr val="A50021"/>
                </a:solidFill>
                <a:cs typeface="Times New Roman" panose="02020603050405020304" pitchFamily="18" charset="0"/>
              </a:rPr>
              <a:t>Worldwide Damage from Digital Attacks</a:t>
            </a:r>
            <a:r>
              <a:rPr lang="en-US" altLang="en-US" b="1">
                <a:solidFill>
                  <a:srgbClr val="A50021"/>
                </a:solidFill>
              </a:rPr>
              <a:t> </a:t>
            </a:r>
          </a:p>
        </p:txBody>
      </p:sp>
      <p:sp>
        <p:nvSpPr>
          <p:cNvPr id="18436" name="Rectangle 4"/>
          <p:cNvSpPr>
            <a:spLocks noChangeArrowheads="1"/>
          </p:cNvSpPr>
          <p:nvPr/>
        </p:nvSpPr>
        <p:spPr bwMode="auto">
          <a:xfrm>
            <a:off x="2409825" y="200026"/>
            <a:ext cx="777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2000" b="1" dirty="0">
                <a:effectLst>
                  <a:outerShdw blurRad="38100" dist="38100" dir="2700000" algn="tl">
                    <a:srgbClr val="C0C0C0"/>
                  </a:outerShdw>
                </a:effectLst>
                <a:latin typeface="Arial" panose="020B0604020202020204" pitchFamily="34" charset="0"/>
              </a:rPr>
              <a:t>Management Information Systems</a:t>
            </a:r>
          </a:p>
          <a:p>
            <a:pPr algn="ctr">
              <a:defRPr/>
            </a:pPr>
            <a:endParaRPr lang="en-US" altLang="en-US" sz="1600" b="1" dirty="0">
              <a:effectLst>
                <a:outerShdw blurRad="38100" dist="38100" dir="2700000" algn="tl">
                  <a:srgbClr val="C0C0C0"/>
                </a:outerShdw>
              </a:effectLst>
              <a:latin typeface="Arial" panose="020B0604020202020204" pitchFamily="34" charset="0"/>
            </a:endParaRPr>
          </a:p>
        </p:txBody>
      </p:sp>
      <p:grpSp>
        <p:nvGrpSpPr>
          <p:cNvPr id="18440" name="Group 8"/>
          <p:cNvGrpSpPr>
            <a:grpSpLocks/>
          </p:cNvGrpSpPr>
          <p:nvPr/>
        </p:nvGrpSpPr>
        <p:grpSpPr bwMode="auto">
          <a:xfrm>
            <a:off x="3352800" y="2286000"/>
            <a:ext cx="5900738" cy="4495800"/>
            <a:chOff x="1152" y="1440"/>
            <a:chExt cx="3717" cy="2832"/>
          </a:xfrm>
        </p:grpSpPr>
        <p:sp>
          <p:nvSpPr>
            <p:cNvPr id="12294" name="Rectangle 5"/>
            <p:cNvSpPr>
              <a:spLocks noChangeArrowheads="1"/>
            </p:cNvSpPr>
            <p:nvPr/>
          </p:nvSpPr>
          <p:spPr bwMode="auto">
            <a:xfrm>
              <a:off x="2448" y="4041"/>
              <a:ext cx="8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800" b="1"/>
                <a:t>Figure 10-3</a:t>
              </a:r>
            </a:p>
          </p:txBody>
        </p:sp>
        <p:pic>
          <p:nvPicPr>
            <p:cNvPr id="12295" name="Picture 7" descr="fg_10_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 y="1440"/>
              <a:ext cx="3717" cy="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7313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8440"/>
                                        </p:tgtEl>
                                        <p:attrNameLst>
                                          <p:attrName>style.visibility</p:attrName>
                                        </p:attrNameLst>
                                      </p:cBhvr>
                                      <p:to>
                                        <p:strVal val="visible"/>
                                      </p:to>
                                    </p:set>
                                    <p:anim calcmode="lin" valueType="num">
                                      <p:cBhvr additive="base">
                                        <p:cTn id="7" dur="500" fill="hold"/>
                                        <p:tgtEl>
                                          <p:spTgt spid="18440"/>
                                        </p:tgtEl>
                                        <p:attrNameLst>
                                          <p:attrName>ppt_x</p:attrName>
                                        </p:attrNameLst>
                                      </p:cBhvr>
                                      <p:tavLst>
                                        <p:tav tm="0">
                                          <p:val>
                                            <p:strVal val="0-#ppt_w/2"/>
                                          </p:val>
                                        </p:tav>
                                        <p:tav tm="100000">
                                          <p:val>
                                            <p:strVal val="#ppt_x"/>
                                          </p:val>
                                        </p:tav>
                                      </p:tavLst>
                                    </p:anim>
                                    <p:anim calcmode="lin" valueType="num">
                                      <p:cBhvr additive="base">
                                        <p:cTn id="8" dur="500" fill="hold"/>
                                        <p:tgtEl>
                                          <p:spTgt spid="184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830</TotalTime>
  <Words>1073</Words>
  <Application>Microsoft Office PowerPoint</Application>
  <PresentationFormat>Widescreen</PresentationFormat>
  <Paragraphs>172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Shreeram</dc:creator>
  <cp:lastModifiedBy>Shreeram Dhungana</cp:lastModifiedBy>
  <cp:revision>42</cp:revision>
  <dcterms:created xsi:type="dcterms:W3CDTF">2019-01-19T13:14:34Z</dcterms:created>
  <dcterms:modified xsi:type="dcterms:W3CDTF">2019-11-21T12:27:26Z</dcterms:modified>
</cp:coreProperties>
</file>