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4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hp?complete=1&amp;hl=en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ps.yahoo.com/" TargetMode="External"/><Relationship Id="rId4" Type="http://schemas.openxmlformats.org/officeDocument/2006/relationships/hyperlink" Target="http://gmail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An object of </a:t>
            </a:r>
            <a:r>
              <a:rPr lang="en-US" sz="2800" dirty="0" err="1"/>
              <a:t>XMLHttpRequest</a:t>
            </a:r>
            <a:r>
              <a:rPr lang="en-US" sz="2800" dirty="0"/>
              <a:t> is used for asynchronous communication between client and server.</a:t>
            </a:r>
          </a:p>
          <a:p>
            <a:pPr marL="114300" indent="0">
              <a:buNone/>
            </a:pPr>
            <a:r>
              <a:rPr lang="en-US" sz="2800" dirty="0"/>
              <a:t>It performs following operations:</a:t>
            </a:r>
          </a:p>
          <a:p>
            <a:r>
              <a:rPr lang="en-US" sz="2800" dirty="0"/>
              <a:t>Sends data from the client in the background</a:t>
            </a:r>
          </a:p>
          <a:p>
            <a:r>
              <a:rPr lang="en-US" sz="2800" dirty="0"/>
              <a:t>Receives the data from the server</a:t>
            </a:r>
          </a:p>
          <a:p>
            <a:r>
              <a:rPr lang="en-US" sz="2800" dirty="0"/>
              <a:t>Updates the webpage without reloading it.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23862"/>
              </p:ext>
            </p:extLst>
          </p:nvPr>
        </p:nvGraphicFramePr>
        <p:xfrm>
          <a:off x="304800" y="2257183"/>
          <a:ext cx="8382000" cy="4177552"/>
        </p:xfrm>
        <a:graphic>
          <a:graphicData uri="http://schemas.openxmlformats.org/drawingml/2006/table">
            <a:tbl>
              <a:tblPr/>
              <a:tblGrid>
                <a:gridCol w="227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Property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onReadyStateChange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called whenever readystate attribute changes. It must not be used with synchronous requests.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readyState</a:t>
                      </a:r>
                      <a:endParaRPr lang="en-US" sz="15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represents the state of the request. It ranges from 0 to 4.</a:t>
                      </a:r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endParaRPr lang="en-US" sz="1500" b="0" i="0" dirty="0" smtClean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  <a:p>
                      <a:pPr algn="just" fontAlgn="t"/>
                      <a:r>
                        <a:rPr lang="en-US" sz="15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  <a:r>
                        <a:rPr lang="en-US" sz="15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OPENED :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 is called but send() is not called.</a:t>
                      </a:r>
                    </a:p>
                    <a:p>
                      <a:pPr algn="just" fontAlgn="t"/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5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HEADERS_RECEIVED: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send() is called, and headers and status are available.</a:t>
                      </a:r>
                    </a:p>
                    <a:p>
                      <a:pPr algn="just" fontAlgn="t"/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5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LOADING: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Downloading data;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responseText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holds the data.</a:t>
                      </a:r>
                    </a:p>
                    <a:p>
                      <a:pPr algn="just" fontAlgn="t"/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5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DONE: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operation is completed fully.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reponseText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response as text.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responseXML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response as XML</a:t>
                      </a:r>
                    </a:p>
                  </a:txBody>
                  <a:tcPr marL="40193" marR="40193" marT="40193" marB="401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674820"/>
            <a:ext cx="716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common properties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XMLHttpRequest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object are as follows: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of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51653"/>
              </p:ext>
            </p:extLst>
          </p:nvPr>
        </p:nvGraphicFramePr>
        <p:xfrm>
          <a:off x="304800" y="2819400"/>
          <a:ext cx="8001000" cy="3397672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open(method, URL)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the request specifying get or post method and url.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open(method, URL, async)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same as above but specifies asynchronous or not.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open(method, URL, async, username, password)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same as above but specifies username and password.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send()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sends get request.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send(string)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send post request.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setRequestHeader(header,value)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adds request headers.</a:t>
                      </a:r>
                    </a:p>
                  </a:txBody>
                  <a:tcPr marL="46748" marR="46748" marT="46748" marB="4674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676400"/>
            <a:ext cx="73929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important methods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XMLHttpRequest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object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are as follows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772400" cy="11430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AJAX communicates with the server using </a:t>
            </a:r>
            <a:r>
              <a:rPr lang="en-US" dirty="0" err="1"/>
              <a:t>XMLHttpRequest</a:t>
            </a:r>
            <a:r>
              <a:rPr lang="en-US" dirty="0"/>
              <a:t> object. Let's try to understand the flow of ajax or how ajax works by the image displayed below.</a:t>
            </a:r>
          </a:p>
        </p:txBody>
      </p:sp>
      <p:pic>
        <p:nvPicPr>
          <p:cNvPr id="8194" name="Picture 2" descr="how ajax works, flow of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239000" cy="43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AJAX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As you can see in the above example, </a:t>
            </a:r>
            <a:r>
              <a:rPr lang="en-US" dirty="0" err="1"/>
              <a:t>XMLHttpRequest</a:t>
            </a:r>
            <a:r>
              <a:rPr lang="en-US" dirty="0"/>
              <a:t> object plays </a:t>
            </a:r>
            <a:r>
              <a:rPr lang="en-US" dirty="0" smtClean="0"/>
              <a:t>an </a:t>
            </a:r>
            <a:r>
              <a:rPr lang="en-US" dirty="0"/>
              <a:t>important role.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User sends a request from the UI and a </a:t>
            </a:r>
            <a:r>
              <a:rPr lang="en-US" dirty="0" err="1"/>
              <a:t>javascript</a:t>
            </a:r>
            <a:r>
              <a:rPr lang="en-US" dirty="0"/>
              <a:t> call goes to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Request is sent to the server by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dirty="0"/>
              <a:t>interacts with the database using JSP, PHP, Servlet, ASP.net </a:t>
            </a:r>
            <a:r>
              <a:rPr lang="en-US" dirty="0" smtClean="0"/>
              <a:t>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retrieved.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dirty="0"/>
              <a:t>sends XML data or JSON data to the </a:t>
            </a:r>
            <a:r>
              <a:rPr lang="en-US" dirty="0" err="1"/>
              <a:t>XMLHttpRequest</a:t>
            </a:r>
            <a:r>
              <a:rPr lang="en-US" dirty="0"/>
              <a:t> callback </a:t>
            </a:r>
            <a:r>
              <a:rPr lang="en-US" dirty="0" smtClean="0"/>
              <a:t>function.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HTML </a:t>
            </a:r>
            <a:r>
              <a:rPr lang="en-US" dirty="0"/>
              <a:t>and CSS data is displayed on the browser.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Ajax Java Example</a:t>
            </a:r>
          </a:p>
          <a:p>
            <a:r>
              <a:rPr lang="en-US" dirty="0"/>
              <a:t>To create ajax example, you need to use any server-side language e.g. servlet, </a:t>
            </a:r>
            <a:r>
              <a:rPr lang="en-US" dirty="0" err="1"/>
              <a:t>jsp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asp.net etc. Here we are using JSP for generating the server-side code.</a:t>
            </a:r>
          </a:p>
          <a:p>
            <a:pPr marL="0" indent="0">
              <a:buNone/>
            </a:pPr>
            <a:r>
              <a:rPr lang="en-US" b="1" dirty="0"/>
              <a:t>Steps to create ajax example with </a:t>
            </a:r>
            <a:r>
              <a:rPr lang="en-US" b="1" dirty="0" err="1"/>
              <a:t>jsp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 need to follow following steps:</a:t>
            </a:r>
          </a:p>
          <a:p>
            <a:r>
              <a:rPr lang="en-US" dirty="0"/>
              <a:t>load the org.json.jar file</a:t>
            </a:r>
          </a:p>
          <a:p>
            <a:r>
              <a:rPr lang="en-US" dirty="0"/>
              <a:t>create input page to receive any text or number</a:t>
            </a:r>
          </a:p>
          <a:p>
            <a:r>
              <a:rPr lang="en-US" dirty="0"/>
              <a:t>create server side page to process the request</a:t>
            </a:r>
          </a:p>
          <a:p>
            <a:r>
              <a:rPr lang="en-US" dirty="0"/>
              <a:t>provide entry in web.xml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81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table1.html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&lt;html&gt;  </a:t>
            </a:r>
            <a:r>
              <a:rPr lang="en-US" dirty="0" smtClean="0"/>
              <a:t>&lt;</a:t>
            </a:r>
            <a:r>
              <a:rPr lang="en-US" dirty="0"/>
              <a:t>head&gt;  </a:t>
            </a:r>
            <a:r>
              <a:rPr lang="en-US" dirty="0" smtClean="0"/>
              <a:t>&lt;</a:t>
            </a:r>
            <a:r>
              <a:rPr lang="en-US" dirty="0"/>
              <a:t>script&gt;  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request;  </a:t>
            </a:r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sendInfo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var</a:t>
            </a:r>
            <a:r>
              <a:rPr lang="en-US" dirty="0"/>
              <a:t> v=document.vinform.t1.value;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index.jsp?val</a:t>
            </a:r>
            <a:r>
              <a:rPr lang="en-US" dirty="0"/>
              <a:t>="+v;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if(</a:t>
            </a:r>
            <a:r>
              <a:rPr lang="en-US" dirty="0" err="1" smtClean="0"/>
              <a:t>window.XMLHttpRequest</a:t>
            </a:r>
            <a:r>
              <a:rPr lang="en-US" dirty="0"/>
              <a:t>){  </a:t>
            </a:r>
            <a:r>
              <a:rPr lang="en-IN" dirty="0"/>
              <a:t>{// code for IE7+, Firefox, Chrome, Opera, </a:t>
            </a:r>
            <a:r>
              <a:rPr lang="en-IN" dirty="0" smtClean="0"/>
              <a:t>Safari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request=new </a:t>
            </a:r>
            <a:r>
              <a:rPr lang="en-US" dirty="0" err="1"/>
              <a:t>XMLHttpRequest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else if(</a:t>
            </a:r>
            <a:r>
              <a:rPr lang="en-US" dirty="0" err="1"/>
              <a:t>window.ActiveXObject</a:t>
            </a:r>
            <a:r>
              <a:rPr lang="en-US" dirty="0"/>
              <a:t>){  </a:t>
            </a:r>
            <a:r>
              <a:rPr lang="en-IN" dirty="0"/>
              <a:t>// code for IE6, IE5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request=new 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try</a:t>
            </a:r>
            <a:r>
              <a:rPr lang="en-US" dirty="0"/>
              <a:t>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request.onreadystatechange</a:t>
            </a:r>
            <a:r>
              <a:rPr lang="en-US" dirty="0"/>
              <a:t>=</a:t>
            </a:r>
            <a:r>
              <a:rPr lang="en-US" dirty="0" err="1"/>
              <a:t>getInfo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err="1"/>
              <a:t>request.open</a:t>
            </a:r>
            <a:r>
              <a:rPr lang="en-US" dirty="0"/>
              <a:t>("GET",</a:t>
            </a:r>
            <a:r>
              <a:rPr lang="en-US" dirty="0" err="1"/>
              <a:t>url,true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 err="1"/>
              <a:t>request.send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catch(e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{  </a:t>
            </a:r>
            <a:r>
              <a:rPr lang="en-US" dirty="0" smtClean="0"/>
              <a:t>alert</a:t>
            </a:r>
            <a:r>
              <a:rPr lang="en-US" dirty="0"/>
              <a:t>("Unable to connect to server");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getInfo</a:t>
            </a:r>
            <a:r>
              <a:rPr lang="en-US" dirty="0"/>
              <a:t>(){  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request.readyState</a:t>
            </a:r>
            <a:r>
              <a:rPr lang="en-US" dirty="0"/>
              <a:t>==4){  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val</a:t>
            </a:r>
            <a:r>
              <a:rPr lang="en-US" dirty="0"/>
              <a:t>=</a:t>
            </a:r>
            <a:r>
              <a:rPr lang="en-US" dirty="0" err="1"/>
              <a:t>request.responseText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(‘</a:t>
            </a:r>
            <a:r>
              <a:rPr lang="en-US" dirty="0" err="1" smtClean="0"/>
              <a:t>ccvt</a:t>
            </a:r>
            <a:r>
              <a:rPr lang="en-US" dirty="0" smtClean="0"/>
              <a:t>').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val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&lt;/script&gt;  </a:t>
            </a:r>
          </a:p>
          <a:p>
            <a:pPr marL="0" indent="0">
              <a:buNone/>
            </a:pPr>
            <a:r>
              <a:rPr lang="en-US" dirty="0"/>
              <a:t>&lt;/head&gt;  </a:t>
            </a:r>
          </a:p>
          <a:p>
            <a:pPr marL="0" indent="0">
              <a:buNone/>
            </a:pPr>
            <a:r>
              <a:rPr lang="en-US" dirty="0"/>
              <a:t>&lt;body&gt;  </a:t>
            </a:r>
          </a:p>
          <a:p>
            <a:pPr marL="0" indent="0">
              <a:buNone/>
            </a:pPr>
            <a:r>
              <a:rPr lang="en-US" dirty="0"/>
              <a:t>    &lt;marquee&gt;&lt;h1&gt;This is an example of ajax&lt;/h1&gt;&lt;/marquee&gt;  </a:t>
            </a:r>
          </a:p>
          <a:p>
            <a:pPr marL="0" indent="0">
              <a:buNone/>
            </a:pPr>
            <a:r>
              <a:rPr lang="en-US" dirty="0"/>
              <a:t>&lt;form name="</a:t>
            </a:r>
            <a:r>
              <a:rPr lang="en-US" dirty="0" err="1"/>
              <a:t>vinform</a:t>
            </a:r>
            <a:r>
              <a:rPr lang="en-US" dirty="0"/>
              <a:t>"&gt;  </a:t>
            </a:r>
          </a:p>
          <a:p>
            <a:pPr marL="0" indent="0">
              <a:buNone/>
            </a:pPr>
            <a:r>
              <a:rPr lang="en-US" dirty="0"/>
              <a:t>&lt;input type="text" name="t1"&gt;  </a:t>
            </a:r>
          </a:p>
          <a:p>
            <a:pPr marL="0" indent="0">
              <a:buNone/>
            </a:pPr>
            <a:r>
              <a:rPr lang="en-US" dirty="0"/>
              <a:t>&lt;input type="button" value="</a:t>
            </a:r>
            <a:r>
              <a:rPr lang="en-US" dirty="0" err="1"/>
              <a:t>ShowTable</a:t>
            </a:r>
            <a:r>
              <a:rPr lang="en-US" dirty="0"/>
              <a:t>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sendInfo</a:t>
            </a:r>
            <a:r>
              <a:rPr lang="en-US" dirty="0"/>
              <a:t>()"&gt;  </a:t>
            </a:r>
          </a:p>
          <a:p>
            <a:pPr marL="0" indent="0">
              <a:buNone/>
            </a:pPr>
            <a:r>
              <a:rPr lang="en-US" dirty="0"/>
              <a:t>&lt;/form&gt;  </a:t>
            </a:r>
          </a:p>
          <a:p>
            <a:pPr marL="0" indent="0">
              <a:buNone/>
            </a:pPr>
            <a:r>
              <a:rPr lang="en-US" dirty="0"/>
              <a:t>&lt;span id</a:t>
            </a:r>
            <a:r>
              <a:rPr lang="en-US" dirty="0" smtClean="0"/>
              <a:t>=“</a:t>
            </a:r>
            <a:r>
              <a:rPr lang="en-US" dirty="0" err="1" smtClean="0"/>
              <a:t>ccvt</a:t>
            </a:r>
            <a:r>
              <a:rPr lang="en-US" dirty="0" smtClean="0"/>
              <a:t>"&gt;</a:t>
            </a:r>
            <a:r>
              <a:rPr lang="en-US" dirty="0"/>
              <a:t> &lt;/span&gt;  </a:t>
            </a:r>
          </a:p>
          <a:p>
            <a:pPr marL="0" indent="0">
              <a:buNone/>
            </a:pPr>
            <a:r>
              <a:rPr lang="en-US" dirty="0"/>
              <a:t>&lt;/body&gt;  </a:t>
            </a:r>
          </a:p>
          <a:p>
            <a:pPr marL="0" indent="0">
              <a:buNone/>
            </a:pPr>
            <a:r>
              <a:rPr lang="en-US" dirty="0"/>
              <a:t>&lt;/html&gt;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create server side page to process the request</a:t>
            </a:r>
          </a:p>
          <a:p>
            <a:pPr marL="0" indent="0">
              <a:buNone/>
            </a:pPr>
            <a:r>
              <a:rPr lang="en-US" dirty="0"/>
              <a:t>In this </a:t>
            </a:r>
            <a:r>
              <a:rPr lang="en-US" dirty="0" err="1"/>
              <a:t>jsp</a:t>
            </a:r>
            <a:r>
              <a:rPr lang="en-US" dirty="0"/>
              <a:t> page, we printing the table of given number.</a:t>
            </a:r>
          </a:p>
          <a:p>
            <a:pPr marL="0" indent="0">
              <a:buNone/>
            </a:pPr>
            <a:r>
              <a:rPr lang="en-US" b="1" dirty="0" err="1"/>
              <a:t>index.jsp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&lt;%  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 n=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val</a:t>
            </a:r>
            <a:r>
              <a:rPr lang="en-US" dirty="0"/>
              <a:t>"));  </a:t>
            </a:r>
          </a:p>
          <a:p>
            <a:pPr marL="0" indent="0">
              <a:buNone/>
            </a:pP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=1;i&lt;=10;i++)  </a:t>
            </a:r>
          </a:p>
          <a:p>
            <a:pPr marL="0" indent="0"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*n</a:t>
            </a:r>
            <a:r>
              <a:rPr lang="en-US" dirty="0"/>
              <a:t>+"&lt;</a:t>
            </a:r>
            <a:r>
              <a:rPr lang="en-US" dirty="0" err="1"/>
              <a:t>br</a:t>
            </a:r>
            <a:r>
              <a:rPr lang="en-US" dirty="0"/>
              <a:t>&gt;");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%&gt;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web.xml</a:t>
            </a:r>
          </a:p>
          <a:p>
            <a:pPr marL="0" indent="0">
              <a:buNone/>
            </a:pPr>
            <a:r>
              <a:rPr lang="en-US" dirty="0"/>
              <a:t>&lt;?xml version="1.0" encoding="UTF-8"?&gt;  </a:t>
            </a:r>
          </a:p>
          <a:p>
            <a:pPr marL="0" indent="0">
              <a:buNone/>
            </a:pPr>
            <a:r>
              <a:rPr lang="en-US" dirty="0"/>
              <a:t>&lt;web-app version="2.5" </a:t>
            </a:r>
            <a:r>
              <a:rPr lang="en-US" dirty="0" err="1"/>
              <a:t>xmlns</a:t>
            </a:r>
            <a:r>
              <a:rPr lang="en-US" dirty="0"/>
              <a:t>="http://java.sun.com/xml/ns/</a:t>
            </a:r>
            <a:r>
              <a:rPr lang="en-US" dirty="0" err="1"/>
              <a:t>javaee</a:t>
            </a:r>
            <a:r>
              <a:rPr lang="en-US" dirty="0"/>
              <a:t>"   </a:t>
            </a:r>
          </a:p>
          <a:p>
            <a:pPr marL="0" indent="0">
              <a:buNone/>
            </a:pPr>
            <a:r>
              <a:rPr lang="en-US" dirty="0" err="1"/>
              <a:t>xmlns:xsi</a:t>
            </a:r>
            <a:r>
              <a:rPr lang="en-US" dirty="0"/>
              <a:t>="http://www.w3.org/2001/XMLSchema-instance"   </a:t>
            </a:r>
          </a:p>
          <a:p>
            <a:pPr marL="0" indent="0">
              <a:buNone/>
            </a:pPr>
            <a:r>
              <a:rPr lang="en-US" dirty="0" err="1"/>
              <a:t>xsi:schemaLocation</a:t>
            </a:r>
            <a:r>
              <a:rPr lang="en-US" dirty="0"/>
              <a:t>="http://java.sun.com/xml/ns/</a:t>
            </a:r>
            <a:r>
              <a:rPr lang="en-US" dirty="0" err="1"/>
              <a:t>javaee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http://java.sun.com/xml/ns/javaee/web-app_2_5.xsd"&gt;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&lt;session-</a:t>
            </a:r>
            <a:r>
              <a:rPr lang="en-US" dirty="0" err="1"/>
              <a:t>config</a:t>
            </a:r>
            <a:r>
              <a:rPr lang="en-US" dirty="0"/>
              <a:t>&gt;  </a:t>
            </a:r>
          </a:p>
          <a:p>
            <a:pPr marL="0" indent="0">
              <a:buNone/>
            </a:pPr>
            <a:r>
              <a:rPr lang="en-US" dirty="0"/>
              <a:t>        &lt;session-timeout&gt;  </a:t>
            </a:r>
          </a:p>
          <a:p>
            <a:pPr marL="0" indent="0">
              <a:buNone/>
            </a:pPr>
            <a:r>
              <a:rPr lang="en-US" dirty="0"/>
              <a:t>            30  </a:t>
            </a:r>
          </a:p>
          <a:p>
            <a:pPr marL="0" indent="0">
              <a:buNone/>
            </a:pPr>
            <a:r>
              <a:rPr lang="en-US" dirty="0"/>
              <a:t>        &lt;/session-timeout&gt;  </a:t>
            </a:r>
          </a:p>
          <a:p>
            <a:pPr marL="0" indent="0">
              <a:buNone/>
            </a:pPr>
            <a:r>
              <a:rPr lang="en-US" dirty="0"/>
              <a:t>    &lt;/session-</a:t>
            </a:r>
            <a:r>
              <a:rPr lang="en-US" dirty="0" err="1"/>
              <a:t>config</a:t>
            </a:r>
            <a:r>
              <a:rPr lang="en-US" dirty="0"/>
              <a:t>&gt;  </a:t>
            </a:r>
          </a:p>
          <a:p>
            <a:pPr marL="0" indent="0">
              <a:buNone/>
            </a:pPr>
            <a:r>
              <a:rPr lang="en-US" dirty="0"/>
              <a:t>    &lt;welcome-file-list&gt;  </a:t>
            </a:r>
          </a:p>
          <a:p>
            <a:pPr marL="0" indent="0">
              <a:buNone/>
            </a:pPr>
            <a:r>
              <a:rPr lang="en-US" dirty="0"/>
              <a:t>        &lt;welcome-file&gt;table1.html&lt;/welcome-file&gt;  </a:t>
            </a:r>
          </a:p>
          <a:p>
            <a:pPr marL="0" indent="0">
              <a:buNone/>
            </a:pPr>
            <a:r>
              <a:rPr lang="en-US" dirty="0"/>
              <a:t>        &lt;/welcome-file-list&gt;  </a:t>
            </a:r>
          </a:p>
          <a:p>
            <a:pPr marL="0" indent="0">
              <a:buNone/>
            </a:pPr>
            <a:r>
              <a:rPr lang="en-US" dirty="0"/>
              <a:t>    &lt;/web-app&gt;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AJAX, is a web development technique for creating interactive web applications</a:t>
            </a:r>
            <a:r>
              <a:rPr lang="en-US" dirty="0" smtClean="0"/>
              <a:t>.</a:t>
            </a:r>
          </a:p>
          <a:p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 AJAX is a new technique for creating better, faster, and more interactive web applications with the help of XML, HTML, CSS, and Java Script.</a:t>
            </a:r>
          </a:p>
          <a:p>
            <a:r>
              <a:rPr lang="en-US" dirty="0"/>
              <a:t>Ajax uses XHTML for content, CSS for presentation, along with Document Object Model and JavaScript for dynamic content display.</a:t>
            </a:r>
          </a:p>
          <a:p>
            <a:r>
              <a:rPr lang="en-US" dirty="0"/>
              <a:t>Conventional web applications transmit information to and from the server using synchronous requests. It means you fill out a form, hit submit, and get directed to a new page with new information from the server.</a:t>
            </a:r>
          </a:p>
          <a:p>
            <a:r>
              <a:rPr lang="en-US" dirty="0"/>
              <a:t>With AJAX, when you hit submit, JavaScript will make a request to the server, interpret the results, and update the current screen. In the purest sense, the user would never know that anything was even transmitted to the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XML is commonly used as the format for receiving server data, although any format, including plain text, can be used.</a:t>
            </a:r>
          </a:p>
          <a:p>
            <a:r>
              <a:rPr lang="en-US" dirty="0"/>
              <a:t>AJAX is a web browser technology independent of web server software.</a:t>
            </a:r>
          </a:p>
          <a:p>
            <a:r>
              <a:rPr lang="en-US" dirty="0"/>
              <a:t>A user can continue to use the application while the client program requests information from the server in the background.</a:t>
            </a:r>
          </a:p>
          <a:p>
            <a:r>
              <a:rPr lang="en-US" dirty="0"/>
              <a:t>Intuitive and natural user interaction. Clicking is not required, mouse movement is a sufficient event trigger.</a:t>
            </a:r>
          </a:p>
          <a:p>
            <a:r>
              <a:rPr lang="en-US" dirty="0"/>
              <a:t>Data-driven as opposed to page-driven.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list of some famous web applications that make use of AJAX.</a:t>
            </a:r>
          </a:p>
          <a:p>
            <a:r>
              <a:rPr lang="en-US" b="1" dirty="0"/>
              <a:t>Google Maps</a:t>
            </a:r>
          </a:p>
          <a:p>
            <a:r>
              <a:rPr lang="en-US" dirty="0"/>
              <a:t>A user can drag an entire map by using the mouse, rather than clicking on a button.</a:t>
            </a:r>
          </a:p>
          <a:p>
            <a:r>
              <a:rPr lang="en-US" dirty="0">
                <a:hlinkClick r:id="rId2"/>
              </a:rPr>
              <a:t>http://maps.google.com/</a:t>
            </a:r>
            <a:endParaRPr lang="en-US" dirty="0"/>
          </a:p>
          <a:p>
            <a:r>
              <a:rPr lang="en-US" b="1" dirty="0"/>
              <a:t>Google Suggest</a:t>
            </a:r>
          </a:p>
          <a:p>
            <a:r>
              <a:rPr lang="en-US" dirty="0"/>
              <a:t>As you type, Google will offer suggestions. Use the arrow keys to navigate the results.</a:t>
            </a:r>
          </a:p>
          <a:p>
            <a:r>
              <a:rPr lang="en-US" dirty="0">
                <a:hlinkClick r:id="rId3"/>
              </a:rPr>
              <a:t>http://www.google.com/webhp?complete=1&amp;hl=en</a:t>
            </a:r>
            <a:endParaRPr lang="en-US" dirty="0"/>
          </a:p>
          <a:p>
            <a:r>
              <a:rPr lang="en-US" b="1" dirty="0"/>
              <a:t>Gmail</a:t>
            </a:r>
          </a:p>
          <a:p>
            <a:r>
              <a:rPr lang="en-US" dirty="0"/>
              <a:t>Gmail is a webmail, built on the idea that email can be more intuitive, efficient and useful.</a:t>
            </a:r>
          </a:p>
          <a:p>
            <a:r>
              <a:rPr lang="en-US" dirty="0">
                <a:hlinkClick r:id="rId4"/>
              </a:rPr>
              <a:t>http://gmail.com/</a:t>
            </a:r>
            <a:endParaRPr lang="en-US" dirty="0"/>
          </a:p>
          <a:p>
            <a:r>
              <a:rPr lang="en-US" b="1" dirty="0"/>
              <a:t>Yahoo Maps (new)</a:t>
            </a:r>
          </a:p>
          <a:p>
            <a:r>
              <a:rPr lang="en-US" dirty="0"/>
              <a:t>Now it's even easier and more fun to get where you're going!</a:t>
            </a:r>
          </a:p>
          <a:p>
            <a:r>
              <a:rPr lang="en-US" dirty="0">
                <a:hlinkClick r:id="rId5"/>
              </a:rPr>
              <a:t>http://maps.yahoo.com/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r>
              <a:rPr lang="en-US" b="1" dirty="0"/>
              <a:t>Synchronous (Classic Web-Application Model)</a:t>
            </a:r>
          </a:p>
          <a:p>
            <a:r>
              <a:rPr lang="en-US" dirty="0"/>
              <a:t>A synchronous request blocks the client until operation completes i.e. browser is not unresponsive. In such case, </a:t>
            </a:r>
            <a:r>
              <a:rPr lang="en-US" dirty="0" err="1"/>
              <a:t>javascript</a:t>
            </a:r>
            <a:r>
              <a:rPr lang="en-US" dirty="0"/>
              <a:t> engine of the browser is blocked.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743200"/>
            <a:ext cx="83541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r>
              <a:rPr lang="en-US" dirty="0"/>
              <a:t>As you can see in the </a:t>
            </a:r>
            <a:r>
              <a:rPr lang="en-US" dirty="0" smtClean="0"/>
              <a:t>image</a:t>
            </a:r>
            <a:r>
              <a:rPr lang="en-US" dirty="0"/>
              <a:t>, full page is refreshed at request time and user is blocked until request completes.</a:t>
            </a:r>
          </a:p>
          <a:p>
            <a:r>
              <a:rPr lang="en-US" dirty="0"/>
              <a:t>Let's understand it another way.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6553200" cy="364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Synchronous vs 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2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1" dirty="0"/>
              <a:t>Asynchronous (AJAX Web-Application Model)</a:t>
            </a:r>
          </a:p>
          <a:p>
            <a:pPr marL="114300" indent="0">
              <a:buNone/>
            </a:pPr>
            <a:r>
              <a:rPr lang="en-US" dirty="0"/>
              <a:t>An asynchronous request doesn’t block the client i.e. browser is responsive. At that time, user can perform another operations also. In such case, </a:t>
            </a:r>
            <a:r>
              <a:rPr lang="en-US" dirty="0" err="1"/>
              <a:t>javascript</a:t>
            </a:r>
            <a:r>
              <a:rPr lang="en-US" dirty="0"/>
              <a:t> engine of the browser is not blocked.</a:t>
            </a:r>
          </a:p>
        </p:txBody>
      </p:sp>
      <p:pic>
        <p:nvPicPr>
          <p:cNvPr id="3074" name="Picture 2" descr="asynchronous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400800" cy="372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Synchronous vs 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you can see in the above image, full page is not refreshed at request time and user gets response from the ajax engine.</a:t>
            </a:r>
          </a:p>
          <a:p>
            <a:r>
              <a:rPr lang="en-US" dirty="0"/>
              <a:t>Let's try to understand asynchronous communication by the image given below.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098" name="Picture 2" descr="how asynchronous request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7086600" cy="37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As </a:t>
            </a:r>
            <a:r>
              <a:rPr lang="en-US" dirty="0"/>
              <a:t>describe earlier, ajax is not a technology but group of inter-related technologies. AJAX technologies includes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/>
              <a:t>HTML/XHTML and CSS</a:t>
            </a:r>
          </a:p>
          <a:p>
            <a:r>
              <a:rPr lang="en-US" dirty="0"/>
              <a:t>These technologies are used for displaying content and style. It is mainly used for presentation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DOM</a:t>
            </a:r>
          </a:p>
          <a:p>
            <a:r>
              <a:rPr lang="en-US" dirty="0"/>
              <a:t>It is used for dynamic display and interaction with data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XML or JSON</a:t>
            </a:r>
          </a:p>
          <a:p>
            <a:r>
              <a:rPr lang="en-US" dirty="0"/>
              <a:t>For carrying data to and from server. JSON (</a:t>
            </a:r>
            <a:r>
              <a:rPr lang="en-US" dirty="0" err="1"/>
              <a:t>Javascript</a:t>
            </a:r>
            <a:r>
              <a:rPr lang="en-US" dirty="0"/>
              <a:t> Object Notation) is like XML but short and faster than XML.</a:t>
            </a:r>
          </a:p>
          <a:p>
            <a:pPr marL="114300" indent="0">
              <a:buNone/>
            </a:pP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For asynchronous communication between client and server.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JavaScript</a:t>
            </a:r>
          </a:p>
          <a:p>
            <a:r>
              <a:rPr lang="en-US" dirty="0"/>
              <a:t>It is used to bring above technologies together.</a:t>
            </a:r>
          </a:p>
          <a:p>
            <a:r>
              <a:rPr lang="en-US" dirty="0"/>
              <a:t>Independently, it is used mainly for client-side validation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1075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verdana</vt:lpstr>
      <vt:lpstr>Office Theme</vt:lpstr>
      <vt:lpstr>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Synchronous vs Asynchronous</vt:lpstr>
      <vt:lpstr>Understanding Synchronous vs Asynchronous</vt:lpstr>
      <vt:lpstr>AJAX Technologies</vt:lpstr>
      <vt:lpstr>Understanding XMLHttpRequest</vt:lpstr>
      <vt:lpstr>Properties of XMLHttpRequest object</vt:lpstr>
      <vt:lpstr>Methods of XMLHttpRequest object</vt:lpstr>
      <vt:lpstr>How AJAX works?</vt:lpstr>
      <vt:lpstr>How AJAX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Sah</dc:creator>
  <cp:lastModifiedBy>Anushree Sah</cp:lastModifiedBy>
  <cp:revision>39</cp:revision>
  <dcterms:created xsi:type="dcterms:W3CDTF">2006-08-16T00:00:00Z</dcterms:created>
  <dcterms:modified xsi:type="dcterms:W3CDTF">2019-11-13T06:11:27Z</dcterms:modified>
</cp:coreProperties>
</file>