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bookmarkIdSeed="2">
  <p:sldMasterIdLst>
    <p:sldMasterId id="2147483648" r:id="rId1"/>
  </p:sldMasterIdLst>
  <p:notesMasterIdLst>
    <p:notesMasterId r:id="rId53"/>
  </p:notesMasterIdLst>
  <p:sldIdLst>
    <p:sldId id="369" r:id="rId2"/>
    <p:sldId id="266" r:id="rId3"/>
    <p:sldId id="257" r:id="rId4"/>
    <p:sldId id="298" r:id="rId5"/>
    <p:sldId id="258" r:id="rId6"/>
    <p:sldId id="289" r:id="rId7"/>
    <p:sldId id="321" r:id="rId8"/>
    <p:sldId id="320" r:id="rId9"/>
    <p:sldId id="323" r:id="rId10"/>
    <p:sldId id="405" r:id="rId11"/>
    <p:sldId id="324" r:id="rId12"/>
    <p:sldId id="354" r:id="rId13"/>
    <p:sldId id="362" r:id="rId14"/>
    <p:sldId id="297" r:id="rId15"/>
    <p:sldId id="359" r:id="rId16"/>
    <p:sldId id="355" r:id="rId17"/>
    <p:sldId id="377" r:id="rId18"/>
    <p:sldId id="387" r:id="rId19"/>
    <p:sldId id="407" r:id="rId20"/>
    <p:sldId id="378" r:id="rId21"/>
    <p:sldId id="381" r:id="rId22"/>
    <p:sldId id="316" r:id="rId23"/>
    <p:sldId id="406" r:id="rId24"/>
    <p:sldId id="382" r:id="rId25"/>
    <p:sldId id="383" r:id="rId26"/>
    <p:sldId id="384" r:id="rId27"/>
    <p:sldId id="299" r:id="rId28"/>
    <p:sldId id="408" r:id="rId29"/>
    <p:sldId id="390" r:id="rId30"/>
    <p:sldId id="389" r:id="rId31"/>
    <p:sldId id="393" r:id="rId32"/>
    <p:sldId id="388" r:id="rId33"/>
    <p:sldId id="361" r:id="rId34"/>
    <p:sldId id="417" r:id="rId35"/>
    <p:sldId id="342" r:id="rId36"/>
    <p:sldId id="343" r:id="rId37"/>
    <p:sldId id="346" r:id="rId38"/>
    <p:sldId id="398" r:id="rId39"/>
    <p:sldId id="411" r:id="rId40"/>
    <p:sldId id="409" r:id="rId41"/>
    <p:sldId id="412" r:id="rId42"/>
    <p:sldId id="413" r:id="rId43"/>
    <p:sldId id="414" r:id="rId44"/>
    <p:sldId id="415" r:id="rId45"/>
    <p:sldId id="416" r:id="rId46"/>
    <p:sldId id="404" r:id="rId47"/>
    <p:sldId id="350" r:id="rId48"/>
    <p:sldId id="401" r:id="rId49"/>
    <p:sldId id="351" r:id="rId50"/>
    <p:sldId id="402" r:id="rId51"/>
    <p:sldId id="265" r:id="rId5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652C542-EF8E-5547-A01E-C2240DED3458}">
          <p14:sldIdLst>
            <p14:sldId id="369"/>
            <p14:sldId id="266"/>
            <p14:sldId id="257"/>
            <p14:sldId id="298"/>
            <p14:sldId id="258"/>
            <p14:sldId id="289"/>
            <p14:sldId id="321"/>
            <p14:sldId id="320"/>
            <p14:sldId id="323"/>
            <p14:sldId id="405"/>
            <p14:sldId id="324"/>
            <p14:sldId id="354"/>
            <p14:sldId id="362"/>
            <p14:sldId id="297"/>
            <p14:sldId id="359"/>
            <p14:sldId id="355"/>
            <p14:sldId id="377"/>
            <p14:sldId id="387"/>
            <p14:sldId id="407"/>
            <p14:sldId id="378"/>
            <p14:sldId id="381"/>
            <p14:sldId id="316"/>
            <p14:sldId id="406"/>
            <p14:sldId id="382"/>
            <p14:sldId id="383"/>
            <p14:sldId id="384"/>
            <p14:sldId id="299"/>
            <p14:sldId id="408"/>
            <p14:sldId id="390"/>
            <p14:sldId id="389"/>
            <p14:sldId id="393"/>
            <p14:sldId id="388"/>
            <p14:sldId id="361"/>
            <p14:sldId id="417"/>
            <p14:sldId id="342"/>
            <p14:sldId id="343"/>
            <p14:sldId id="346"/>
            <p14:sldId id="398"/>
            <p14:sldId id="411"/>
            <p14:sldId id="409"/>
            <p14:sldId id="412"/>
            <p14:sldId id="413"/>
            <p14:sldId id="414"/>
            <p14:sldId id="415"/>
            <p14:sldId id="416"/>
            <p14:sldId id="404"/>
            <p14:sldId id="350"/>
            <p14:sldId id="401"/>
            <p14:sldId id="351"/>
            <p14:sldId id="402"/>
            <p14:sldId id="265"/>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i Raghu Teja" initials="SRT" lastIdx="1" clrIdx="0">
    <p:extLst>
      <p:ext uri="{19B8F6BF-5375-455C-9EA6-DF929625EA0E}">
        <p15:presenceInfo xmlns:p15="http://schemas.microsoft.com/office/powerpoint/2012/main" userId="S::sairaghu.t@ugamsolutions.com::7717e8b2-e2cf-4703-b27a-f2b8757e506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CF31D73-B0AC-46AA-B675-F38377031AC7}" v="18" dt="2021-05-17T06:22:06.371"/>
  </p1510:revLst>
</p1510:revInfo>
</file>

<file path=ppt/tableStyles.xml><?xml version="1.0" encoding="utf-8"?>
<a:tblStyleLst xmlns:a="http://schemas.openxmlformats.org/drawingml/2006/main" def="{5C22544A-7EE6-4342-B048-85BDC9FD1C3A}">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167" autoAdjust="0"/>
    <p:restoredTop sz="94643"/>
  </p:normalViewPr>
  <p:slideViewPr>
    <p:cSldViewPr snapToGrid="0" snapToObjects="1">
      <p:cViewPr varScale="1">
        <p:scale>
          <a:sx n="64" d="100"/>
          <a:sy n="64" d="100"/>
        </p:scale>
        <p:origin x="552" y="40"/>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microsoft.com/office/2016/11/relationships/changesInfo" Target="changesInfos/changesInfo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i Raghu Teja" userId="7717e8b2-e2cf-4703-b27a-f2b8757e5060" providerId="ADAL" clId="{5CF31D73-B0AC-46AA-B675-F38377031AC7}"/>
    <pc:docChg chg="undo custSel delSld modSld modSection">
      <pc:chgData name="Sai Raghu Teja" userId="7717e8b2-e2cf-4703-b27a-f2b8757e5060" providerId="ADAL" clId="{5CF31D73-B0AC-46AA-B675-F38377031AC7}" dt="2021-05-17T06:48:39.051" v="295" actId="20577"/>
      <pc:docMkLst>
        <pc:docMk/>
      </pc:docMkLst>
      <pc:sldChg chg="modSp mod">
        <pc:chgData name="Sai Raghu Teja" userId="7717e8b2-e2cf-4703-b27a-f2b8757e5060" providerId="ADAL" clId="{5CF31D73-B0AC-46AA-B675-F38377031AC7}" dt="2021-05-17T05:08:20.209" v="6"/>
        <pc:sldMkLst>
          <pc:docMk/>
          <pc:sldMk cId="1120048829" sldId="320"/>
        </pc:sldMkLst>
        <pc:spChg chg="mod">
          <ac:chgData name="Sai Raghu Teja" userId="7717e8b2-e2cf-4703-b27a-f2b8757e5060" providerId="ADAL" clId="{5CF31D73-B0AC-46AA-B675-F38377031AC7}" dt="2021-05-17T05:08:20.209" v="6"/>
          <ac:spMkLst>
            <pc:docMk/>
            <pc:sldMk cId="1120048829" sldId="320"/>
            <ac:spMk id="3" creationId="{00000000-0000-0000-0000-000000000000}"/>
          </ac:spMkLst>
        </pc:spChg>
      </pc:sldChg>
      <pc:sldChg chg="modSp mod">
        <pc:chgData name="Sai Raghu Teja" userId="7717e8b2-e2cf-4703-b27a-f2b8757e5060" providerId="ADAL" clId="{5CF31D73-B0AC-46AA-B675-F38377031AC7}" dt="2021-05-17T05:08:11.424" v="4" actId="5793"/>
        <pc:sldMkLst>
          <pc:docMk/>
          <pc:sldMk cId="532495011" sldId="324"/>
        </pc:sldMkLst>
        <pc:spChg chg="mod">
          <ac:chgData name="Sai Raghu Teja" userId="7717e8b2-e2cf-4703-b27a-f2b8757e5060" providerId="ADAL" clId="{5CF31D73-B0AC-46AA-B675-F38377031AC7}" dt="2021-05-17T05:08:11.424" v="4" actId="5793"/>
          <ac:spMkLst>
            <pc:docMk/>
            <pc:sldMk cId="532495011" sldId="324"/>
            <ac:spMk id="3" creationId="{00000000-0000-0000-0000-000000000000}"/>
          </ac:spMkLst>
        </pc:spChg>
      </pc:sldChg>
      <pc:sldChg chg="modSp mod">
        <pc:chgData name="Sai Raghu Teja" userId="7717e8b2-e2cf-4703-b27a-f2b8757e5060" providerId="ADAL" clId="{5CF31D73-B0AC-46AA-B675-F38377031AC7}" dt="2021-05-17T04:18:18.066" v="0" actId="1076"/>
        <pc:sldMkLst>
          <pc:docMk/>
          <pc:sldMk cId="3112290278" sldId="346"/>
        </pc:sldMkLst>
        <pc:spChg chg="mod">
          <ac:chgData name="Sai Raghu Teja" userId="7717e8b2-e2cf-4703-b27a-f2b8757e5060" providerId="ADAL" clId="{5CF31D73-B0AC-46AA-B675-F38377031AC7}" dt="2021-05-17T04:18:18.066" v="0" actId="1076"/>
          <ac:spMkLst>
            <pc:docMk/>
            <pc:sldMk cId="3112290278" sldId="346"/>
            <ac:spMk id="3" creationId="{01086F15-00FB-4C1A-BDAC-8D684B845EE9}"/>
          </ac:spMkLst>
        </pc:spChg>
      </pc:sldChg>
      <pc:sldChg chg="modSp mod">
        <pc:chgData name="Sai Raghu Teja" userId="7717e8b2-e2cf-4703-b27a-f2b8757e5060" providerId="ADAL" clId="{5CF31D73-B0AC-46AA-B675-F38377031AC7}" dt="2021-05-17T04:58:48.223" v="2" actId="1076"/>
        <pc:sldMkLst>
          <pc:docMk/>
          <pc:sldMk cId="561185241" sldId="354"/>
        </pc:sldMkLst>
        <pc:picChg chg="mod">
          <ac:chgData name="Sai Raghu Teja" userId="7717e8b2-e2cf-4703-b27a-f2b8757e5060" providerId="ADAL" clId="{5CF31D73-B0AC-46AA-B675-F38377031AC7}" dt="2021-05-17T04:58:48.223" v="2" actId="1076"/>
          <ac:picMkLst>
            <pc:docMk/>
            <pc:sldMk cId="561185241" sldId="354"/>
            <ac:picMk id="5" creationId="{81A0A90A-35D3-43AB-8AE3-7EC41D445610}"/>
          </ac:picMkLst>
        </pc:picChg>
      </pc:sldChg>
      <pc:sldChg chg="modSp mod">
        <pc:chgData name="Sai Raghu Teja" userId="7717e8b2-e2cf-4703-b27a-f2b8757e5060" providerId="ADAL" clId="{5CF31D73-B0AC-46AA-B675-F38377031AC7}" dt="2021-05-17T06:47:35.461" v="288" actId="20577"/>
        <pc:sldMkLst>
          <pc:docMk/>
          <pc:sldMk cId="870305000" sldId="361"/>
        </pc:sldMkLst>
        <pc:graphicFrameChg chg="mod modGraphic">
          <ac:chgData name="Sai Raghu Teja" userId="7717e8b2-e2cf-4703-b27a-f2b8757e5060" providerId="ADAL" clId="{5CF31D73-B0AC-46AA-B675-F38377031AC7}" dt="2021-05-17T06:47:35.461" v="288" actId="20577"/>
          <ac:graphicFrameMkLst>
            <pc:docMk/>
            <pc:sldMk cId="870305000" sldId="361"/>
            <ac:graphicFrameMk id="3" creationId="{F019174A-50C4-4664-AE3B-BC2382F93844}"/>
          </ac:graphicFrameMkLst>
        </pc:graphicFrameChg>
      </pc:sldChg>
      <pc:sldChg chg="modSp mod">
        <pc:chgData name="Sai Raghu Teja" userId="7717e8b2-e2cf-4703-b27a-f2b8757e5060" providerId="ADAL" clId="{5CF31D73-B0AC-46AA-B675-F38377031AC7}" dt="2021-05-17T06:35:16.839" v="270" actId="14100"/>
        <pc:sldMkLst>
          <pc:docMk/>
          <pc:sldMk cId="2212997434" sldId="381"/>
        </pc:sldMkLst>
        <pc:picChg chg="mod">
          <ac:chgData name="Sai Raghu Teja" userId="7717e8b2-e2cf-4703-b27a-f2b8757e5060" providerId="ADAL" clId="{5CF31D73-B0AC-46AA-B675-F38377031AC7}" dt="2021-05-17T06:35:16.839" v="270" actId="14100"/>
          <ac:picMkLst>
            <pc:docMk/>
            <pc:sldMk cId="2212997434" sldId="381"/>
            <ac:picMk id="15" creationId="{E40A9BAE-E93B-4DF7-A3EB-AD7885D2520F}"/>
          </ac:picMkLst>
        </pc:picChg>
      </pc:sldChg>
      <pc:sldChg chg="del">
        <pc:chgData name="Sai Raghu Teja" userId="7717e8b2-e2cf-4703-b27a-f2b8757e5060" providerId="ADAL" clId="{5CF31D73-B0AC-46AA-B675-F38377031AC7}" dt="2021-05-17T05:10:56.087" v="7" actId="47"/>
        <pc:sldMkLst>
          <pc:docMk/>
          <pc:sldMk cId="4197032725" sldId="385"/>
        </pc:sldMkLst>
      </pc:sldChg>
      <pc:sldChg chg="modSp mod">
        <pc:chgData name="Sai Raghu Teja" userId="7717e8b2-e2cf-4703-b27a-f2b8757e5060" providerId="ADAL" clId="{5CF31D73-B0AC-46AA-B675-F38377031AC7}" dt="2021-05-17T06:48:39.051" v="295" actId="20577"/>
        <pc:sldMkLst>
          <pc:docMk/>
          <pc:sldMk cId="184125936" sldId="393"/>
        </pc:sldMkLst>
        <pc:spChg chg="mod">
          <ac:chgData name="Sai Raghu Teja" userId="7717e8b2-e2cf-4703-b27a-f2b8757e5060" providerId="ADAL" clId="{5CF31D73-B0AC-46AA-B675-F38377031AC7}" dt="2021-05-17T06:48:39.051" v="295" actId="20577"/>
          <ac:spMkLst>
            <pc:docMk/>
            <pc:sldMk cId="184125936" sldId="393"/>
            <ac:spMk id="3" creationId="{D556C6EF-C012-4702-AAA5-6F4602FC31E7}"/>
          </ac:spMkLst>
        </pc:spChg>
      </pc:sldChg>
      <pc:sldChg chg="del">
        <pc:chgData name="Sai Raghu Teja" userId="7717e8b2-e2cf-4703-b27a-f2b8757e5060" providerId="ADAL" clId="{5CF31D73-B0AC-46AA-B675-F38377031AC7}" dt="2021-05-17T05:10:57.654" v="8" actId="47"/>
        <pc:sldMkLst>
          <pc:docMk/>
          <pc:sldMk cId="4090997299" sldId="403"/>
        </pc:sldMkLst>
      </pc:sldChg>
      <pc:sldChg chg="modSp mod">
        <pc:chgData name="Sai Raghu Teja" userId="7717e8b2-e2cf-4703-b27a-f2b8757e5060" providerId="ADAL" clId="{5CF31D73-B0AC-46AA-B675-F38377031AC7}" dt="2021-05-17T06:40:30.993" v="284" actId="20577"/>
        <pc:sldMkLst>
          <pc:docMk/>
          <pc:sldMk cId="514293192" sldId="415"/>
        </pc:sldMkLst>
        <pc:spChg chg="mod">
          <ac:chgData name="Sai Raghu Teja" userId="7717e8b2-e2cf-4703-b27a-f2b8757e5060" providerId="ADAL" clId="{5CF31D73-B0AC-46AA-B675-F38377031AC7}" dt="2021-05-17T06:40:30.993" v="284" actId="20577"/>
          <ac:spMkLst>
            <pc:docMk/>
            <pc:sldMk cId="514293192" sldId="415"/>
            <ac:spMk id="3" creationId="{B83B5C55-EDE3-47E7-9709-A02D300C9248}"/>
          </ac:spMkLst>
        </pc:spChg>
      </pc:sldChg>
      <pc:sldChg chg="modSp mod">
        <pc:chgData name="Sai Raghu Teja" userId="7717e8b2-e2cf-4703-b27a-f2b8757e5060" providerId="ADAL" clId="{5CF31D73-B0AC-46AA-B675-F38377031AC7}" dt="2021-05-17T06:25:41.286" v="252" actId="20577"/>
        <pc:sldMkLst>
          <pc:docMk/>
          <pc:sldMk cId="1367475703" sldId="416"/>
        </pc:sldMkLst>
        <pc:spChg chg="mod">
          <ac:chgData name="Sai Raghu Teja" userId="7717e8b2-e2cf-4703-b27a-f2b8757e5060" providerId="ADAL" clId="{5CF31D73-B0AC-46AA-B675-F38377031AC7}" dt="2021-05-17T06:25:41.286" v="252" actId="20577"/>
          <ac:spMkLst>
            <pc:docMk/>
            <pc:sldMk cId="1367475703" sldId="416"/>
            <ac:spMk id="59" creationId="{7279138D-3FFA-48DA-ABB3-2D33A95BAEE4}"/>
          </ac:spMkLst>
        </pc:spChg>
      </pc:sldChg>
      <pc:sldChg chg="modSp mod">
        <pc:chgData name="Sai Raghu Teja" userId="7717e8b2-e2cf-4703-b27a-f2b8757e5060" providerId="ADAL" clId="{5CF31D73-B0AC-46AA-B675-F38377031AC7}" dt="2021-05-17T06:31:19.213" v="268" actId="20577"/>
        <pc:sldMkLst>
          <pc:docMk/>
          <pc:sldMk cId="3600387557" sldId="417"/>
        </pc:sldMkLst>
        <pc:graphicFrameChg chg="mod modGraphic">
          <ac:chgData name="Sai Raghu Teja" userId="7717e8b2-e2cf-4703-b27a-f2b8757e5060" providerId="ADAL" clId="{5CF31D73-B0AC-46AA-B675-F38377031AC7}" dt="2021-05-17T06:31:19.213" v="268" actId="20577"/>
          <ac:graphicFrameMkLst>
            <pc:docMk/>
            <pc:sldMk cId="3600387557" sldId="417"/>
            <ac:graphicFrameMk id="5" creationId="{EE3AA85E-2E8A-40AB-B8AA-3D8E9EAECBEF}"/>
          </ac:graphicFrameMkLst>
        </pc:graphicFrame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oleObject" Target="file:///\\localhost\Users\dushyantbhavsar\Documents\BABI\Capstone\NewVsOld%20Customer.xlsx" TargetMode="External"/></Relationships>
</file>

<file path=ppt/charts/_rels/chart10.xml.rels><?xml version="1.0" encoding="UTF-8" standalone="yes"?>
<Relationships xmlns="http://schemas.openxmlformats.org/package/2006/relationships"><Relationship Id="rId3" Type="http://schemas.openxmlformats.org/officeDocument/2006/relationships/oleObject" Target="https://ugam-my.sharepoint.com/personal/sairaghu_t_ugamsolutions_com/Documents/Documents/capestone%20project/Case_study_1_Hr_attriton.xlsx" TargetMode="External"/><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oleObject" Target="https://ugam-my.sharepoint.com/personal/sairaghu_t_ugamsolutions_com/Documents/Documents/capestone%20project/Case_study_1_Hr_attriton.xlsx" TargetMode="External"/><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oleObject" Target="https://ugam-my.sharepoint.com/personal/sairaghu_t_ugamsolutions_com/Documents/Documents/capestone%20project/Case_study_1_Hr_attriton.xlsx" TargetMode="External"/><Relationship Id="rId2" Type="http://schemas.microsoft.com/office/2011/relationships/chartColorStyle" Target="colors12.xml"/><Relationship Id="rId1" Type="http://schemas.microsoft.com/office/2011/relationships/chartStyle" Target="style12.xml"/></Relationships>
</file>

<file path=ppt/charts/_rels/chart2.xml.rels><?xml version="1.0" encoding="UTF-8" standalone="yes"?>
<Relationships xmlns="http://schemas.openxmlformats.org/package/2006/relationships"><Relationship Id="rId3" Type="http://schemas.openxmlformats.org/officeDocument/2006/relationships/oleObject" Target="https://ugam-my.sharepoint.com/personal/sairaghu_t_ugamsolutions_com/Documents/Documents/capestone%20project/Case_study_1_Hr_attriton.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https://ugam-my.sharepoint.com/personal/sairaghu_t_ugamsolutions_com/Documents/Documents/capestone%20project/Case_study_1_Hr_attriton.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https://ugam-my.sharepoint.com/personal/sairaghu_t_ugamsolutions_com/Documents/Documents/capestone%20project/Case_study_1_Hr_attriton.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https://ugam-my.sharepoint.com/personal/sairaghu_t_ugamsolutions_com/Documents/Documents/capestone%20project/Case_study_1_Hr_attriton.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https://ugam-my.sharepoint.com/personal/sairaghu_t_ugamsolutions_com/Documents/Documents/capestone%20project/Case_study_1_Hr_attriton.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https://ugam-my.sharepoint.com/personal/sairaghu_t_ugamsolutions_com/Documents/Documents/capestone%20project/Case_study_1_Hr_attriton.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https://ugam-my.sharepoint.com/personal/sairaghu_t_ugamsolutions_com/Documents/Documents/capestone%20project/Case_study_1_Hr_attriton.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https://ugam-my.sharepoint.com/personal/sairaghu_t_ugamsolutions_com/Documents/Documents/capestone%20project/Case_study_1_Hr_attriton.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40" b="1" i="0" u="none" strike="noStrike" kern="1200" spc="0" baseline="0">
                <a:solidFill>
                  <a:schemeClr val="tx1">
                    <a:lumMod val="65000"/>
                    <a:lumOff val="35000"/>
                  </a:schemeClr>
                </a:solidFill>
                <a:latin typeface="+mn-lt"/>
                <a:ea typeface="+mn-ea"/>
                <a:cs typeface="+mn-cs"/>
              </a:defRPr>
            </a:pPr>
            <a:r>
              <a:rPr lang="tr-TR" b="1" i="0" baseline="0"/>
              <a:t>% Yearly Average Customer flow</a:t>
            </a:r>
          </a:p>
        </c:rich>
      </c:tx>
      <c:overlay val="0"/>
      <c:spPr>
        <a:noFill/>
        <a:ln>
          <a:noFill/>
        </a:ln>
        <a:effectLst/>
      </c:spPr>
      <c:txPr>
        <a:bodyPr rot="0" spcFirstLastPara="1" vertOverflow="ellipsis" vert="horz" wrap="square" anchor="ctr" anchorCtr="1"/>
        <a:lstStyle/>
        <a:p>
          <a:pPr>
            <a:defRPr sz="144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ofPieChart>
        <c:ofPieType val="pie"/>
        <c:varyColors val="1"/>
        <c:dLbls>
          <c:showLegendKey val="0"/>
          <c:showVal val="0"/>
          <c:showCatName val="0"/>
          <c:showSerName val="0"/>
          <c:showPercent val="0"/>
          <c:showBubbleSize val="0"/>
          <c:showLeaderLines val="0"/>
        </c:dLbls>
        <c:gapWidth val="100"/>
        <c:splitType val="percent"/>
        <c:splitPos val="30"/>
        <c:secondPieSize val="75"/>
        <c:serLines>
          <c:spPr>
            <a:ln w="9525" cap="flat" cmpd="sng" algn="ctr">
              <a:solidFill>
                <a:schemeClr val="tx1">
                  <a:lumMod val="35000"/>
                  <a:lumOff val="65000"/>
                </a:schemeClr>
              </a:solidFill>
              <a:round/>
            </a:ln>
            <a:effectLst/>
          </c:spPr>
        </c:serLines>
      </c:ofPieChart>
      <c:spPr>
        <a:noFill/>
        <a:ln>
          <a:noFill/>
        </a:ln>
        <a:effectLst/>
      </c:spPr>
    </c:plotArea>
    <c:legend>
      <c:legendPos val="b"/>
      <c:overlay val="0"/>
      <c:spPr>
        <a:noFill/>
        <a:ln>
          <a:noFill/>
        </a:ln>
        <a:effectLst/>
      </c:spPr>
      <c:txPr>
        <a:bodyPr rot="0" spcFirstLastPara="1" vertOverflow="ellipsis" vert="horz" wrap="square" anchor="ctr" anchorCtr="1"/>
        <a:lstStyle/>
        <a:p>
          <a:pPr>
            <a:defRPr sz="1400" b="0" i="0" u="none" strike="noStrike" kern="1200" baseline="0">
              <a:solidFill>
                <a:sysClr val="windowText" lastClr="000000"/>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4">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cap="all" spc="120" normalizeH="0" baseline="0">
                <a:solidFill>
                  <a:schemeClr val="tx1">
                    <a:lumMod val="65000"/>
                    <a:lumOff val="35000"/>
                  </a:schemeClr>
                </a:solidFill>
                <a:latin typeface="+mn-lt"/>
                <a:ea typeface="+mn-ea"/>
                <a:cs typeface="+mn-cs"/>
              </a:defRPr>
            </a:pPr>
            <a:r>
              <a:rPr lang="en-IN"/>
              <a:t>AUC</a:t>
            </a:r>
            <a:r>
              <a:rPr lang="en-IN" baseline="0"/>
              <a:t> score</a:t>
            </a:r>
            <a:endParaRPr lang="en-IN"/>
          </a:p>
        </c:rich>
      </c:tx>
      <c:overlay val="0"/>
      <c:spPr>
        <a:noFill/>
        <a:ln>
          <a:noFill/>
        </a:ln>
        <a:effectLst/>
      </c:spPr>
      <c:txPr>
        <a:bodyPr rot="0" spcFirstLastPara="1" vertOverflow="ellipsis" vert="horz" wrap="square" anchor="ctr" anchorCtr="1"/>
        <a:lstStyle/>
        <a:p>
          <a:pPr>
            <a:defRPr sz="1600" b="1" i="0" u="none" strike="noStrike" kern="1200" cap="all" spc="120" normalizeH="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'ml scores'!$F$18</c:f>
              <c:strCache>
                <c:ptCount val="1"/>
                <c:pt idx="0">
                  <c:v>train auc</c:v>
                </c:pt>
              </c:strCache>
            </c:strRef>
          </c:tx>
          <c:spPr>
            <a:ln w="22225" cap="rnd">
              <a:solidFill>
                <a:schemeClr val="accent1"/>
              </a:solidFill>
              <a:round/>
            </a:ln>
            <a:effectLst/>
          </c:spPr>
          <c:marker>
            <c:symbol val="diamond"/>
            <c:size val="6"/>
            <c:spPr>
              <a:solidFill>
                <a:schemeClr val="accent1"/>
              </a:solidFill>
              <a:ln w="9525">
                <a:solidFill>
                  <a:schemeClr val="accent1"/>
                </a:solidFill>
                <a:round/>
              </a:ln>
              <a:effectLst/>
            </c:spPr>
          </c:marker>
          <c:cat>
            <c:strRef>
              <c:f>'ml scores'!$A$19:$A$23</c:f>
              <c:strCache>
                <c:ptCount val="5"/>
                <c:pt idx="0">
                  <c:v>XG_basic</c:v>
                </c:pt>
                <c:pt idx="1">
                  <c:v>XG_fea_eng</c:v>
                </c:pt>
                <c:pt idx="2">
                  <c:v>XG_fea_grid_param</c:v>
                </c:pt>
                <c:pt idx="3">
                  <c:v>XG_fea_up</c:v>
                </c:pt>
                <c:pt idx="4">
                  <c:v>XG_fea_up_grid_param</c:v>
                </c:pt>
              </c:strCache>
            </c:strRef>
          </c:cat>
          <c:val>
            <c:numRef>
              <c:f>'ml scores'!$F$19:$F$23</c:f>
              <c:numCache>
                <c:formatCode>General</c:formatCode>
                <c:ptCount val="5"/>
                <c:pt idx="0">
                  <c:v>80.37</c:v>
                </c:pt>
                <c:pt idx="1">
                  <c:v>78.66</c:v>
                </c:pt>
                <c:pt idx="2">
                  <c:v>100</c:v>
                </c:pt>
                <c:pt idx="3">
                  <c:v>91.21</c:v>
                </c:pt>
                <c:pt idx="4">
                  <c:v>100</c:v>
                </c:pt>
              </c:numCache>
            </c:numRef>
          </c:val>
          <c:smooth val="0"/>
          <c:extLst>
            <c:ext xmlns:c16="http://schemas.microsoft.com/office/drawing/2014/chart" uri="{C3380CC4-5D6E-409C-BE32-E72D297353CC}">
              <c16:uniqueId val="{00000000-C49E-461C-AABD-CD3052553046}"/>
            </c:ext>
          </c:extLst>
        </c:ser>
        <c:ser>
          <c:idx val="1"/>
          <c:order val="1"/>
          <c:tx>
            <c:strRef>
              <c:f>'ml scores'!$G$18</c:f>
              <c:strCache>
                <c:ptCount val="1"/>
                <c:pt idx="0">
                  <c:v>test auc</c:v>
                </c:pt>
              </c:strCache>
            </c:strRef>
          </c:tx>
          <c:spPr>
            <a:ln w="22225" cap="rnd">
              <a:solidFill>
                <a:schemeClr val="accent2"/>
              </a:solidFill>
              <a:round/>
            </a:ln>
            <a:effectLst/>
          </c:spPr>
          <c:marker>
            <c:symbol val="square"/>
            <c:size val="6"/>
            <c:spPr>
              <a:solidFill>
                <a:schemeClr val="accent2"/>
              </a:solidFill>
              <a:ln w="9525">
                <a:solidFill>
                  <a:schemeClr val="accent2"/>
                </a:solidFill>
                <a:round/>
              </a:ln>
              <a:effectLst/>
            </c:spPr>
          </c:marker>
          <c:cat>
            <c:strRef>
              <c:f>'ml scores'!$A$19:$A$23</c:f>
              <c:strCache>
                <c:ptCount val="5"/>
                <c:pt idx="0">
                  <c:v>XG_basic</c:v>
                </c:pt>
                <c:pt idx="1">
                  <c:v>XG_fea_eng</c:v>
                </c:pt>
                <c:pt idx="2">
                  <c:v>XG_fea_grid_param</c:v>
                </c:pt>
                <c:pt idx="3">
                  <c:v>XG_fea_up</c:v>
                </c:pt>
                <c:pt idx="4">
                  <c:v>XG_fea_up_grid_param</c:v>
                </c:pt>
              </c:strCache>
            </c:strRef>
          </c:cat>
          <c:val>
            <c:numRef>
              <c:f>'ml scores'!$G$19:$G$23</c:f>
              <c:numCache>
                <c:formatCode>General</c:formatCode>
                <c:ptCount val="5"/>
                <c:pt idx="0">
                  <c:v>62.81</c:v>
                </c:pt>
                <c:pt idx="1">
                  <c:v>65.83</c:v>
                </c:pt>
                <c:pt idx="2">
                  <c:v>70.569999999999993</c:v>
                </c:pt>
                <c:pt idx="3">
                  <c:v>70.22</c:v>
                </c:pt>
                <c:pt idx="4">
                  <c:v>76.41</c:v>
                </c:pt>
              </c:numCache>
            </c:numRef>
          </c:val>
          <c:smooth val="0"/>
          <c:extLst>
            <c:ext xmlns:c16="http://schemas.microsoft.com/office/drawing/2014/chart" uri="{C3380CC4-5D6E-409C-BE32-E72D297353CC}">
              <c16:uniqueId val="{00000001-C49E-461C-AABD-CD3052553046}"/>
            </c:ext>
          </c:extLst>
        </c:ser>
        <c:dLbls>
          <c:showLegendKey val="0"/>
          <c:showVal val="0"/>
          <c:showCatName val="0"/>
          <c:showSerName val="0"/>
          <c:showPercent val="0"/>
          <c:showBubbleSize val="0"/>
        </c:dLbls>
        <c:marker val="1"/>
        <c:smooth val="0"/>
        <c:axId val="1645179632"/>
        <c:axId val="1645180880"/>
      </c:lineChart>
      <c:catAx>
        <c:axId val="1645179632"/>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5400000" spcFirstLastPara="1" vertOverflow="ellipsis" wrap="square" anchor="ctr" anchorCtr="1"/>
          <a:lstStyle/>
          <a:p>
            <a:pPr>
              <a:defRPr sz="800" b="0" i="0" u="none" strike="noStrike" kern="1200" cap="all" spc="120" normalizeH="0" baseline="0">
                <a:solidFill>
                  <a:schemeClr val="tx1">
                    <a:lumMod val="65000"/>
                    <a:lumOff val="35000"/>
                  </a:schemeClr>
                </a:solidFill>
                <a:latin typeface="+mn-lt"/>
                <a:ea typeface="+mn-ea"/>
                <a:cs typeface="+mn-cs"/>
              </a:defRPr>
            </a:pPr>
            <a:endParaRPr lang="en-US"/>
          </a:p>
        </c:txPr>
        <c:crossAx val="1645180880"/>
        <c:crosses val="autoZero"/>
        <c:auto val="1"/>
        <c:lblAlgn val="ctr"/>
        <c:lblOffset val="100"/>
        <c:noMultiLvlLbl val="0"/>
      </c:catAx>
      <c:valAx>
        <c:axId val="1645180880"/>
        <c:scaling>
          <c:orientation val="minMax"/>
          <c:max val="100"/>
        </c:scaling>
        <c:delete val="0"/>
        <c:axPos val="l"/>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45179632"/>
        <c:crosses val="autoZero"/>
        <c:crossBetween val="between"/>
        <c:majorUnit val="20"/>
      </c:valAx>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cap="all" spc="120" normalizeH="0" baseline="0">
                <a:solidFill>
                  <a:schemeClr val="tx1">
                    <a:lumMod val="65000"/>
                    <a:lumOff val="35000"/>
                  </a:schemeClr>
                </a:solidFill>
                <a:latin typeface="+mn-lt"/>
                <a:ea typeface="+mn-ea"/>
                <a:cs typeface="+mn-cs"/>
              </a:defRPr>
            </a:pPr>
            <a:r>
              <a:rPr lang="en-IN" sz="1600" b="1" i="0" u="none" strike="noStrike" cap="all" normalizeH="0" baseline="0" dirty="0" err="1">
                <a:effectLst/>
              </a:rPr>
              <a:t>GridSearchCV</a:t>
            </a:r>
            <a:r>
              <a:rPr lang="en-IN" sz="1600" b="1" i="0" u="none" strike="noStrike" cap="all" normalizeH="0" baseline="0" dirty="0">
                <a:effectLst/>
              </a:rPr>
              <a:t> on feature Engineered data</a:t>
            </a:r>
            <a:endParaRPr lang="en-IN" dirty="0"/>
          </a:p>
        </c:rich>
      </c:tx>
      <c:overlay val="0"/>
      <c:spPr>
        <a:noFill/>
        <a:ln>
          <a:noFill/>
        </a:ln>
        <a:effectLst/>
      </c:spPr>
      <c:txPr>
        <a:bodyPr rot="0" spcFirstLastPara="1" vertOverflow="ellipsis" vert="horz" wrap="square" anchor="ctr" anchorCtr="1"/>
        <a:lstStyle/>
        <a:p>
          <a:pPr>
            <a:defRPr sz="1600" b="1" i="0" u="none" strike="noStrike" kern="1200" cap="all" spc="120" normalizeH="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'ml scores'!$B$26</c:f>
              <c:strCache>
                <c:ptCount val="1"/>
                <c:pt idx="0">
                  <c:v>train_accuracy</c:v>
                </c:pt>
              </c:strCache>
            </c:strRef>
          </c:tx>
          <c:spPr>
            <a:ln w="22225" cap="rnd">
              <a:solidFill>
                <a:schemeClr val="accent1"/>
              </a:solidFill>
              <a:round/>
            </a:ln>
            <a:effectLst/>
          </c:spPr>
          <c:marker>
            <c:symbol val="diamond"/>
            <c:size val="6"/>
            <c:spPr>
              <a:solidFill>
                <a:schemeClr val="accent1"/>
              </a:solidFill>
              <a:ln w="9525">
                <a:solidFill>
                  <a:schemeClr val="accent1"/>
                </a:solidFill>
                <a:round/>
              </a:ln>
              <a:effectLst/>
            </c:spPr>
          </c:marker>
          <c:cat>
            <c:strRef>
              <c:f>'ml scores'!$A$27:$A$33</c:f>
              <c:strCache>
                <c:ptCount val="7"/>
                <c:pt idx="0">
                  <c:v>XG_fea_eng</c:v>
                </c:pt>
                <c:pt idx="1">
                  <c:v>xg_fea_grid_step1</c:v>
                </c:pt>
                <c:pt idx="2">
                  <c:v>xg_fea_grid_step2</c:v>
                </c:pt>
                <c:pt idx="3">
                  <c:v>xg_fea_grid_step3</c:v>
                </c:pt>
                <c:pt idx="4">
                  <c:v>xg_fea_grid_step4</c:v>
                </c:pt>
                <c:pt idx="5">
                  <c:v>xg_fea_grid_step5</c:v>
                </c:pt>
                <c:pt idx="6">
                  <c:v>xg_fea_grid_step6</c:v>
                </c:pt>
              </c:strCache>
            </c:strRef>
          </c:cat>
          <c:val>
            <c:numRef>
              <c:f>'ml scores'!$B$27:$B$33</c:f>
              <c:numCache>
                <c:formatCode>General</c:formatCode>
                <c:ptCount val="7"/>
                <c:pt idx="0">
                  <c:v>93.19</c:v>
                </c:pt>
                <c:pt idx="1">
                  <c:v>100</c:v>
                </c:pt>
                <c:pt idx="2">
                  <c:v>100</c:v>
                </c:pt>
                <c:pt idx="3">
                  <c:v>100</c:v>
                </c:pt>
                <c:pt idx="4">
                  <c:v>100</c:v>
                </c:pt>
                <c:pt idx="5">
                  <c:v>100</c:v>
                </c:pt>
                <c:pt idx="6">
                  <c:v>100</c:v>
                </c:pt>
              </c:numCache>
            </c:numRef>
          </c:val>
          <c:smooth val="0"/>
          <c:extLst>
            <c:ext xmlns:c16="http://schemas.microsoft.com/office/drawing/2014/chart" uri="{C3380CC4-5D6E-409C-BE32-E72D297353CC}">
              <c16:uniqueId val="{00000000-55A1-43E3-BECB-F02CE3E419A2}"/>
            </c:ext>
          </c:extLst>
        </c:ser>
        <c:ser>
          <c:idx val="1"/>
          <c:order val="1"/>
          <c:tx>
            <c:strRef>
              <c:f>'ml scores'!$C$26</c:f>
              <c:strCache>
                <c:ptCount val="1"/>
                <c:pt idx="0">
                  <c:v>test_accuracy</c:v>
                </c:pt>
              </c:strCache>
            </c:strRef>
          </c:tx>
          <c:spPr>
            <a:ln w="22225" cap="rnd">
              <a:solidFill>
                <a:schemeClr val="accent2"/>
              </a:solidFill>
              <a:round/>
            </a:ln>
            <a:effectLst/>
          </c:spPr>
          <c:marker>
            <c:symbol val="square"/>
            <c:size val="6"/>
            <c:spPr>
              <a:solidFill>
                <a:schemeClr val="accent2"/>
              </a:solidFill>
              <a:ln w="9525">
                <a:solidFill>
                  <a:schemeClr val="accent2"/>
                </a:solidFill>
                <a:round/>
              </a:ln>
              <a:effectLst/>
            </c:spPr>
          </c:marker>
          <c:cat>
            <c:strRef>
              <c:f>'ml scores'!$A$27:$A$33</c:f>
              <c:strCache>
                <c:ptCount val="7"/>
                <c:pt idx="0">
                  <c:v>XG_fea_eng</c:v>
                </c:pt>
                <c:pt idx="1">
                  <c:v>xg_fea_grid_step1</c:v>
                </c:pt>
                <c:pt idx="2">
                  <c:v>xg_fea_grid_step2</c:v>
                </c:pt>
                <c:pt idx="3">
                  <c:v>xg_fea_grid_step3</c:v>
                </c:pt>
                <c:pt idx="4">
                  <c:v>xg_fea_grid_step4</c:v>
                </c:pt>
                <c:pt idx="5">
                  <c:v>xg_fea_grid_step5</c:v>
                </c:pt>
                <c:pt idx="6">
                  <c:v>xg_fea_grid_step6</c:v>
                </c:pt>
              </c:strCache>
            </c:strRef>
          </c:cat>
          <c:val>
            <c:numRef>
              <c:f>'ml scores'!$C$27:$C$33</c:f>
              <c:numCache>
                <c:formatCode>General</c:formatCode>
                <c:ptCount val="7"/>
                <c:pt idx="0">
                  <c:v>84.8</c:v>
                </c:pt>
                <c:pt idx="1">
                  <c:v>85.03</c:v>
                </c:pt>
                <c:pt idx="2">
                  <c:v>82.99</c:v>
                </c:pt>
                <c:pt idx="3">
                  <c:v>83.6</c:v>
                </c:pt>
                <c:pt idx="4">
                  <c:v>85.26</c:v>
                </c:pt>
                <c:pt idx="5">
                  <c:v>85.71</c:v>
                </c:pt>
                <c:pt idx="6">
                  <c:v>86.16</c:v>
                </c:pt>
              </c:numCache>
            </c:numRef>
          </c:val>
          <c:smooth val="0"/>
          <c:extLst>
            <c:ext xmlns:c16="http://schemas.microsoft.com/office/drawing/2014/chart" uri="{C3380CC4-5D6E-409C-BE32-E72D297353CC}">
              <c16:uniqueId val="{00000001-55A1-43E3-BECB-F02CE3E419A2}"/>
            </c:ext>
          </c:extLst>
        </c:ser>
        <c:ser>
          <c:idx val="2"/>
          <c:order val="2"/>
          <c:tx>
            <c:strRef>
              <c:f>'ml scores'!$D$26</c:f>
              <c:strCache>
                <c:ptCount val="1"/>
                <c:pt idx="0">
                  <c:v>train recall</c:v>
                </c:pt>
              </c:strCache>
            </c:strRef>
          </c:tx>
          <c:spPr>
            <a:ln w="22225" cap="rnd">
              <a:solidFill>
                <a:schemeClr val="accent3"/>
              </a:solidFill>
              <a:round/>
            </a:ln>
            <a:effectLst/>
          </c:spPr>
          <c:marker>
            <c:symbol val="triangle"/>
            <c:size val="6"/>
            <c:spPr>
              <a:solidFill>
                <a:schemeClr val="accent3"/>
              </a:solidFill>
              <a:ln w="9525">
                <a:solidFill>
                  <a:schemeClr val="accent3"/>
                </a:solidFill>
                <a:round/>
              </a:ln>
              <a:effectLst/>
            </c:spPr>
          </c:marker>
          <c:cat>
            <c:strRef>
              <c:f>'ml scores'!$A$27:$A$33</c:f>
              <c:strCache>
                <c:ptCount val="7"/>
                <c:pt idx="0">
                  <c:v>XG_fea_eng</c:v>
                </c:pt>
                <c:pt idx="1">
                  <c:v>xg_fea_grid_step1</c:v>
                </c:pt>
                <c:pt idx="2">
                  <c:v>xg_fea_grid_step2</c:v>
                </c:pt>
                <c:pt idx="3">
                  <c:v>xg_fea_grid_step3</c:v>
                </c:pt>
                <c:pt idx="4">
                  <c:v>xg_fea_grid_step4</c:v>
                </c:pt>
                <c:pt idx="5">
                  <c:v>xg_fea_grid_step5</c:v>
                </c:pt>
                <c:pt idx="6">
                  <c:v>xg_fea_grid_step6</c:v>
                </c:pt>
              </c:strCache>
            </c:strRef>
          </c:cat>
          <c:val>
            <c:numRef>
              <c:f>'ml scores'!$D$27:$D$33</c:f>
              <c:numCache>
                <c:formatCode>General</c:formatCode>
                <c:ptCount val="7"/>
                <c:pt idx="0">
                  <c:v>61</c:v>
                </c:pt>
                <c:pt idx="1">
                  <c:v>100</c:v>
                </c:pt>
                <c:pt idx="2">
                  <c:v>100</c:v>
                </c:pt>
                <c:pt idx="3">
                  <c:v>100</c:v>
                </c:pt>
                <c:pt idx="4">
                  <c:v>100</c:v>
                </c:pt>
                <c:pt idx="5">
                  <c:v>100</c:v>
                </c:pt>
                <c:pt idx="6">
                  <c:v>100</c:v>
                </c:pt>
              </c:numCache>
            </c:numRef>
          </c:val>
          <c:smooth val="0"/>
          <c:extLst>
            <c:ext xmlns:c16="http://schemas.microsoft.com/office/drawing/2014/chart" uri="{C3380CC4-5D6E-409C-BE32-E72D297353CC}">
              <c16:uniqueId val="{00000002-55A1-43E3-BECB-F02CE3E419A2}"/>
            </c:ext>
          </c:extLst>
        </c:ser>
        <c:ser>
          <c:idx val="3"/>
          <c:order val="3"/>
          <c:tx>
            <c:strRef>
              <c:f>'ml scores'!$E$26</c:f>
              <c:strCache>
                <c:ptCount val="1"/>
                <c:pt idx="0">
                  <c:v>test recall</c:v>
                </c:pt>
              </c:strCache>
            </c:strRef>
          </c:tx>
          <c:spPr>
            <a:ln w="22225" cap="rnd">
              <a:solidFill>
                <a:schemeClr val="accent4"/>
              </a:solidFill>
              <a:round/>
            </a:ln>
            <a:effectLst/>
          </c:spPr>
          <c:marker>
            <c:symbol val="x"/>
            <c:size val="6"/>
            <c:spPr>
              <a:noFill/>
              <a:ln w="9525">
                <a:solidFill>
                  <a:schemeClr val="accent4"/>
                </a:solidFill>
                <a:round/>
              </a:ln>
              <a:effectLst/>
            </c:spPr>
          </c:marker>
          <c:cat>
            <c:strRef>
              <c:f>'ml scores'!$A$27:$A$33</c:f>
              <c:strCache>
                <c:ptCount val="7"/>
                <c:pt idx="0">
                  <c:v>XG_fea_eng</c:v>
                </c:pt>
                <c:pt idx="1">
                  <c:v>xg_fea_grid_step1</c:v>
                </c:pt>
                <c:pt idx="2">
                  <c:v>xg_fea_grid_step2</c:v>
                </c:pt>
                <c:pt idx="3">
                  <c:v>xg_fea_grid_step3</c:v>
                </c:pt>
                <c:pt idx="4">
                  <c:v>xg_fea_grid_step4</c:v>
                </c:pt>
                <c:pt idx="5">
                  <c:v>xg_fea_grid_step5</c:v>
                </c:pt>
                <c:pt idx="6">
                  <c:v>xg_fea_grid_step6</c:v>
                </c:pt>
              </c:strCache>
            </c:strRef>
          </c:cat>
          <c:val>
            <c:numRef>
              <c:f>'ml scores'!$E$27:$E$33</c:f>
              <c:numCache>
                <c:formatCode>General</c:formatCode>
                <c:ptCount val="7"/>
                <c:pt idx="0">
                  <c:v>34</c:v>
                </c:pt>
                <c:pt idx="1">
                  <c:v>34.44</c:v>
                </c:pt>
                <c:pt idx="2">
                  <c:v>20.68</c:v>
                </c:pt>
                <c:pt idx="3">
                  <c:v>28.7</c:v>
                </c:pt>
                <c:pt idx="4">
                  <c:v>40.22</c:v>
                </c:pt>
                <c:pt idx="5">
                  <c:v>42.52</c:v>
                </c:pt>
                <c:pt idx="6">
                  <c:v>44.82</c:v>
                </c:pt>
              </c:numCache>
            </c:numRef>
          </c:val>
          <c:smooth val="0"/>
          <c:extLst>
            <c:ext xmlns:c16="http://schemas.microsoft.com/office/drawing/2014/chart" uri="{C3380CC4-5D6E-409C-BE32-E72D297353CC}">
              <c16:uniqueId val="{00000003-55A1-43E3-BECB-F02CE3E419A2}"/>
            </c:ext>
          </c:extLst>
        </c:ser>
        <c:ser>
          <c:idx val="4"/>
          <c:order val="4"/>
          <c:tx>
            <c:strRef>
              <c:f>'ml scores'!$F$26</c:f>
              <c:strCache>
                <c:ptCount val="1"/>
                <c:pt idx="0">
                  <c:v>train auc</c:v>
                </c:pt>
              </c:strCache>
            </c:strRef>
          </c:tx>
          <c:spPr>
            <a:ln w="22225" cap="rnd">
              <a:solidFill>
                <a:schemeClr val="accent5"/>
              </a:solidFill>
              <a:round/>
            </a:ln>
            <a:effectLst/>
          </c:spPr>
          <c:marker>
            <c:symbol val="star"/>
            <c:size val="6"/>
            <c:spPr>
              <a:noFill/>
              <a:ln w="9525">
                <a:solidFill>
                  <a:schemeClr val="accent5"/>
                </a:solidFill>
                <a:round/>
              </a:ln>
              <a:effectLst/>
            </c:spPr>
          </c:marker>
          <c:cat>
            <c:strRef>
              <c:f>'ml scores'!$A$27:$A$33</c:f>
              <c:strCache>
                <c:ptCount val="7"/>
                <c:pt idx="0">
                  <c:v>XG_fea_eng</c:v>
                </c:pt>
                <c:pt idx="1">
                  <c:v>xg_fea_grid_step1</c:v>
                </c:pt>
                <c:pt idx="2">
                  <c:v>xg_fea_grid_step2</c:v>
                </c:pt>
                <c:pt idx="3">
                  <c:v>xg_fea_grid_step3</c:v>
                </c:pt>
                <c:pt idx="4">
                  <c:v>xg_fea_grid_step4</c:v>
                </c:pt>
                <c:pt idx="5">
                  <c:v>xg_fea_grid_step5</c:v>
                </c:pt>
                <c:pt idx="6">
                  <c:v>xg_fea_grid_step6</c:v>
                </c:pt>
              </c:strCache>
            </c:strRef>
          </c:cat>
          <c:val>
            <c:numRef>
              <c:f>'ml scores'!$F$27:$F$33</c:f>
              <c:numCache>
                <c:formatCode>General</c:formatCode>
                <c:ptCount val="7"/>
                <c:pt idx="0">
                  <c:v>78.66</c:v>
                </c:pt>
                <c:pt idx="1">
                  <c:v>100</c:v>
                </c:pt>
                <c:pt idx="2">
                  <c:v>100</c:v>
                </c:pt>
                <c:pt idx="3">
                  <c:v>100</c:v>
                </c:pt>
                <c:pt idx="4">
                  <c:v>100</c:v>
                </c:pt>
                <c:pt idx="5">
                  <c:v>100</c:v>
                </c:pt>
                <c:pt idx="6">
                  <c:v>100</c:v>
                </c:pt>
              </c:numCache>
            </c:numRef>
          </c:val>
          <c:smooth val="0"/>
          <c:extLst>
            <c:ext xmlns:c16="http://schemas.microsoft.com/office/drawing/2014/chart" uri="{C3380CC4-5D6E-409C-BE32-E72D297353CC}">
              <c16:uniqueId val="{00000004-55A1-43E3-BECB-F02CE3E419A2}"/>
            </c:ext>
          </c:extLst>
        </c:ser>
        <c:ser>
          <c:idx val="5"/>
          <c:order val="5"/>
          <c:tx>
            <c:strRef>
              <c:f>'ml scores'!$G$26</c:f>
              <c:strCache>
                <c:ptCount val="1"/>
                <c:pt idx="0">
                  <c:v>test auc</c:v>
                </c:pt>
              </c:strCache>
            </c:strRef>
          </c:tx>
          <c:spPr>
            <a:ln w="22225" cap="rnd">
              <a:solidFill>
                <a:schemeClr val="accent6"/>
              </a:solidFill>
              <a:round/>
            </a:ln>
            <a:effectLst/>
          </c:spPr>
          <c:marker>
            <c:symbol val="circle"/>
            <c:size val="6"/>
            <c:spPr>
              <a:solidFill>
                <a:schemeClr val="accent6"/>
              </a:solidFill>
              <a:ln w="9525">
                <a:solidFill>
                  <a:schemeClr val="accent6"/>
                </a:solidFill>
                <a:round/>
              </a:ln>
              <a:effectLst/>
            </c:spPr>
          </c:marker>
          <c:cat>
            <c:strRef>
              <c:f>'ml scores'!$A$27:$A$33</c:f>
              <c:strCache>
                <c:ptCount val="7"/>
                <c:pt idx="0">
                  <c:v>XG_fea_eng</c:v>
                </c:pt>
                <c:pt idx="1">
                  <c:v>xg_fea_grid_step1</c:v>
                </c:pt>
                <c:pt idx="2">
                  <c:v>xg_fea_grid_step2</c:v>
                </c:pt>
                <c:pt idx="3">
                  <c:v>xg_fea_grid_step3</c:v>
                </c:pt>
                <c:pt idx="4">
                  <c:v>xg_fea_grid_step4</c:v>
                </c:pt>
                <c:pt idx="5">
                  <c:v>xg_fea_grid_step5</c:v>
                </c:pt>
                <c:pt idx="6">
                  <c:v>xg_fea_grid_step6</c:v>
                </c:pt>
              </c:strCache>
            </c:strRef>
          </c:cat>
          <c:val>
            <c:numRef>
              <c:f>'ml scores'!$G$27:$G$33</c:f>
              <c:numCache>
                <c:formatCode>General</c:formatCode>
                <c:ptCount val="7"/>
                <c:pt idx="0">
                  <c:v>65.83</c:v>
                </c:pt>
                <c:pt idx="1">
                  <c:v>65.97</c:v>
                </c:pt>
                <c:pt idx="2">
                  <c:v>59.4</c:v>
                </c:pt>
                <c:pt idx="3">
                  <c:v>62.9</c:v>
                </c:pt>
                <c:pt idx="4">
                  <c:v>68.27</c:v>
                </c:pt>
                <c:pt idx="5">
                  <c:v>69.42</c:v>
                </c:pt>
                <c:pt idx="6">
                  <c:v>70.569999999999993</c:v>
                </c:pt>
              </c:numCache>
            </c:numRef>
          </c:val>
          <c:smooth val="0"/>
          <c:extLst>
            <c:ext xmlns:c16="http://schemas.microsoft.com/office/drawing/2014/chart" uri="{C3380CC4-5D6E-409C-BE32-E72D297353CC}">
              <c16:uniqueId val="{00000005-55A1-43E3-BECB-F02CE3E419A2}"/>
            </c:ext>
          </c:extLst>
        </c:ser>
        <c:dLbls>
          <c:showLegendKey val="0"/>
          <c:showVal val="0"/>
          <c:showCatName val="0"/>
          <c:showSerName val="0"/>
          <c:showPercent val="0"/>
          <c:showBubbleSize val="0"/>
        </c:dLbls>
        <c:marker val="1"/>
        <c:smooth val="0"/>
        <c:axId val="1643450592"/>
        <c:axId val="1643447680"/>
      </c:lineChart>
      <c:catAx>
        <c:axId val="1643450592"/>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5400000" spcFirstLastPara="1" vertOverflow="ellipsis" wrap="square" anchor="ctr" anchorCtr="1"/>
          <a:lstStyle/>
          <a:p>
            <a:pPr>
              <a:defRPr sz="800" b="0" i="0" u="none" strike="noStrike" kern="1200" cap="all" spc="120" normalizeH="0" baseline="0">
                <a:solidFill>
                  <a:schemeClr val="tx1">
                    <a:lumMod val="65000"/>
                    <a:lumOff val="35000"/>
                  </a:schemeClr>
                </a:solidFill>
                <a:latin typeface="+mn-lt"/>
                <a:ea typeface="+mn-ea"/>
                <a:cs typeface="+mn-cs"/>
              </a:defRPr>
            </a:pPr>
            <a:endParaRPr lang="en-US"/>
          </a:p>
        </c:txPr>
        <c:crossAx val="1643447680"/>
        <c:crosses val="autoZero"/>
        <c:auto val="1"/>
        <c:lblAlgn val="ctr"/>
        <c:lblOffset val="100"/>
        <c:noMultiLvlLbl val="0"/>
      </c:catAx>
      <c:valAx>
        <c:axId val="1643447680"/>
        <c:scaling>
          <c:orientation val="minMax"/>
          <c:max val="100"/>
        </c:scaling>
        <c:delete val="0"/>
        <c:axPos val="l"/>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43450592"/>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cap="all" spc="120" normalizeH="0" baseline="0">
                <a:solidFill>
                  <a:schemeClr val="tx1">
                    <a:lumMod val="65000"/>
                    <a:lumOff val="35000"/>
                  </a:schemeClr>
                </a:solidFill>
                <a:latin typeface="+mn-lt"/>
                <a:ea typeface="+mn-ea"/>
                <a:cs typeface="+mn-cs"/>
              </a:defRPr>
            </a:pPr>
            <a:r>
              <a:rPr lang="en-IN"/>
              <a:t>GridSearchCv</a:t>
            </a:r>
            <a:r>
              <a:rPr lang="en-IN" baseline="0"/>
              <a:t> on Upsampled data</a:t>
            </a:r>
            <a:endParaRPr lang="en-IN"/>
          </a:p>
        </c:rich>
      </c:tx>
      <c:overlay val="0"/>
      <c:spPr>
        <a:noFill/>
        <a:ln>
          <a:noFill/>
        </a:ln>
        <a:effectLst/>
      </c:spPr>
      <c:txPr>
        <a:bodyPr rot="0" spcFirstLastPara="1" vertOverflow="ellipsis" vert="horz" wrap="square" anchor="ctr" anchorCtr="1"/>
        <a:lstStyle/>
        <a:p>
          <a:pPr>
            <a:defRPr sz="1600" b="1" i="0" u="none" strike="noStrike" kern="1200" cap="all" spc="120" normalizeH="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'ml scores'!$B$36</c:f>
              <c:strCache>
                <c:ptCount val="1"/>
                <c:pt idx="0">
                  <c:v>train_accuracy</c:v>
                </c:pt>
              </c:strCache>
            </c:strRef>
          </c:tx>
          <c:spPr>
            <a:ln w="22225" cap="rnd">
              <a:solidFill>
                <a:schemeClr val="accent1"/>
              </a:solidFill>
              <a:round/>
            </a:ln>
            <a:effectLst/>
          </c:spPr>
          <c:marker>
            <c:symbol val="diamond"/>
            <c:size val="6"/>
            <c:spPr>
              <a:solidFill>
                <a:schemeClr val="accent1"/>
              </a:solidFill>
              <a:ln w="9525">
                <a:solidFill>
                  <a:schemeClr val="accent1"/>
                </a:solidFill>
                <a:round/>
              </a:ln>
              <a:effectLst/>
            </c:spPr>
          </c:marker>
          <c:cat>
            <c:strRef>
              <c:f>'ml scores'!$A$37:$A$43</c:f>
              <c:strCache>
                <c:ptCount val="7"/>
                <c:pt idx="0">
                  <c:v>XG_fea_up</c:v>
                </c:pt>
                <c:pt idx="1">
                  <c:v>xg_fea_up_grid_step1</c:v>
                </c:pt>
                <c:pt idx="2">
                  <c:v>xg_fea_up_grid_step2</c:v>
                </c:pt>
                <c:pt idx="3">
                  <c:v>xg_fea_up_grid_step3</c:v>
                </c:pt>
                <c:pt idx="4">
                  <c:v>xg_fea_up_grid_step4</c:v>
                </c:pt>
                <c:pt idx="5">
                  <c:v>xg_fea_up_grid_step5</c:v>
                </c:pt>
                <c:pt idx="6">
                  <c:v>xg_fea_up_grid_step6</c:v>
                </c:pt>
              </c:strCache>
            </c:strRef>
          </c:cat>
          <c:val>
            <c:numRef>
              <c:f>'ml scores'!$B$37:$B$43</c:f>
              <c:numCache>
                <c:formatCode>General</c:formatCode>
                <c:ptCount val="7"/>
                <c:pt idx="0">
                  <c:v>91.21</c:v>
                </c:pt>
                <c:pt idx="1">
                  <c:v>91.64</c:v>
                </c:pt>
                <c:pt idx="2">
                  <c:v>90.87</c:v>
                </c:pt>
                <c:pt idx="3">
                  <c:v>85.89</c:v>
                </c:pt>
                <c:pt idx="4">
                  <c:v>85.6</c:v>
                </c:pt>
                <c:pt idx="5">
                  <c:v>85.6</c:v>
                </c:pt>
                <c:pt idx="6">
                  <c:v>100</c:v>
                </c:pt>
              </c:numCache>
            </c:numRef>
          </c:val>
          <c:smooth val="0"/>
          <c:extLst>
            <c:ext xmlns:c16="http://schemas.microsoft.com/office/drawing/2014/chart" uri="{C3380CC4-5D6E-409C-BE32-E72D297353CC}">
              <c16:uniqueId val="{00000000-A592-4082-B400-649587340B63}"/>
            </c:ext>
          </c:extLst>
        </c:ser>
        <c:ser>
          <c:idx val="1"/>
          <c:order val="1"/>
          <c:tx>
            <c:strRef>
              <c:f>'ml scores'!$C$36</c:f>
              <c:strCache>
                <c:ptCount val="1"/>
                <c:pt idx="0">
                  <c:v>test_accuracy</c:v>
                </c:pt>
              </c:strCache>
            </c:strRef>
          </c:tx>
          <c:spPr>
            <a:ln w="22225" cap="rnd">
              <a:solidFill>
                <a:schemeClr val="accent2"/>
              </a:solidFill>
              <a:round/>
            </a:ln>
            <a:effectLst/>
          </c:spPr>
          <c:marker>
            <c:symbol val="square"/>
            <c:size val="6"/>
            <c:spPr>
              <a:solidFill>
                <a:schemeClr val="accent2"/>
              </a:solidFill>
              <a:ln w="9525">
                <a:solidFill>
                  <a:schemeClr val="accent2"/>
                </a:solidFill>
                <a:round/>
              </a:ln>
              <a:effectLst/>
            </c:spPr>
          </c:marker>
          <c:cat>
            <c:strRef>
              <c:f>'ml scores'!$A$37:$A$43</c:f>
              <c:strCache>
                <c:ptCount val="7"/>
                <c:pt idx="0">
                  <c:v>XG_fea_up</c:v>
                </c:pt>
                <c:pt idx="1">
                  <c:v>xg_fea_up_grid_step1</c:v>
                </c:pt>
                <c:pt idx="2">
                  <c:v>xg_fea_up_grid_step2</c:v>
                </c:pt>
                <c:pt idx="3">
                  <c:v>xg_fea_up_grid_step3</c:v>
                </c:pt>
                <c:pt idx="4">
                  <c:v>xg_fea_up_grid_step4</c:v>
                </c:pt>
                <c:pt idx="5">
                  <c:v>xg_fea_up_grid_step5</c:v>
                </c:pt>
                <c:pt idx="6">
                  <c:v>xg_fea_up_grid_step6</c:v>
                </c:pt>
              </c:strCache>
            </c:strRef>
          </c:cat>
          <c:val>
            <c:numRef>
              <c:f>'ml scores'!$C$37:$C$43</c:f>
              <c:numCache>
                <c:formatCode>General</c:formatCode>
                <c:ptCount val="7"/>
                <c:pt idx="0">
                  <c:v>80.72</c:v>
                </c:pt>
                <c:pt idx="1">
                  <c:v>82.99</c:v>
                </c:pt>
                <c:pt idx="2">
                  <c:v>81.47</c:v>
                </c:pt>
                <c:pt idx="3">
                  <c:v>82.31</c:v>
                </c:pt>
                <c:pt idx="4">
                  <c:v>82.32</c:v>
                </c:pt>
                <c:pt idx="5">
                  <c:v>82.31</c:v>
                </c:pt>
                <c:pt idx="6">
                  <c:v>82.31</c:v>
                </c:pt>
              </c:numCache>
            </c:numRef>
          </c:val>
          <c:smooth val="0"/>
          <c:extLst>
            <c:ext xmlns:c16="http://schemas.microsoft.com/office/drawing/2014/chart" uri="{C3380CC4-5D6E-409C-BE32-E72D297353CC}">
              <c16:uniqueId val="{00000001-A592-4082-B400-649587340B63}"/>
            </c:ext>
          </c:extLst>
        </c:ser>
        <c:ser>
          <c:idx val="2"/>
          <c:order val="2"/>
          <c:tx>
            <c:strRef>
              <c:f>'ml scores'!$D$36</c:f>
              <c:strCache>
                <c:ptCount val="1"/>
                <c:pt idx="0">
                  <c:v>train recall</c:v>
                </c:pt>
              </c:strCache>
            </c:strRef>
          </c:tx>
          <c:spPr>
            <a:ln w="22225" cap="rnd">
              <a:solidFill>
                <a:schemeClr val="accent3"/>
              </a:solidFill>
              <a:round/>
            </a:ln>
            <a:effectLst/>
          </c:spPr>
          <c:marker>
            <c:symbol val="triangle"/>
            <c:size val="6"/>
            <c:spPr>
              <a:solidFill>
                <a:schemeClr val="accent3"/>
              </a:solidFill>
              <a:ln w="9525">
                <a:solidFill>
                  <a:schemeClr val="accent3"/>
                </a:solidFill>
                <a:round/>
              </a:ln>
              <a:effectLst/>
            </c:spPr>
          </c:marker>
          <c:cat>
            <c:strRef>
              <c:f>'ml scores'!$A$37:$A$43</c:f>
              <c:strCache>
                <c:ptCount val="7"/>
                <c:pt idx="0">
                  <c:v>XG_fea_up</c:v>
                </c:pt>
                <c:pt idx="1">
                  <c:v>xg_fea_up_grid_step1</c:v>
                </c:pt>
                <c:pt idx="2">
                  <c:v>xg_fea_up_grid_step2</c:v>
                </c:pt>
                <c:pt idx="3">
                  <c:v>xg_fea_up_grid_step3</c:v>
                </c:pt>
                <c:pt idx="4">
                  <c:v>xg_fea_up_grid_step4</c:v>
                </c:pt>
                <c:pt idx="5">
                  <c:v>xg_fea_up_grid_step5</c:v>
                </c:pt>
                <c:pt idx="6">
                  <c:v>xg_fea_up_grid_step6</c:v>
                </c:pt>
              </c:strCache>
            </c:strRef>
          </c:cat>
          <c:val>
            <c:numRef>
              <c:f>'ml scores'!$D$37:$D$43</c:f>
              <c:numCache>
                <c:formatCode>General</c:formatCode>
                <c:ptCount val="7"/>
                <c:pt idx="0">
                  <c:v>90.9</c:v>
                </c:pt>
                <c:pt idx="1">
                  <c:v>92.04</c:v>
                </c:pt>
                <c:pt idx="2">
                  <c:v>91.29</c:v>
                </c:pt>
                <c:pt idx="3">
                  <c:v>85.41</c:v>
                </c:pt>
                <c:pt idx="4">
                  <c:v>85.7</c:v>
                </c:pt>
                <c:pt idx="5">
                  <c:v>85.7</c:v>
                </c:pt>
                <c:pt idx="6">
                  <c:v>100</c:v>
                </c:pt>
              </c:numCache>
            </c:numRef>
          </c:val>
          <c:smooth val="0"/>
          <c:extLst>
            <c:ext xmlns:c16="http://schemas.microsoft.com/office/drawing/2014/chart" uri="{C3380CC4-5D6E-409C-BE32-E72D297353CC}">
              <c16:uniqueId val="{00000002-A592-4082-B400-649587340B63}"/>
            </c:ext>
          </c:extLst>
        </c:ser>
        <c:ser>
          <c:idx val="3"/>
          <c:order val="3"/>
          <c:tx>
            <c:strRef>
              <c:f>'ml scores'!$E$36</c:f>
              <c:strCache>
                <c:ptCount val="1"/>
                <c:pt idx="0">
                  <c:v>test recall</c:v>
                </c:pt>
              </c:strCache>
            </c:strRef>
          </c:tx>
          <c:spPr>
            <a:ln w="22225" cap="rnd">
              <a:solidFill>
                <a:schemeClr val="accent4"/>
              </a:solidFill>
              <a:round/>
            </a:ln>
            <a:effectLst/>
          </c:spPr>
          <c:marker>
            <c:symbol val="x"/>
            <c:size val="6"/>
            <c:spPr>
              <a:noFill/>
              <a:ln w="9525">
                <a:solidFill>
                  <a:schemeClr val="accent4"/>
                </a:solidFill>
                <a:round/>
              </a:ln>
              <a:effectLst/>
            </c:spPr>
          </c:marker>
          <c:cat>
            <c:strRef>
              <c:f>'ml scores'!$A$37:$A$43</c:f>
              <c:strCache>
                <c:ptCount val="7"/>
                <c:pt idx="0">
                  <c:v>XG_fea_up</c:v>
                </c:pt>
                <c:pt idx="1">
                  <c:v>xg_fea_up_grid_step1</c:v>
                </c:pt>
                <c:pt idx="2">
                  <c:v>xg_fea_up_grid_step2</c:v>
                </c:pt>
                <c:pt idx="3">
                  <c:v>xg_fea_up_grid_step3</c:v>
                </c:pt>
                <c:pt idx="4">
                  <c:v>xg_fea_up_grid_step4</c:v>
                </c:pt>
                <c:pt idx="5">
                  <c:v>xg_fea_up_grid_step5</c:v>
                </c:pt>
                <c:pt idx="6">
                  <c:v>xg_fea_up_grid_step6</c:v>
                </c:pt>
              </c:strCache>
            </c:strRef>
          </c:cat>
          <c:val>
            <c:numRef>
              <c:f>'ml scores'!$E$37:$E$43</c:f>
              <c:numCache>
                <c:formatCode>General</c:formatCode>
                <c:ptCount val="7"/>
                <c:pt idx="0">
                  <c:v>51.11</c:v>
                </c:pt>
                <c:pt idx="1">
                  <c:v>49.42</c:v>
                </c:pt>
                <c:pt idx="2">
                  <c:v>49.98</c:v>
                </c:pt>
                <c:pt idx="3">
                  <c:v>65.510000000000005</c:v>
                </c:pt>
                <c:pt idx="4">
                  <c:v>66.66</c:v>
                </c:pt>
                <c:pt idx="5">
                  <c:v>66.66</c:v>
                </c:pt>
                <c:pt idx="6">
                  <c:v>66.66</c:v>
                </c:pt>
              </c:numCache>
            </c:numRef>
          </c:val>
          <c:smooth val="0"/>
          <c:extLst>
            <c:ext xmlns:c16="http://schemas.microsoft.com/office/drawing/2014/chart" uri="{C3380CC4-5D6E-409C-BE32-E72D297353CC}">
              <c16:uniqueId val="{00000003-A592-4082-B400-649587340B63}"/>
            </c:ext>
          </c:extLst>
        </c:ser>
        <c:ser>
          <c:idx val="4"/>
          <c:order val="4"/>
          <c:tx>
            <c:strRef>
              <c:f>'ml scores'!$F$36</c:f>
              <c:strCache>
                <c:ptCount val="1"/>
                <c:pt idx="0">
                  <c:v>train auc</c:v>
                </c:pt>
              </c:strCache>
            </c:strRef>
          </c:tx>
          <c:spPr>
            <a:ln w="22225" cap="rnd">
              <a:solidFill>
                <a:schemeClr val="accent5"/>
              </a:solidFill>
              <a:round/>
            </a:ln>
            <a:effectLst/>
          </c:spPr>
          <c:marker>
            <c:symbol val="star"/>
            <c:size val="6"/>
            <c:spPr>
              <a:noFill/>
              <a:ln w="9525">
                <a:solidFill>
                  <a:schemeClr val="accent5"/>
                </a:solidFill>
                <a:round/>
              </a:ln>
              <a:effectLst/>
            </c:spPr>
          </c:marker>
          <c:cat>
            <c:strRef>
              <c:f>'ml scores'!$A$37:$A$43</c:f>
              <c:strCache>
                <c:ptCount val="7"/>
                <c:pt idx="0">
                  <c:v>XG_fea_up</c:v>
                </c:pt>
                <c:pt idx="1">
                  <c:v>xg_fea_up_grid_step1</c:v>
                </c:pt>
                <c:pt idx="2">
                  <c:v>xg_fea_up_grid_step2</c:v>
                </c:pt>
                <c:pt idx="3">
                  <c:v>xg_fea_up_grid_step3</c:v>
                </c:pt>
                <c:pt idx="4">
                  <c:v>xg_fea_up_grid_step4</c:v>
                </c:pt>
                <c:pt idx="5">
                  <c:v>xg_fea_up_grid_step5</c:v>
                </c:pt>
                <c:pt idx="6">
                  <c:v>xg_fea_up_grid_step6</c:v>
                </c:pt>
              </c:strCache>
            </c:strRef>
          </c:cat>
          <c:val>
            <c:numRef>
              <c:f>'ml scores'!$F$37:$F$43</c:f>
              <c:numCache>
                <c:formatCode>General</c:formatCode>
                <c:ptCount val="7"/>
                <c:pt idx="0">
                  <c:v>91.21</c:v>
                </c:pt>
                <c:pt idx="1">
                  <c:v>91.64</c:v>
                </c:pt>
                <c:pt idx="2">
                  <c:v>90.84</c:v>
                </c:pt>
                <c:pt idx="3">
                  <c:v>85.62</c:v>
                </c:pt>
                <c:pt idx="4">
                  <c:v>85.41</c:v>
                </c:pt>
                <c:pt idx="5">
                  <c:v>85.41</c:v>
                </c:pt>
                <c:pt idx="6">
                  <c:v>100</c:v>
                </c:pt>
              </c:numCache>
            </c:numRef>
          </c:val>
          <c:smooth val="0"/>
          <c:extLst>
            <c:ext xmlns:c16="http://schemas.microsoft.com/office/drawing/2014/chart" uri="{C3380CC4-5D6E-409C-BE32-E72D297353CC}">
              <c16:uniqueId val="{00000004-A592-4082-B400-649587340B63}"/>
            </c:ext>
          </c:extLst>
        </c:ser>
        <c:ser>
          <c:idx val="5"/>
          <c:order val="5"/>
          <c:tx>
            <c:strRef>
              <c:f>'ml scores'!$G$36</c:f>
              <c:strCache>
                <c:ptCount val="1"/>
                <c:pt idx="0">
                  <c:v>test auc</c:v>
                </c:pt>
              </c:strCache>
            </c:strRef>
          </c:tx>
          <c:spPr>
            <a:ln w="22225" cap="rnd">
              <a:solidFill>
                <a:schemeClr val="accent6"/>
              </a:solidFill>
              <a:round/>
            </a:ln>
            <a:effectLst/>
          </c:spPr>
          <c:marker>
            <c:symbol val="circle"/>
            <c:size val="6"/>
            <c:spPr>
              <a:solidFill>
                <a:schemeClr val="accent6"/>
              </a:solidFill>
              <a:ln w="9525">
                <a:solidFill>
                  <a:schemeClr val="accent6"/>
                </a:solidFill>
                <a:round/>
              </a:ln>
              <a:effectLst/>
            </c:spPr>
          </c:marker>
          <c:cat>
            <c:strRef>
              <c:f>'ml scores'!$A$37:$A$43</c:f>
              <c:strCache>
                <c:ptCount val="7"/>
                <c:pt idx="0">
                  <c:v>XG_fea_up</c:v>
                </c:pt>
                <c:pt idx="1">
                  <c:v>xg_fea_up_grid_step1</c:v>
                </c:pt>
                <c:pt idx="2">
                  <c:v>xg_fea_up_grid_step2</c:v>
                </c:pt>
                <c:pt idx="3">
                  <c:v>xg_fea_up_grid_step3</c:v>
                </c:pt>
                <c:pt idx="4">
                  <c:v>xg_fea_up_grid_step4</c:v>
                </c:pt>
                <c:pt idx="5">
                  <c:v>xg_fea_up_grid_step5</c:v>
                </c:pt>
                <c:pt idx="6">
                  <c:v>xg_fea_up_grid_step6</c:v>
                </c:pt>
              </c:strCache>
            </c:strRef>
          </c:cat>
          <c:val>
            <c:numRef>
              <c:f>'ml scores'!$G$37:$G$43</c:f>
              <c:numCache>
                <c:formatCode>General</c:formatCode>
                <c:ptCount val="7"/>
                <c:pt idx="0">
                  <c:v>70.22</c:v>
                </c:pt>
                <c:pt idx="1">
                  <c:v>70.33</c:v>
                </c:pt>
                <c:pt idx="2">
                  <c:v>70.78</c:v>
                </c:pt>
                <c:pt idx="3">
                  <c:v>75.97</c:v>
                </c:pt>
                <c:pt idx="4">
                  <c:v>76.41</c:v>
                </c:pt>
                <c:pt idx="5">
                  <c:v>76.41</c:v>
                </c:pt>
                <c:pt idx="6">
                  <c:v>76.41</c:v>
                </c:pt>
              </c:numCache>
            </c:numRef>
          </c:val>
          <c:smooth val="0"/>
          <c:extLst>
            <c:ext xmlns:c16="http://schemas.microsoft.com/office/drawing/2014/chart" uri="{C3380CC4-5D6E-409C-BE32-E72D297353CC}">
              <c16:uniqueId val="{00000005-A592-4082-B400-649587340B63}"/>
            </c:ext>
          </c:extLst>
        </c:ser>
        <c:dLbls>
          <c:showLegendKey val="0"/>
          <c:showVal val="0"/>
          <c:showCatName val="0"/>
          <c:showSerName val="0"/>
          <c:showPercent val="0"/>
          <c:showBubbleSize val="0"/>
        </c:dLbls>
        <c:marker val="1"/>
        <c:smooth val="0"/>
        <c:axId val="1644611312"/>
        <c:axId val="1644605904"/>
      </c:lineChart>
      <c:catAx>
        <c:axId val="1644611312"/>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5400000" spcFirstLastPara="1" vertOverflow="ellipsis" wrap="square" anchor="ctr" anchorCtr="1"/>
          <a:lstStyle/>
          <a:p>
            <a:pPr>
              <a:defRPr sz="800" b="0" i="0" u="none" strike="noStrike" kern="1200" cap="all" spc="120" normalizeH="0" baseline="0">
                <a:solidFill>
                  <a:schemeClr val="tx1">
                    <a:lumMod val="65000"/>
                    <a:lumOff val="35000"/>
                  </a:schemeClr>
                </a:solidFill>
                <a:latin typeface="+mn-lt"/>
                <a:ea typeface="+mn-ea"/>
                <a:cs typeface="+mn-cs"/>
              </a:defRPr>
            </a:pPr>
            <a:endParaRPr lang="en-US"/>
          </a:p>
        </c:txPr>
        <c:crossAx val="1644605904"/>
        <c:crosses val="autoZero"/>
        <c:auto val="1"/>
        <c:lblAlgn val="ctr"/>
        <c:lblOffset val="100"/>
        <c:noMultiLvlLbl val="0"/>
      </c:catAx>
      <c:valAx>
        <c:axId val="1644605904"/>
        <c:scaling>
          <c:orientation val="minMax"/>
          <c:max val="100"/>
        </c:scaling>
        <c:delete val="0"/>
        <c:axPos val="l"/>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44611312"/>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cap="all" spc="120" normalizeH="0" baseline="0">
                <a:solidFill>
                  <a:schemeClr val="tx1">
                    <a:lumMod val="65000"/>
                    <a:lumOff val="35000"/>
                  </a:schemeClr>
                </a:solidFill>
                <a:latin typeface="+mn-lt"/>
                <a:ea typeface="+mn-ea"/>
                <a:cs typeface="+mn-cs"/>
              </a:defRPr>
            </a:pPr>
            <a:r>
              <a:rPr lang="en-IN"/>
              <a:t>Accuracies</a:t>
            </a:r>
          </a:p>
        </c:rich>
      </c:tx>
      <c:overlay val="0"/>
      <c:spPr>
        <a:noFill/>
        <a:ln>
          <a:noFill/>
        </a:ln>
        <a:effectLst/>
      </c:spPr>
      <c:txPr>
        <a:bodyPr rot="0" spcFirstLastPara="1" vertOverflow="ellipsis" vert="horz" wrap="square" anchor="ctr" anchorCtr="1"/>
        <a:lstStyle/>
        <a:p>
          <a:pPr>
            <a:defRPr sz="1600" b="1" i="0" u="none" strike="noStrike" kern="1200" cap="all" spc="120" normalizeH="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'ml scores'!$Q$4</c:f>
              <c:strCache>
                <c:ptCount val="1"/>
                <c:pt idx="0">
                  <c:v>train_accuracy</c:v>
                </c:pt>
              </c:strCache>
            </c:strRef>
          </c:tx>
          <c:spPr>
            <a:ln w="22225" cap="rnd">
              <a:solidFill>
                <a:schemeClr val="accent1"/>
              </a:solidFill>
              <a:round/>
            </a:ln>
            <a:effectLst/>
          </c:spPr>
          <c:marker>
            <c:symbol val="diamond"/>
            <c:size val="6"/>
            <c:spPr>
              <a:solidFill>
                <a:schemeClr val="accent1"/>
              </a:solidFill>
              <a:ln w="9525">
                <a:solidFill>
                  <a:schemeClr val="accent1"/>
                </a:solidFill>
                <a:round/>
              </a:ln>
              <a:effectLst/>
            </c:spPr>
          </c:marker>
          <c:cat>
            <c:strRef>
              <c:f>'ml scores'!$P$5:$P$13</c:f>
              <c:strCache>
                <c:ptCount val="9"/>
                <c:pt idx="0">
                  <c:v>RF basic</c:v>
                </c:pt>
                <c:pt idx="1">
                  <c:v>RF_fea_eng</c:v>
                </c:pt>
                <c:pt idx="2">
                  <c:v>RF_up</c:v>
                </c:pt>
                <c:pt idx="3">
                  <c:v>XG_basic</c:v>
                </c:pt>
                <c:pt idx="4">
                  <c:v>XG_fea_eng</c:v>
                </c:pt>
                <c:pt idx="5">
                  <c:v>XG_fea_up</c:v>
                </c:pt>
                <c:pt idx="6">
                  <c:v>LR_basic</c:v>
                </c:pt>
                <c:pt idx="7">
                  <c:v>LR_fea_eng</c:v>
                </c:pt>
                <c:pt idx="8">
                  <c:v>LR_fea_up</c:v>
                </c:pt>
              </c:strCache>
            </c:strRef>
          </c:cat>
          <c:val>
            <c:numRef>
              <c:f>'ml scores'!$Q$5:$Q$13</c:f>
              <c:numCache>
                <c:formatCode>General</c:formatCode>
                <c:ptCount val="9"/>
                <c:pt idx="0">
                  <c:v>93.2</c:v>
                </c:pt>
                <c:pt idx="1">
                  <c:v>100</c:v>
                </c:pt>
                <c:pt idx="2">
                  <c:v>100</c:v>
                </c:pt>
                <c:pt idx="3">
                  <c:v>93.75</c:v>
                </c:pt>
                <c:pt idx="4">
                  <c:v>93.19</c:v>
                </c:pt>
                <c:pt idx="5">
                  <c:v>91.21</c:v>
                </c:pt>
                <c:pt idx="6">
                  <c:v>88.43</c:v>
                </c:pt>
                <c:pt idx="7">
                  <c:v>88.03</c:v>
                </c:pt>
                <c:pt idx="8">
                  <c:v>77.290000000000006</c:v>
                </c:pt>
              </c:numCache>
            </c:numRef>
          </c:val>
          <c:smooth val="0"/>
          <c:extLst>
            <c:ext xmlns:c16="http://schemas.microsoft.com/office/drawing/2014/chart" uri="{C3380CC4-5D6E-409C-BE32-E72D297353CC}">
              <c16:uniqueId val="{00000000-1422-45CA-BEC2-22738012730F}"/>
            </c:ext>
          </c:extLst>
        </c:ser>
        <c:ser>
          <c:idx val="1"/>
          <c:order val="1"/>
          <c:tx>
            <c:strRef>
              <c:f>'ml scores'!$R$4</c:f>
              <c:strCache>
                <c:ptCount val="1"/>
                <c:pt idx="0">
                  <c:v>test_accuracy</c:v>
                </c:pt>
              </c:strCache>
            </c:strRef>
          </c:tx>
          <c:spPr>
            <a:ln w="22225" cap="rnd">
              <a:solidFill>
                <a:schemeClr val="accent2"/>
              </a:solidFill>
              <a:round/>
            </a:ln>
            <a:effectLst/>
          </c:spPr>
          <c:marker>
            <c:symbol val="square"/>
            <c:size val="6"/>
            <c:spPr>
              <a:solidFill>
                <a:schemeClr val="accent2"/>
              </a:solidFill>
              <a:ln w="9525">
                <a:solidFill>
                  <a:schemeClr val="accent2"/>
                </a:solidFill>
                <a:round/>
              </a:ln>
              <a:effectLst/>
            </c:spPr>
          </c:marker>
          <c:cat>
            <c:strRef>
              <c:f>'ml scores'!$P$5:$P$13</c:f>
              <c:strCache>
                <c:ptCount val="9"/>
                <c:pt idx="0">
                  <c:v>RF basic</c:v>
                </c:pt>
                <c:pt idx="1">
                  <c:v>RF_fea_eng</c:v>
                </c:pt>
                <c:pt idx="2">
                  <c:v>RF_up</c:v>
                </c:pt>
                <c:pt idx="3">
                  <c:v>XG_basic</c:v>
                </c:pt>
                <c:pt idx="4">
                  <c:v>XG_fea_eng</c:v>
                </c:pt>
                <c:pt idx="5">
                  <c:v>XG_fea_up</c:v>
                </c:pt>
                <c:pt idx="6">
                  <c:v>LR_basic</c:v>
                </c:pt>
                <c:pt idx="7">
                  <c:v>LR_fea_eng</c:v>
                </c:pt>
                <c:pt idx="8">
                  <c:v>LR_fea_up</c:v>
                </c:pt>
              </c:strCache>
            </c:strRef>
          </c:cat>
          <c:val>
            <c:numRef>
              <c:f>'ml scores'!$R$5:$R$13</c:f>
              <c:numCache>
                <c:formatCode>General</c:formatCode>
                <c:ptCount val="9"/>
                <c:pt idx="0">
                  <c:v>83.4</c:v>
                </c:pt>
                <c:pt idx="1">
                  <c:v>83.2</c:v>
                </c:pt>
                <c:pt idx="2">
                  <c:v>82.53</c:v>
                </c:pt>
                <c:pt idx="3">
                  <c:v>83.44</c:v>
                </c:pt>
                <c:pt idx="4">
                  <c:v>84.8</c:v>
                </c:pt>
                <c:pt idx="5">
                  <c:v>80.72</c:v>
                </c:pt>
                <c:pt idx="6">
                  <c:v>83.44</c:v>
                </c:pt>
                <c:pt idx="7">
                  <c:v>24.2</c:v>
                </c:pt>
                <c:pt idx="8">
                  <c:v>26.1</c:v>
                </c:pt>
              </c:numCache>
            </c:numRef>
          </c:val>
          <c:smooth val="0"/>
          <c:extLst>
            <c:ext xmlns:c16="http://schemas.microsoft.com/office/drawing/2014/chart" uri="{C3380CC4-5D6E-409C-BE32-E72D297353CC}">
              <c16:uniqueId val="{00000001-1422-45CA-BEC2-22738012730F}"/>
            </c:ext>
          </c:extLst>
        </c:ser>
        <c:dLbls>
          <c:showLegendKey val="0"/>
          <c:showVal val="0"/>
          <c:showCatName val="0"/>
          <c:showSerName val="0"/>
          <c:showPercent val="0"/>
          <c:showBubbleSize val="0"/>
        </c:dLbls>
        <c:marker val="1"/>
        <c:smooth val="0"/>
        <c:axId val="1377271264"/>
        <c:axId val="1377272928"/>
      </c:lineChart>
      <c:catAx>
        <c:axId val="1377271264"/>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5400000" spcFirstLastPara="1" vertOverflow="ellipsis" wrap="square" anchor="ctr" anchorCtr="1"/>
          <a:lstStyle/>
          <a:p>
            <a:pPr>
              <a:defRPr sz="800" b="0" i="0" u="none" strike="noStrike" kern="1200" cap="all" spc="120" normalizeH="0" baseline="0">
                <a:solidFill>
                  <a:schemeClr val="tx1">
                    <a:lumMod val="65000"/>
                    <a:lumOff val="35000"/>
                  </a:schemeClr>
                </a:solidFill>
                <a:latin typeface="+mn-lt"/>
                <a:ea typeface="+mn-ea"/>
                <a:cs typeface="+mn-cs"/>
              </a:defRPr>
            </a:pPr>
            <a:endParaRPr lang="en-US"/>
          </a:p>
        </c:txPr>
        <c:crossAx val="1377272928"/>
        <c:crosses val="autoZero"/>
        <c:auto val="1"/>
        <c:lblAlgn val="ctr"/>
        <c:lblOffset val="100"/>
        <c:noMultiLvlLbl val="0"/>
      </c:catAx>
      <c:valAx>
        <c:axId val="1377272928"/>
        <c:scaling>
          <c:orientation val="minMax"/>
          <c:max val="100"/>
          <c:min val="0"/>
        </c:scaling>
        <c:delete val="0"/>
        <c:axPos val="l"/>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77271264"/>
        <c:crosses val="autoZero"/>
        <c:crossBetween val="between"/>
        <c:majorUnit val="20"/>
      </c:valAx>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cap="all" spc="120" normalizeH="0" baseline="0">
                <a:solidFill>
                  <a:schemeClr val="tx1">
                    <a:lumMod val="65000"/>
                    <a:lumOff val="35000"/>
                  </a:schemeClr>
                </a:solidFill>
                <a:latin typeface="+mn-lt"/>
                <a:ea typeface="+mn-ea"/>
                <a:cs typeface="+mn-cs"/>
              </a:defRPr>
            </a:pPr>
            <a:r>
              <a:rPr lang="en-IN"/>
              <a:t>Recall</a:t>
            </a:r>
          </a:p>
        </c:rich>
      </c:tx>
      <c:overlay val="0"/>
      <c:spPr>
        <a:noFill/>
        <a:ln>
          <a:noFill/>
        </a:ln>
        <a:effectLst/>
      </c:spPr>
      <c:txPr>
        <a:bodyPr rot="0" spcFirstLastPara="1" vertOverflow="ellipsis" vert="horz" wrap="square" anchor="ctr" anchorCtr="1"/>
        <a:lstStyle/>
        <a:p>
          <a:pPr>
            <a:defRPr sz="1600" b="1" i="0" u="none" strike="noStrike" kern="1200" cap="all" spc="120" normalizeH="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'ml scores'!$S$4</c:f>
              <c:strCache>
                <c:ptCount val="1"/>
                <c:pt idx="0">
                  <c:v>train recall</c:v>
                </c:pt>
              </c:strCache>
            </c:strRef>
          </c:tx>
          <c:spPr>
            <a:ln w="22225" cap="rnd">
              <a:solidFill>
                <a:schemeClr val="accent1"/>
              </a:solidFill>
              <a:round/>
            </a:ln>
            <a:effectLst/>
          </c:spPr>
          <c:marker>
            <c:symbol val="diamond"/>
            <c:size val="6"/>
            <c:spPr>
              <a:solidFill>
                <a:schemeClr val="accent1"/>
              </a:solidFill>
              <a:ln w="9525">
                <a:solidFill>
                  <a:schemeClr val="accent1"/>
                </a:solidFill>
                <a:round/>
              </a:ln>
              <a:effectLst/>
            </c:spPr>
          </c:marker>
          <c:cat>
            <c:strRef>
              <c:f>('ml scores'!$P$5,'ml scores'!$P$6,'ml scores'!$P$7,'ml scores'!$P$8,'ml scores'!$P$9,'ml scores'!$P$10,'ml scores'!$P$11,'ml scores'!$P$12,'ml scores'!$P$13)</c:f>
              <c:strCache>
                <c:ptCount val="9"/>
                <c:pt idx="0">
                  <c:v>RF basic</c:v>
                </c:pt>
                <c:pt idx="1">
                  <c:v>RF_fea_eng</c:v>
                </c:pt>
                <c:pt idx="2">
                  <c:v>RF_up</c:v>
                </c:pt>
                <c:pt idx="3">
                  <c:v>XG_basic</c:v>
                </c:pt>
                <c:pt idx="4">
                  <c:v>XG_fea_eng</c:v>
                </c:pt>
                <c:pt idx="5">
                  <c:v>XG_fea_up</c:v>
                </c:pt>
                <c:pt idx="6">
                  <c:v>LR_basic</c:v>
                </c:pt>
                <c:pt idx="7">
                  <c:v>LR_fea_eng</c:v>
                </c:pt>
                <c:pt idx="8">
                  <c:v>LR_fea_up</c:v>
                </c:pt>
              </c:strCache>
            </c:strRef>
          </c:cat>
          <c:val>
            <c:numRef>
              <c:f>('ml scores'!$S$5,'ml scores'!$S$6,'ml scores'!$S$7,'ml scores'!$S$8,'ml scores'!$S$9,'ml scores'!$S$10,'ml scores'!$S$11,'ml scores'!$S$12,'ml scores'!$S$13)</c:f>
              <c:numCache>
                <c:formatCode>General</c:formatCode>
                <c:ptCount val="9"/>
                <c:pt idx="0">
                  <c:v>64.8</c:v>
                </c:pt>
                <c:pt idx="1">
                  <c:v>100</c:v>
                </c:pt>
                <c:pt idx="2">
                  <c:v>100</c:v>
                </c:pt>
                <c:pt idx="3">
                  <c:v>61</c:v>
                </c:pt>
                <c:pt idx="4">
                  <c:v>61</c:v>
                </c:pt>
                <c:pt idx="5">
                  <c:v>90.9</c:v>
                </c:pt>
                <c:pt idx="6">
                  <c:v>39.270000000000003</c:v>
                </c:pt>
                <c:pt idx="7">
                  <c:v>34.36</c:v>
                </c:pt>
                <c:pt idx="8">
                  <c:v>78.5</c:v>
                </c:pt>
              </c:numCache>
            </c:numRef>
          </c:val>
          <c:smooth val="0"/>
          <c:extLst>
            <c:ext xmlns:c16="http://schemas.microsoft.com/office/drawing/2014/chart" uri="{C3380CC4-5D6E-409C-BE32-E72D297353CC}">
              <c16:uniqueId val="{00000000-3E33-4037-A6E3-3742865EB358}"/>
            </c:ext>
          </c:extLst>
        </c:ser>
        <c:ser>
          <c:idx val="1"/>
          <c:order val="1"/>
          <c:tx>
            <c:strRef>
              <c:f>'ml scores'!$T$4</c:f>
              <c:strCache>
                <c:ptCount val="1"/>
                <c:pt idx="0">
                  <c:v>test recall</c:v>
                </c:pt>
              </c:strCache>
            </c:strRef>
          </c:tx>
          <c:spPr>
            <a:ln w="22225" cap="rnd">
              <a:solidFill>
                <a:schemeClr val="accent2"/>
              </a:solidFill>
              <a:round/>
            </a:ln>
            <a:effectLst/>
          </c:spPr>
          <c:marker>
            <c:symbol val="square"/>
            <c:size val="6"/>
            <c:spPr>
              <a:solidFill>
                <a:schemeClr val="accent2"/>
              </a:solidFill>
              <a:ln w="9525">
                <a:solidFill>
                  <a:schemeClr val="accent2"/>
                </a:solidFill>
                <a:round/>
              </a:ln>
              <a:effectLst/>
            </c:spPr>
          </c:marker>
          <c:cat>
            <c:strRef>
              <c:f>('ml scores'!$P$5,'ml scores'!$P$6,'ml scores'!$P$7,'ml scores'!$P$8,'ml scores'!$P$9,'ml scores'!$P$10,'ml scores'!$P$11,'ml scores'!$P$12,'ml scores'!$P$13)</c:f>
              <c:strCache>
                <c:ptCount val="9"/>
                <c:pt idx="0">
                  <c:v>RF basic</c:v>
                </c:pt>
                <c:pt idx="1">
                  <c:v>RF_fea_eng</c:v>
                </c:pt>
                <c:pt idx="2">
                  <c:v>RF_up</c:v>
                </c:pt>
                <c:pt idx="3">
                  <c:v>XG_basic</c:v>
                </c:pt>
                <c:pt idx="4">
                  <c:v>XG_fea_eng</c:v>
                </c:pt>
                <c:pt idx="5">
                  <c:v>XG_fea_up</c:v>
                </c:pt>
                <c:pt idx="6">
                  <c:v>LR_basic</c:v>
                </c:pt>
                <c:pt idx="7">
                  <c:v>LR_fea_eng</c:v>
                </c:pt>
                <c:pt idx="8">
                  <c:v>LR_fea_up</c:v>
                </c:pt>
              </c:strCache>
            </c:strRef>
          </c:cat>
          <c:val>
            <c:numRef>
              <c:f>('ml scores'!$T$5,'ml scores'!$T$6,'ml scores'!$T$7,'ml scores'!$T$8,'ml scores'!$T$9,'ml scores'!$T$10,'ml scores'!$T$11,'ml scores'!$T$12,'ml scores'!$T$13)</c:f>
              <c:numCache>
                <c:formatCode>General</c:formatCode>
                <c:ptCount val="9"/>
                <c:pt idx="0">
                  <c:v>21.8</c:v>
                </c:pt>
                <c:pt idx="1">
                  <c:v>26.43</c:v>
                </c:pt>
                <c:pt idx="2">
                  <c:v>17.239999999999998</c:v>
                </c:pt>
                <c:pt idx="3">
                  <c:v>29</c:v>
                </c:pt>
                <c:pt idx="4">
                  <c:v>34</c:v>
                </c:pt>
                <c:pt idx="5">
                  <c:v>51.11</c:v>
                </c:pt>
                <c:pt idx="6">
                  <c:v>25.28</c:v>
                </c:pt>
                <c:pt idx="7">
                  <c:v>100</c:v>
                </c:pt>
                <c:pt idx="8">
                  <c:v>100</c:v>
                </c:pt>
              </c:numCache>
            </c:numRef>
          </c:val>
          <c:smooth val="0"/>
          <c:extLst>
            <c:ext xmlns:c16="http://schemas.microsoft.com/office/drawing/2014/chart" uri="{C3380CC4-5D6E-409C-BE32-E72D297353CC}">
              <c16:uniqueId val="{00000001-3E33-4037-A6E3-3742865EB358}"/>
            </c:ext>
          </c:extLst>
        </c:ser>
        <c:dLbls>
          <c:showLegendKey val="0"/>
          <c:showVal val="0"/>
          <c:showCatName val="0"/>
          <c:showSerName val="0"/>
          <c:showPercent val="0"/>
          <c:showBubbleSize val="0"/>
        </c:dLbls>
        <c:marker val="1"/>
        <c:smooth val="0"/>
        <c:axId val="1646461184"/>
        <c:axId val="1646464928"/>
      </c:lineChart>
      <c:catAx>
        <c:axId val="1646461184"/>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5400000" spcFirstLastPara="1" vertOverflow="ellipsis" wrap="square" anchor="ctr" anchorCtr="1"/>
          <a:lstStyle/>
          <a:p>
            <a:pPr>
              <a:defRPr sz="800" b="0" i="0" u="none" strike="noStrike" kern="1200" cap="all" spc="120" normalizeH="0" baseline="0">
                <a:solidFill>
                  <a:schemeClr val="tx1">
                    <a:lumMod val="65000"/>
                    <a:lumOff val="35000"/>
                  </a:schemeClr>
                </a:solidFill>
                <a:latin typeface="+mn-lt"/>
                <a:ea typeface="+mn-ea"/>
                <a:cs typeface="+mn-cs"/>
              </a:defRPr>
            </a:pPr>
            <a:endParaRPr lang="en-US"/>
          </a:p>
        </c:txPr>
        <c:crossAx val="1646464928"/>
        <c:crosses val="autoZero"/>
        <c:auto val="1"/>
        <c:lblAlgn val="ctr"/>
        <c:lblOffset val="100"/>
        <c:noMultiLvlLbl val="0"/>
      </c:catAx>
      <c:valAx>
        <c:axId val="1646464928"/>
        <c:scaling>
          <c:orientation val="minMax"/>
          <c:max val="100"/>
        </c:scaling>
        <c:delete val="0"/>
        <c:axPos val="l"/>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46461184"/>
        <c:crosses val="autoZero"/>
        <c:crossBetween val="between"/>
        <c:majorUnit val="20"/>
      </c:valAx>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cap="all" spc="120" normalizeH="0" baseline="0">
                <a:solidFill>
                  <a:schemeClr val="tx1">
                    <a:lumMod val="65000"/>
                    <a:lumOff val="35000"/>
                  </a:schemeClr>
                </a:solidFill>
                <a:latin typeface="+mn-lt"/>
                <a:ea typeface="+mn-ea"/>
                <a:cs typeface="+mn-cs"/>
              </a:defRPr>
            </a:pPr>
            <a:r>
              <a:rPr lang="en-IN"/>
              <a:t>AUC Scores</a:t>
            </a:r>
          </a:p>
        </c:rich>
      </c:tx>
      <c:overlay val="0"/>
      <c:spPr>
        <a:noFill/>
        <a:ln>
          <a:noFill/>
        </a:ln>
        <a:effectLst/>
      </c:spPr>
      <c:txPr>
        <a:bodyPr rot="0" spcFirstLastPara="1" vertOverflow="ellipsis" vert="horz" wrap="square" anchor="ctr" anchorCtr="1"/>
        <a:lstStyle/>
        <a:p>
          <a:pPr>
            <a:defRPr sz="1600" b="1" i="0" u="none" strike="noStrike" kern="1200" cap="all" spc="120" normalizeH="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'ml scores'!$U$4</c:f>
              <c:strCache>
                <c:ptCount val="1"/>
                <c:pt idx="0">
                  <c:v>train auc</c:v>
                </c:pt>
              </c:strCache>
            </c:strRef>
          </c:tx>
          <c:spPr>
            <a:ln w="22225" cap="rnd">
              <a:solidFill>
                <a:schemeClr val="accent1"/>
              </a:solidFill>
              <a:round/>
            </a:ln>
            <a:effectLst/>
          </c:spPr>
          <c:marker>
            <c:symbol val="diamond"/>
            <c:size val="6"/>
            <c:spPr>
              <a:solidFill>
                <a:schemeClr val="accent1"/>
              </a:solidFill>
              <a:ln w="9525">
                <a:solidFill>
                  <a:schemeClr val="accent1"/>
                </a:solidFill>
                <a:round/>
              </a:ln>
              <a:effectLst/>
            </c:spPr>
          </c:marker>
          <c:cat>
            <c:strRef>
              <c:f>'ml scores'!$P$5:$P$13</c:f>
              <c:strCache>
                <c:ptCount val="9"/>
                <c:pt idx="0">
                  <c:v>RF basic</c:v>
                </c:pt>
                <c:pt idx="1">
                  <c:v>RF_fea_eng</c:v>
                </c:pt>
                <c:pt idx="2">
                  <c:v>RF_up</c:v>
                </c:pt>
                <c:pt idx="3">
                  <c:v>XG_basic</c:v>
                </c:pt>
                <c:pt idx="4">
                  <c:v>XG_fea_eng</c:v>
                </c:pt>
                <c:pt idx="5">
                  <c:v>XG_fea_up</c:v>
                </c:pt>
                <c:pt idx="6">
                  <c:v>LR_basic</c:v>
                </c:pt>
                <c:pt idx="7">
                  <c:v>LR_fea_eng</c:v>
                </c:pt>
                <c:pt idx="8">
                  <c:v>LR_fea_up</c:v>
                </c:pt>
              </c:strCache>
            </c:strRef>
          </c:cat>
          <c:val>
            <c:numRef>
              <c:f>'ml scores'!$U$5:$U$13</c:f>
              <c:numCache>
                <c:formatCode>General</c:formatCode>
                <c:ptCount val="9"/>
                <c:pt idx="0">
                  <c:v>82.1</c:v>
                </c:pt>
                <c:pt idx="1">
                  <c:v>100</c:v>
                </c:pt>
                <c:pt idx="2">
                  <c:v>100</c:v>
                </c:pt>
                <c:pt idx="3">
                  <c:v>80.37</c:v>
                </c:pt>
                <c:pt idx="4">
                  <c:v>78.66</c:v>
                </c:pt>
                <c:pt idx="5">
                  <c:v>91.21</c:v>
                </c:pt>
                <c:pt idx="6">
                  <c:v>68.349999999999994</c:v>
                </c:pt>
                <c:pt idx="7">
                  <c:v>50.706000000000003</c:v>
                </c:pt>
                <c:pt idx="8">
                  <c:v>77.27</c:v>
                </c:pt>
              </c:numCache>
            </c:numRef>
          </c:val>
          <c:smooth val="0"/>
          <c:extLst>
            <c:ext xmlns:c16="http://schemas.microsoft.com/office/drawing/2014/chart" uri="{C3380CC4-5D6E-409C-BE32-E72D297353CC}">
              <c16:uniqueId val="{00000000-5840-42C1-B54A-30DBA6418C0B}"/>
            </c:ext>
          </c:extLst>
        </c:ser>
        <c:ser>
          <c:idx val="1"/>
          <c:order val="1"/>
          <c:tx>
            <c:strRef>
              <c:f>'ml scores'!$V$4</c:f>
              <c:strCache>
                <c:ptCount val="1"/>
                <c:pt idx="0">
                  <c:v>test auc</c:v>
                </c:pt>
              </c:strCache>
            </c:strRef>
          </c:tx>
          <c:spPr>
            <a:ln w="22225" cap="rnd">
              <a:solidFill>
                <a:schemeClr val="accent2"/>
              </a:solidFill>
              <a:round/>
            </a:ln>
            <a:effectLst/>
          </c:spPr>
          <c:marker>
            <c:symbol val="square"/>
            <c:size val="6"/>
            <c:spPr>
              <a:solidFill>
                <a:schemeClr val="accent2"/>
              </a:solidFill>
              <a:ln w="9525">
                <a:solidFill>
                  <a:schemeClr val="accent2"/>
                </a:solidFill>
                <a:round/>
              </a:ln>
              <a:effectLst/>
            </c:spPr>
          </c:marker>
          <c:cat>
            <c:strRef>
              <c:f>'ml scores'!$P$5:$P$13</c:f>
              <c:strCache>
                <c:ptCount val="9"/>
                <c:pt idx="0">
                  <c:v>RF basic</c:v>
                </c:pt>
                <c:pt idx="1">
                  <c:v>RF_fea_eng</c:v>
                </c:pt>
                <c:pt idx="2">
                  <c:v>RF_up</c:v>
                </c:pt>
                <c:pt idx="3">
                  <c:v>XG_basic</c:v>
                </c:pt>
                <c:pt idx="4">
                  <c:v>XG_fea_eng</c:v>
                </c:pt>
                <c:pt idx="5">
                  <c:v>XG_fea_up</c:v>
                </c:pt>
                <c:pt idx="6">
                  <c:v>LR_basic</c:v>
                </c:pt>
                <c:pt idx="7">
                  <c:v>LR_fea_eng</c:v>
                </c:pt>
                <c:pt idx="8">
                  <c:v>LR_fea_up</c:v>
                </c:pt>
              </c:strCache>
            </c:strRef>
          </c:cat>
          <c:val>
            <c:numRef>
              <c:f>'ml scores'!$V$5:$V$13</c:f>
              <c:numCache>
                <c:formatCode>General</c:formatCode>
                <c:ptCount val="9"/>
                <c:pt idx="0">
                  <c:v>60.2</c:v>
                </c:pt>
                <c:pt idx="1">
                  <c:v>61.8</c:v>
                </c:pt>
                <c:pt idx="2">
                  <c:v>57.91</c:v>
                </c:pt>
                <c:pt idx="3">
                  <c:v>62.81</c:v>
                </c:pt>
                <c:pt idx="4">
                  <c:v>65.83</c:v>
                </c:pt>
                <c:pt idx="5">
                  <c:v>70.22</c:v>
                </c:pt>
                <c:pt idx="6">
                  <c:v>61.51</c:v>
                </c:pt>
                <c:pt idx="7">
                  <c:v>66.11</c:v>
                </c:pt>
                <c:pt idx="8">
                  <c:v>50.56</c:v>
                </c:pt>
              </c:numCache>
            </c:numRef>
          </c:val>
          <c:smooth val="0"/>
          <c:extLst>
            <c:ext xmlns:c16="http://schemas.microsoft.com/office/drawing/2014/chart" uri="{C3380CC4-5D6E-409C-BE32-E72D297353CC}">
              <c16:uniqueId val="{00000001-5840-42C1-B54A-30DBA6418C0B}"/>
            </c:ext>
          </c:extLst>
        </c:ser>
        <c:dLbls>
          <c:showLegendKey val="0"/>
          <c:showVal val="0"/>
          <c:showCatName val="0"/>
          <c:showSerName val="0"/>
          <c:showPercent val="0"/>
          <c:showBubbleSize val="0"/>
        </c:dLbls>
        <c:marker val="1"/>
        <c:smooth val="0"/>
        <c:axId val="1688299520"/>
        <c:axId val="1688300768"/>
      </c:lineChart>
      <c:catAx>
        <c:axId val="1688299520"/>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5400000" spcFirstLastPara="1" vertOverflow="ellipsis" wrap="square" anchor="ctr" anchorCtr="1"/>
          <a:lstStyle/>
          <a:p>
            <a:pPr>
              <a:defRPr sz="800" b="0" i="0" u="none" strike="noStrike" kern="1200" cap="all" spc="120" normalizeH="0" baseline="0">
                <a:solidFill>
                  <a:schemeClr val="tx1">
                    <a:lumMod val="65000"/>
                    <a:lumOff val="35000"/>
                  </a:schemeClr>
                </a:solidFill>
                <a:latin typeface="+mn-lt"/>
                <a:ea typeface="+mn-ea"/>
                <a:cs typeface="+mn-cs"/>
              </a:defRPr>
            </a:pPr>
            <a:endParaRPr lang="en-US"/>
          </a:p>
        </c:txPr>
        <c:crossAx val="1688300768"/>
        <c:crosses val="autoZero"/>
        <c:auto val="1"/>
        <c:lblAlgn val="ctr"/>
        <c:lblOffset val="100"/>
        <c:noMultiLvlLbl val="0"/>
      </c:catAx>
      <c:valAx>
        <c:axId val="1688300768"/>
        <c:scaling>
          <c:orientation val="minMax"/>
        </c:scaling>
        <c:delete val="0"/>
        <c:axPos val="l"/>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88299520"/>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cap="all" spc="120" normalizeH="0" baseline="0">
                <a:solidFill>
                  <a:schemeClr val="tx1">
                    <a:lumMod val="65000"/>
                    <a:lumOff val="35000"/>
                  </a:schemeClr>
                </a:solidFill>
                <a:latin typeface="+mn-lt"/>
                <a:ea typeface="+mn-ea"/>
                <a:cs typeface="+mn-cs"/>
              </a:defRPr>
            </a:pPr>
            <a:r>
              <a:rPr lang="en-IN"/>
              <a:t>Accuracies</a:t>
            </a:r>
          </a:p>
        </c:rich>
      </c:tx>
      <c:overlay val="0"/>
      <c:spPr>
        <a:noFill/>
        <a:ln>
          <a:noFill/>
        </a:ln>
        <a:effectLst/>
      </c:spPr>
      <c:txPr>
        <a:bodyPr rot="0" spcFirstLastPara="1" vertOverflow="ellipsis" vert="horz" wrap="square" anchor="ctr" anchorCtr="1"/>
        <a:lstStyle/>
        <a:p>
          <a:pPr>
            <a:defRPr sz="1600" b="1" i="0" u="none" strike="noStrike" kern="1200" cap="all" spc="120" normalizeH="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'ml scores'!$B$4</c:f>
              <c:strCache>
                <c:ptCount val="1"/>
                <c:pt idx="0">
                  <c:v>train_accuracy</c:v>
                </c:pt>
              </c:strCache>
            </c:strRef>
          </c:tx>
          <c:spPr>
            <a:ln w="22225" cap="rnd">
              <a:solidFill>
                <a:schemeClr val="accent1"/>
              </a:solidFill>
              <a:round/>
            </a:ln>
            <a:effectLst/>
          </c:spPr>
          <c:marker>
            <c:symbol val="diamond"/>
            <c:size val="6"/>
            <c:spPr>
              <a:solidFill>
                <a:schemeClr val="accent1"/>
              </a:solidFill>
              <a:ln w="9525">
                <a:solidFill>
                  <a:schemeClr val="accent1"/>
                </a:solidFill>
                <a:round/>
              </a:ln>
              <a:effectLst/>
            </c:spPr>
          </c:marker>
          <c:cat>
            <c:strRef>
              <c:f>'ml scores'!$A$5:$A$13</c:f>
              <c:strCache>
                <c:ptCount val="8"/>
                <c:pt idx="0">
                  <c:v>RF basic</c:v>
                </c:pt>
                <c:pt idx="1">
                  <c:v>RF_rand_search</c:v>
                </c:pt>
                <c:pt idx="2">
                  <c:v>RF_fea_eng</c:v>
                </c:pt>
                <c:pt idx="3">
                  <c:v>RF_fea_eng_rand_search</c:v>
                </c:pt>
                <c:pt idx="4">
                  <c:v>RF_fea_eng_grid_search</c:v>
                </c:pt>
                <c:pt idx="5">
                  <c:v>RF_up</c:v>
                </c:pt>
                <c:pt idx="6">
                  <c:v>RF_fea_up_rand_search</c:v>
                </c:pt>
                <c:pt idx="7">
                  <c:v>RF_fea_up_grid_search</c:v>
                </c:pt>
              </c:strCache>
            </c:strRef>
          </c:cat>
          <c:val>
            <c:numRef>
              <c:f>'ml scores'!$B$5:$B$13</c:f>
              <c:numCache>
                <c:formatCode>General</c:formatCode>
                <c:ptCount val="9"/>
                <c:pt idx="0">
                  <c:v>93.2</c:v>
                </c:pt>
                <c:pt idx="1">
                  <c:v>92.45</c:v>
                </c:pt>
                <c:pt idx="2">
                  <c:v>100</c:v>
                </c:pt>
                <c:pt idx="3">
                  <c:v>100</c:v>
                </c:pt>
                <c:pt idx="4">
                  <c:v>96.95</c:v>
                </c:pt>
                <c:pt idx="5">
                  <c:v>100</c:v>
                </c:pt>
                <c:pt idx="6">
                  <c:v>100</c:v>
                </c:pt>
                <c:pt idx="7">
                  <c:v>99.9</c:v>
                </c:pt>
              </c:numCache>
            </c:numRef>
          </c:val>
          <c:smooth val="0"/>
          <c:extLst>
            <c:ext xmlns:c16="http://schemas.microsoft.com/office/drawing/2014/chart" uri="{C3380CC4-5D6E-409C-BE32-E72D297353CC}">
              <c16:uniqueId val="{00000000-A70A-490F-B836-CF01FEE24713}"/>
            </c:ext>
          </c:extLst>
        </c:ser>
        <c:ser>
          <c:idx val="1"/>
          <c:order val="1"/>
          <c:tx>
            <c:strRef>
              <c:f>'ml scores'!$C$4</c:f>
              <c:strCache>
                <c:ptCount val="1"/>
                <c:pt idx="0">
                  <c:v>test_accuracy</c:v>
                </c:pt>
              </c:strCache>
            </c:strRef>
          </c:tx>
          <c:spPr>
            <a:ln w="22225" cap="rnd">
              <a:solidFill>
                <a:schemeClr val="accent2"/>
              </a:solidFill>
              <a:round/>
            </a:ln>
            <a:effectLst/>
          </c:spPr>
          <c:marker>
            <c:symbol val="square"/>
            <c:size val="6"/>
            <c:spPr>
              <a:solidFill>
                <a:schemeClr val="accent2"/>
              </a:solidFill>
              <a:ln w="9525">
                <a:solidFill>
                  <a:schemeClr val="accent2"/>
                </a:solidFill>
                <a:round/>
              </a:ln>
              <a:effectLst/>
            </c:spPr>
          </c:marker>
          <c:cat>
            <c:strRef>
              <c:f>'ml scores'!$A$5:$A$13</c:f>
              <c:strCache>
                <c:ptCount val="8"/>
                <c:pt idx="0">
                  <c:v>RF basic</c:v>
                </c:pt>
                <c:pt idx="1">
                  <c:v>RF_rand_search</c:v>
                </c:pt>
                <c:pt idx="2">
                  <c:v>RF_fea_eng</c:v>
                </c:pt>
                <c:pt idx="3">
                  <c:v>RF_fea_eng_rand_search</c:v>
                </c:pt>
                <c:pt idx="4">
                  <c:v>RF_fea_eng_grid_search</c:v>
                </c:pt>
                <c:pt idx="5">
                  <c:v>RF_up</c:v>
                </c:pt>
                <c:pt idx="6">
                  <c:v>RF_fea_up_rand_search</c:v>
                </c:pt>
                <c:pt idx="7">
                  <c:v>RF_fea_up_grid_search</c:v>
                </c:pt>
              </c:strCache>
            </c:strRef>
          </c:cat>
          <c:val>
            <c:numRef>
              <c:f>'ml scores'!$C$5:$C$13</c:f>
              <c:numCache>
                <c:formatCode>General</c:formatCode>
                <c:ptCount val="9"/>
                <c:pt idx="0">
                  <c:v>83.4</c:v>
                </c:pt>
                <c:pt idx="1">
                  <c:v>84.32</c:v>
                </c:pt>
                <c:pt idx="2">
                  <c:v>83.2</c:v>
                </c:pt>
                <c:pt idx="3">
                  <c:v>83.4</c:v>
                </c:pt>
                <c:pt idx="4">
                  <c:v>82.53</c:v>
                </c:pt>
                <c:pt idx="5">
                  <c:v>82.53</c:v>
                </c:pt>
                <c:pt idx="6">
                  <c:v>82.08</c:v>
                </c:pt>
                <c:pt idx="7">
                  <c:v>85.03</c:v>
                </c:pt>
              </c:numCache>
            </c:numRef>
          </c:val>
          <c:smooth val="0"/>
          <c:extLst>
            <c:ext xmlns:c16="http://schemas.microsoft.com/office/drawing/2014/chart" uri="{C3380CC4-5D6E-409C-BE32-E72D297353CC}">
              <c16:uniqueId val="{00000001-A70A-490F-B836-CF01FEE24713}"/>
            </c:ext>
          </c:extLst>
        </c:ser>
        <c:dLbls>
          <c:showLegendKey val="0"/>
          <c:showVal val="0"/>
          <c:showCatName val="0"/>
          <c:showSerName val="0"/>
          <c:showPercent val="0"/>
          <c:showBubbleSize val="0"/>
        </c:dLbls>
        <c:marker val="1"/>
        <c:smooth val="0"/>
        <c:axId val="1324990320"/>
        <c:axId val="1324990736"/>
      </c:lineChart>
      <c:catAx>
        <c:axId val="1324990320"/>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5400000" spcFirstLastPara="1" vertOverflow="ellipsis" wrap="square" anchor="ctr" anchorCtr="1"/>
          <a:lstStyle/>
          <a:p>
            <a:pPr>
              <a:defRPr sz="800" b="0" i="0" u="none" strike="noStrike" kern="1200" cap="all" spc="120" normalizeH="0" baseline="0">
                <a:solidFill>
                  <a:schemeClr val="tx1">
                    <a:lumMod val="65000"/>
                    <a:lumOff val="35000"/>
                  </a:schemeClr>
                </a:solidFill>
                <a:latin typeface="+mn-lt"/>
                <a:ea typeface="+mn-ea"/>
                <a:cs typeface="+mn-cs"/>
              </a:defRPr>
            </a:pPr>
            <a:endParaRPr lang="en-US"/>
          </a:p>
        </c:txPr>
        <c:crossAx val="1324990736"/>
        <c:crosses val="autoZero"/>
        <c:auto val="1"/>
        <c:lblAlgn val="ctr"/>
        <c:lblOffset val="100"/>
        <c:noMultiLvlLbl val="0"/>
      </c:catAx>
      <c:valAx>
        <c:axId val="1324990736"/>
        <c:scaling>
          <c:orientation val="minMax"/>
          <c:max val="100"/>
        </c:scaling>
        <c:delete val="0"/>
        <c:axPos val="l"/>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24990320"/>
        <c:crosses val="autoZero"/>
        <c:crossBetween val="between"/>
        <c:majorUnit val="20"/>
      </c:valAx>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cap="all" spc="120" normalizeH="0" baseline="0">
                <a:solidFill>
                  <a:schemeClr val="tx1">
                    <a:lumMod val="65000"/>
                    <a:lumOff val="35000"/>
                  </a:schemeClr>
                </a:solidFill>
                <a:latin typeface="+mn-lt"/>
                <a:ea typeface="+mn-ea"/>
                <a:cs typeface="+mn-cs"/>
              </a:defRPr>
            </a:pPr>
            <a:r>
              <a:rPr lang="en-IN"/>
              <a:t>Recall</a:t>
            </a:r>
          </a:p>
        </c:rich>
      </c:tx>
      <c:overlay val="0"/>
      <c:spPr>
        <a:noFill/>
        <a:ln>
          <a:noFill/>
        </a:ln>
        <a:effectLst/>
      </c:spPr>
      <c:txPr>
        <a:bodyPr rot="0" spcFirstLastPara="1" vertOverflow="ellipsis" vert="horz" wrap="square" anchor="ctr" anchorCtr="1"/>
        <a:lstStyle/>
        <a:p>
          <a:pPr>
            <a:defRPr sz="1600" b="1" i="0" u="none" strike="noStrike" kern="1200" cap="all" spc="120" normalizeH="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'ml scores'!$D$4</c:f>
              <c:strCache>
                <c:ptCount val="1"/>
                <c:pt idx="0">
                  <c:v>train recall</c:v>
                </c:pt>
              </c:strCache>
            </c:strRef>
          </c:tx>
          <c:spPr>
            <a:ln w="22225" cap="rnd">
              <a:solidFill>
                <a:schemeClr val="accent1"/>
              </a:solidFill>
              <a:round/>
            </a:ln>
            <a:effectLst/>
          </c:spPr>
          <c:marker>
            <c:symbol val="diamond"/>
            <c:size val="6"/>
            <c:spPr>
              <a:solidFill>
                <a:schemeClr val="accent1"/>
              </a:solidFill>
              <a:ln w="9525">
                <a:solidFill>
                  <a:schemeClr val="accent1"/>
                </a:solidFill>
                <a:round/>
              </a:ln>
              <a:effectLst/>
            </c:spPr>
          </c:marker>
          <c:cat>
            <c:strRef>
              <c:f>'ml scores'!$A$5:$A$13</c:f>
              <c:strCache>
                <c:ptCount val="8"/>
                <c:pt idx="0">
                  <c:v>RF basic</c:v>
                </c:pt>
                <c:pt idx="1">
                  <c:v>RF_rand_search</c:v>
                </c:pt>
                <c:pt idx="2">
                  <c:v>RF_fea_eng</c:v>
                </c:pt>
                <c:pt idx="3">
                  <c:v>RF_fea_eng_rand_search</c:v>
                </c:pt>
                <c:pt idx="4">
                  <c:v>RF_fea_eng_grid_search</c:v>
                </c:pt>
                <c:pt idx="5">
                  <c:v>RF_up</c:v>
                </c:pt>
                <c:pt idx="6">
                  <c:v>RF_fea_up_rand_search</c:v>
                </c:pt>
                <c:pt idx="7">
                  <c:v>RF_fea_up_grid_search</c:v>
                </c:pt>
              </c:strCache>
            </c:strRef>
          </c:cat>
          <c:val>
            <c:numRef>
              <c:f>'ml scores'!$D$5:$D$13</c:f>
              <c:numCache>
                <c:formatCode>General</c:formatCode>
                <c:ptCount val="9"/>
                <c:pt idx="0">
                  <c:v>64.8</c:v>
                </c:pt>
                <c:pt idx="1">
                  <c:v>63.11</c:v>
                </c:pt>
                <c:pt idx="2">
                  <c:v>100</c:v>
                </c:pt>
                <c:pt idx="3">
                  <c:v>100</c:v>
                </c:pt>
                <c:pt idx="4">
                  <c:v>80.36</c:v>
                </c:pt>
                <c:pt idx="5">
                  <c:v>100</c:v>
                </c:pt>
                <c:pt idx="6">
                  <c:v>100</c:v>
                </c:pt>
                <c:pt idx="7">
                  <c:v>100</c:v>
                </c:pt>
              </c:numCache>
            </c:numRef>
          </c:val>
          <c:smooth val="0"/>
          <c:extLst>
            <c:ext xmlns:c16="http://schemas.microsoft.com/office/drawing/2014/chart" uri="{C3380CC4-5D6E-409C-BE32-E72D297353CC}">
              <c16:uniqueId val="{00000000-FC9E-48C0-A23F-BCDE1A23DBCE}"/>
            </c:ext>
          </c:extLst>
        </c:ser>
        <c:ser>
          <c:idx val="1"/>
          <c:order val="1"/>
          <c:tx>
            <c:strRef>
              <c:f>'ml scores'!$E$4</c:f>
              <c:strCache>
                <c:ptCount val="1"/>
                <c:pt idx="0">
                  <c:v>test recall</c:v>
                </c:pt>
              </c:strCache>
            </c:strRef>
          </c:tx>
          <c:spPr>
            <a:ln w="22225" cap="rnd">
              <a:solidFill>
                <a:schemeClr val="accent2"/>
              </a:solidFill>
              <a:round/>
            </a:ln>
            <a:effectLst/>
          </c:spPr>
          <c:marker>
            <c:symbol val="square"/>
            <c:size val="6"/>
            <c:spPr>
              <a:solidFill>
                <a:schemeClr val="accent2"/>
              </a:solidFill>
              <a:ln w="9525">
                <a:solidFill>
                  <a:schemeClr val="accent2"/>
                </a:solidFill>
                <a:round/>
              </a:ln>
              <a:effectLst/>
            </c:spPr>
          </c:marker>
          <c:cat>
            <c:strRef>
              <c:f>'ml scores'!$A$5:$A$13</c:f>
              <c:strCache>
                <c:ptCount val="8"/>
                <c:pt idx="0">
                  <c:v>RF basic</c:v>
                </c:pt>
                <c:pt idx="1">
                  <c:v>RF_rand_search</c:v>
                </c:pt>
                <c:pt idx="2">
                  <c:v>RF_fea_eng</c:v>
                </c:pt>
                <c:pt idx="3">
                  <c:v>RF_fea_eng_rand_search</c:v>
                </c:pt>
                <c:pt idx="4">
                  <c:v>RF_fea_eng_grid_search</c:v>
                </c:pt>
                <c:pt idx="5">
                  <c:v>RF_up</c:v>
                </c:pt>
                <c:pt idx="6">
                  <c:v>RF_fea_up_rand_search</c:v>
                </c:pt>
                <c:pt idx="7">
                  <c:v>RF_fea_up_grid_search</c:v>
                </c:pt>
              </c:strCache>
            </c:strRef>
          </c:cat>
          <c:val>
            <c:numRef>
              <c:f>'ml scores'!$E$5:$E$13</c:f>
              <c:numCache>
                <c:formatCode>General</c:formatCode>
                <c:ptCount val="9"/>
                <c:pt idx="0">
                  <c:v>21.8</c:v>
                </c:pt>
                <c:pt idx="1">
                  <c:v>25.28</c:v>
                </c:pt>
                <c:pt idx="2">
                  <c:v>26.43</c:v>
                </c:pt>
                <c:pt idx="3">
                  <c:v>27.58</c:v>
                </c:pt>
                <c:pt idx="4">
                  <c:v>16.09</c:v>
                </c:pt>
                <c:pt idx="5">
                  <c:v>17.239999999999998</c:v>
                </c:pt>
                <c:pt idx="6">
                  <c:v>11.49</c:v>
                </c:pt>
                <c:pt idx="7">
                  <c:v>29.88</c:v>
                </c:pt>
              </c:numCache>
            </c:numRef>
          </c:val>
          <c:smooth val="0"/>
          <c:extLst>
            <c:ext xmlns:c16="http://schemas.microsoft.com/office/drawing/2014/chart" uri="{C3380CC4-5D6E-409C-BE32-E72D297353CC}">
              <c16:uniqueId val="{00000001-FC9E-48C0-A23F-BCDE1A23DBCE}"/>
            </c:ext>
          </c:extLst>
        </c:ser>
        <c:dLbls>
          <c:showLegendKey val="0"/>
          <c:showVal val="0"/>
          <c:showCatName val="0"/>
          <c:showSerName val="0"/>
          <c:showPercent val="0"/>
          <c:showBubbleSize val="0"/>
        </c:dLbls>
        <c:marker val="1"/>
        <c:smooth val="0"/>
        <c:axId val="1936139952"/>
        <c:axId val="1936134544"/>
      </c:lineChart>
      <c:catAx>
        <c:axId val="1936139952"/>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5400000" spcFirstLastPara="1" vertOverflow="ellipsis" wrap="square" anchor="ctr" anchorCtr="1"/>
          <a:lstStyle/>
          <a:p>
            <a:pPr>
              <a:defRPr sz="800" b="0" i="0" u="none" strike="noStrike" kern="1200" cap="all" spc="120" normalizeH="0" baseline="0">
                <a:solidFill>
                  <a:schemeClr val="tx1">
                    <a:lumMod val="65000"/>
                    <a:lumOff val="35000"/>
                  </a:schemeClr>
                </a:solidFill>
                <a:latin typeface="+mn-lt"/>
                <a:ea typeface="+mn-ea"/>
                <a:cs typeface="+mn-cs"/>
              </a:defRPr>
            </a:pPr>
            <a:endParaRPr lang="en-US"/>
          </a:p>
        </c:txPr>
        <c:crossAx val="1936134544"/>
        <c:crosses val="autoZero"/>
        <c:auto val="1"/>
        <c:lblAlgn val="ctr"/>
        <c:lblOffset val="100"/>
        <c:noMultiLvlLbl val="0"/>
      </c:catAx>
      <c:valAx>
        <c:axId val="1936134544"/>
        <c:scaling>
          <c:orientation val="minMax"/>
          <c:max val="100"/>
        </c:scaling>
        <c:delete val="0"/>
        <c:axPos val="l"/>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36139952"/>
        <c:crosses val="autoZero"/>
        <c:crossBetween val="between"/>
        <c:majorUnit val="20"/>
      </c:valAx>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cap="all" spc="120" normalizeH="0" baseline="0">
                <a:solidFill>
                  <a:schemeClr val="tx1">
                    <a:lumMod val="65000"/>
                    <a:lumOff val="35000"/>
                  </a:schemeClr>
                </a:solidFill>
                <a:latin typeface="+mn-lt"/>
                <a:ea typeface="+mn-ea"/>
                <a:cs typeface="+mn-cs"/>
              </a:defRPr>
            </a:pPr>
            <a:r>
              <a:rPr lang="en-IN"/>
              <a:t>AOC</a:t>
            </a:r>
          </a:p>
        </c:rich>
      </c:tx>
      <c:overlay val="0"/>
      <c:spPr>
        <a:noFill/>
        <a:ln>
          <a:noFill/>
        </a:ln>
        <a:effectLst/>
      </c:spPr>
      <c:txPr>
        <a:bodyPr rot="0" spcFirstLastPara="1" vertOverflow="ellipsis" vert="horz" wrap="square" anchor="ctr" anchorCtr="1"/>
        <a:lstStyle/>
        <a:p>
          <a:pPr>
            <a:defRPr sz="1600" b="1" i="0" u="none" strike="noStrike" kern="1200" cap="all" spc="120" normalizeH="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'ml scores'!$F$4</c:f>
              <c:strCache>
                <c:ptCount val="1"/>
                <c:pt idx="0">
                  <c:v>train auc</c:v>
                </c:pt>
              </c:strCache>
            </c:strRef>
          </c:tx>
          <c:spPr>
            <a:ln w="22225" cap="rnd">
              <a:solidFill>
                <a:schemeClr val="accent1"/>
              </a:solidFill>
              <a:round/>
            </a:ln>
            <a:effectLst/>
          </c:spPr>
          <c:marker>
            <c:symbol val="diamond"/>
            <c:size val="6"/>
            <c:spPr>
              <a:solidFill>
                <a:schemeClr val="accent1"/>
              </a:solidFill>
              <a:ln w="9525">
                <a:solidFill>
                  <a:schemeClr val="accent1"/>
                </a:solidFill>
                <a:round/>
              </a:ln>
              <a:effectLst/>
            </c:spPr>
          </c:marker>
          <c:cat>
            <c:strRef>
              <c:f>'ml scores'!$A$5:$A$13</c:f>
              <c:strCache>
                <c:ptCount val="8"/>
                <c:pt idx="0">
                  <c:v>RF basic</c:v>
                </c:pt>
                <c:pt idx="1">
                  <c:v>RF_rand_search</c:v>
                </c:pt>
                <c:pt idx="2">
                  <c:v>RF_fea_eng</c:v>
                </c:pt>
                <c:pt idx="3">
                  <c:v>RF_fea_eng_rand_search</c:v>
                </c:pt>
                <c:pt idx="4">
                  <c:v>RF_fea_eng_grid_search</c:v>
                </c:pt>
                <c:pt idx="5">
                  <c:v>RF_up</c:v>
                </c:pt>
                <c:pt idx="6">
                  <c:v>RF_fea_up_rand_search</c:v>
                </c:pt>
                <c:pt idx="7">
                  <c:v>RF_fea_up_grid_search</c:v>
                </c:pt>
              </c:strCache>
            </c:strRef>
          </c:cat>
          <c:val>
            <c:numRef>
              <c:f>'ml scores'!$F$5:$F$13</c:f>
              <c:numCache>
                <c:formatCode>General</c:formatCode>
                <c:ptCount val="9"/>
                <c:pt idx="0">
                  <c:v>82.1</c:v>
                </c:pt>
                <c:pt idx="1">
                  <c:v>80.260000000000005</c:v>
                </c:pt>
                <c:pt idx="2">
                  <c:v>100</c:v>
                </c:pt>
                <c:pt idx="3">
                  <c:v>100</c:v>
                </c:pt>
                <c:pt idx="4">
                  <c:v>89.54</c:v>
                </c:pt>
                <c:pt idx="5">
                  <c:v>100</c:v>
                </c:pt>
                <c:pt idx="6">
                  <c:v>100</c:v>
                </c:pt>
                <c:pt idx="7">
                  <c:v>100</c:v>
                </c:pt>
              </c:numCache>
            </c:numRef>
          </c:val>
          <c:smooth val="0"/>
          <c:extLst>
            <c:ext xmlns:c16="http://schemas.microsoft.com/office/drawing/2014/chart" uri="{C3380CC4-5D6E-409C-BE32-E72D297353CC}">
              <c16:uniqueId val="{00000000-D414-48A7-9B3B-F1EDB0FD150D}"/>
            </c:ext>
          </c:extLst>
        </c:ser>
        <c:ser>
          <c:idx val="1"/>
          <c:order val="1"/>
          <c:tx>
            <c:strRef>
              <c:f>'ml scores'!$G$4</c:f>
              <c:strCache>
                <c:ptCount val="1"/>
                <c:pt idx="0">
                  <c:v>test auc</c:v>
                </c:pt>
              </c:strCache>
            </c:strRef>
          </c:tx>
          <c:spPr>
            <a:ln w="22225" cap="rnd">
              <a:solidFill>
                <a:schemeClr val="accent2"/>
              </a:solidFill>
              <a:round/>
            </a:ln>
            <a:effectLst/>
          </c:spPr>
          <c:marker>
            <c:symbol val="square"/>
            <c:size val="6"/>
            <c:spPr>
              <a:solidFill>
                <a:schemeClr val="accent2"/>
              </a:solidFill>
              <a:ln w="9525">
                <a:solidFill>
                  <a:schemeClr val="accent2"/>
                </a:solidFill>
                <a:round/>
              </a:ln>
              <a:effectLst/>
            </c:spPr>
          </c:marker>
          <c:cat>
            <c:strRef>
              <c:f>'ml scores'!$A$5:$A$13</c:f>
              <c:strCache>
                <c:ptCount val="8"/>
                <c:pt idx="0">
                  <c:v>RF basic</c:v>
                </c:pt>
                <c:pt idx="1">
                  <c:v>RF_rand_search</c:v>
                </c:pt>
                <c:pt idx="2">
                  <c:v>RF_fea_eng</c:v>
                </c:pt>
                <c:pt idx="3">
                  <c:v>RF_fea_eng_rand_search</c:v>
                </c:pt>
                <c:pt idx="4">
                  <c:v>RF_fea_eng_grid_search</c:v>
                </c:pt>
                <c:pt idx="5">
                  <c:v>RF_up</c:v>
                </c:pt>
                <c:pt idx="6">
                  <c:v>RF_fea_up_rand_search</c:v>
                </c:pt>
                <c:pt idx="7">
                  <c:v>RF_fea_up_grid_search</c:v>
                </c:pt>
              </c:strCache>
            </c:strRef>
          </c:cat>
          <c:val>
            <c:numRef>
              <c:f>'ml scores'!$G$5:$G$13</c:f>
              <c:numCache>
                <c:formatCode>General</c:formatCode>
                <c:ptCount val="9"/>
                <c:pt idx="0">
                  <c:v>60.2</c:v>
                </c:pt>
                <c:pt idx="1">
                  <c:v>62.07</c:v>
                </c:pt>
                <c:pt idx="2">
                  <c:v>61.8</c:v>
                </c:pt>
                <c:pt idx="3">
                  <c:v>62.38</c:v>
                </c:pt>
                <c:pt idx="4">
                  <c:v>57.48</c:v>
                </c:pt>
                <c:pt idx="5">
                  <c:v>57.91</c:v>
                </c:pt>
                <c:pt idx="6">
                  <c:v>55.46</c:v>
                </c:pt>
                <c:pt idx="7">
                  <c:v>64.23</c:v>
                </c:pt>
              </c:numCache>
            </c:numRef>
          </c:val>
          <c:smooth val="0"/>
          <c:extLst>
            <c:ext xmlns:c16="http://schemas.microsoft.com/office/drawing/2014/chart" uri="{C3380CC4-5D6E-409C-BE32-E72D297353CC}">
              <c16:uniqueId val="{00000001-D414-48A7-9B3B-F1EDB0FD150D}"/>
            </c:ext>
          </c:extLst>
        </c:ser>
        <c:dLbls>
          <c:showLegendKey val="0"/>
          <c:showVal val="0"/>
          <c:showCatName val="0"/>
          <c:showSerName val="0"/>
          <c:showPercent val="0"/>
          <c:showBubbleSize val="0"/>
        </c:dLbls>
        <c:marker val="1"/>
        <c:smooth val="0"/>
        <c:axId val="1944414608"/>
        <c:axId val="1944410448"/>
      </c:lineChart>
      <c:catAx>
        <c:axId val="1944414608"/>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5400000" spcFirstLastPara="1" vertOverflow="ellipsis" wrap="square" anchor="ctr" anchorCtr="1"/>
          <a:lstStyle/>
          <a:p>
            <a:pPr>
              <a:defRPr sz="800" b="0" i="0" u="none" strike="noStrike" kern="1200" cap="all" spc="120" normalizeH="0" baseline="0">
                <a:solidFill>
                  <a:schemeClr val="tx1">
                    <a:lumMod val="65000"/>
                    <a:lumOff val="35000"/>
                  </a:schemeClr>
                </a:solidFill>
                <a:latin typeface="+mn-lt"/>
                <a:ea typeface="+mn-ea"/>
                <a:cs typeface="+mn-cs"/>
              </a:defRPr>
            </a:pPr>
            <a:endParaRPr lang="en-US"/>
          </a:p>
        </c:txPr>
        <c:crossAx val="1944410448"/>
        <c:crosses val="autoZero"/>
        <c:auto val="1"/>
        <c:lblAlgn val="ctr"/>
        <c:lblOffset val="100"/>
        <c:noMultiLvlLbl val="0"/>
      </c:catAx>
      <c:valAx>
        <c:axId val="1944410448"/>
        <c:scaling>
          <c:orientation val="minMax"/>
          <c:max val="100"/>
        </c:scaling>
        <c:delete val="0"/>
        <c:axPos val="l"/>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44414608"/>
        <c:crosses val="autoZero"/>
        <c:crossBetween val="between"/>
        <c:majorUnit val="20"/>
      </c:valAx>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cap="all" spc="120" normalizeH="0" baseline="0">
                <a:solidFill>
                  <a:schemeClr val="tx1">
                    <a:lumMod val="65000"/>
                    <a:lumOff val="35000"/>
                  </a:schemeClr>
                </a:solidFill>
                <a:latin typeface="+mn-lt"/>
                <a:ea typeface="+mn-ea"/>
                <a:cs typeface="+mn-cs"/>
              </a:defRPr>
            </a:pPr>
            <a:r>
              <a:rPr lang="en-IN"/>
              <a:t>Accuracies</a:t>
            </a:r>
          </a:p>
        </c:rich>
      </c:tx>
      <c:overlay val="0"/>
      <c:spPr>
        <a:noFill/>
        <a:ln>
          <a:noFill/>
        </a:ln>
        <a:effectLst/>
      </c:spPr>
      <c:txPr>
        <a:bodyPr rot="0" spcFirstLastPara="1" vertOverflow="ellipsis" vert="horz" wrap="square" anchor="ctr" anchorCtr="1"/>
        <a:lstStyle/>
        <a:p>
          <a:pPr>
            <a:defRPr sz="1600" b="1" i="0" u="none" strike="noStrike" kern="1200" cap="all" spc="120" normalizeH="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'ml scores'!$B$18</c:f>
              <c:strCache>
                <c:ptCount val="1"/>
                <c:pt idx="0">
                  <c:v>train_accuracy</c:v>
                </c:pt>
              </c:strCache>
            </c:strRef>
          </c:tx>
          <c:spPr>
            <a:ln w="22225" cap="rnd">
              <a:solidFill>
                <a:schemeClr val="accent1"/>
              </a:solidFill>
              <a:round/>
            </a:ln>
            <a:effectLst/>
          </c:spPr>
          <c:marker>
            <c:symbol val="diamond"/>
            <c:size val="6"/>
            <c:spPr>
              <a:solidFill>
                <a:schemeClr val="accent1"/>
              </a:solidFill>
              <a:ln w="9525">
                <a:solidFill>
                  <a:schemeClr val="accent1"/>
                </a:solidFill>
                <a:round/>
              </a:ln>
              <a:effectLst/>
            </c:spPr>
          </c:marker>
          <c:cat>
            <c:strRef>
              <c:f>'ml scores'!$A$19:$A$23</c:f>
              <c:strCache>
                <c:ptCount val="5"/>
                <c:pt idx="0">
                  <c:v>XG_basic</c:v>
                </c:pt>
                <c:pt idx="1">
                  <c:v>XG_fea_eng</c:v>
                </c:pt>
                <c:pt idx="2">
                  <c:v>XG_fea_grid_param</c:v>
                </c:pt>
                <c:pt idx="3">
                  <c:v>XG_fea_up</c:v>
                </c:pt>
                <c:pt idx="4">
                  <c:v>XG_fea_up_grid_param</c:v>
                </c:pt>
              </c:strCache>
            </c:strRef>
          </c:cat>
          <c:val>
            <c:numRef>
              <c:f>'ml scores'!$B$19:$B$23</c:f>
              <c:numCache>
                <c:formatCode>General</c:formatCode>
                <c:ptCount val="5"/>
                <c:pt idx="0">
                  <c:v>93.75</c:v>
                </c:pt>
                <c:pt idx="1">
                  <c:v>93.19</c:v>
                </c:pt>
                <c:pt idx="2">
                  <c:v>100</c:v>
                </c:pt>
                <c:pt idx="3">
                  <c:v>91.21</c:v>
                </c:pt>
                <c:pt idx="4">
                  <c:v>100</c:v>
                </c:pt>
              </c:numCache>
            </c:numRef>
          </c:val>
          <c:smooth val="0"/>
          <c:extLst>
            <c:ext xmlns:c16="http://schemas.microsoft.com/office/drawing/2014/chart" uri="{C3380CC4-5D6E-409C-BE32-E72D297353CC}">
              <c16:uniqueId val="{00000000-1625-4063-B1CB-01869FA65787}"/>
            </c:ext>
          </c:extLst>
        </c:ser>
        <c:ser>
          <c:idx val="1"/>
          <c:order val="1"/>
          <c:tx>
            <c:strRef>
              <c:f>'ml scores'!$C$18</c:f>
              <c:strCache>
                <c:ptCount val="1"/>
                <c:pt idx="0">
                  <c:v>test_accuracy</c:v>
                </c:pt>
              </c:strCache>
            </c:strRef>
          </c:tx>
          <c:spPr>
            <a:ln w="22225" cap="rnd">
              <a:solidFill>
                <a:schemeClr val="accent2"/>
              </a:solidFill>
              <a:round/>
            </a:ln>
            <a:effectLst/>
          </c:spPr>
          <c:marker>
            <c:symbol val="square"/>
            <c:size val="6"/>
            <c:spPr>
              <a:solidFill>
                <a:schemeClr val="accent2"/>
              </a:solidFill>
              <a:ln w="9525">
                <a:solidFill>
                  <a:schemeClr val="accent2"/>
                </a:solidFill>
                <a:round/>
              </a:ln>
              <a:effectLst/>
            </c:spPr>
          </c:marker>
          <c:cat>
            <c:strRef>
              <c:f>'ml scores'!$A$19:$A$23</c:f>
              <c:strCache>
                <c:ptCount val="5"/>
                <c:pt idx="0">
                  <c:v>XG_basic</c:v>
                </c:pt>
                <c:pt idx="1">
                  <c:v>XG_fea_eng</c:v>
                </c:pt>
                <c:pt idx="2">
                  <c:v>XG_fea_grid_param</c:v>
                </c:pt>
                <c:pt idx="3">
                  <c:v>XG_fea_up</c:v>
                </c:pt>
                <c:pt idx="4">
                  <c:v>XG_fea_up_grid_param</c:v>
                </c:pt>
              </c:strCache>
            </c:strRef>
          </c:cat>
          <c:val>
            <c:numRef>
              <c:f>'ml scores'!$C$19:$C$23</c:f>
              <c:numCache>
                <c:formatCode>General</c:formatCode>
                <c:ptCount val="5"/>
                <c:pt idx="0">
                  <c:v>83.44</c:v>
                </c:pt>
                <c:pt idx="1">
                  <c:v>84.8</c:v>
                </c:pt>
                <c:pt idx="2">
                  <c:v>86.16</c:v>
                </c:pt>
                <c:pt idx="3">
                  <c:v>80.72</c:v>
                </c:pt>
                <c:pt idx="4">
                  <c:v>82.31</c:v>
                </c:pt>
              </c:numCache>
            </c:numRef>
          </c:val>
          <c:smooth val="0"/>
          <c:extLst>
            <c:ext xmlns:c16="http://schemas.microsoft.com/office/drawing/2014/chart" uri="{C3380CC4-5D6E-409C-BE32-E72D297353CC}">
              <c16:uniqueId val="{00000001-1625-4063-B1CB-01869FA65787}"/>
            </c:ext>
          </c:extLst>
        </c:ser>
        <c:dLbls>
          <c:showLegendKey val="0"/>
          <c:showVal val="0"/>
          <c:showCatName val="0"/>
          <c:showSerName val="0"/>
          <c:showPercent val="0"/>
          <c:showBubbleSize val="0"/>
        </c:dLbls>
        <c:marker val="1"/>
        <c:smooth val="0"/>
        <c:axId val="1914941040"/>
        <c:axId val="1914922736"/>
      </c:lineChart>
      <c:catAx>
        <c:axId val="1914941040"/>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5400000" spcFirstLastPara="1" vertOverflow="ellipsis" wrap="square" anchor="ctr" anchorCtr="1"/>
          <a:lstStyle/>
          <a:p>
            <a:pPr>
              <a:defRPr sz="800" b="0" i="0" u="none" strike="noStrike" kern="1200" cap="all" spc="120" normalizeH="0" baseline="0">
                <a:solidFill>
                  <a:schemeClr val="tx1">
                    <a:lumMod val="65000"/>
                    <a:lumOff val="35000"/>
                  </a:schemeClr>
                </a:solidFill>
                <a:latin typeface="+mn-lt"/>
                <a:ea typeface="+mn-ea"/>
                <a:cs typeface="+mn-cs"/>
              </a:defRPr>
            </a:pPr>
            <a:endParaRPr lang="en-US"/>
          </a:p>
        </c:txPr>
        <c:crossAx val="1914922736"/>
        <c:crosses val="autoZero"/>
        <c:auto val="1"/>
        <c:lblAlgn val="ctr"/>
        <c:lblOffset val="100"/>
        <c:noMultiLvlLbl val="0"/>
      </c:catAx>
      <c:valAx>
        <c:axId val="1914922736"/>
        <c:scaling>
          <c:orientation val="minMax"/>
          <c:max val="100"/>
        </c:scaling>
        <c:delete val="0"/>
        <c:axPos val="l"/>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14941040"/>
        <c:crosses val="autoZero"/>
        <c:crossBetween val="between"/>
        <c:majorUnit val="20"/>
      </c:valAx>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cap="all" spc="120" normalizeH="0" baseline="0">
                <a:solidFill>
                  <a:schemeClr val="tx1">
                    <a:lumMod val="65000"/>
                    <a:lumOff val="35000"/>
                  </a:schemeClr>
                </a:solidFill>
                <a:latin typeface="+mn-lt"/>
                <a:ea typeface="+mn-ea"/>
                <a:cs typeface="+mn-cs"/>
              </a:defRPr>
            </a:pPr>
            <a:r>
              <a:rPr lang="en-IN"/>
              <a:t>recall</a:t>
            </a:r>
          </a:p>
        </c:rich>
      </c:tx>
      <c:overlay val="0"/>
      <c:spPr>
        <a:noFill/>
        <a:ln>
          <a:noFill/>
        </a:ln>
        <a:effectLst/>
      </c:spPr>
      <c:txPr>
        <a:bodyPr rot="0" spcFirstLastPara="1" vertOverflow="ellipsis" vert="horz" wrap="square" anchor="ctr" anchorCtr="1"/>
        <a:lstStyle/>
        <a:p>
          <a:pPr>
            <a:defRPr sz="1600" b="1" i="0" u="none" strike="noStrike" kern="1200" cap="all" spc="120" normalizeH="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7.1687445319335075E-2"/>
          <c:y val="0.27788750364537768"/>
          <c:w val="0.89497922134733154"/>
          <c:h val="0.35379447360746574"/>
        </c:manualLayout>
      </c:layout>
      <c:lineChart>
        <c:grouping val="standard"/>
        <c:varyColors val="0"/>
        <c:ser>
          <c:idx val="0"/>
          <c:order val="0"/>
          <c:tx>
            <c:strRef>
              <c:f>'ml scores'!$D$18</c:f>
              <c:strCache>
                <c:ptCount val="1"/>
                <c:pt idx="0">
                  <c:v>train recall</c:v>
                </c:pt>
              </c:strCache>
            </c:strRef>
          </c:tx>
          <c:spPr>
            <a:ln w="22225" cap="rnd">
              <a:solidFill>
                <a:schemeClr val="accent1"/>
              </a:solidFill>
              <a:round/>
            </a:ln>
            <a:effectLst/>
          </c:spPr>
          <c:marker>
            <c:symbol val="diamond"/>
            <c:size val="6"/>
            <c:spPr>
              <a:solidFill>
                <a:schemeClr val="accent1"/>
              </a:solidFill>
              <a:ln w="9525">
                <a:solidFill>
                  <a:schemeClr val="accent1"/>
                </a:solidFill>
                <a:round/>
              </a:ln>
              <a:effectLst/>
            </c:spPr>
          </c:marker>
          <c:cat>
            <c:strRef>
              <c:f>'ml scores'!$A$19:$A$23</c:f>
              <c:strCache>
                <c:ptCount val="5"/>
                <c:pt idx="0">
                  <c:v>XG_basic</c:v>
                </c:pt>
                <c:pt idx="1">
                  <c:v>XG_fea_eng</c:v>
                </c:pt>
                <c:pt idx="2">
                  <c:v>XG_fea_grid_param</c:v>
                </c:pt>
                <c:pt idx="3">
                  <c:v>XG_fea_up</c:v>
                </c:pt>
                <c:pt idx="4">
                  <c:v>XG_fea_up_grid_param</c:v>
                </c:pt>
              </c:strCache>
            </c:strRef>
          </c:cat>
          <c:val>
            <c:numRef>
              <c:f>'ml scores'!$D$19:$D$23</c:f>
              <c:numCache>
                <c:formatCode>General</c:formatCode>
                <c:ptCount val="5"/>
                <c:pt idx="0">
                  <c:v>61</c:v>
                </c:pt>
                <c:pt idx="1">
                  <c:v>61</c:v>
                </c:pt>
                <c:pt idx="2">
                  <c:v>100</c:v>
                </c:pt>
                <c:pt idx="3">
                  <c:v>90.9</c:v>
                </c:pt>
                <c:pt idx="4">
                  <c:v>100</c:v>
                </c:pt>
              </c:numCache>
            </c:numRef>
          </c:val>
          <c:smooth val="0"/>
          <c:extLst>
            <c:ext xmlns:c16="http://schemas.microsoft.com/office/drawing/2014/chart" uri="{C3380CC4-5D6E-409C-BE32-E72D297353CC}">
              <c16:uniqueId val="{00000000-1D6C-43FC-8766-9C51BBFBC5C1}"/>
            </c:ext>
          </c:extLst>
        </c:ser>
        <c:ser>
          <c:idx val="1"/>
          <c:order val="1"/>
          <c:tx>
            <c:strRef>
              <c:f>'ml scores'!$E$18</c:f>
              <c:strCache>
                <c:ptCount val="1"/>
                <c:pt idx="0">
                  <c:v>test recall</c:v>
                </c:pt>
              </c:strCache>
            </c:strRef>
          </c:tx>
          <c:spPr>
            <a:ln w="22225" cap="rnd">
              <a:solidFill>
                <a:schemeClr val="accent2"/>
              </a:solidFill>
              <a:round/>
            </a:ln>
            <a:effectLst/>
          </c:spPr>
          <c:marker>
            <c:symbol val="square"/>
            <c:size val="6"/>
            <c:spPr>
              <a:solidFill>
                <a:schemeClr val="accent2"/>
              </a:solidFill>
              <a:ln w="9525">
                <a:solidFill>
                  <a:schemeClr val="accent2"/>
                </a:solidFill>
                <a:round/>
              </a:ln>
              <a:effectLst/>
            </c:spPr>
          </c:marker>
          <c:cat>
            <c:strRef>
              <c:f>'ml scores'!$A$19:$A$23</c:f>
              <c:strCache>
                <c:ptCount val="5"/>
                <c:pt idx="0">
                  <c:v>XG_basic</c:v>
                </c:pt>
                <c:pt idx="1">
                  <c:v>XG_fea_eng</c:v>
                </c:pt>
                <c:pt idx="2">
                  <c:v>XG_fea_grid_param</c:v>
                </c:pt>
                <c:pt idx="3">
                  <c:v>XG_fea_up</c:v>
                </c:pt>
                <c:pt idx="4">
                  <c:v>XG_fea_up_grid_param</c:v>
                </c:pt>
              </c:strCache>
            </c:strRef>
          </c:cat>
          <c:val>
            <c:numRef>
              <c:f>'ml scores'!$E$19:$E$23</c:f>
              <c:numCache>
                <c:formatCode>General</c:formatCode>
                <c:ptCount val="5"/>
                <c:pt idx="0">
                  <c:v>29</c:v>
                </c:pt>
                <c:pt idx="1">
                  <c:v>34</c:v>
                </c:pt>
                <c:pt idx="2">
                  <c:v>44.82</c:v>
                </c:pt>
                <c:pt idx="3">
                  <c:v>51.11</c:v>
                </c:pt>
                <c:pt idx="4">
                  <c:v>66.66</c:v>
                </c:pt>
              </c:numCache>
            </c:numRef>
          </c:val>
          <c:smooth val="0"/>
          <c:extLst>
            <c:ext xmlns:c16="http://schemas.microsoft.com/office/drawing/2014/chart" uri="{C3380CC4-5D6E-409C-BE32-E72D297353CC}">
              <c16:uniqueId val="{00000001-1D6C-43FC-8766-9C51BBFBC5C1}"/>
            </c:ext>
          </c:extLst>
        </c:ser>
        <c:dLbls>
          <c:showLegendKey val="0"/>
          <c:showVal val="0"/>
          <c:showCatName val="0"/>
          <c:showSerName val="0"/>
          <c:showPercent val="0"/>
          <c:showBubbleSize val="0"/>
        </c:dLbls>
        <c:marker val="1"/>
        <c:smooth val="0"/>
        <c:axId val="1119502560"/>
        <c:axId val="1119498816"/>
      </c:lineChart>
      <c:catAx>
        <c:axId val="1119502560"/>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5400000" spcFirstLastPara="1" vertOverflow="ellipsis" wrap="square" anchor="ctr" anchorCtr="1"/>
          <a:lstStyle/>
          <a:p>
            <a:pPr>
              <a:defRPr sz="800" b="0" i="0" u="none" strike="noStrike" kern="1200" cap="all" spc="120" normalizeH="0" baseline="0">
                <a:solidFill>
                  <a:schemeClr val="tx1">
                    <a:lumMod val="65000"/>
                    <a:lumOff val="35000"/>
                  </a:schemeClr>
                </a:solidFill>
                <a:latin typeface="+mn-lt"/>
                <a:ea typeface="+mn-ea"/>
                <a:cs typeface="+mn-cs"/>
              </a:defRPr>
            </a:pPr>
            <a:endParaRPr lang="en-US"/>
          </a:p>
        </c:txPr>
        <c:crossAx val="1119498816"/>
        <c:crosses val="autoZero"/>
        <c:auto val="1"/>
        <c:lblAlgn val="ctr"/>
        <c:lblOffset val="100"/>
        <c:noMultiLvlLbl val="0"/>
      </c:catAx>
      <c:valAx>
        <c:axId val="1119498816"/>
        <c:scaling>
          <c:orientation val="minMax"/>
          <c:max val="100"/>
        </c:scaling>
        <c:delete val="0"/>
        <c:axPos val="l"/>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19502560"/>
        <c:crosses val="autoZero"/>
        <c:crossBetween val="between"/>
        <c:majorUnit val="20"/>
      </c:valAx>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3">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65000"/>
        <a:lumOff val="3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50000"/>
            <a:lumOff val="50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ln w="19050">
        <a:solidFill>
          <a:schemeClr val="lt1"/>
        </a:solidFill>
      </a:ln>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40" b="0" kern="1200" spc="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39">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8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900"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charts/style11.xml><?xml version="1.0" encoding="utf-8"?>
<cs:chartStyle xmlns:cs="http://schemas.microsoft.com/office/drawing/2012/chartStyle" xmlns:a="http://schemas.openxmlformats.org/drawingml/2006/main" id="239">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8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900"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charts/style12.xml><?xml version="1.0" encoding="utf-8"?>
<cs:chartStyle xmlns:cs="http://schemas.microsoft.com/office/drawing/2012/chartStyle" xmlns:a="http://schemas.openxmlformats.org/drawingml/2006/main" id="239">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8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900"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39">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8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900"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39">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8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900"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charts/style4.xml><?xml version="1.0" encoding="utf-8"?>
<cs:chartStyle xmlns:cs="http://schemas.microsoft.com/office/drawing/2012/chartStyle" xmlns:a="http://schemas.openxmlformats.org/drawingml/2006/main" id="239">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8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900"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charts/style5.xml><?xml version="1.0" encoding="utf-8"?>
<cs:chartStyle xmlns:cs="http://schemas.microsoft.com/office/drawing/2012/chartStyle" xmlns:a="http://schemas.openxmlformats.org/drawingml/2006/main" id="239">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8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900"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charts/style6.xml><?xml version="1.0" encoding="utf-8"?>
<cs:chartStyle xmlns:cs="http://schemas.microsoft.com/office/drawing/2012/chartStyle" xmlns:a="http://schemas.openxmlformats.org/drawingml/2006/main" id="239">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8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900"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charts/style7.xml><?xml version="1.0" encoding="utf-8"?>
<cs:chartStyle xmlns:cs="http://schemas.microsoft.com/office/drawing/2012/chartStyle" xmlns:a="http://schemas.openxmlformats.org/drawingml/2006/main" id="239">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8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900"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charts/style8.xml><?xml version="1.0" encoding="utf-8"?>
<cs:chartStyle xmlns:cs="http://schemas.microsoft.com/office/drawing/2012/chartStyle" xmlns:a="http://schemas.openxmlformats.org/drawingml/2006/main" id="239">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8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900"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charts/style9.xml><?xml version="1.0" encoding="utf-8"?>
<cs:chartStyle xmlns:cs="http://schemas.microsoft.com/office/drawing/2012/chartStyle" xmlns:a="http://schemas.openxmlformats.org/drawingml/2006/main" id="239">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8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900"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comments/comment1.xml><?xml version="1.0" encoding="utf-8"?>
<p:cmLst xmlns:a="http://schemas.openxmlformats.org/drawingml/2006/main" xmlns:r="http://schemas.openxmlformats.org/officeDocument/2006/relationships" xmlns:p="http://schemas.openxmlformats.org/presentationml/2006/main">
  <p:cm authorId="1" dt="2021-05-09T17:31:16.419" idx="1">
    <p:pos x="10" y="10"/>
    <p:text/>
    <p:extLst>
      <p:ext uri="{C676402C-5697-4E1C-873F-D02D1690AC5C}">
        <p15:threadingInfo xmlns:p15="http://schemas.microsoft.com/office/powerpoint/2012/main" timeZoneBias="-33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B550BB1-259D-2347-BAAD-FAA09D43D701}" type="datetimeFigureOut">
              <a:rPr lang="en-US" smtClean="0"/>
              <a:t>5/17/2021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AB733FD-F7BD-B246-9EC9-0DD4481298A4}" type="slidenum">
              <a:rPr lang="en-US" smtClean="0"/>
              <a:t>‹#›</a:t>
            </a:fld>
            <a:endParaRPr lang="en-US"/>
          </a:p>
        </p:txBody>
      </p:sp>
    </p:spTree>
    <p:extLst>
      <p:ext uri="{BB962C8B-B14F-4D97-AF65-F5344CB8AC3E}">
        <p14:creationId xmlns:p14="http://schemas.microsoft.com/office/powerpoint/2010/main" val="13888030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7D861A6-779F-4325-8962-7C45D2F73DB2}" type="slidenum">
              <a:rPr lang="en-IN" smtClean="0"/>
              <a:t>16</a:t>
            </a:fld>
            <a:endParaRPr lang="en-IN" dirty="0"/>
          </a:p>
        </p:txBody>
      </p:sp>
    </p:spTree>
    <p:extLst>
      <p:ext uri="{BB962C8B-B14F-4D97-AF65-F5344CB8AC3E}">
        <p14:creationId xmlns:p14="http://schemas.microsoft.com/office/powerpoint/2010/main" val="752693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7D861A6-779F-4325-8962-7C45D2F73DB2}" type="slidenum">
              <a:rPr lang="en-IN" smtClean="0"/>
              <a:t>17</a:t>
            </a:fld>
            <a:endParaRPr lang="en-IN" dirty="0"/>
          </a:p>
        </p:txBody>
      </p:sp>
    </p:spTree>
    <p:extLst>
      <p:ext uri="{BB962C8B-B14F-4D97-AF65-F5344CB8AC3E}">
        <p14:creationId xmlns:p14="http://schemas.microsoft.com/office/powerpoint/2010/main" val="40731793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7D861A6-779F-4325-8962-7C45D2F73DB2}" type="slidenum">
              <a:rPr lang="en-IN" smtClean="0"/>
              <a:t>19</a:t>
            </a:fld>
            <a:endParaRPr lang="en-IN" dirty="0"/>
          </a:p>
        </p:txBody>
      </p:sp>
    </p:spTree>
    <p:extLst>
      <p:ext uri="{BB962C8B-B14F-4D97-AF65-F5344CB8AC3E}">
        <p14:creationId xmlns:p14="http://schemas.microsoft.com/office/powerpoint/2010/main" val="8162809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7D861A6-779F-4325-8962-7C45D2F73DB2}" type="slidenum">
              <a:rPr lang="en-IN" smtClean="0"/>
              <a:t>20</a:t>
            </a:fld>
            <a:endParaRPr lang="en-IN" dirty="0"/>
          </a:p>
        </p:txBody>
      </p:sp>
    </p:spTree>
    <p:extLst>
      <p:ext uri="{BB962C8B-B14F-4D97-AF65-F5344CB8AC3E}">
        <p14:creationId xmlns:p14="http://schemas.microsoft.com/office/powerpoint/2010/main" val="25137920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7D861A6-779F-4325-8962-7C45D2F73DB2}" type="slidenum">
              <a:rPr lang="en-IN" smtClean="0"/>
              <a:t>21</a:t>
            </a:fld>
            <a:endParaRPr lang="en-IN" dirty="0"/>
          </a:p>
        </p:txBody>
      </p:sp>
    </p:spTree>
    <p:extLst>
      <p:ext uri="{BB962C8B-B14F-4D97-AF65-F5344CB8AC3E}">
        <p14:creationId xmlns:p14="http://schemas.microsoft.com/office/powerpoint/2010/main" val="13798332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7D861A6-779F-4325-8962-7C45D2F73DB2}" type="slidenum">
              <a:rPr lang="en-IN" smtClean="0"/>
              <a:t>24</a:t>
            </a:fld>
            <a:endParaRPr lang="en-IN" dirty="0"/>
          </a:p>
        </p:txBody>
      </p:sp>
    </p:spTree>
    <p:extLst>
      <p:ext uri="{BB962C8B-B14F-4D97-AF65-F5344CB8AC3E}">
        <p14:creationId xmlns:p14="http://schemas.microsoft.com/office/powerpoint/2010/main" val="25619484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7D861A6-779F-4325-8962-7C45D2F73DB2}" type="slidenum">
              <a:rPr lang="en-IN" smtClean="0"/>
              <a:t>25</a:t>
            </a:fld>
            <a:endParaRPr lang="en-IN" dirty="0"/>
          </a:p>
        </p:txBody>
      </p:sp>
    </p:spTree>
    <p:extLst>
      <p:ext uri="{BB962C8B-B14F-4D97-AF65-F5344CB8AC3E}">
        <p14:creationId xmlns:p14="http://schemas.microsoft.com/office/powerpoint/2010/main" val="8776232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7D861A6-779F-4325-8962-7C45D2F73DB2}" type="slidenum">
              <a:rPr lang="en-IN" smtClean="0"/>
              <a:t>26</a:t>
            </a:fld>
            <a:endParaRPr lang="en-IN" dirty="0"/>
          </a:p>
        </p:txBody>
      </p:sp>
    </p:spTree>
    <p:extLst>
      <p:ext uri="{BB962C8B-B14F-4D97-AF65-F5344CB8AC3E}">
        <p14:creationId xmlns:p14="http://schemas.microsoft.com/office/powerpoint/2010/main" val="40174603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7D861A6-779F-4325-8962-7C45D2F73DB2}" type="slidenum">
              <a:rPr lang="en-IN" smtClean="0"/>
              <a:t>33</a:t>
            </a:fld>
            <a:endParaRPr lang="en-IN" dirty="0"/>
          </a:p>
        </p:txBody>
      </p:sp>
    </p:spTree>
    <p:extLst>
      <p:ext uri="{BB962C8B-B14F-4D97-AF65-F5344CB8AC3E}">
        <p14:creationId xmlns:p14="http://schemas.microsoft.com/office/powerpoint/2010/main" val="41552232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5/17/2021</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5/17/2021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5/17/2021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5/17/2021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5/17/2021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5/17/2021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5/17/2021</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mailto:Years@Current%20Mangers" TargetMode="External"/><Relationship Id="rId2" Type="http://schemas.openxmlformats.org/officeDocument/2006/relationships/chart" Target="../charts/chart1.xml"/><Relationship Id="rId1" Type="http://schemas.openxmlformats.org/officeDocument/2006/relationships/slideLayout" Target="../slideLayouts/slideLayout7.xml"/><Relationship Id="rId4" Type="http://schemas.openxmlformats.org/officeDocument/2006/relationships/hyperlink" Target="mailto:Years@Current%20role"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9.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xml"/><Relationship Id="rId1" Type="http://schemas.openxmlformats.org/officeDocument/2006/relationships/slideLayout" Target="../slideLayouts/slideLayout9.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notesSlide" Target="../notesSlides/notesSlide3.xml"/><Relationship Id="rId1" Type="http://schemas.openxmlformats.org/officeDocument/2006/relationships/slideLayout" Target="../slideLayouts/slideLayout9.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jpeg"/><Relationship Id="rId7"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9.xml"/><Relationship Id="rId6" Type="http://schemas.openxmlformats.org/officeDocument/2006/relationships/image" Target="../media/image3.png"/><Relationship Id="rId5" Type="http://schemas.openxmlformats.org/officeDocument/2006/relationships/image" Target="../media/image6.png"/><Relationship Id="rId10" Type="http://schemas.openxmlformats.org/officeDocument/2006/relationships/image" Target="../media/image30.PNG"/><Relationship Id="rId4" Type="http://schemas.openxmlformats.org/officeDocument/2006/relationships/image" Target="../media/image5.png"/><Relationship Id="rId9" Type="http://schemas.openxmlformats.org/officeDocument/2006/relationships/image" Target="../media/image29.PNG"/></Relationships>
</file>

<file path=ppt/slides/_rels/slide2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5.xml"/><Relationship Id="rId1" Type="http://schemas.openxmlformats.org/officeDocument/2006/relationships/slideLayout" Target="../slideLayouts/slideLayout9.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2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5.png"/><Relationship Id="rId7" Type="http://schemas.openxmlformats.org/officeDocument/2006/relationships/image" Target="../media/image36.png"/><Relationship Id="rId2" Type="http://schemas.openxmlformats.org/officeDocument/2006/relationships/image" Target="../media/image2.jpeg"/><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6.png"/></Relationships>
</file>

<file path=ppt/slides/_rels/slide24.xml.rels><?xml version="1.0" encoding="UTF-8" standalone="yes"?>
<Relationships xmlns="http://schemas.openxmlformats.org/package/2006/relationships"><Relationship Id="rId3" Type="http://schemas.openxmlformats.org/officeDocument/2006/relationships/image" Target="../media/image38.PNG"/><Relationship Id="rId7" Type="http://schemas.openxmlformats.org/officeDocument/2006/relationships/image" Target="../media/image42.PNG"/><Relationship Id="rId2" Type="http://schemas.openxmlformats.org/officeDocument/2006/relationships/notesSlide" Target="../notesSlides/notesSlide6.xml"/><Relationship Id="rId1" Type="http://schemas.openxmlformats.org/officeDocument/2006/relationships/slideLayout" Target="../slideLayouts/slideLayout9.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PNG"/></Relationships>
</file>

<file path=ppt/slides/_rels/slide25.xml.rels><?xml version="1.0" encoding="UTF-8" standalone="yes"?>
<Relationships xmlns="http://schemas.openxmlformats.org/package/2006/relationships"><Relationship Id="rId3" Type="http://schemas.openxmlformats.org/officeDocument/2006/relationships/image" Target="../media/image43.PNG"/><Relationship Id="rId7" Type="http://schemas.openxmlformats.org/officeDocument/2006/relationships/image" Target="../media/image47.PNG"/><Relationship Id="rId2" Type="http://schemas.openxmlformats.org/officeDocument/2006/relationships/notesSlide" Target="../notesSlides/notesSlide7.xml"/><Relationship Id="rId1" Type="http://schemas.openxmlformats.org/officeDocument/2006/relationships/slideLayout" Target="../slideLayouts/slideLayout9.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4.PNG"/></Relationships>
</file>

<file path=ppt/slides/_rels/slide26.xml.rels><?xml version="1.0" encoding="UTF-8" standalone="yes"?>
<Relationships xmlns="http://schemas.openxmlformats.org/package/2006/relationships"><Relationship Id="rId3" Type="http://schemas.openxmlformats.org/officeDocument/2006/relationships/image" Target="../media/image48.PNG"/><Relationship Id="rId7" Type="http://schemas.openxmlformats.org/officeDocument/2006/relationships/image" Target="../media/image52.PNG"/><Relationship Id="rId2" Type="http://schemas.openxmlformats.org/officeDocument/2006/relationships/notesSlide" Target="../notesSlides/notesSlide8.xml"/><Relationship Id="rId1" Type="http://schemas.openxmlformats.org/officeDocument/2006/relationships/slideLayout" Target="../slideLayouts/slideLayout9.xml"/><Relationship Id="rId6" Type="http://schemas.openxmlformats.org/officeDocument/2006/relationships/image" Target="../media/image51.PNG"/><Relationship Id="rId5" Type="http://schemas.openxmlformats.org/officeDocument/2006/relationships/image" Target="../media/image50.PNG"/><Relationship Id="rId4" Type="http://schemas.openxmlformats.org/officeDocument/2006/relationships/image" Target="../media/image4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54.png"/><Relationship Id="rId4" Type="http://schemas.openxmlformats.org/officeDocument/2006/relationships/image" Target="../media/image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slideLayout" Target="../slideLayouts/slideLayout7.xml"/><Relationship Id="rId4" Type="http://schemas.openxmlformats.org/officeDocument/2006/relationships/chart" Target="../charts/char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chart" Target="../charts/chart5.xml"/><Relationship Id="rId1" Type="http://schemas.openxmlformats.org/officeDocument/2006/relationships/slideLayout" Target="../slideLayouts/slideLayout7.xml"/><Relationship Id="rId4" Type="http://schemas.openxmlformats.org/officeDocument/2006/relationships/chart" Target="../charts/chart7.xml"/></Relationships>
</file>

<file path=ppt/slides/_rels/slide42.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chart" Target="../charts/chart8.xml"/><Relationship Id="rId1" Type="http://schemas.openxmlformats.org/officeDocument/2006/relationships/slideLayout" Target="../slideLayouts/slideLayout7.xml"/><Relationship Id="rId4" Type="http://schemas.openxmlformats.org/officeDocument/2006/relationships/chart" Target="../charts/chart10.xml"/></Relationships>
</file>

<file path=ppt/slides/_rels/slide43.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chart" Target="../charts/chart11.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chart" Target="../charts/chart12.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sz="4800" b="1" dirty="0"/>
              <a:t>HR Attrition Analysis</a:t>
            </a:r>
            <a:endParaRPr lang="en-US" sz="4800" dirty="0"/>
          </a:p>
        </p:txBody>
      </p:sp>
      <p:sp>
        <p:nvSpPr>
          <p:cNvPr id="3" name="Subtitle 2"/>
          <p:cNvSpPr>
            <a:spLocks noGrp="1"/>
          </p:cNvSpPr>
          <p:nvPr>
            <p:ph type="subTitle" idx="1"/>
          </p:nvPr>
        </p:nvSpPr>
        <p:spPr>
          <a:xfrm>
            <a:off x="2671132" y="3530003"/>
            <a:ext cx="6815669" cy="1678491"/>
          </a:xfrm>
        </p:spPr>
        <p:txBody>
          <a:bodyPr>
            <a:normAutofit/>
          </a:bodyPr>
          <a:lstStyle/>
          <a:p>
            <a:r>
              <a:rPr lang="en-US" sz="2600" dirty="0"/>
              <a:t>Capstone Project</a:t>
            </a:r>
          </a:p>
        </p:txBody>
      </p:sp>
      <p:pic>
        <p:nvPicPr>
          <p:cNvPr id="7" name="Picture 6">
            <a:extLst>
              <a:ext uri="{FF2B5EF4-FFF2-40B4-BE49-F238E27FC236}">
                <a16:creationId xmlns:a16="http://schemas.microsoft.com/office/drawing/2014/main" id="{01B9771C-2832-42DD-885A-DC9115DA52CC}"/>
              </a:ext>
            </a:extLst>
          </p:cNvPr>
          <p:cNvPicPr>
            <a:picLocks noChangeAspect="1"/>
          </p:cNvPicPr>
          <p:nvPr/>
        </p:nvPicPr>
        <p:blipFill>
          <a:blip r:embed="rId2"/>
          <a:stretch>
            <a:fillRect/>
          </a:stretch>
        </p:blipFill>
        <p:spPr>
          <a:xfrm>
            <a:off x="75672" y="42474"/>
            <a:ext cx="2387568" cy="1307862"/>
          </a:xfrm>
          <a:prstGeom prst="rect">
            <a:avLst/>
          </a:prstGeom>
          <a:ln>
            <a:noFill/>
          </a:ln>
          <a:effectLst>
            <a:softEdge rad="112500"/>
          </a:effectLst>
        </p:spPr>
      </p:pic>
      <p:pic>
        <p:nvPicPr>
          <p:cNvPr id="6" name="Picture 5" descr="Diagram&#10;&#10;Description automatically generated">
            <a:extLst>
              <a:ext uri="{FF2B5EF4-FFF2-40B4-BE49-F238E27FC236}">
                <a16:creationId xmlns:a16="http://schemas.microsoft.com/office/drawing/2014/main" id="{C254B295-C25A-435E-8496-ABA39A15ACFE}"/>
              </a:ext>
            </a:extLst>
          </p:cNvPr>
          <p:cNvPicPr>
            <a:picLocks noChangeAspect="1"/>
          </p:cNvPicPr>
          <p:nvPr/>
        </p:nvPicPr>
        <p:blipFill>
          <a:blip r:embed="rId3"/>
          <a:stretch>
            <a:fillRect/>
          </a:stretch>
        </p:blipFill>
        <p:spPr>
          <a:xfrm>
            <a:off x="10026501" y="4699594"/>
            <a:ext cx="2133600" cy="2120522"/>
          </a:xfrm>
          <a:prstGeom prst="rect">
            <a:avLst/>
          </a:prstGeom>
          <a:ln>
            <a:noFill/>
          </a:ln>
          <a:effectLst>
            <a:softEdge rad="112500"/>
          </a:effectLst>
        </p:spPr>
      </p:pic>
    </p:spTree>
    <p:extLst>
      <p:ext uri="{BB962C8B-B14F-4D97-AF65-F5344CB8AC3E}">
        <p14:creationId xmlns:p14="http://schemas.microsoft.com/office/powerpoint/2010/main" val="17671107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752583"/>
            <a:ext cx="9601196" cy="1303867"/>
          </a:xfrm>
        </p:spPr>
        <p:txBody>
          <a:bodyPr/>
          <a:lstStyle/>
          <a:p>
            <a:r>
              <a:rPr lang="en-US" dirty="0"/>
              <a:t>Data Summary and Pre-processing</a:t>
            </a:r>
          </a:p>
        </p:txBody>
      </p:sp>
      <p:sp>
        <p:nvSpPr>
          <p:cNvPr id="3" name="Content Placeholder 2"/>
          <p:cNvSpPr>
            <a:spLocks noGrp="1"/>
          </p:cNvSpPr>
          <p:nvPr>
            <p:ph idx="1"/>
          </p:nvPr>
        </p:nvSpPr>
        <p:spPr>
          <a:xfrm>
            <a:off x="1203038" y="1929504"/>
            <a:ext cx="9601196" cy="418382"/>
          </a:xfrm>
        </p:spPr>
        <p:txBody>
          <a:bodyPr>
            <a:normAutofit fontScale="92500" lnSpcReduction="10000"/>
          </a:bodyPr>
          <a:lstStyle/>
          <a:p>
            <a:pPr marL="0" indent="0" algn="ctr">
              <a:buNone/>
            </a:pPr>
            <a:r>
              <a:rPr lang="en-US" b="1" dirty="0"/>
              <a:t>Outlier Treatment</a:t>
            </a:r>
            <a:endParaRPr lang="en-US" dirty="0"/>
          </a:p>
        </p:txBody>
      </p:sp>
      <p:pic>
        <p:nvPicPr>
          <p:cNvPr id="7" name="Picture 6">
            <a:extLst>
              <a:ext uri="{FF2B5EF4-FFF2-40B4-BE49-F238E27FC236}">
                <a16:creationId xmlns:a16="http://schemas.microsoft.com/office/drawing/2014/main" id="{6A814F6E-1AE3-4D94-8551-A3A842BCF3D6}"/>
              </a:ext>
            </a:extLst>
          </p:cNvPr>
          <p:cNvPicPr>
            <a:picLocks noChangeAspect="1"/>
          </p:cNvPicPr>
          <p:nvPr/>
        </p:nvPicPr>
        <p:blipFill>
          <a:blip r:embed="rId2"/>
          <a:stretch>
            <a:fillRect/>
          </a:stretch>
        </p:blipFill>
        <p:spPr>
          <a:xfrm>
            <a:off x="879578" y="2987533"/>
            <a:ext cx="3195254" cy="2308938"/>
          </a:xfrm>
          <a:prstGeom prst="rect">
            <a:avLst/>
          </a:prstGeom>
        </p:spPr>
      </p:pic>
      <p:pic>
        <p:nvPicPr>
          <p:cNvPr id="5" name="Picture 4">
            <a:extLst>
              <a:ext uri="{FF2B5EF4-FFF2-40B4-BE49-F238E27FC236}">
                <a16:creationId xmlns:a16="http://schemas.microsoft.com/office/drawing/2014/main" id="{47280055-4819-4CC0-AF9A-53E4F8BD9E1F}"/>
              </a:ext>
            </a:extLst>
          </p:cNvPr>
          <p:cNvPicPr>
            <a:picLocks noChangeAspect="1"/>
          </p:cNvPicPr>
          <p:nvPr/>
        </p:nvPicPr>
        <p:blipFill>
          <a:blip r:embed="rId3"/>
          <a:stretch>
            <a:fillRect/>
          </a:stretch>
        </p:blipFill>
        <p:spPr>
          <a:xfrm>
            <a:off x="4341281" y="2987533"/>
            <a:ext cx="3230165" cy="2308938"/>
          </a:xfrm>
          <a:prstGeom prst="rect">
            <a:avLst/>
          </a:prstGeom>
        </p:spPr>
      </p:pic>
      <p:pic>
        <p:nvPicPr>
          <p:cNvPr id="12" name="Picture 11">
            <a:extLst>
              <a:ext uri="{FF2B5EF4-FFF2-40B4-BE49-F238E27FC236}">
                <a16:creationId xmlns:a16="http://schemas.microsoft.com/office/drawing/2014/main" id="{7CC10F8D-CC2C-41F0-9B59-9C0080984B17}"/>
              </a:ext>
            </a:extLst>
          </p:cNvPr>
          <p:cNvPicPr>
            <a:picLocks noChangeAspect="1"/>
          </p:cNvPicPr>
          <p:nvPr/>
        </p:nvPicPr>
        <p:blipFill>
          <a:blip r:embed="rId4"/>
          <a:stretch>
            <a:fillRect/>
          </a:stretch>
        </p:blipFill>
        <p:spPr>
          <a:xfrm>
            <a:off x="7850720" y="2987533"/>
            <a:ext cx="3448867" cy="2308938"/>
          </a:xfrm>
          <a:prstGeom prst="rect">
            <a:avLst/>
          </a:prstGeom>
        </p:spPr>
      </p:pic>
    </p:spTree>
    <p:extLst>
      <p:ext uri="{BB962C8B-B14F-4D97-AF65-F5344CB8AC3E}">
        <p14:creationId xmlns:p14="http://schemas.microsoft.com/office/powerpoint/2010/main" val="1212145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996420"/>
            <a:ext cx="9601196" cy="1303867"/>
          </a:xfrm>
        </p:spPr>
        <p:txBody>
          <a:bodyPr/>
          <a:lstStyle/>
          <a:p>
            <a:r>
              <a:rPr lang="en-US" dirty="0"/>
              <a:t>Data Summary and Pre-processing</a:t>
            </a:r>
          </a:p>
        </p:txBody>
      </p:sp>
      <p:sp>
        <p:nvSpPr>
          <p:cNvPr id="3" name="Content Placeholder 2"/>
          <p:cNvSpPr>
            <a:spLocks noGrp="1"/>
          </p:cNvSpPr>
          <p:nvPr>
            <p:ph idx="1"/>
          </p:nvPr>
        </p:nvSpPr>
        <p:spPr/>
        <p:txBody>
          <a:bodyPr/>
          <a:lstStyle/>
          <a:p>
            <a:pPr algn="just"/>
            <a:r>
              <a:rPr lang="en-US" dirty="0"/>
              <a:t>Dropped features ‘</a:t>
            </a:r>
            <a:r>
              <a:rPr lang="en-US" dirty="0" err="1"/>
              <a:t>Employee_ID</a:t>
            </a:r>
            <a:r>
              <a:rPr lang="en-US" dirty="0"/>
              <a:t>’, ‘18Yrs’, ‘Standard hours’ as they provide no insight over the Target Variable.</a:t>
            </a:r>
          </a:p>
          <a:p>
            <a:pPr algn="just"/>
            <a:r>
              <a:rPr lang="en-US" dirty="0"/>
              <a:t>Rounded the values imputed in Work Life Balance feature to the nearest integer.</a:t>
            </a:r>
          </a:p>
          <a:p>
            <a:pPr marL="0" indent="0" algn="just">
              <a:buNone/>
            </a:pPr>
            <a:endParaRPr lang="en-US" dirty="0"/>
          </a:p>
          <a:p>
            <a:pPr marL="0" indent="0" algn="just">
              <a:buNone/>
            </a:pPr>
            <a:endParaRPr lang="en-US" dirty="0"/>
          </a:p>
          <a:p>
            <a:pPr algn="just"/>
            <a:endParaRPr lang="en-US" dirty="0"/>
          </a:p>
        </p:txBody>
      </p:sp>
    </p:spTree>
    <p:extLst>
      <p:ext uri="{BB962C8B-B14F-4D97-AF65-F5344CB8AC3E}">
        <p14:creationId xmlns:p14="http://schemas.microsoft.com/office/powerpoint/2010/main" val="5324950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 name="Rectangle 40">
            <a:extLst>
              <a:ext uri="{FF2B5EF4-FFF2-40B4-BE49-F238E27FC236}">
                <a16:creationId xmlns:a16="http://schemas.microsoft.com/office/drawing/2014/main" id="{333F0879-3DA0-4CB8-B35E-A0AD425581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88952" cy="6858000"/>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324D2183-F388-476E-92A9-D6639D69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6138" y="496090"/>
            <a:ext cx="3823215" cy="5883295"/>
          </a:xfrm>
          <a:prstGeom prst="rect">
            <a:avLst/>
          </a:prstGeom>
          <a:blipFill dpi="0" rotWithShape="1">
            <a:blip r:embed="rId2"/>
            <a:srcRect/>
            <a:tile tx="0" ty="0" sx="100000" sy="100000" flip="none" algn="tl"/>
          </a:blipFill>
          <a:ln>
            <a:noFill/>
          </a:ln>
          <a:effectLst>
            <a:outerShdw blurRad="114300" dist="127000" dir="5400000" sx="99000" sy="99000" algn="t" rotWithShape="0">
              <a:prstClr val="black">
                <a:alpha val="40000"/>
              </a:prstClr>
            </a:outerShdw>
          </a:effectLst>
          <a:scene3d>
            <a:camera prst="orthographicFront"/>
            <a:lightRig rig="twoPt" dir="t"/>
          </a:scene3d>
          <a:sp3d contourW="6350">
            <a:bevelT w="12700" h="0" prst="coolSlant"/>
            <a:contourClr>
              <a:schemeClr val="bg2"/>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243462E7-1698-4B21-BE89-AEFAC7C2FE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012" y="609602"/>
            <a:ext cx="3552006"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929140" y="972766"/>
            <a:ext cx="2835464" cy="1254868"/>
          </a:xfrm>
        </p:spPr>
        <p:txBody>
          <a:bodyPr anchor="b">
            <a:normAutofit/>
          </a:bodyPr>
          <a:lstStyle/>
          <a:p>
            <a:r>
              <a:rPr lang="en-US" sz="2800">
                <a:solidFill>
                  <a:srgbClr val="262626"/>
                </a:solidFill>
              </a:rPr>
              <a:t>Target/Churn Definition</a:t>
            </a:r>
          </a:p>
        </p:txBody>
      </p:sp>
      <p:sp>
        <p:nvSpPr>
          <p:cNvPr id="3" name="Content Placeholder 2"/>
          <p:cNvSpPr>
            <a:spLocks noGrp="1"/>
          </p:cNvSpPr>
          <p:nvPr>
            <p:ph idx="1"/>
          </p:nvPr>
        </p:nvSpPr>
        <p:spPr>
          <a:xfrm>
            <a:off x="929141" y="2430471"/>
            <a:ext cx="2835464" cy="3552039"/>
          </a:xfrm>
        </p:spPr>
        <p:txBody>
          <a:bodyPr>
            <a:normAutofit/>
          </a:bodyPr>
          <a:lstStyle/>
          <a:p>
            <a:pPr fontAlgn="base">
              <a:lnSpc>
                <a:spcPct val="90000"/>
              </a:lnSpc>
            </a:pPr>
            <a:r>
              <a:rPr lang="en-US" sz="1500">
                <a:solidFill>
                  <a:srgbClr val="262626"/>
                </a:solidFill>
              </a:rPr>
              <a:t>Our churn variable is the feature ‘Attrition’ on which the model will built on. Attrition is a categorical feature contains data of ‘Yes’ and ‘No ’ encoded into 1 and 0 respectively.</a:t>
            </a:r>
          </a:p>
          <a:p>
            <a:pPr fontAlgn="base">
              <a:lnSpc>
                <a:spcPct val="90000"/>
              </a:lnSpc>
            </a:pPr>
            <a:r>
              <a:rPr lang="en-US" sz="1500">
                <a:solidFill>
                  <a:srgbClr val="262626"/>
                </a:solidFill>
              </a:rPr>
              <a:t>The bar graph shows that target variable is predominantly made of ‘No’.</a:t>
            </a:r>
          </a:p>
          <a:p>
            <a:pPr fontAlgn="base">
              <a:lnSpc>
                <a:spcPct val="90000"/>
              </a:lnSpc>
            </a:pPr>
            <a:r>
              <a:rPr lang="en-US" sz="1500">
                <a:solidFill>
                  <a:srgbClr val="262626"/>
                </a:solidFill>
              </a:rPr>
              <a:t>16.12% Attrition happened.</a:t>
            </a:r>
          </a:p>
          <a:p>
            <a:pPr fontAlgn="base">
              <a:lnSpc>
                <a:spcPct val="90000"/>
              </a:lnSpc>
            </a:pPr>
            <a:r>
              <a:rPr lang="en-US" sz="1500">
                <a:solidFill>
                  <a:srgbClr val="262626"/>
                </a:solidFill>
              </a:rPr>
              <a:t>Data is imbalanced</a:t>
            </a:r>
          </a:p>
          <a:p>
            <a:pPr marL="0" indent="0" fontAlgn="base">
              <a:lnSpc>
                <a:spcPct val="90000"/>
              </a:lnSpc>
              <a:buNone/>
            </a:pPr>
            <a:endParaRPr lang="en-US" sz="1500">
              <a:solidFill>
                <a:srgbClr val="262626"/>
              </a:solidFill>
            </a:endParaRPr>
          </a:p>
        </p:txBody>
      </p:sp>
      <p:sp useBgFill="1">
        <p:nvSpPr>
          <p:cNvPr id="47" name="Rectangle 46">
            <a:extLst>
              <a:ext uri="{FF2B5EF4-FFF2-40B4-BE49-F238E27FC236}">
                <a16:creationId xmlns:a16="http://schemas.microsoft.com/office/drawing/2014/main" id="{6C22FCAC-D7EC-4A52-B153-FF761E223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491" y="0"/>
            <a:ext cx="7396509"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hart, bar chart&#10;&#10;Description automatically generated">
            <a:extLst>
              <a:ext uri="{FF2B5EF4-FFF2-40B4-BE49-F238E27FC236}">
                <a16:creationId xmlns:a16="http://schemas.microsoft.com/office/drawing/2014/main" id="{81A0A90A-35D3-43AB-8AE3-7EC41D445610}"/>
              </a:ext>
            </a:extLst>
          </p:cNvPr>
          <p:cNvPicPr>
            <a:picLocks noChangeAspect="1"/>
          </p:cNvPicPr>
          <p:nvPr/>
        </p:nvPicPr>
        <p:blipFill>
          <a:blip r:embed="rId3"/>
          <a:stretch>
            <a:fillRect/>
          </a:stretch>
        </p:blipFill>
        <p:spPr>
          <a:xfrm>
            <a:off x="5435910" y="1269163"/>
            <a:ext cx="6098041" cy="4268627"/>
          </a:xfrm>
          <a:prstGeom prst="rect">
            <a:avLst/>
          </a:prstGeom>
        </p:spPr>
      </p:pic>
    </p:spTree>
    <p:extLst>
      <p:ext uri="{BB962C8B-B14F-4D97-AF65-F5344CB8AC3E}">
        <p14:creationId xmlns:p14="http://schemas.microsoft.com/office/powerpoint/2010/main" val="5611852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hart 6"/>
          <p:cNvGraphicFramePr>
            <a:graphicFrameLocks/>
          </p:cNvGraphicFramePr>
          <p:nvPr/>
        </p:nvGraphicFramePr>
        <p:xfrm>
          <a:off x="2826018" y="1718429"/>
          <a:ext cx="5977255" cy="333565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Content Placeholder 3">
            <a:extLst>
              <a:ext uri="{FF2B5EF4-FFF2-40B4-BE49-F238E27FC236}">
                <a16:creationId xmlns:a16="http://schemas.microsoft.com/office/drawing/2014/main" id="{9C654451-E21A-4891-9DD5-66EFAB0D47AB}"/>
              </a:ext>
            </a:extLst>
          </p:cNvPr>
          <p:cNvGraphicFramePr>
            <a:graphicFrameLocks/>
          </p:cNvGraphicFramePr>
          <p:nvPr>
            <p:extLst>
              <p:ext uri="{D42A27DB-BD31-4B8C-83A1-F6EECF244321}">
                <p14:modId xmlns:p14="http://schemas.microsoft.com/office/powerpoint/2010/main" val="470522289"/>
              </p:ext>
            </p:extLst>
          </p:nvPr>
        </p:nvGraphicFramePr>
        <p:xfrm>
          <a:off x="1222855" y="844824"/>
          <a:ext cx="9819861" cy="5168352"/>
        </p:xfrm>
        <a:graphic>
          <a:graphicData uri="http://schemas.openxmlformats.org/drawingml/2006/table">
            <a:tbl>
              <a:tblPr>
                <a:tableStyleId>{91EBBBCC-DAD2-459C-BE2E-F6DE35CF9A28}</a:tableStyleId>
              </a:tblPr>
              <a:tblGrid>
                <a:gridCol w="1530367">
                  <a:extLst>
                    <a:ext uri="{9D8B030D-6E8A-4147-A177-3AD203B41FA5}">
                      <a16:colId xmlns:a16="http://schemas.microsoft.com/office/drawing/2014/main" val="3108852559"/>
                    </a:ext>
                  </a:extLst>
                </a:gridCol>
                <a:gridCol w="8289494">
                  <a:extLst>
                    <a:ext uri="{9D8B030D-6E8A-4147-A177-3AD203B41FA5}">
                      <a16:colId xmlns:a16="http://schemas.microsoft.com/office/drawing/2014/main" val="3073811026"/>
                    </a:ext>
                  </a:extLst>
                </a:gridCol>
              </a:tblGrid>
              <a:tr h="143127">
                <a:tc>
                  <a:txBody>
                    <a:bodyPr/>
                    <a:lstStyle/>
                    <a:p>
                      <a:pPr algn="l" fontAlgn="b"/>
                      <a:r>
                        <a:rPr lang="en-IN" sz="600" u="none" strike="noStrike" dirty="0">
                          <a:effectLst/>
                        </a:rPr>
                        <a:t>Variable</a:t>
                      </a:r>
                      <a:endParaRPr lang="en-IN" sz="600" b="1" i="0" u="none" strike="noStrike" dirty="0">
                        <a:solidFill>
                          <a:srgbClr val="FFFFFF"/>
                        </a:solidFill>
                        <a:effectLst/>
                        <a:latin typeface="Calibri" panose="020F0502020204030204" pitchFamily="34" charset="0"/>
                      </a:endParaRPr>
                    </a:p>
                  </a:txBody>
                  <a:tcPr marL="3417" marR="3417" marT="34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gn="l" fontAlgn="b"/>
                      <a:r>
                        <a:rPr lang="en-IN" sz="600" u="none" strike="noStrike" dirty="0">
                          <a:effectLst/>
                        </a:rPr>
                        <a:t>Meaning</a:t>
                      </a:r>
                      <a:endParaRPr lang="en-IN" sz="600" b="1" i="0" u="none" strike="noStrike" dirty="0">
                        <a:solidFill>
                          <a:srgbClr val="FFFFFF"/>
                        </a:solidFill>
                        <a:effectLst/>
                        <a:latin typeface="Calibri" panose="020F0502020204030204" pitchFamily="34" charset="0"/>
                      </a:endParaRPr>
                    </a:p>
                  </a:txBody>
                  <a:tcPr marL="3417" marR="3417" marT="34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240372019"/>
                  </a:ext>
                </a:extLst>
              </a:tr>
              <a:tr h="143127">
                <a:tc>
                  <a:txBody>
                    <a:bodyPr/>
                    <a:lstStyle/>
                    <a:p>
                      <a:pPr algn="l" fontAlgn="b"/>
                      <a:r>
                        <a:rPr lang="en-IN" sz="500" u="none" strike="noStrike" dirty="0" err="1">
                          <a:effectLst/>
                        </a:rPr>
                        <a:t>Last_promotion_gsp</a:t>
                      </a:r>
                      <a:endParaRPr lang="en-IN" sz="500" b="0" i="0" u="none" strike="noStrike" dirty="0">
                        <a:solidFill>
                          <a:srgbClr val="000000"/>
                        </a:solidFill>
                        <a:effectLst/>
                        <a:latin typeface="Calibri" panose="020F0502020204030204" pitchFamily="34" charset="0"/>
                      </a:endParaRPr>
                    </a:p>
                  </a:txBody>
                  <a:tcPr marL="3417" marR="3417" marT="34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gn="l" fontAlgn="b"/>
                      <a:r>
                        <a:rPr lang="en-US" sz="600" u="none" strike="noStrike" dirty="0">
                          <a:effectLst/>
                        </a:rPr>
                        <a:t>Years when last promotion </a:t>
                      </a:r>
                      <a:r>
                        <a:rPr lang="en-US" sz="600" u="none" strike="noStrike" dirty="0" err="1">
                          <a:effectLst/>
                        </a:rPr>
                        <a:t>Gsp</a:t>
                      </a:r>
                      <a:r>
                        <a:rPr lang="en-US" sz="600" u="none" strike="noStrike" dirty="0">
                          <a:effectLst/>
                        </a:rPr>
                        <a:t> Received</a:t>
                      </a:r>
                      <a:endParaRPr lang="en-US" sz="600" b="0" i="0" u="none" strike="noStrike" dirty="0">
                        <a:solidFill>
                          <a:srgbClr val="000000"/>
                        </a:solidFill>
                        <a:effectLst/>
                        <a:latin typeface="Calibri" panose="020F0502020204030204" pitchFamily="34" charset="0"/>
                      </a:endParaRPr>
                    </a:p>
                  </a:txBody>
                  <a:tcPr marL="3417" marR="3417" marT="34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23431821"/>
                  </a:ext>
                </a:extLst>
              </a:tr>
              <a:tr h="225054">
                <a:tc>
                  <a:txBody>
                    <a:bodyPr/>
                    <a:lstStyle/>
                    <a:p>
                      <a:pPr algn="l" fontAlgn="b"/>
                      <a:r>
                        <a:rPr lang="en-IN" sz="500" u="sng" strike="noStrike" dirty="0" err="1">
                          <a:solidFill>
                            <a:schemeClr val="tx1"/>
                          </a:solidFill>
                          <a:effectLst/>
                          <a:hlinkClick r:id="rId3">
                            <a:extLst>
                              <a:ext uri="{A12FA001-AC4F-418D-AE19-62706E023703}">
                                <ahyp:hlinkClr xmlns:ahyp="http://schemas.microsoft.com/office/drawing/2018/hyperlinkcolor" val="tx"/>
                              </a:ext>
                            </a:extLst>
                          </a:hlinkClick>
                        </a:rPr>
                        <a:t>Years@Current</a:t>
                      </a:r>
                      <a:r>
                        <a:rPr lang="en-IN" sz="500" u="sng" strike="noStrike" dirty="0">
                          <a:solidFill>
                            <a:schemeClr val="tx1"/>
                          </a:solidFill>
                          <a:effectLst/>
                          <a:hlinkClick r:id="rId3">
                            <a:extLst>
                              <a:ext uri="{A12FA001-AC4F-418D-AE19-62706E023703}">
                                <ahyp:hlinkClr xmlns:ahyp="http://schemas.microsoft.com/office/drawing/2018/hyperlinkcolor" val="tx"/>
                              </a:ext>
                            </a:extLst>
                          </a:hlinkClick>
                        </a:rPr>
                        <a:t> Mangers</a:t>
                      </a:r>
                      <a:endParaRPr lang="en-IN" sz="500" b="0" i="0" u="sng" strike="noStrike" dirty="0">
                        <a:solidFill>
                          <a:schemeClr val="tx1"/>
                        </a:solidFill>
                        <a:effectLst/>
                        <a:latin typeface="Calibri" panose="020F0502020204030204" pitchFamily="34" charset="0"/>
                      </a:endParaRPr>
                    </a:p>
                  </a:txBody>
                  <a:tcPr marL="3417" marR="3417" marT="34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gn="l" fontAlgn="b"/>
                      <a:r>
                        <a:rPr lang="en-US" sz="600" u="none" strike="noStrike" dirty="0">
                          <a:effectLst/>
                        </a:rPr>
                        <a:t>Number of years working under current </a:t>
                      </a:r>
                      <a:r>
                        <a:rPr lang="en-US" sz="600" u="none" strike="noStrike" dirty="0" err="1">
                          <a:effectLst/>
                        </a:rPr>
                        <a:t>Maneger</a:t>
                      </a:r>
                      <a:endParaRPr lang="en-US" sz="600" b="0" i="0" u="none" strike="noStrike" dirty="0">
                        <a:solidFill>
                          <a:srgbClr val="000000"/>
                        </a:solidFill>
                        <a:effectLst/>
                        <a:latin typeface="Calibri" panose="020F0502020204030204" pitchFamily="34" charset="0"/>
                      </a:endParaRPr>
                    </a:p>
                  </a:txBody>
                  <a:tcPr marL="3417" marR="3417" marT="34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493368406"/>
                  </a:ext>
                </a:extLst>
              </a:tr>
              <a:tr h="143127">
                <a:tc>
                  <a:txBody>
                    <a:bodyPr/>
                    <a:lstStyle/>
                    <a:p>
                      <a:pPr algn="l" fontAlgn="b"/>
                      <a:r>
                        <a:rPr lang="en-IN" sz="500" u="none" strike="noStrike" dirty="0">
                          <a:effectLst/>
                        </a:rPr>
                        <a:t>Education</a:t>
                      </a:r>
                      <a:endParaRPr lang="en-IN" sz="500" b="0" i="0" u="none" strike="noStrike" dirty="0">
                        <a:solidFill>
                          <a:srgbClr val="000000"/>
                        </a:solidFill>
                        <a:effectLst/>
                        <a:latin typeface="Calibri" panose="020F0502020204030204" pitchFamily="34" charset="0"/>
                      </a:endParaRPr>
                    </a:p>
                  </a:txBody>
                  <a:tcPr marL="3417" marR="3417" marT="34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gn="l" fontAlgn="b"/>
                      <a:r>
                        <a:rPr lang="en-IN" sz="600" u="none" strike="noStrike" dirty="0" err="1">
                          <a:effectLst/>
                        </a:rPr>
                        <a:t>Lastest</a:t>
                      </a:r>
                      <a:r>
                        <a:rPr lang="en-IN" sz="600" u="none" strike="noStrike" dirty="0">
                          <a:effectLst/>
                        </a:rPr>
                        <a:t> Education pursued</a:t>
                      </a:r>
                      <a:endParaRPr lang="en-IN" sz="600" b="0" i="0" u="none" strike="noStrike" dirty="0">
                        <a:solidFill>
                          <a:srgbClr val="000000"/>
                        </a:solidFill>
                        <a:effectLst/>
                        <a:latin typeface="Calibri" panose="020F0502020204030204" pitchFamily="34" charset="0"/>
                      </a:endParaRPr>
                    </a:p>
                  </a:txBody>
                  <a:tcPr marL="3417" marR="3417" marT="34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40003217"/>
                  </a:ext>
                </a:extLst>
              </a:tr>
              <a:tr h="143127">
                <a:tc>
                  <a:txBody>
                    <a:bodyPr/>
                    <a:lstStyle/>
                    <a:p>
                      <a:pPr algn="l" fontAlgn="b"/>
                      <a:r>
                        <a:rPr lang="en-IN" sz="500" u="none" strike="noStrike" dirty="0" err="1">
                          <a:effectLst/>
                        </a:rPr>
                        <a:t>EducationField</a:t>
                      </a:r>
                      <a:endParaRPr lang="en-IN" sz="500" b="0" i="0" u="none" strike="noStrike" dirty="0">
                        <a:solidFill>
                          <a:srgbClr val="000000"/>
                        </a:solidFill>
                        <a:effectLst/>
                        <a:latin typeface="Calibri" panose="020F0502020204030204" pitchFamily="34" charset="0"/>
                      </a:endParaRPr>
                    </a:p>
                  </a:txBody>
                  <a:tcPr marL="3417" marR="3417" marT="34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gn="l" fontAlgn="b"/>
                      <a:r>
                        <a:rPr lang="en-IN" sz="600" u="none" strike="noStrike" dirty="0" err="1">
                          <a:effectLst/>
                        </a:rPr>
                        <a:t>Fieldof</a:t>
                      </a:r>
                      <a:r>
                        <a:rPr lang="en-IN" sz="600" u="none" strike="noStrike" dirty="0">
                          <a:effectLst/>
                        </a:rPr>
                        <a:t> education</a:t>
                      </a:r>
                      <a:endParaRPr lang="en-IN" sz="600" b="0" i="0" u="none" strike="noStrike" dirty="0">
                        <a:solidFill>
                          <a:srgbClr val="000000"/>
                        </a:solidFill>
                        <a:effectLst/>
                        <a:latin typeface="Calibri" panose="020F0502020204030204" pitchFamily="34" charset="0"/>
                      </a:endParaRPr>
                    </a:p>
                  </a:txBody>
                  <a:tcPr marL="3417" marR="3417" marT="34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879431716"/>
                  </a:ext>
                </a:extLst>
              </a:tr>
              <a:tr h="143127">
                <a:tc>
                  <a:txBody>
                    <a:bodyPr/>
                    <a:lstStyle/>
                    <a:p>
                      <a:pPr algn="l" fontAlgn="b"/>
                      <a:r>
                        <a:rPr lang="en-IN" sz="500" u="none" strike="noStrike" dirty="0" err="1">
                          <a:effectLst/>
                        </a:rPr>
                        <a:t>Employee_ID</a:t>
                      </a:r>
                      <a:endParaRPr lang="en-IN" sz="500" b="0" i="0" u="none" strike="noStrike" dirty="0">
                        <a:solidFill>
                          <a:srgbClr val="000000"/>
                        </a:solidFill>
                        <a:effectLst/>
                        <a:latin typeface="Calibri" panose="020F0502020204030204" pitchFamily="34" charset="0"/>
                      </a:endParaRPr>
                    </a:p>
                  </a:txBody>
                  <a:tcPr marL="3417" marR="3417" marT="34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gn="l" fontAlgn="b"/>
                      <a:r>
                        <a:rPr lang="en-US" sz="600" u="none" strike="noStrike" dirty="0">
                          <a:effectLst/>
                        </a:rPr>
                        <a:t>Employee Id in the </a:t>
                      </a:r>
                      <a:r>
                        <a:rPr lang="en-US" sz="600" u="none" strike="noStrike" dirty="0" err="1">
                          <a:effectLst/>
                        </a:rPr>
                        <a:t>organisation</a:t>
                      </a:r>
                      <a:endParaRPr lang="en-US" sz="600" b="0" i="0" u="none" strike="noStrike" dirty="0">
                        <a:solidFill>
                          <a:srgbClr val="000000"/>
                        </a:solidFill>
                        <a:effectLst/>
                        <a:latin typeface="Calibri" panose="020F0502020204030204" pitchFamily="34" charset="0"/>
                      </a:endParaRPr>
                    </a:p>
                  </a:txBody>
                  <a:tcPr marL="3417" marR="3417" marT="34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081588046"/>
                  </a:ext>
                </a:extLst>
              </a:tr>
              <a:tr h="143127">
                <a:tc>
                  <a:txBody>
                    <a:bodyPr/>
                    <a:lstStyle/>
                    <a:p>
                      <a:pPr algn="l" fontAlgn="b"/>
                      <a:r>
                        <a:rPr lang="en-IN" sz="500" u="none" strike="noStrike" dirty="0" err="1">
                          <a:effectLst/>
                        </a:rPr>
                        <a:t>Env_Satisfaction</a:t>
                      </a:r>
                      <a:endParaRPr lang="en-IN" sz="500" b="0" i="0" u="none" strike="noStrike" dirty="0">
                        <a:solidFill>
                          <a:srgbClr val="000000"/>
                        </a:solidFill>
                        <a:effectLst/>
                        <a:latin typeface="Calibri" panose="020F0502020204030204" pitchFamily="34" charset="0"/>
                      </a:endParaRPr>
                    </a:p>
                  </a:txBody>
                  <a:tcPr marL="3417" marR="3417" marT="34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gn="l" fontAlgn="b"/>
                      <a:r>
                        <a:rPr lang="en-US" sz="600" u="none" strike="noStrike" dirty="0">
                          <a:effectLst/>
                        </a:rPr>
                        <a:t>Environment Satisfaction of the employee 1- Low,2-Medium,3-High,4-Very High</a:t>
                      </a:r>
                      <a:endParaRPr lang="en-US" sz="600" b="0" i="0" u="none" strike="noStrike" dirty="0">
                        <a:solidFill>
                          <a:srgbClr val="000000"/>
                        </a:solidFill>
                        <a:effectLst/>
                        <a:latin typeface="Calibri" panose="020F0502020204030204" pitchFamily="34" charset="0"/>
                      </a:endParaRPr>
                    </a:p>
                  </a:txBody>
                  <a:tcPr marL="3417" marR="3417" marT="34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36175478"/>
                  </a:ext>
                </a:extLst>
              </a:tr>
              <a:tr h="143127">
                <a:tc>
                  <a:txBody>
                    <a:bodyPr/>
                    <a:lstStyle/>
                    <a:p>
                      <a:pPr algn="l" fontAlgn="b"/>
                      <a:r>
                        <a:rPr lang="en-IN" sz="500" u="none" strike="noStrike" dirty="0">
                          <a:effectLst/>
                        </a:rPr>
                        <a:t>Gender</a:t>
                      </a:r>
                      <a:endParaRPr lang="en-IN" sz="500" b="0" i="0" u="none" strike="noStrike" dirty="0">
                        <a:solidFill>
                          <a:srgbClr val="000000"/>
                        </a:solidFill>
                        <a:effectLst/>
                        <a:latin typeface="Calibri" panose="020F0502020204030204" pitchFamily="34" charset="0"/>
                      </a:endParaRPr>
                    </a:p>
                  </a:txBody>
                  <a:tcPr marL="3417" marR="3417" marT="34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gn="l" fontAlgn="b"/>
                      <a:r>
                        <a:rPr lang="en-US" sz="600" u="none" strike="noStrike" dirty="0">
                          <a:effectLst/>
                        </a:rPr>
                        <a:t>Gender of the Employee(Male /Female)</a:t>
                      </a:r>
                      <a:endParaRPr lang="en-US" sz="600" b="0" i="0" u="none" strike="noStrike" dirty="0">
                        <a:solidFill>
                          <a:srgbClr val="000000"/>
                        </a:solidFill>
                        <a:effectLst/>
                        <a:latin typeface="Calibri" panose="020F0502020204030204" pitchFamily="34" charset="0"/>
                      </a:endParaRPr>
                    </a:p>
                  </a:txBody>
                  <a:tcPr marL="3417" marR="3417" marT="34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84881684"/>
                  </a:ext>
                </a:extLst>
              </a:tr>
              <a:tr h="143127">
                <a:tc>
                  <a:txBody>
                    <a:bodyPr/>
                    <a:lstStyle/>
                    <a:p>
                      <a:pPr algn="l" fontAlgn="b"/>
                      <a:r>
                        <a:rPr lang="en-IN" sz="500" u="none" strike="noStrike" dirty="0" err="1">
                          <a:effectLst/>
                        </a:rPr>
                        <a:t>HourlyRate</a:t>
                      </a:r>
                      <a:endParaRPr lang="en-IN" sz="500" b="0" i="0" u="none" strike="noStrike" dirty="0">
                        <a:solidFill>
                          <a:srgbClr val="000000"/>
                        </a:solidFill>
                        <a:effectLst/>
                        <a:latin typeface="Calibri" panose="020F0502020204030204" pitchFamily="34" charset="0"/>
                      </a:endParaRPr>
                    </a:p>
                  </a:txBody>
                  <a:tcPr marL="3417" marR="3417" marT="34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gn="l" fontAlgn="b"/>
                      <a:r>
                        <a:rPr lang="en-US" sz="600" u="none" strike="noStrike" dirty="0">
                          <a:effectLst/>
                        </a:rPr>
                        <a:t>Amount that the employee has been paid for an hour</a:t>
                      </a:r>
                      <a:endParaRPr lang="en-US" sz="600" b="0" i="0" u="none" strike="noStrike" dirty="0">
                        <a:solidFill>
                          <a:srgbClr val="000000"/>
                        </a:solidFill>
                        <a:effectLst/>
                        <a:latin typeface="Calibri" panose="020F0502020204030204" pitchFamily="34" charset="0"/>
                      </a:endParaRPr>
                    </a:p>
                  </a:txBody>
                  <a:tcPr marL="3417" marR="3417" marT="34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652181584"/>
                  </a:ext>
                </a:extLst>
              </a:tr>
              <a:tr h="143127">
                <a:tc>
                  <a:txBody>
                    <a:bodyPr/>
                    <a:lstStyle/>
                    <a:p>
                      <a:pPr algn="l" fontAlgn="b"/>
                      <a:r>
                        <a:rPr lang="en-IN" sz="500" u="none" strike="noStrike" dirty="0" err="1">
                          <a:effectLst/>
                        </a:rPr>
                        <a:t>Job_Involvement</a:t>
                      </a:r>
                      <a:endParaRPr lang="en-IN" sz="500" b="0" i="0" u="none" strike="noStrike" dirty="0">
                        <a:solidFill>
                          <a:srgbClr val="000000"/>
                        </a:solidFill>
                        <a:effectLst/>
                        <a:latin typeface="Calibri" panose="020F0502020204030204" pitchFamily="34" charset="0"/>
                      </a:endParaRPr>
                    </a:p>
                  </a:txBody>
                  <a:tcPr marL="3417" marR="3417" marT="34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gn="l" fontAlgn="b"/>
                      <a:r>
                        <a:rPr lang="en-US" sz="600" u="none" strike="noStrike" dirty="0">
                          <a:effectLst/>
                        </a:rPr>
                        <a:t>Involvement of the employee in the job 1- Low,2-Medium,3-High,4-Very High</a:t>
                      </a:r>
                      <a:endParaRPr lang="en-US" sz="600" b="0" i="0" u="none" strike="noStrike" dirty="0">
                        <a:solidFill>
                          <a:srgbClr val="000000"/>
                        </a:solidFill>
                        <a:effectLst/>
                        <a:latin typeface="Calibri" panose="020F0502020204030204" pitchFamily="34" charset="0"/>
                      </a:endParaRPr>
                    </a:p>
                  </a:txBody>
                  <a:tcPr marL="3417" marR="3417" marT="34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837317242"/>
                  </a:ext>
                </a:extLst>
              </a:tr>
              <a:tr h="143127">
                <a:tc>
                  <a:txBody>
                    <a:bodyPr/>
                    <a:lstStyle/>
                    <a:p>
                      <a:pPr algn="l" fontAlgn="b"/>
                      <a:r>
                        <a:rPr lang="en-IN" sz="500" u="none" strike="noStrike" dirty="0" err="1">
                          <a:effectLst/>
                        </a:rPr>
                        <a:t>JobLevel</a:t>
                      </a:r>
                      <a:endParaRPr lang="en-IN" sz="500" b="0" i="0" u="none" strike="noStrike" dirty="0">
                        <a:solidFill>
                          <a:srgbClr val="000000"/>
                        </a:solidFill>
                        <a:effectLst/>
                        <a:latin typeface="Calibri" panose="020F0502020204030204" pitchFamily="34" charset="0"/>
                      </a:endParaRPr>
                    </a:p>
                  </a:txBody>
                  <a:tcPr marL="3417" marR="3417" marT="34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gn="l" fontAlgn="b"/>
                      <a:r>
                        <a:rPr lang="en-US" sz="600" u="none" strike="noStrike" dirty="0">
                          <a:effectLst/>
                        </a:rPr>
                        <a:t>Level of Job Role in the Company 1:5 -&gt; Lower level : Higher Level </a:t>
                      </a:r>
                      <a:endParaRPr lang="en-US" sz="600" b="0" i="0" u="none" strike="noStrike" dirty="0">
                        <a:solidFill>
                          <a:srgbClr val="000000"/>
                        </a:solidFill>
                        <a:effectLst/>
                        <a:latin typeface="Calibri" panose="020F0502020204030204" pitchFamily="34" charset="0"/>
                      </a:endParaRPr>
                    </a:p>
                  </a:txBody>
                  <a:tcPr marL="3417" marR="3417" marT="34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122242108"/>
                  </a:ext>
                </a:extLst>
              </a:tr>
              <a:tr h="143127">
                <a:tc>
                  <a:txBody>
                    <a:bodyPr/>
                    <a:lstStyle/>
                    <a:p>
                      <a:pPr algn="l" fontAlgn="b"/>
                      <a:r>
                        <a:rPr lang="en-IN" sz="500" u="none" strike="noStrike" dirty="0" err="1">
                          <a:effectLst/>
                        </a:rPr>
                        <a:t>JobRole</a:t>
                      </a:r>
                      <a:endParaRPr lang="en-IN" sz="500" b="0" i="0" u="none" strike="noStrike" dirty="0">
                        <a:solidFill>
                          <a:srgbClr val="000000"/>
                        </a:solidFill>
                        <a:effectLst/>
                        <a:latin typeface="Calibri" panose="020F0502020204030204" pitchFamily="34" charset="0"/>
                      </a:endParaRPr>
                    </a:p>
                  </a:txBody>
                  <a:tcPr marL="3417" marR="3417" marT="34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gn="l" fontAlgn="b"/>
                      <a:r>
                        <a:rPr lang="en-US" sz="600" u="none" strike="noStrike" dirty="0">
                          <a:effectLst/>
                        </a:rPr>
                        <a:t>The Role of the employee in a </a:t>
                      </a:r>
                      <a:r>
                        <a:rPr lang="en-US" sz="600" u="none" strike="noStrike" dirty="0" err="1">
                          <a:effectLst/>
                        </a:rPr>
                        <a:t>perticular</a:t>
                      </a:r>
                      <a:r>
                        <a:rPr lang="en-US" sz="600" u="none" strike="noStrike" dirty="0">
                          <a:effectLst/>
                        </a:rPr>
                        <a:t> department </a:t>
                      </a:r>
                      <a:endParaRPr lang="en-US" sz="600" b="0" i="0" u="none" strike="noStrike" dirty="0">
                        <a:solidFill>
                          <a:srgbClr val="000000"/>
                        </a:solidFill>
                        <a:effectLst/>
                        <a:latin typeface="Calibri" panose="020F0502020204030204" pitchFamily="34" charset="0"/>
                      </a:endParaRPr>
                    </a:p>
                  </a:txBody>
                  <a:tcPr marL="3417" marR="3417" marT="34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3301535"/>
                  </a:ext>
                </a:extLst>
              </a:tr>
              <a:tr h="143127">
                <a:tc>
                  <a:txBody>
                    <a:bodyPr/>
                    <a:lstStyle/>
                    <a:p>
                      <a:pPr algn="l" fontAlgn="b"/>
                      <a:r>
                        <a:rPr lang="en-IN" sz="500" u="none" strike="noStrike" dirty="0">
                          <a:effectLst/>
                        </a:rPr>
                        <a:t>Job </a:t>
                      </a:r>
                      <a:r>
                        <a:rPr lang="en-IN" sz="500" u="none" strike="noStrike" dirty="0" err="1">
                          <a:effectLst/>
                        </a:rPr>
                        <a:t>satisfac</a:t>
                      </a:r>
                      <a:endParaRPr lang="en-IN" sz="500" b="0" i="0" u="none" strike="noStrike" dirty="0">
                        <a:solidFill>
                          <a:srgbClr val="000000"/>
                        </a:solidFill>
                        <a:effectLst/>
                        <a:latin typeface="Calibri" panose="020F0502020204030204" pitchFamily="34" charset="0"/>
                      </a:endParaRPr>
                    </a:p>
                  </a:txBody>
                  <a:tcPr marL="3417" marR="3417" marT="34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gn="l" fontAlgn="b"/>
                      <a:r>
                        <a:rPr lang="en-US" sz="600" u="none" strike="noStrike" dirty="0">
                          <a:effectLst/>
                        </a:rPr>
                        <a:t>Job Satisfaction of the employee 1- Low,2-Medium,3-High,4-Very High</a:t>
                      </a:r>
                      <a:endParaRPr lang="en-US" sz="600" b="0" i="0" u="none" strike="noStrike" dirty="0">
                        <a:solidFill>
                          <a:srgbClr val="000000"/>
                        </a:solidFill>
                        <a:effectLst/>
                        <a:latin typeface="Calibri" panose="020F0502020204030204" pitchFamily="34" charset="0"/>
                      </a:endParaRPr>
                    </a:p>
                  </a:txBody>
                  <a:tcPr marL="3417" marR="3417" marT="34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83417017"/>
                  </a:ext>
                </a:extLst>
              </a:tr>
              <a:tr h="143127">
                <a:tc>
                  <a:txBody>
                    <a:bodyPr/>
                    <a:lstStyle/>
                    <a:p>
                      <a:pPr algn="l" fontAlgn="b"/>
                      <a:r>
                        <a:rPr lang="en-IN" sz="500" u="none" strike="noStrike" dirty="0">
                          <a:effectLst/>
                        </a:rPr>
                        <a:t>Marital Status</a:t>
                      </a:r>
                      <a:endParaRPr lang="en-IN" sz="500" b="0" i="0" u="none" strike="noStrike" dirty="0">
                        <a:solidFill>
                          <a:srgbClr val="000000"/>
                        </a:solidFill>
                        <a:effectLst/>
                        <a:latin typeface="Calibri" panose="020F0502020204030204" pitchFamily="34" charset="0"/>
                      </a:endParaRPr>
                    </a:p>
                  </a:txBody>
                  <a:tcPr marL="3417" marR="3417" marT="34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gn="l" fontAlgn="b"/>
                      <a:r>
                        <a:rPr lang="en-US" sz="600" u="none" strike="noStrike" dirty="0">
                          <a:effectLst/>
                        </a:rPr>
                        <a:t>Marital Status of the Employee(Married/Single/Divorced)</a:t>
                      </a:r>
                      <a:endParaRPr lang="en-US" sz="600" b="0" i="0" u="none" strike="noStrike" dirty="0">
                        <a:solidFill>
                          <a:srgbClr val="000000"/>
                        </a:solidFill>
                        <a:effectLst/>
                        <a:latin typeface="Calibri" panose="020F0502020204030204" pitchFamily="34" charset="0"/>
                      </a:endParaRPr>
                    </a:p>
                  </a:txBody>
                  <a:tcPr marL="3417" marR="3417" marT="34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396482524"/>
                  </a:ext>
                </a:extLst>
              </a:tr>
              <a:tr h="143127">
                <a:tc>
                  <a:txBody>
                    <a:bodyPr/>
                    <a:lstStyle/>
                    <a:p>
                      <a:pPr algn="l" fontAlgn="b"/>
                      <a:r>
                        <a:rPr lang="en-IN" sz="500" u="none" strike="noStrike" dirty="0">
                          <a:effectLst/>
                        </a:rPr>
                        <a:t>Monthly Income</a:t>
                      </a:r>
                      <a:endParaRPr lang="en-IN" sz="500" b="0" i="0" u="none" strike="noStrike" dirty="0">
                        <a:solidFill>
                          <a:srgbClr val="000000"/>
                        </a:solidFill>
                        <a:effectLst/>
                        <a:latin typeface="Calibri" panose="020F0502020204030204" pitchFamily="34" charset="0"/>
                      </a:endParaRPr>
                    </a:p>
                  </a:txBody>
                  <a:tcPr marL="3417" marR="3417" marT="34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gn="l" fontAlgn="b"/>
                      <a:r>
                        <a:rPr lang="en-US" sz="600" u="none" strike="noStrike" dirty="0">
                          <a:effectLst/>
                        </a:rPr>
                        <a:t>Monthly Salary of the employee</a:t>
                      </a:r>
                      <a:endParaRPr lang="en-US" sz="600" b="0" i="0" u="none" strike="noStrike" dirty="0">
                        <a:solidFill>
                          <a:srgbClr val="000000"/>
                        </a:solidFill>
                        <a:effectLst/>
                        <a:latin typeface="Calibri" panose="020F0502020204030204" pitchFamily="34" charset="0"/>
                      </a:endParaRPr>
                    </a:p>
                  </a:txBody>
                  <a:tcPr marL="3417" marR="3417" marT="34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194141180"/>
                  </a:ext>
                </a:extLst>
              </a:tr>
              <a:tr h="143127">
                <a:tc>
                  <a:txBody>
                    <a:bodyPr/>
                    <a:lstStyle/>
                    <a:p>
                      <a:pPr algn="l" fontAlgn="b"/>
                      <a:r>
                        <a:rPr lang="en-IN" sz="500" u="none" strike="noStrike" dirty="0">
                          <a:effectLst/>
                        </a:rPr>
                        <a:t>Company Changed</a:t>
                      </a:r>
                      <a:endParaRPr lang="en-IN" sz="500" b="0" i="0" u="none" strike="noStrike" dirty="0">
                        <a:solidFill>
                          <a:srgbClr val="000000"/>
                        </a:solidFill>
                        <a:effectLst/>
                        <a:latin typeface="Calibri" panose="020F0502020204030204" pitchFamily="34" charset="0"/>
                      </a:endParaRPr>
                    </a:p>
                  </a:txBody>
                  <a:tcPr marL="3417" marR="3417" marT="34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gn="l" fontAlgn="b"/>
                      <a:r>
                        <a:rPr lang="en-US" sz="600" u="none" strike="noStrike" dirty="0">
                          <a:effectLst/>
                        </a:rPr>
                        <a:t>No . Of companies employee has changed</a:t>
                      </a:r>
                      <a:endParaRPr lang="en-US" sz="600" b="0" i="0" u="none" strike="noStrike" dirty="0">
                        <a:solidFill>
                          <a:srgbClr val="000000"/>
                        </a:solidFill>
                        <a:effectLst/>
                        <a:latin typeface="Calibri" panose="020F0502020204030204" pitchFamily="34" charset="0"/>
                      </a:endParaRPr>
                    </a:p>
                  </a:txBody>
                  <a:tcPr marL="3417" marR="3417" marT="34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612497065"/>
                  </a:ext>
                </a:extLst>
              </a:tr>
              <a:tr h="143127">
                <a:tc>
                  <a:txBody>
                    <a:bodyPr/>
                    <a:lstStyle/>
                    <a:p>
                      <a:pPr algn="l" fontAlgn="b"/>
                      <a:r>
                        <a:rPr lang="en-IN" sz="500" u="none" strike="noStrike" dirty="0">
                          <a:effectLst/>
                        </a:rPr>
                        <a:t>18Yrs</a:t>
                      </a:r>
                      <a:endParaRPr lang="en-IN" sz="500" b="0" i="0" u="none" strike="noStrike" dirty="0">
                        <a:solidFill>
                          <a:srgbClr val="000000"/>
                        </a:solidFill>
                        <a:effectLst/>
                        <a:latin typeface="Calibri" panose="020F0502020204030204" pitchFamily="34" charset="0"/>
                      </a:endParaRPr>
                    </a:p>
                  </a:txBody>
                  <a:tcPr marL="3417" marR="3417" marT="34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gn="l" fontAlgn="b"/>
                      <a:r>
                        <a:rPr lang="en-US" sz="600" u="none" strike="noStrike" dirty="0">
                          <a:effectLst/>
                        </a:rPr>
                        <a:t>Is the age of the employee 18Yrs above?(Y/N) [All employees are above 18]</a:t>
                      </a:r>
                      <a:endParaRPr lang="en-US" sz="600" b="0" i="0" u="none" strike="noStrike" dirty="0">
                        <a:solidFill>
                          <a:srgbClr val="000000"/>
                        </a:solidFill>
                        <a:effectLst/>
                        <a:latin typeface="Calibri" panose="020F0502020204030204" pitchFamily="34" charset="0"/>
                      </a:endParaRPr>
                    </a:p>
                  </a:txBody>
                  <a:tcPr marL="3417" marR="3417" marT="34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768666770"/>
                  </a:ext>
                </a:extLst>
              </a:tr>
              <a:tr h="143127">
                <a:tc>
                  <a:txBody>
                    <a:bodyPr/>
                    <a:lstStyle/>
                    <a:p>
                      <a:pPr algn="l" fontAlgn="b"/>
                      <a:r>
                        <a:rPr lang="en-IN" sz="500" u="none" strike="noStrike" dirty="0">
                          <a:effectLst/>
                        </a:rPr>
                        <a:t>Over Time</a:t>
                      </a:r>
                      <a:endParaRPr lang="en-IN" sz="500" b="0" i="0" u="none" strike="noStrike" dirty="0">
                        <a:solidFill>
                          <a:srgbClr val="000000"/>
                        </a:solidFill>
                        <a:effectLst/>
                        <a:latin typeface="Calibri" panose="020F0502020204030204" pitchFamily="34" charset="0"/>
                      </a:endParaRPr>
                    </a:p>
                  </a:txBody>
                  <a:tcPr marL="3417" marR="3417" marT="34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gn="l" fontAlgn="b"/>
                      <a:r>
                        <a:rPr lang="en-US" sz="600" u="none" strike="noStrike" dirty="0">
                          <a:effectLst/>
                        </a:rPr>
                        <a:t>Whether the employee has done over time?(Yes/No)</a:t>
                      </a:r>
                      <a:endParaRPr lang="en-US" sz="600" b="0" i="0" u="none" strike="noStrike" dirty="0">
                        <a:solidFill>
                          <a:srgbClr val="000000"/>
                        </a:solidFill>
                        <a:effectLst/>
                        <a:latin typeface="Calibri" panose="020F0502020204030204" pitchFamily="34" charset="0"/>
                      </a:endParaRPr>
                    </a:p>
                  </a:txBody>
                  <a:tcPr marL="3417" marR="3417" marT="34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9518172"/>
                  </a:ext>
                </a:extLst>
              </a:tr>
              <a:tr h="143127">
                <a:tc>
                  <a:txBody>
                    <a:bodyPr/>
                    <a:lstStyle/>
                    <a:p>
                      <a:pPr algn="l" fontAlgn="b"/>
                      <a:r>
                        <a:rPr lang="en-IN" sz="500" u="none" strike="noStrike" dirty="0" err="1">
                          <a:effectLst/>
                        </a:rPr>
                        <a:t>PercentSalaryHike</a:t>
                      </a:r>
                      <a:endParaRPr lang="en-IN" sz="500" b="0" i="0" u="none" strike="noStrike" dirty="0">
                        <a:solidFill>
                          <a:srgbClr val="000000"/>
                        </a:solidFill>
                        <a:effectLst/>
                        <a:latin typeface="Calibri" panose="020F0502020204030204" pitchFamily="34" charset="0"/>
                      </a:endParaRPr>
                    </a:p>
                  </a:txBody>
                  <a:tcPr marL="3417" marR="3417" marT="34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gn="l" fontAlgn="b"/>
                      <a:r>
                        <a:rPr lang="en-US" sz="600" u="none" strike="noStrike" dirty="0">
                          <a:effectLst/>
                        </a:rPr>
                        <a:t>Percentage of Salary Hiked of Employee</a:t>
                      </a:r>
                      <a:endParaRPr lang="en-US" sz="600" b="0" i="0" u="none" strike="noStrike" dirty="0">
                        <a:solidFill>
                          <a:srgbClr val="000000"/>
                        </a:solidFill>
                        <a:effectLst/>
                        <a:latin typeface="Calibri" panose="020F0502020204030204" pitchFamily="34" charset="0"/>
                      </a:endParaRPr>
                    </a:p>
                  </a:txBody>
                  <a:tcPr marL="3417" marR="3417" marT="34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86340830"/>
                  </a:ext>
                </a:extLst>
              </a:tr>
              <a:tr h="143127">
                <a:tc>
                  <a:txBody>
                    <a:bodyPr/>
                    <a:lstStyle/>
                    <a:p>
                      <a:pPr algn="l" fontAlgn="ctr"/>
                      <a:r>
                        <a:rPr lang="en-IN" sz="500" u="none" strike="noStrike" dirty="0">
                          <a:effectLst/>
                        </a:rPr>
                        <a:t>Performance Rating </a:t>
                      </a:r>
                      <a:endParaRPr lang="en-IN" sz="500" b="0" i="0" u="none" strike="noStrike" dirty="0">
                        <a:solidFill>
                          <a:srgbClr val="000000"/>
                        </a:solidFill>
                        <a:effectLst/>
                        <a:latin typeface="Calibri" panose="020F0502020204030204" pitchFamily="34" charset="0"/>
                      </a:endParaRPr>
                    </a:p>
                  </a:txBody>
                  <a:tcPr marL="3417" marR="3417" marT="341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gn="l" fontAlgn="b"/>
                      <a:r>
                        <a:rPr lang="en-US" sz="600" u="none" strike="noStrike" dirty="0">
                          <a:effectLst/>
                        </a:rPr>
                        <a:t>Rating the Performance of the employee  :1- Low,2-Medium,3-High,4-Very High</a:t>
                      </a:r>
                      <a:endParaRPr lang="en-US" sz="600" b="0" i="0" u="none" strike="noStrike" dirty="0">
                        <a:solidFill>
                          <a:srgbClr val="000000"/>
                        </a:solidFill>
                        <a:effectLst/>
                        <a:latin typeface="Calibri" panose="020F0502020204030204" pitchFamily="34" charset="0"/>
                      </a:endParaRPr>
                    </a:p>
                  </a:txBody>
                  <a:tcPr marL="3417" marR="3417" marT="34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825569578"/>
                  </a:ext>
                </a:extLst>
              </a:tr>
              <a:tr h="256641">
                <a:tc>
                  <a:txBody>
                    <a:bodyPr/>
                    <a:lstStyle/>
                    <a:p>
                      <a:pPr algn="l" fontAlgn="ctr"/>
                      <a:r>
                        <a:rPr lang="en-IN" sz="500" u="none" strike="noStrike" dirty="0">
                          <a:effectLst/>
                        </a:rPr>
                        <a:t>Relationship Satisfaction </a:t>
                      </a:r>
                      <a:endParaRPr lang="en-IN" sz="500" b="0" i="0" u="none" strike="noStrike" dirty="0">
                        <a:solidFill>
                          <a:srgbClr val="000000"/>
                        </a:solidFill>
                        <a:effectLst/>
                        <a:latin typeface="Calibri" panose="020F0502020204030204" pitchFamily="34" charset="0"/>
                      </a:endParaRPr>
                    </a:p>
                  </a:txBody>
                  <a:tcPr marL="3417" marR="3417" marT="341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gn="l" fontAlgn="b"/>
                      <a:r>
                        <a:rPr lang="en-US" sz="600" u="none" strike="noStrike" dirty="0">
                          <a:effectLst/>
                        </a:rPr>
                        <a:t>Relationship Satisfaction of the employee 1- Low,2-Medium,3-High,4-Very High</a:t>
                      </a:r>
                      <a:endParaRPr lang="en-US" sz="600" b="0" i="0" u="none" strike="noStrike" dirty="0">
                        <a:solidFill>
                          <a:srgbClr val="000000"/>
                        </a:solidFill>
                        <a:effectLst/>
                        <a:latin typeface="Calibri" panose="020F0502020204030204" pitchFamily="34" charset="0"/>
                      </a:endParaRPr>
                    </a:p>
                  </a:txBody>
                  <a:tcPr marL="3417" marR="3417" marT="34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826098729"/>
                  </a:ext>
                </a:extLst>
              </a:tr>
              <a:tr h="269078">
                <a:tc>
                  <a:txBody>
                    <a:bodyPr/>
                    <a:lstStyle/>
                    <a:p>
                      <a:pPr algn="l" fontAlgn="b"/>
                      <a:r>
                        <a:rPr lang="en-IN" sz="500" u="none" strike="noStrike" dirty="0">
                          <a:effectLst/>
                        </a:rPr>
                        <a:t>Standard Hours</a:t>
                      </a:r>
                      <a:endParaRPr lang="en-IN" sz="500" b="0" i="0" u="none" strike="noStrike" dirty="0">
                        <a:solidFill>
                          <a:srgbClr val="000000"/>
                        </a:solidFill>
                        <a:effectLst/>
                        <a:latin typeface="Calibri" panose="020F0502020204030204" pitchFamily="34" charset="0"/>
                      </a:endParaRPr>
                    </a:p>
                  </a:txBody>
                  <a:tcPr marL="3417" marR="3417" marT="34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gn="l" fontAlgn="b"/>
                      <a:r>
                        <a:rPr lang="en-US" sz="600" u="none" strike="noStrike" dirty="0">
                          <a:effectLst/>
                        </a:rPr>
                        <a:t>Standard hours is the number of hours of production time that should have been used during an accounting period</a:t>
                      </a:r>
                      <a:endParaRPr lang="en-US" sz="600" b="0" i="0" u="none" strike="noStrike" dirty="0">
                        <a:solidFill>
                          <a:srgbClr val="000000"/>
                        </a:solidFill>
                        <a:effectLst/>
                        <a:latin typeface="Calibri" panose="020F0502020204030204" pitchFamily="34" charset="0"/>
                      </a:endParaRPr>
                    </a:p>
                  </a:txBody>
                  <a:tcPr marL="3417" marR="3417" marT="34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859821637"/>
                  </a:ext>
                </a:extLst>
              </a:tr>
              <a:tr h="143127">
                <a:tc>
                  <a:txBody>
                    <a:bodyPr/>
                    <a:lstStyle/>
                    <a:p>
                      <a:pPr algn="l" fontAlgn="b"/>
                      <a:r>
                        <a:rPr lang="en-IN" sz="500" u="none" strike="noStrike" dirty="0">
                          <a:effectLst/>
                        </a:rPr>
                        <a:t>Stock Option Level</a:t>
                      </a:r>
                      <a:endParaRPr lang="en-IN" sz="500" b="0" i="0" u="none" strike="noStrike" dirty="0">
                        <a:solidFill>
                          <a:srgbClr val="000000"/>
                        </a:solidFill>
                        <a:effectLst/>
                        <a:latin typeface="Calibri" panose="020F0502020204030204" pitchFamily="34" charset="0"/>
                      </a:endParaRPr>
                    </a:p>
                  </a:txBody>
                  <a:tcPr marL="3417" marR="3417" marT="34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gn="l" fontAlgn="b"/>
                      <a:r>
                        <a:rPr lang="en-US" sz="600" u="none" strike="noStrike" dirty="0">
                          <a:effectLst/>
                        </a:rPr>
                        <a:t>stock option Level is a type of equity compensation granted by company to their employees(0,1,2,3)</a:t>
                      </a:r>
                      <a:endParaRPr lang="en-US" sz="600" b="0" i="0" u="none" strike="noStrike" dirty="0">
                        <a:solidFill>
                          <a:srgbClr val="000000"/>
                        </a:solidFill>
                        <a:effectLst/>
                        <a:latin typeface="Calibri" panose="020F0502020204030204" pitchFamily="34" charset="0"/>
                      </a:endParaRPr>
                    </a:p>
                  </a:txBody>
                  <a:tcPr marL="3417" marR="3417" marT="34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804320549"/>
                  </a:ext>
                </a:extLst>
              </a:tr>
              <a:tr h="143127">
                <a:tc>
                  <a:txBody>
                    <a:bodyPr/>
                    <a:lstStyle/>
                    <a:p>
                      <a:pPr algn="l" fontAlgn="b"/>
                      <a:r>
                        <a:rPr lang="en-IN" sz="500" u="none" strike="noStrike" dirty="0">
                          <a:effectLst/>
                        </a:rPr>
                        <a:t>Total Working Years</a:t>
                      </a:r>
                      <a:endParaRPr lang="en-IN" sz="500" b="0" i="0" u="none" strike="noStrike" dirty="0">
                        <a:solidFill>
                          <a:srgbClr val="000000"/>
                        </a:solidFill>
                        <a:effectLst/>
                        <a:latin typeface="Calibri" panose="020F0502020204030204" pitchFamily="34" charset="0"/>
                      </a:endParaRPr>
                    </a:p>
                  </a:txBody>
                  <a:tcPr marL="3417" marR="3417" marT="34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gn="l" fontAlgn="b"/>
                      <a:r>
                        <a:rPr lang="en-US" sz="600" u="none" strike="noStrike" dirty="0">
                          <a:effectLst/>
                        </a:rPr>
                        <a:t>Number of Years the employee has been working from</a:t>
                      </a:r>
                      <a:endParaRPr lang="en-US" sz="600" b="0" i="0" u="none" strike="noStrike" dirty="0">
                        <a:solidFill>
                          <a:srgbClr val="000000"/>
                        </a:solidFill>
                        <a:effectLst/>
                        <a:latin typeface="Calibri" panose="020F0502020204030204" pitchFamily="34" charset="0"/>
                      </a:endParaRPr>
                    </a:p>
                  </a:txBody>
                  <a:tcPr marL="3417" marR="3417" marT="34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4110729"/>
                  </a:ext>
                </a:extLst>
              </a:tr>
              <a:tr h="284072">
                <a:tc>
                  <a:txBody>
                    <a:bodyPr/>
                    <a:lstStyle/>
                    <a:p>
                      <a:pPr algn="l" fontAlgn="b"/>
                      <a:r>
                        <a:rPr lang="en-IN" sz="500" u="none" strike="noStrike" dirty="0">
                          <a:effectLst/>
                        </a:rPr>
                        <a:t>Training time spent</a:t>
                      </a:r>
                      <a:endParaRPr lang="en-IN" sz="500" b="0" i="0" u="none" strike="noStrike" dirty="0">
                        <a:solidFill>
                          <a:srgbClr val="000000"/>
                        </a:solidFill>
                        <a:effectLst/>
                        <a:latin typeface="Calibri" panose="020F0502020204030204" pitchFamily="34" charset="0"/>
                      </a:endParaRPr>
                    </a:p>
                  </a:txBody>
                  <a:tcPr marL="3417" marR="3417" marT="34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gn="l" fontAlgn="b"/>
                      <a:r>
                        <a:rPr lang="en-US" sz="600" u="none" strike="noStrike" dirty="0">
                          <a:effectLst/>
                        </a:rPr>
                        <a:t>Number of months they have received training from the Company</a:t>
                      </a:r>
                      <a:endParaRPr lang="en-US" sz="600" b="0" i="0" u="none" strike="noStrike" dirty="0">
                        <a:solidFill>
                          <a:srgbClr val="000000"/>
                        </a:solidFill>
                        <a:effectLst/>
                        <a:latin typeface="Calibri" panose="020F0502020204030204" pitchFamily="34" charset="0"/>
                      </a:endParaRPr>
                    </a:p>
                  </a:txBody>
                  <a:tcPr marL="3417" marR="3417" marT="34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08982471"/>
                  </a:ext>
                </a:extLst>
              </a:tr>
              <a:tr h="143127">
                <a:tc>
                  <a:txBody>
                    <a:bodyPr/>
                    <a:lstStyle/>
                    <a:p>
                      <a:pPr algn="l" fontAlgn="ctr"/>
                      <a:r>
                        <a:rPr lang="en-IN" sz="500" u="none" strike="noStrike" dirty="0">
                          <a:effectLst/>
                        </a:rPr>
                        <a:t>Work </a:t>
                      </a:r>
                      <a:r>
                        <a:rPr lang="en-IN" sz="500" u="none" strike="noStrike" dirty="0" err="1">
                          <a:effectLst/>
                        </a:rPr>
                        <a:t>LifeBalance</a:t>
                      </a:r>
                      <a:endParaRPr lang="en-IN" sz="500" b="0" i="0" u="none" strike="noStrike" dirty="0">
                        <a:solidFill>
                          <a:srgbClr val="000000"/>
                        </a:solidFill>
                        <a:effectLst/>
                        <a:latin typeface="Calibri" panose="020F0502020204030204" pitchFamily="34" charset="0"/>
                      </a:endParaRPr>
                    </a:p>
                  </a:txBody>
                  <a:tcPr marL="3417" marR="3417" marT="341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gn="l" fontAlgn="b"/>
                      <a:r>
                        <a:rPr lang="en-US" sz="600" u="none" strike="noStrike" dirty="0">
                          <a:effectLst/>
                        </a:rPr>
                        <a:t>Work life Balance : 1-Bad,2-Good,3-Better,4-Best</a:t>
                      </a:r>
                      <a:endParaRPr lang="en-US" sz="600" b="0" i="0" u="none" strike="noStrike" dirty="0">
                        <a:solidFill>
                          <a:srgbClr val="000000"/>
                        </a:solidFill>
                        <a:effectLst/>
                        <a:latin typeface="Calibri" panose="020F0502020204030204" pitchFamily="34" charset="0"/>
                      </a:endParaRPr>
                    </a:p>
                  </a:txBody>
                  <a:tcPr marL="3417" marR="3417" marT="34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961894990"/>
                  </a:ext>
                </a:extLst>
              </a:tr>
              <a:tr h="143127">
                <a:tc>
                  <a:txBody>
                    <a:bodyPr/>
                    <a:lstStyle/>
                    <a:p>
                      <a:pPr algn="l" fontAlgn="b"/>
                      <a:r>
                        <a:rPr lang="en-IN" sz="500" u="none" strike="noStrike" dirty="0">
                          <a:effectLst/>
                        </a:rPr>
                        <a:t>Years @company</a:t>
                      </a:r>
                      <a:endParaRPr lang="en-IN" sz="500" b="0" i="0" u="none" strike="noStrike" dirty="0">
                        <a:solidFill>
                          <a:srgbClr val="000000"/>
                        </a:solidFill>
                        <a:effectLst/>
                        <a:latin typeface="Calibri" panose="020F0502020204030204" pitchFamily="34" charset="0"/>
                      </a:endParaRPr>
                    </a:p>
                  </a:txBody>
                  <a:tcPr marL="3417" marR="3417" marT="34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gn="l" fontAlgn="b"/>
                      <a:r>
                        <a:rPr lang="en-US" sz="600" u="none" strike="noStrike" dirty="0">
                          <a:effectLst/>
                        </a:rPr>
                        <a:t>Number of Years of the employee </a:t>
                      </a:r>
                      <a:r>
                        <a:rPr lang="en-US" sz="600" u="none" strike="noStrike" dirty="0" err="1">
                          <a:effectLst/>
                        </a:rPr>
                        <a:t>assosiated</a:t>
                      </a:r>
                      <a:r>
                        <a:rPr lang="en-US" sz="600" u="none" strike="noStrike" dirty="0">
                          <a:effectLst/>
                        </a:rPr>
                        <a:t> with this Company</a:t>
                      </a:r>
                      <a:endParaRPr lang="en-US" sz="600" b="0" i="0" u="none" strike="noStrike" dirty="0">
                        <a:solidFill>
                          <a:srgbClr val="000000"/>
                        </a:solidFill>
                        <a:effectLst/>
                        <a:latin typeface="Calibri" panose="020F0502020204030204" pitchFamily="34" charset="0"/>
                      </a:endParaRPr>
                    </a:p>
                  </a:txBody>
                  <a:tcPr marL="3417" marR="3417" marT="34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655054512"/>
                  </a:ext>
                </a:extLst>
              </a:tr>
              <a:tr h="143127">
                <a:tc>
                  <a:txBody>
                    <a:bodyPr/>
                    <a:lstStyle/>
                    <a:p>
                      <a:pPr algn="l" fontAlgn="b"/>
                      <a:r>
                        <a:rPr lang="en-IN" sz="500" u="sng" strike="noStrike" dirty="0" err="1">
                          <a:solidFill>
                            <a:schemeClr val="tx1"/>
                          </a:solidFill>
                          <a:effectLst/>
                          <a:hlinkClick r:id="rId4">
                            <a:extLst>
                              <a:ext uri="{A12FA001-AC4F-418D-AE19-62706E023703}">
                                <ahyp:hlinkClr xmlns:ahyp="http://schemas.microsoft.com/office/drawing/2018/hyperlinkcolor" val="tx"/>
                              </a:ext>
                            </a:extLst>
                          </a:hlinkClick>
                        </a:rPr>
                        <a:t>Years@Current</a:t>
                      </a:r>
                      <a:r>
                        <a:rPr lang="en-IN" sz="500" u="sng" strike="noStrike" dirty="0">
                          <a:solidFill>
                            <a:schemeClr val="tx1"/>
                          </a:solidFill>
                          <a:effectLst/>
                          <a:hlinkClick r:id="rId4">
                            <a:extLst>
                              <a:ext uri="{A12FA001-AC4F-418D-AE19-62706E023703}">
                                <ahyp:hlinkClr xmlns:ahyp="http://schemas.microsoft.com/office/drawing/2018/hyperlinkcolor" val="tx"/>
                              </a:ext>
                            </a:extLst>
                          </a:hlinkClick>
                        </a:rPr>
                        <a:t> role</a:t>
                      </a:r>
                      <a:endParaRPr lang="en-IN" sz="500" b="0" i="0" u="sng" strike="noStrike" dirty="0">
                        <a:solidFill>
                          <a:schemeClr val="tx1"/>
                        </a:solidFill>
                        <a:effectLst/>
                        <a:latin typeface="Calibri" panose="020F0502020204030204" pitchFamily="34" charset="0"/>
                      </a:endParaRPr>
                    </a:p>
                  </a:txBody>
                  <a:tcPr marL="3417" marR="3417" marT="34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gn="l" fontAlgn="b"/>
                      <a:r>
                        <a:rPr lang="en-US" sz="600" u="none" strike="noStrike" dirty="0">
                          <a:effectLst/>
                        </a:rPr>
                        <a:t>Number of Years the employee has been working in the current role in this company</a:t>
                      </a:r>
                      <a:endParaRPr lang="en-US" sz="600" b="0" i="0" u="none" strike="noStrike" dirty="0">
                        <a:solidFill>
                          <a:srgbClr val="000000"/>
                        </a:solidFill>
                        <a:effectLst/>
                        <a:latin typeface="Calibri" panose="020F0502020204030204" pitchFamily="34" charset="0"/>
                      </a:endParaRPr>
                    </a:p>
                  </a:txBody>
                  <a:tcPr marL="3417" marR="3417" marT="34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4207716267"/>
                  </a:ext>
                </a:extLst>
              </a:tr>
              <a:tr h="143127">
                <a:tc>
                  <a:txBody>
                    <a:bodyPr/>
                    <a:lstStyle/>
                    <a:p>
                      <a:pPr algn="l" fontAlgn="b"/>
                      <a:r>
                        <a:rPr lang="en-IN" sz="500" u="none" strike="noStrike" dirty="0" err="1">
                          <a:effectLst/>
                        </a:rPr>
                        <a:t>BusinessTravel</a:t>
                      </a:r>
                      <a:endParaRPr lang="en-IN" sz="500" b="0" i="0" u="none" strike="noStrike" dirty="0">
                        <a:solidFill>
                          <a:srgbClr val="000000"/>
                        </a:solidFill>
                        <a:effectLst/>
                        <a:latin typeface="Calibri" panose="020F0502020204030204" pitchFamily="34" charset="0"/>
                      </a:endParaRPr>
                    </a:p>
                  </a:txBody>
                  <a:tcPr marL="3417" marR="3417" marT="34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gn="l" fontAlgn="b"/>
                      <a:r>
                        <a:rPr lang="en-US" sz="600" u="none" strike="noStrike" dirty="0">
                          <a:effectLst/>
                        </a:rPr>
                        <a:t>Travel History of the employee related to business: (Non-Travel, Travel-Frequently, Travel rarely)</a:t>
                      </a:r>
                      <a:endParaRPr lang="en-US" sz="600" b="0" i="0" u="none" strike="noStrike" dirty="0">
                        <a:solidFill>
                          <a:srgbClr val="000000"/>
                        </a:solidFill>
                        <a:effectLst/>
                        <a:latin typeface="Calibri" panose="020F0502020204030204" pitchFamily="34" charset="0"/>
                      </a:endParaRPr>
                    </a:p>
                  </a:txBody>
                  <a:tcPr marL="3417" marR="3417" marT="34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542168152"/>
                  </a:ext>
                </a:extLst>
              </a:tr>
              <a:tr h="269078">
                <a:tc>
                  <a:txBody>
                    <a:bodyPr/>
                    <a:lstStyle/>
                    <a:p>
                      <a:pPr algn="l" fontAlgn="b"/>
                      <a:r>
                        <a:rPr lang="en-IN" sz="500" u="none" strike="noStrike" dirty="0">
                          <a:effectLst/>
                        </a:rPr>
                        <a:t>Dept</a:t>
                      </a:r>
                      <a:endParaRPr lang="en-IN" sz="500" b="0" i="0" u="none" strike="noStrike" dirty="0">
                        <a:solidFill>
                          <a:srgbClr val="000000"/>
                        </a:solidFill>
                        <a:effectLst/>
                        <a:latin typeface="Calibri" panose="020F0502020204030204" pitchFamily="34" charset="0"/>
                      </a:endParaRPr>
                    </a:p>
                  </a:txBody>
                  <a:tcPr marL="3417" marR="3417" marT="34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gn="l" fontAlgn="b"/>
                      <a:r>
                        <a:rPr lang="en-US" sz="600" u="none" strike="noStrike" dirty="0">
                          <a:effectLst/>
                        </a:rPr>
                        <a:t>The Department of the employee that is currently working in the company ( Human Resources , Research &amp; Development ,Sales </a:t>
                      </a:r>
                      <a:endParaRPr lang="en-US" sz="600" b="0" i="0" u="none" strike="noStrike" dirty="0">
                        <a:solidFill>
                          <a:srgbClr val="000000"/>
                        </a:solidFill>
                        <a:effectLst/>
                        <a:latin typeface="Calibri" panose="020F0502020204030204" pitchFamily="34" charset="0"/>
                      </a:endParaRPr>
                    </a:p>
                  </a:txBody>
                  <a:tcPr marL="3417" marR="3417" marT="34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093766920"/>
                  </a:ext>
                </a:extLst>
              </a:tr>
              <a:tr h="143127">
                <a:tc>
                  <a:txBody>
                    <a:bodyPr/>
                    <a:lstStyle/>
                    <a:p>
                      <a:pPr algn="l" fontAlgn="b"/>
                      <a:r>
                        <a:rPr lang="en-IN" sz="500" u="none" strike="noStrike" dirty="0" err="1">
                          <a:effectLst/>
                        </a:rPr>
                        <a:t>Travel_distance</a:t>
                      </a:r>
                      <a:endParaRPr lang="en-IN" sz="500" b="0" i="0" u="none" strike="noStrike" dirty="0">
                        <a:solidFill>
                          <a:srgbClr val="000000"/>
                        </a:solidFill>
                        <a:effectLst/>
                        <a:latin typeface="Calibri" panose="020F0502020204030204" pitchFamily="34" charset="0"/>
                      </a:endParaRPr>
                    </a:p>
                  </a:txBody>
                  <a:tcPr marL="3417" marR="3417" marT="34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gn="l" fontAlgn="b"/>
                      <a:r>
                        <a:rPr lang="en-US" sz="600" u="none" strike="noStrike" dirty="0">
                          <a:effectLst/>
                        </a:rPr>
                        <a:t>The travel Distance from Work place to Home of an employee</a:t>
                      </a:r>
                      <a:endParaRPr lang="en-US" sz="600" b="0" i="0" u="none" strike="noStrike" dirty="0">
                        <a:solidFill>
                          <a:srgbClr val="000000"/>
                        </a:solidFill>
                        <a:effectLst/>
                        <a:latin typeface="Calibri" panose="020F0502020204030204" pitchFamily="34" charset="0"/>
                      </a:endParaRPr>
                    </a:p>
                  </a:txBody>
                  <a:tcPr marL="3417" marR="3417" marT="34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951766168"/>
                  </a:ext>
                </a:extLst>
              </a:tr>
              <a:tr h="143127">
                <a:tc>
                  <a:txBody>
                    <a:bodyPr/>
                    <a:lstStyle/>
                    <a:p>
                      <a:pPr algn="l" fontAlgn="b"/>
                      <a:r>
                        <a:rPr lang="en-IN" sz="500" u="none" strike="noStrike" dirty="0">
                          <a:effectLst/>
                        </a:rPr>
                        <a:t>Attrition</a:t>
                      </a:r>
                      <a:endParaRPr lang="en-IN" sz="500" b="0" i="0" u="none" strike="noStrike" dirty="0">
                        <a:solidFill>
                          <a:srgbClr val="000000"/>
                        </a:solidFill>
                        <a:effectLst/>
                        <a:latin typeface="Calibri" panose="020F0502020204030204" pitchFamily="34" charset="0"/>
                      </a:endParaRPr>
                    </a:p>
                  </a:txBody>
                  <a:tcPr marL="3417" marR="3417" marT="34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gn="l" fontAlgn="b"/>
                      <a:r>
                        <a:rPr lang="en-US" sz="600" u="none" strike="noStrike" dirty="0">
                          <a:effectLst/>
                        </a:rPr>
                        <a:t>Attrition of the employee(Yes/No)</a:t>
                      </a:r>
                      <a:endParaRPr lang="en-US" sz="600" b="0" i="0" u="none" strike="noStrike" dirty="0">
                        <a:solidFill>
                          <a:srgbClr val="000000"/>
                        </a:solidFill>
                        <a:effectLst/>
                        <a:latin typeface="Calibri" panose="020F0502020204030204" pitchFamily="34" charset="0"/>
                      </a:endParaRPr>
                    </a:p>
                  </a:txBody>
                  <a:tcPr marL="3417" marR="3417" marT="34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957710768"/>
                  </a:ext>
                </a:extLst>
              </a:tr>
            </a:tbl>
          </a:graphicData>
        </a:graphic>
      </p:graphicFrame>
      <p:graphicFrame>
        <p:nvGraphicFramePr>
          <p:cNvPr id="2" name="Table 3">
            <a:extLst>
              <a:ext uri="{FF2B5EF4-FFF2-40B4-BE49-F238E27FC236}">
                <a16:creationId xmlns:a16="http://schemas.microsoft.com/office/drawing/2014/main" id="{DA78B967-8730-4E09-8189-6D2341CE3BE1}"/>
              </a:ext>
            </a:extLst>
          </p:cNvPr>
          <p:cNvGraphicFramePr>
            <a:graphicFrameLocks noGrp="1"/>
          </p:cNvGraphicFramePr>
          <p:nvPr>
            <p:extLst>
              <p:ext uri="{D42A27DB-BD31-4B8C-83A1-F6EECF244321}">
                <p14:modId xmlns:p14="http://schemas.microsoft.com/office/powerpoint/2010/main" val="2774230037"/>
              </p:ext>
            </p:extLst>
          </p:nvPr>
        </p:nvGraphicFramePr>
        <p:xfrm>
          <a:off x="1053892" y="672506"/>
          <a:ext cx="10117808" cy="5508922"/>
        </p:xfrm>
        <a:graphic>
          <a:graphicData uri="http://schemas.openxmlformats.org/drawingml/2006/table">
            <a:tbl>
              <a:tblPr firstRow="1" bandRow="1">
                <a:tableStyleId>{F5AB1C69-6EDB-4FF4-983F-18BD219EF322}</a:tableStyleId>
              </a:tblPr>
              <a:tblGrid>
                <a:gridCol w="2345293">
                  <a:extLst>
                    <a:ext uri="{9D8B030D-6E8A-4147-A177-3AD203B41FA5}">
                      <a16:colId xmlns:a16="http://schemas.microsoft.com/office/drawing/2014/main" val="2054076387"/>
                    </a:ext>
                  </a:extLst>
                </a:gridCol>
                <a:gridCol w="7772515">
                  <a:extLst>
                    <a:ext uri="{9D8B030D-6E8A-4147-A177-3AD203B41FA5}">
                      <a16:colId xmlns:a16="http://schemas.microsoft.com/office/drawing/2014/main" val="710803582"/>
                    </a:ext>
                  </a:extLst>
                </a:gridCol>
              </a:tblGrid>
              <a:tr h="151274">
                <a:tc>
                  <a:txBody>
                    <a:bodyPr/>
                    <a:lstStyle/>
                    <a:p>
                      <a:pPr algn="l" fontAlgn="b"/>
                      <a:r>
                        <a:rPr lang="en-IN" sz="1050" u="none" strike="noStrike" dirty="0">
                          <a:effectLst/>
                        </a:rPr>
                        <a:t>Variable</a:t>
                      </a:r>
                      <a:endParaRPr lang="en-IN" sz="1050" b="1" i="0" u="none" strike="noStrike" dirty="0">
                        <a:solidFill>
                          <a:srgbClr val="FFFFFF"/>
                        </a:solidFill>
                        <a:effectLst/>
                        <a:latin typeface="Calibri" panose="020F0502020204030204" pitchFamily="34" charset="0"/>
                      </a:endParaRPr>
                    </a:p>
                  </a:txBody>
                  <a:tcPr marL="3417" marR="3417" marT="3417" marB="0" anchor="b"/>
                </a:tc>
                <a:tc>
                  <a:txBody>
                    <a:bodyPr/>
                    <a:lstStyle/>
                    <a:p>
                      <a:pPr algn="l" fontAlgn="b"/>
                      <a:r>
                        <a:rPr lang="en-IN" sz="1050" u="none" strike="noStrike" dirty="0">
                          <a:effectLst/>
                        </a:rPr>
                        <a:t>Meaning</a:t>
                      </a:r>
                      <a:endParaRPr lang="en-IN" sz="1050" b="1" i="0" u="none" strike="noStrike" dirty="0">
                        <a:solidFill>
                          <a:srgbClr val="FFFFFF"/>
                        </a:solidFill>
                        <a:effectLst/>
                        <a:latin typeface="Calibri" panose="020F0502020204030204" pitchFamily="34" charset="0"/>
                      </a:endParaRPr>
                    </a:p>
                  </a:txBody>
                  <a:tcPr marL="3417" marR="3417" marT="3417" marB="0" anchor="b"/>
                </a:tc>
                <a:extLst>
                  <a:ext uri="{0D108BD9-81ED-4DB2-BD59-A6C34878D82A}">
                    <a16:rowId xmlns:a16="http://schemas.microsoft.com/office/drawing/2014/main" val="2741009567"/>
                  </a:ext>
                </a:extLst>
              </a:tr>
              <a:tr h="151274">
                <a:tc>
                  <a:txBody>
                    <a:bodyPr/>
                    <a:lstStyle/>
                    <a:p>
                      <a:pPr algn="l" fontAlgn="b"/>
                      <a:r>
                        <a:rPr lang="en-IN" sz="1050" u="none" strike="noStrike" dirty="0" err="1">
                          <a:effectLst/>
                        </a:rPr>
                        <a:t>Last_promotion_gsp</a:t>
                      </a:r>
                      <a:endParaRPr lang="en-IN" sz="1050" b="0" i="0" u="none" strike="noStrike" dirty="0">
                        <a:solidFill>
                          <a:srgbClr val="000000"/>
                        </a:solidFill>
                        <a:effectLst/>
                        <a:latin typeface="Calibri" panose="020F0502020204030204" pitchFamily="34" charset="0"/>
                      </a:endParaRPr>
                    </a:p>
                  </a:txBody>
                  <a:tcPr marL="3417" marR="3417" marT="3417" marB="0" anchor="b"/>
                </a:tc>
                <a:tc>
                  <a:txBody>
                    <a:bodyPr/>
                    <a:lstStyle/>
                    <a:p>
                      <a:pPr algn="l" fontAlgn="b"/>
                      <a:r>
                        <a:rPr lang="en-US" sz="1050" u="none" strike="noStrike" dirty="0">
                          <a:effectLst/>
                        </a:rPr>
                        <a:t>Years when last promotion </a:t>
                      </a:r>
                      <a:r>
                        <a:rPr lang="en-US" sz="1050" u="none" strike="noStrike" dirty="0" err="1">
                          <a:effectLst/>
                        </a:rPr>
                        <a:t>Gsp</a:t>
                      </a:r>
                      <a:r>
                        <a:rPr lang="en-US" sz="1050" u="none" strike="noStrike" dirty="0">
                          <a:effectLst/>
                        </a:rPr>
                        <a:t> Received</a:t>
                      </a:r>
                      <a:endParaRPr lang="en-US" sz="1050" b="0" i="0" u="none" strike="noStrike" dirty="0">
                        <a:solidFill>
                          <a:srgbClr val="000000"/>
                        </a:solidFill>
                        <a:effectLst/>
                        <a:latin typeface="Calibri" panose="020F0502020204030204" pitchFamily="34" charset="0"/>
                      </a:endParaRPr>
                    </a:p>
                  </a:txBody>
                  <a:tcPr marL="3417" marR="3417" marT="3417" marB="0" anchor="b"/>
                </a:tc>
                <a:extLst>
                  <a:ext uri="{0D108BD9-81ED-4DB2-BD59-A6C34878D82A}">
                    <a16:rowId xmlns:a16="http://schemas.microsoft.com/office/drawing/2014/main" val="1442891122"/>
                  </a:ext>
                </a:extLst>
              </a:tr>
              <a:tr h="151274">
                <a:tc>
                  <a:txBody>
                    <a:bodyPr/>
                    <a:lstStyle/>
                    <a:p>
                      <a:pPr algn="l" fontAlgn="b"/>
                      <a:r>
                        <a:rPr lang="en-IN" sz="1050" u="sng" strike="noStrike" dirty="0" err="1">
                          <a:solidFill>
                            <a:schemeClr val="tx1"/>
                          </a:solidFill>
                          <a:effectLst/>
                          <a:hlinkClick r:id="rId3">
                            <a:extLst>
                              <a:ext uri="{A12FA001-AC4F-418D-AE19-62706E023703}">
                                <ahyp:hlinkClr xmlns:ahyp="http://schemas.microsoft.com/office/drawing/2018/hyperlinkcolor" val="tx"/>
                              </a:ext>
                            </a:extLst>
                          </a:hlinkClick>
                        </a:rPr>
                        <a:t>Years@Current</a:t>
                      </a:r>
                      <a:r>
                        <a:rPr lang="en-IN" sz="1050" u="sng" strike="noStrike" dirty="0">
                          <a:solidFill>
                            <a:schemeClr val="tx1"/>
                          </a:solidFill>
                          <a:effectLst/>
                          <a:hlinkClick r:id="rId3">
                            <a:extLst>
                              <a:ext uri="{A12FA001-AC4F-418D-AE19-62706E023703}">
                                <ahyp:hlinkClr xmlns:ahyp="http://schemas.microsoft.com/office/drawing/2018/hyperlinkcolor" val="tx"/>
                              </a:ext>
                            </a:extLst>
                          </a:hlinkClick>
                        </a:rPr>
                        <a:t> Mangers</a:t>
                      </a:r>
                      <a:endParaRPr lang="en-IN" sz="1050" b="0" i="0" u="sng" strike="noStrike" dirty="0">
                        <a:solidFill>
                          <a:schemeClr val="tx1"/>
                        </a:solidFill>
                        <a:effectLst/>
                        <a:latin typeface="Calibri" panose="020F0502020204030204" pitchFamily="34" charset="0"/>
                      </a:endParaRPr>
                    </a:p>
                  </a:txBody>
                  <a:tcPr marL="3417" marR="3417" marT="3417" marB="0" anchor="b"/>
                </a:tc>
                <a:tc>
                  <a:txBody>
                    <a:bodyPr/>
                    <a:lstStyle/>
                    <a:p>
                      <a:pPr algn="l" fontAlgn="b"/>
                      <a:r>
                        <a:rPr lang="en-US" sz="1050" u="none" strike="noStrike" dirty="0">
                          <a:effectLst/>
                        </a:rPr>
                        <a:t>Number of years working under current </a:t>
                      </a:r>
                      <a:r>
                        <a:rPr lang="en-US" sz="1050" u="none" strike="noStrike" dirty="0" err="1">
                          <a:effectLst/>
                        </a:rPr>
                        <a:t>Maneger</a:t>
                      </a:r>
                      <a:endParaRPr lang="en-US" sz="1050" b="0" i="0" u="none" strike="noStrike" dirty="0">
                        <a:solidFill>
                          <a:srgbClr val="000000"/>
                        </a:solidFill>
                        <a:effectLst/>
                        <a:latin typeface="Calibri" panose="020F0502020204030204" pitchFamily="34" charset="0"/>
                      </a:endParaRPr>
                    </a:p>
                  </a:txBody>
                  <a:tcPr marL="3417" marR="3417" marT="3417" marB="0" anchor="b"/>
                </a:tc>
                <a:extLst>
                  <a:ext uri="{0D108BD9-81ED-4DB2-BD59-A6C34878D82A}">
                    <a16:rowId xmlns:a16="http://schemas.microsoft.com/office/drawing/2014/main" val="2950658626"/>
                  </a:ext>
                </a:extLst>
              </a:tr>
              <a:tr h="151274">
                <a:tc>
                  <a:txBody>
                    <a:bodyPr/>
                    <a:lstStyle/>
                    <a:p>
                      <a:pPr algn="l" fontAlgn="b"/>
                      <a:r>
                        <a:rPr lang="en-IN" sz="1050" u="none" strike="noStrike" dirty="0">
                          <a:effectLst/>
                        </a:rPr>
                        <a:t>Education</a:t>
                      </a:r>
                      <a:endParaRPr lang="en-IN" sz="1050" b="0" i="0" u="none" strike="noStrike" dirty="0">
                        <a:solidFill>
                          <a:srgbClr val="000000"/>
                        </a:solidFill>
                        <a:effectLst/>
                        <a:latin typeface="Calibri" panose="020F0502020204030204" pitchFamily="34" charset="0"/>
                      </a:endParaRPr>
                    </a:p>
                  </a:txBody>
                  <a:tcPr marL="3417" marR="3417" marT="3417" marB="0" anchor="b"/>
                </a:tc>
                <a:tc>
                  <a:txBody>
                    <a:bodyPr/>
                    <a:lstStyle/>
                    <a:p>
                      <a:pPr algn="l" fontAlgn="b"/>
                      <a:r>
                        <a:rPr lang="en-IN" sz="1050" u="none" strike="noStrike" dirty="0" err="1">
                          <a:effectLst/>
                        </a:rPr>
                        <a:t>Lastest</a:t>
                      </a:r>
                      <a:r>
                        <a:rPr lang="en-IN" sz="1050" u="none" strike="noStrike" dirty="0">
                          <a:effectLst/>
                        </a:rPr>
                        <a:t> Education pursued</a:t>
                      </a:r>
                      <a:endParaRPr lang="en-IN" sz="1050" b="0" i="0" u="none" strike="noStrike" dirty="0">
                        <a:solidFill>
                          <a:srgbClr val="000000"/>
                        </a:solidFill>
                        <a:effectLst/>
                        <a:latin typeface="Calibri" panose="020F0502020204030204" pitchFamily="34" charset="0"/>
                      </a:endParaRPr>
                    </a:p>
                  </a:txBody>
                  <a:tcPr marL="3417" marR="3417" marT="3417" marB="0" anchor="b"/>
                </a:tc>
                <a:extLst>
                  <a:ext uri="{0D108BD9-81ED-4DB2-BD59-A6C34878D82A}">
                    <a16:rowId xmlns:a16="http://schemas.microsoft.com/office/drawing/2014/main" val="3599553172"/>
                  </a:ext>
                </a:extLst>
              </a:tr>
              <a:tr h="151274">
                <a:tc>
                  <a:txBody>
                    <a:bodyPr/>
                    <a:lstStyle/>
                    <a:p>
                      <a:pPr algn="l" fontAlgn="b"/>
                      <a:r>
                        <a:rPr lang="en-IN" sz="1050" u="none" strike="noStrike" dirty="0" err="1">
                          <a:effectLst/>
                        </a:rPr>
                        <a:t>EducationField</a:t>
                      </a:r>
                      <a:endParaRPr lang="en-IN" sz="1050" b="0" i="0" u="none" strike="noStrike" dirty="0">
                        <a:solidFill>
                          <a:srgbClr val="000000"/>
                        </a:solidFill>
                        <a:effectLst/>
                        <a:latin typeface="Calibri" panose="020F0502020204030204" pitchFamily="34" charset="0"/>
                      </a:endParaRPr>
                    </a:p>
                  </a:txBody>
                  <a:tcPr marL="3417" marR="3417" marT="3417" marB="0" anchor="b"/>
                </a:tc>
                <a:tc>
                  <a:txBody>
                    <a:bodyPr/>
                    <a:lstStyle/>
                    <a:p>
                      <a:pPr algn="l" fontAlgn="b"/>
                      <a:r>
                        <a:rPr lang="en-IN" sz="1050" u="none" strike="noStrike" dirty="0" err="1">
                          <a:effectLst/>
                        </a:rPr>
                        <a:t>Fieldof</a:t>
                      </a:r>
                      <a:r>
                        <a:rPr lang="en-IN" sz="1050" u="none" strike="noStrike" dirty="0">
                          <a:effectLst/>
                        </a:rPr>
                        <a:t> education</a:t>
                      </a:r>
                      <a:endParaRPr lang="en-IN" sz="1050" b="0" i="0" u="none" strike="noStrike" dirty="0">
                        <a:solidFill>
                          <a:srgbClr val="000000"/>
                        </a:solidFill>
                        <a:effectLst/>
                        <a:latin typeface="Calibri" panose="020F0502020204030204" pitchFamily="34" charset="0"/>
                      </a:endParaRPr>
                    </a:p>
                  </a:txBody>
                  <a:tcPr marL="3417" marR="3417" marT="3417" marB="0" anchor="b"/>
                </a:tc>
                <a:extLst>
                  <a:ext uri="{0D108BD9-81ED-4DB2-BD59-A6C34878D82A}">
                    <a16:rowId xmlns:a16="http://schemas.microsoft.com/office/drawing/2014/main" val="1807598813"/>
                  </a:ext>
                </a:extLst>
              </a:tr>
              <a:tr h="151274">
                <a:tc>
                  <a:txBody>
                    <a:bodyPr/>
                    <a:lstStyle/>
                    <a:p>
                      <a:pPr algn="l" fontAlgn="b"/>
                      <a:r>
                        <a:rPr lang="en-IN" sz="1050" u="none" strike="noStrike" dirty="0" err="1">
                          <a:effectLst/>
                        </a:rPr>
                        <a:t>Employee_ID</a:t>
                      </a:r>
                      <a:endParaRPr lang="en-IN" sz="1050" b="0" i="0" u="none" strike="noStrike" dirty="0">
                        <a:solidFill>
                          <a:srgbClr val="000000"/>
                        </a:solidFill>
                        <a:effectLst/>
                        <a:latin typeface="Calibri" panose="020F0502020204030204" pitchFamily="34" charset="0"/>
                      </a:endParaRPr>
                    </a:p>
                  </a:txBody>
                  <a:tcPr marL="3417" marR="3417" marT="3417" marB="0" anchor="b"/>
                </a:tc>
                <a:tc>
                  <a:txBody>
                    <a:bodyPr/>
                    <a:lstStyle/>
                    <a:p>
                      <a:pPr algn="l" fontAlgn="b"/>
                      <a:r>
                        <a:rPr lang="en-US" sz="1050" u="none" strike="noStrike" dirty="0">
                          <a:effectLst/>
                        </a:rPr>
                        <a:t>Employee Id in the </a:t>
                      </a:r>
                      <a:r>
                        <a:rPr lang="en-US" sz="1050" u="none" strike="noStrike" dirty="0" err="1">
                          <a:effectLst/>
                        </a:rPr>
                        <a:t>organisation</a:t>
                      </a:r>
                      <a:endParaRPr lang="en-US" sz="1050" b="0" i="0" u="none" strike="noStrike" dirty="0">
                        <a:solidFill>
                          <a:srgbClr val="000000"/>
                        </a:solidFill>
                        <a:effectLst/>
                        <a:latin typeface="Calibri" panose="020F0502020204030204" pitchFamily="34" charset="0"/>
                      </a:endParaRPr>
                    </a:p>
                  </a:txBody>
                  <a:tcPr marL="3417" marR="3417" marT="3417" marB="0" anchor="b"/>
                </a:tc>
                <a:extLst>
                  <a:ext uri="{0D108BD9-81ED-4DB2-BD59-A6C34878D82A}">
                    <a16:rowId xmlns:a16="http://schemas.microsoft.com/office/drawing/2014/main" val="3143511453"/>
                  </a:ext>
                </a:extLst>
              </a:tr>
              <a:tr h="151274">
                <a:tc>
                  <a:txBody>
                    <a:bodyPr/>
                    <a:lstStyle/>
                    <a:p>
                      <a:pPr algn="l" fontAlgn="b"/>
                      <a:r>
                        <a:rPr lang="en-IN" sz="1050" u="none" strike="noStrike" dirty="0" err="1">
                          <a:effectLst/>
                        </a:rPr>
                        <a:t>Env_Satisfaction</a:t>
                      </a:r>
                      <a:endParaRPr lang="en-IN" sz="1050" b="0" i="0" u="none" strike="noStrike" dirty="0">
                        <a:solidFill>
                          <a:srgbClr val="000000"/>
                        </a:solidFill>
                        <a:effectLst/>
                        <a:latin typeface="Calibri" panose="020F0502020204030204" pitchFamily="34" charset="0"/>
                      </a:endParaRPr>
                    </a:p>
                  </a:txBody>
                  <a:tcPr marL="3417" marR="3417" marT="3417" marB="0" anchor="b"/>
                </a:tc>
                <a:tc>
                  <a:txBody>
                    <a:bodyPr/>
                    <a:lstStyle/>
                    <a:p>
                      <a:pPr algn="l" fontAlgn="b"/>
                      <a:r>
                        <a:rPr lang="en-US" sz="1050" u="none" strike="noStrike" dirty="0">
                          <a:effectLst/>
                        </a:rPr>
                        <a:t>Environment Satisfaction of the employee 1- Low,2-Medium,3-High,4-Very High</a:t>
                      </a:r>
                      <a:endParaRPr lang="en-US" sz="1050" b="0" i="0" u="none" strike="noStrike" dirty="0">
                        <a:solidFill>
                          <a:srgbClr val="000000"/>
                        </a:solidFill>
                        <a:effectLst/>
                        <a:latin typeface="Calibri" panose="020F0502020204030204" pitchFamily="34" charset="0"/>
                      </a:endParaRPr>
                    </a:p>
                  </a:txBody>
                  <a:tcPr marL="3417" marR="3417" marT="3417" marB="0" anchor="b"/>
                </a:tc>
                <a:extLst>
                  <a:ext uri="{0D108BD9-81ED-4DB2-BD59-A6C34878D82A}">
                    <a16:rowId xmlns:a16="http://schemas.microsoft.com/office/drawing/2014/main" val="4050937902"/>
                  </a:ext>
                </a:extLst>
              </a:tr>
              <a:tr h="151274">
                <a:tc>
                  <a:txBody>
                    <a:bodyPr/>
                    <a:lstStyle/>
                    <a:p>
                      <a:pPr algn="l" fontAlgn="b"/>
                      <a:r>
                        <a:rPr lang="en-IN" sz="1050" u="none" strike="noStrike" dirty="0">
                          <a:effectLst/>
                        </a:rPr>
                        <a:t>Gender</a:t>
                      </a:r>
                      <a:endParaRPr lang="en-IN" sz="1050" b="0" i="0" u="none" strike="noStrike" dirty="0">
                        <a:solidFill>
                          <a:srgbClr val="000000"/>
                        </a:solidFill>
                        <a:effectLst/>
                        <a:latin typeface="Calibri" panose="020F0502020204030204" pitchFamily="34" charset="0"/>
                      </a:endParaRPr>
                    </a:p>
                  </a:txBody>
                  <a:tcPr marL="3417" marR="3417" marT="3417" marB="0" anchor="b"/>
                </a:tc>
                <a:tc>
                  <a:txBody>
                    <a:bodyPr/>
                    <a:lstStyle/>
                    <a:p>
                      <a:pPr algn="l" fontAlgn="b"/>
                      <a:r>
                        <a:rPr lang="en-US" sz="1050" u="none" strike="noStrike" dirty="0">
                          <a:effectLst/>
                        </a:rPr>
                        <a:t>Gender of the Employee(Male /Female)</a:t>
                      </a:r>
                      <a:endParaRPr lang="en-US" sz="1050" b="0" i="0" u="none" strike="noStrike" dirty="0">
                        <a:solidFill>
                          <a:srgbClr val="000000"/>
                        </a:solidFill>
                        <a:effectLst/>
                        <a:latin typeface="Calibri" panose="020F0502020204030204" pitchFamily="34" charset="0"/>
                      </a:endParaRPr>
                    </a:p>
                  </a:txBody>
                  <a:tcPr marL="3417" marR="3417" marT="3417" marB="0" anchor="b"/>
                </a:tc>
                <a:extLst>
                  <a:ext uri="{0D108BD9-81ED-4DB2-BD59-A6C34878D82A}">
                    <a16:rowId xmlns:a16="http://schemas.microsoft.com/office/drawing/2014/main" val="2335346352"/>
                  </a:ext>
                </a:extLst>
              </a:tr>
              <a:tr h="151274">
                <a:tc>
                  <a:txBody>
                    <a:bodyPr/>
                    <a:lstStyle/>
                    <a:p>
                      <a:pPr algn="l" fontAlgn="b"/>
                      <a:r>
                        <a:rPr lang="en-IN" sz="1050" u="none" strike="noStrike" dirty="0" err="1">
                          <a:effectLst/>
                        </a:rPr>
                        <a:t>HourlyRate</a:t>
                      </a:r>
                      <a:endParaRPr lang="en-IN" sz="1050" b="0" i="0" u="none" strike="noStrike" dirty="0">
                        <a:solidFill>
                          <a:srgbClr val="000000"/>
                        </a:solidFill>
                        <a:effectLst/>
                        <a:latin typeface="Calibri" panose="020F0502020204030204" pitchFamily="34" charset="0"/>
                      </a:endParaRPr>
                    </a:p>
                  </a:txBody>
                  <a:tcPr marL="3417" marR="3417" marT="3417" marB="0" anchor="b"/>
                </a:tc>
                <a:tc>
                  <a:txBody>
                    <a:bodyPr/>
                    <a:lstStyle/>
                    <a:p>
                      <a:pPr algn="l" fontAlgn="b"/>
                      <a:r>
                        <a:rPr lang="en-US" sz="1050" u="none" strike="noStrike" dirty="0">
                          <a:effectLst/>
                        </a:rPr>
                        <a:t>Amount that the employee has been paid for an hour</a:t>
                      </a:r>
                      <a:endParaRPr lang="en-US" sz="1050" b="0" i="0" u="none" strike="noStrike" dirty="0">
                        <a:solidFill>
                          <a:srgbClr val="000000"/>
                        </a:solidFill>
                        <a:effectLst/>
                        <a:latin typeface="Calibri" panose="020F0502020204030204" pitchFamily="34" charset="0"/>
                      </a:endParaRPr>
                    </a:p>
                  </a:txBody>
                  <a:tcPr marL="3417" marR="3417" marT="3417" marB="0" anchor="b"/>
                </a:tc>
                <a:extLst>
                  <a:ext uri="{0D108BD9-81ED-4DB2-BD59-A6C34878D82A}">
                    <a16:rowId xmlns:a16="http://schemas.microsoft.com/office/drawing/2014/main" val="3493353605"/>
                  </a:ext>
                </a:extLst>
              </a:tr>
              <a:tr h="151274">
                <a:tc>
                  <a:txBody>
                    <a:bodyPr/>
                    <a:lstStyle/>
                    <a:p>
                      <a:pPr algn="l" fontAlgn="b"/>
                      <a:r>
                        <a:rPr lang="en-IN" sz="1050" u="none" strike="noStrike" dirty="0" err="1">
                          <a:effectLst/>
                        </a:rPr>
                        <a:t>Job_Involvement</a:t>
                      </a:r>
                      <a:endParaRPr lang="en-IN" sz="1050" b="0" i="0" u="none" strike="noStrike" dirty="0">
                        <a:solidFill>
                          <a:srgbClr val="000000"/>
                        </a:solidFill>
                        <a:effectLst/>
                        <a:latin typeface="Calibri" panose="020F0502020204030204" pitchFamily="34" charset="0"/>
                      </a:endParaRPr>
                    </a:p>
                  </a:txBody>
                  <a:tcPr marL="3417" marR="3417" marT="3417" marB="0" anchor="b"/>
                </a:tc>
                <a:tc>
                  <a:txBody>
                    <a:bodyPr/>
                    <a:lstStyle/>
                    <a:p>
                      <a:pPr algn="l" fontAlgn="b"/>
                      <a:r>
                        <a:rPr lang="en-US" sz="1050" u="none" strike="noStrike" dirty="0">
                          <a:effectLst/>
                        </a:rPr>
                        <a:t>Involvement of the employee in the job 1- Low,2-Medium,3-High,4-Very High</a:t>
                      </a:r>
                      <a:endParaRPr lang="en-US" sz="1050" b="0" i="0" u="none" strike="noStrike" dirty="0">
                        <a:solidFill>
                          <a:srgbClr val="000000"/>
                        </a:solidFill>
                        <a:effectLst/>
                        <a:latin typeface="Calibri" panose="020F0502020204030204" pitchFamily="34" charset="0"/>
                      </a:endParaRPr>
                    </a:p>
                  </a:txBody>
                  <a:tcPr marL="3417" marR="3417" marT="3417" marB="0" anchor="b"/>
                </a:tc>
                <a:extLst>
                  <a:ext uri="{0D108BD9-81ED-4DB2-BD59-A6C34878D82A}">
                    <a16:rowId xmlns:a16="http://schemas.microsoft.com/office/drawing/2014/main" val="1691688765"/>
                  </a:ext>
                </a:extLst>
              </a:tr>
              <a:tr h="151274">
                <a:tc>
                  <a:txBody>
                    <a:bodyPr/>
                    <a:lstStyle/>
                    <a:p>
                      <a:pPr algn="l" fontAlgn="b"/>
                      <a:r>
                        <a:rPr lang="en-IN" sz="1050" u="none" strike="noStrike" dirty="0" err="1">
                          <a:effectLst/>
                        </a:rPr>
                        <a:t>JobLevel</a:t>
                      </a:r>
                      <a:endParaRPr lang="en-IN" sz="1050" b="0" i="0" u="none" strike="noStrike" dirty="0">
                        <a:solidFill>
                          <a:srgbClr val="000000"/>
                        </a:solidFill>
                        <a:effectLst/>
                        <a:latin typeface="Calibri" panose="020F0502020204030204" pitchFamily="34" charset="0"/>
                      </a:endParaRPr>
                    </a:p>
                  </a:txBody>
                  <a:tcPr marL="3417" marR="3417" marT="3417" marB="0" anchor="b"/>
                </a:tc>
                <a:tc>
                  <a:txBody>
                    <a:bodyPr/>
                    <a:lstStyle/>
                    <a:p>
                      <a:pPr algn="l" fontAlgn="b"/>
                      <a:r>
                        <a:rPr lang="en-US" sz="1050" u="none" strike="noStrike" dirty="0">
                          <a:effectLst/>
                        </a:rPr>
                        <a:t>Level of Job Role in the Company 1:5 -&gt; Lower level : Higher Level </a:t>
                      </a:r>
                      <a:endParaRPr lang="en-US" sz="1050" b="0" i="0" u="none" strike="noStrike" dirty="0">
                        <a:solidFill>
                          <a:srgbClr val="000000"/>
                        </a:solidFill>
                        <a:effectLst/>
                        <a:latin typeface="Calibri" panose="020F0502020204030204" pitchFamily="34" charset="0"/>
                      </a:endParaRPr>
                    </a:p>
                  </a:txBody>
                  <a:tcPr marL="3417" marR="3417" marT="3417" marB="0" anchor="b"/>
                </a:tc>
                <a:extLst>
                  <a:ext uri="{0D108BD9-81ED-4DB2-BD59-A6C34878D82A}">
                    <a16:rowId xmlns:a16="http://schemas.microsoft.com/office/drawing/2014/main" val="2685377549"/>
                  </a:ext>
                </a:extLst>
              </a:tr>
              <a:tr h="151274">
                <a:tc>
                  <a:txBody>
                    <a:bodyPr/>
                    <a:lstStyle/>
                    <a:p>
                      <a:pPr algn="l" fontAlgn="b"/>
                      <a:r>
                        <a:rPr lang="en-IN" sz="1050" u="none" strike="noStrike" dirty="0" err="1">
                          <a:effectLst/>
                        </a:rPr>
                        <a:t>JobRole</a:t>
                      </a:r>
                      <a:endParaRPr lang="en-IN" sz="1050" b="0" i="0" u="none" strike="noStrike" dirty="0">
                        <a:solidFill>
                          <a:srgbClr val="000000"/>
                        </a:solidFill>
                        <a:effectLst/>
                        <a:latin typeface="Calibri" panose="020F0502020204030204" pitchFamily="34" charset="0"/>
                      </a:endParaRPr>
                    </a:p>
                  </a:txBody>
                  <a:tcPr marL="3417" marR="3417" marT="3417" marB="0" anchor="b"/>
                </a:tc>
                <a:tc>
                  <a:txBody>
                    <a:bodyPr/>
                    <a:lstStyle/>
                    <a:p>
                      <a:pPr algn="l" fontAlgn="b"/>
                      <a:r>
                        <a:rPr lang="en-US" sz="1050" u="none" strike="noStrike" dirty="0">
                          <a:effectLst/>
                        </a:rPr>
                        <a:t>The Role of the employee in a </a:t>
                      </a:r>
                      <a:r>
                        <a:rPr lang="en-US" sz="1050" u="none" strike="noStrike" dirty="0" err="1">
                          <a:effectLst/>
                        </a:rPr>
                        <a:t>perticular</a:t>
                      </a:r>
                      <a:r>
                        <a:rPr lang="en-US" sz="1050" u="none" strike="noStrike" dirty="0">
                          <a:effectLst/>
                        </a:rPr>
                        <a:t> department </a:t>
                      </a:r>
                      <a:endParaRPr lang="en-US" sz="1050" b="0" i="0" u="none" strike="noStrike" dirty="0">
                        <a:solidFill>
                          <a:srgbClr val="000000"/>
                        </a:solidFill>
                        <a:effectLst/>
                        <a:latin typeface="Calibri" panose="020F0502020204030204" pitchFamily="34" charset="0"/>
                      </a:endParaRPr>
                    </a:p>
                  </a:txBody>
                  <a:tcPr marL="3417" marR="3417" marT="3417" marB="0" anchor="b"/>
                </a:tc>
                <a:extLst>
                  <a:ext uri="{0D108BD9-81ED-4DB2-BD59-A6C34878D82A}">
                    <a16:rowId xmlns:a16="http://schemas.microsoft.com/office/drawing/2014/main" val="1957100604"/>
                  </a:ext>
                </a:extLst>
              </a:tr>
              <a:tr h="151274">
                <a:tc>
                  <a:txBody>
                    <a:bodyPr/>
                    <a:lstStyle/>
                    <a:p>
                      <a:pPr algn="l" fontAlgn="b"/>
                      <a:r>
                        <a:rPr lang="en-IN" sz="1050" u="none" strike="noStrike" dirty="0">
                          <a:effectLst/>
                        </a:rPr>
                        <a:t>Job </a:t>
                      </a:r>
                      <a:r>
                        <a:rPr lang="en-IN" sz="1050" u="none" strike="noStrike" dirty="0" err="1">
                          <a:effectLst/>
                        </a:rPr>
                        <a:t>satisfac</a:t>
                      </a:r>
                      <a:endParaRPr lang="en-IN" sz="1050" b="0" i="0" u="none" strike="noStrike" dirty="0">
                        <a:solidFill>
                          <a:srgbClr val="000000"/>
                        </a:solidFill>
                        <a:effectLst/>
                        <a:latin typeface="Calibri" panose="020F0502020204030204" pitchFamily="34" charset="0"/>
                      </a:endParaRPr>
                    </a:p>
                  </a:txBody>
                  <a:tcPr marL="3417" marR="3417" marT="3417" marB="0" anchor="b"/>
                </a:tc>
                <a:tc>
                  <a:txBody>
                    <a:bodyPr/>
                    <a:lstStyle/>
                    <a:p>
                      <a:pPr algn="l" fontAlgn="b"/>
                      <a:r>
                        <a:rPr lang="en-US" sz="1050" u="none" strike="noStrike" dirty="0">
                          <a:effectLst/>
                        </a:rPr>
                        <a:t>Job Satisfaction of the employee 1- Low,2-Medium,3-High,4-Very High</a:t>
                      </a:r>
                      <a:endParaRPr lang="en-US" sz="1050" b="0" i="0" u="none" strike="noStrike" dirty="0">
                        <a:solidFill>
                          <a:srgbClr val="000000"/>
                        </a:solidFill>
                        <a:effectLst/>
                        <a:latin typeface="Calibri" panose="020F0502020204030204" pitchFamily="34" charset="0"/>
                      </a:endParaRPr>
                    </a:p>
                  </a:txBody>
                  <a:tcPr marL="3417" marR="3417" marT="3417" marB="0" anchor="b"/>
                </a:tc>
                <a:extLst>
                  <a:ext uri="{0D108BD9-81ED-4DB2-BD59-A6C34878D82A}">
                    <a16:rowId xmlns:a16="http://schemas.microsoft.com/office/drawing/2014/main" val="1798279248"/>
                  </a:ext>
                </a:extLst>
              </a:tr>
              <a:tr h="151274">
                <a:tc>
                  <a:txBody>
                    <a:bodyPr/>
                    <a:lstStyle/>
                    <a:p>
                      <a:pPr algn="l" fontAlgn="b"/>
                      <a:r>
                        <a:rPr lang="en-IN" sz="1050" u="none" strike="noStrike" dirty="0">
                          <a:effectLst/>
                        </a:rPr>
                        <a:t>Marital Status</a:t>
                      </a:r>
                      <a:endParaRPr lang="en-IN" sz="1050" b="0" i="0" u="none" strike="noStrike" dirty="0">
                        <a:solidFill>
                          <a:srgbClr val="000000"/>
                        </a:solidFill>
                        <a:effectLst/>
                        <a:latin typeface="Calibri" panose="020F0502020204030204" pitchFamily="34" charset="0"/>
                      </a:endParaRPr>
                    </a:p>
                  </a:txBody>
                  <a:tcPr marL="3417" marR="3417" marT="3417" marB="0" anchor="b"/>
                </a:tc>
                <a:tc>
                  <a:txBody>
                    <a:bodyPr/>
                    <a:lstStyle/>
                    <a:p>
                      <a:pPr algn="l" fontAlgn="b"/>
                      <a:r>
                        <a:rPr lang="en-US" sz="1050" u="none" strike="noStrike" dirty="0">
                          <a:effectLst/>
                        </a:rPr>
                        <a:t>Marital Status of the Employee(Married/Single/Divorced)</a:t>
                      </a:r>
                      <a:endParaRPr lang="en-US" sz="1050" b="0" i="0" u="none" strike="noStrike" dirty="0">
                        <a:solidFill>
                          <a:srgbClr val="000000"/>
                        </a:solidFill>
                        <a:effectLst/>
                        <a:latin typeface="Calibri" panose="020F0502020204030204" pitchFamily="34" charset="0"/>
                      </a:endParaRPr>
                    </a:p>
                  </a:txBody>
                  <a:tcPr marL="3417" marR="3417" marT="3417" marB="0" anchor="b"/>
                </a:tc>
                <a:extLst>
                  <a:ext uri="{0D108BD9-81ED-4DB2-BD59-A6C34878D82A}">
                    <a16:rowId xmlns:a16="http://schemas.microsoft.com/office/drawing/2014/main" val="626134103"/>
                  </a:ext>
                </a:extLst>
              </a:tr>
              <a:tr h="151274">
                <a:tc>
                  <a:txBody>
                    <a:bodyPr/>
                    <a:lstStyle/>
                    <a:p>
                      <a:pPr algn="l" fontAlgn="b"/>
                      <a:r>
                        <a:rPr lang="en-IN" sz="1050" u="none" strike="noStrike" dirty="0">
                          <a:effectLst/>
                        </a:rPr>
                        <a:t>Monthly Income</a:t>
                      </a:r>
                      <a:endParaRPr lang="en-IN" sz="1050" b="0" i="0" u="none" strike="noStrike" dirty="0">
                        <a:solidFill>
                          <a:srgbClr val="000000"/>
                        </a:solidFill>
                        <a:effectLst/>
                        <a:latin typeface="Calibri" panose="020F0502020204030204" pitchFamily="34" charset="0"/>
                      </a:endParaRPr>
                    </a:p>
                  </a:txBody>
                  <a:tcPr marL="3417" marR="3417" marT="3417" marB="0" anchor="b"/>
                </a:tc>
                <a:tc>
                  <a:txBody>
                    <a:bodyPr/>
                    <a:lstStyle/>
                    <a:p>
                      <a:pPr algn="l" fontAlgn="b"/>
                      <a:r>
                        <a:rPr lang="en-US" sz="1050" u="none" strike="noStrike" dirty="0">
                          <a:effectLst/>
                        </a:rPr>
                        <a:t>Monthly Salary of the employee</a:t>
                      </a:r>
                      <a:endParaRPr lang="en-US" sz="1050" b="0" i="0" u="none" strike="noStrike" dirty="0">
                        <a:solidFill>
                          <a:srgbClr val="000000"/>
                        </a:solidFill>
                        <a:effectLst/>
                        <a:latin typeface="Calibri" panose="020F0502020204030204" pitchFamily="34" charset="0"/>
                      </a:endParaRPr>
                    </a:p>
                  </a:txBody>
                  <a:tcPr marL="3417" marR="3417" marT="3417" marB="0" anchor="b"/>
                </a:tc>
                <a:extLst>
                  <a:ext uri="{0D108BD9-81ED-4DB2-BD59-A6C34878D82A}">
                    <a16:rowId xmlns:a16="http://schemas.microsoft.com/office/drawing/2014/main" val="3517373145"/>
                  </a:ext>
                </a:extLst>
              </a:tr>
              <a:tr h="151274">
                <a:tc>
                  <a:txBody>
                    <a:bodyPr/>
                    <a:lstStyle/>
                    <a:p>
                      <a:pPr algn="l" fontAlgn="b"/>
                      <a:r>
                        <a:rPr lang="en-IN" sz="1050" u="none" strike="noStrike" dirty="0">
                          <a:effectLst/>
                        </a:rPr>
                        <a:t>Company Changed</a:t>
                      </a:r>
                      <a:endParaRPr lang="en-IN" sz="1050" b="0" i="0" u="none" strike="noStrike" dirty="0">
                        <a:solidFill>
                          <a:srgbClr val="000000"/>
                        </a:solidFill>
                        <a:effectLst/>
                        <a:latin typeface="Calibri" panose="020F0502020204030204" pitchFamily="34" charset="0"/>
                      </a:endParaRPr>
                    </a:p>
                  </a:txBody>
                  <a:tcPr marL="3417" marR="3417" marT="3417" marB="0" anchor="b"/>
                </a:tc>
                <a:tc>
                  <a:txBody>
                    <a:bodyPr/>
                    <a:lstStyle/>
                    <a:p>
                      <a:pPr algn="l" fontAlgn="b"/>
                      <a:r>
                        <a:rPr lang="en-US" sz="1050" u="none" strike="noStrike" dirty="0">
                          <a:effectLst/>
                        </a:rPr>
                        <a:t>No . Of companies employee has changed</a:t>
                      </a:r>
                      <a:endParaRPr lang="en-US" sz="1050" b="0" i="0" u="none" strike="noStrike" dirty="0">
                        <a:solidFill>
                          <a:srgbClr val="000000"/>
                        </a:solidFill>
                        <a:effectLst/>
                        <a:latin typeface="Calibri" panose="020F0502020204030204" pitchFamily="34" charset="0"/>
                      </a:endParaRPr>
                    </a:p>
                  </a:txBody>
                  <a:tcPr marL="3417" marR="3417" marT="3417" marB="0" anchor="b"/>
                </a:tc>
                <a:extLst>
                  <a:ext uri="{0D108BD9-81ED-4DB2-BD59-A6C34878D82A}">
                    <a16:rowId xmlns:a16="http://schemas.microsoft.com/office/drawing/2014/main" val="2281880845"/>
                  </a:ext>
                </a:extLst>
              </a:tr>
              <a:tr h="151274">
                <a:tc>
                  <a:txBody>
                    <a:bodyPr/>
                    <a:lstStyle/>
                    <a:p>
                      <a:pPr algn="l" fontAlgn="b"/>
                      <a:r>
                        <a:rPr lang="en-IN" sz="1050" u="none" strike="noStrike" dirty="0">
                          <a:effectLst/>
                        </a:rPr>
                        <a:t>18Yrs</a:t>
                      </a:r>
                      <a:endParaRPr lang="en-IN" sz="1050" b="0" i="0" u="none" strike="noStrike" dirty="0">
                        <a:solidFill>
                          <a:srgbClr val="000000"/>
                        </a:solidFill>
                        <a:effectLst/>
                        <a:latin typeface="Calibri" panose="020F0502020204030204" pitchFamily="34" charset="0"/>
                      </a:endParaRPr>
                    </a:p>
                  </a:txBody>
                  <a:tcPr marL="3417" marR="3417" marT="3417" marB="0" anchor="b"/>
                </a:tc>
                <a:tc>
                  <a:txBody>
                    <a:bodyPr/>
                    <a:lstStyle/>
                    <a:p>
                      <a:pPr algn="l" fontAlgn="b"/>
                      <a:r>
                        <a:rPr lang="en-US" sz="1050" u="none" strike="noStrike" dirty="0">
                          <a:effectLst/>
                        </a:rPr>
                        <a:t>Is the age of the employee 18Yrs above?(Y/N) [All employees are above 18]</a:t>
                      </a:r>
                      <a:endParaRPr lang="en-US" sz="1050" b="0" i="0" u="none" strike="noStrike" dirty="0">
                        <a:solidFill>
                          <a:srgbClr val="000000"/>
                        </a:solidFill>
                        <a:effectLst/>
                        <a:latin typeface="Calibri" panose="020F0502020204030204" pitchFamily="34" charset="0"/>
                      </a:endParaRPr>
                    </a:p>
                  </a:txBody>
                  <a:tcPr marL="3417" marR="3417" marT="3417" marB="0" anchor="b"/>
                </a:tc>
                <a:extLst>
                  <a:ext uri="{0D108BD9-81ED-4DB2-BD59-A6C34878D82A}">
                    <a16:rowId xmlns:a16="http://schemas.microsoft.com/office/drawing/2014/main" val="2714789142"/>
                  </a:ext>
                </a:extLst>
              </a:tr>
              <a:tr h="151274">
                <a:tc>
                  <a:txBody>
                    <a:bodyPr/>
                    <a:lstStyle/>
                    <a:p>
                      <a:pPr algn="l" fontAlgn="b"/>
                      <a:r>
                        <a:rPr lang="en-IN" sz="1050" u="none" strike="noStrike" dirty="0">
                          <a:effectLst/>
                        </a:rPr>
                        <a:t>Over Time</a:t>
                      </a:r>
                      <a:endParaRPr lang="en-IN" sz="1050" b="0" i="0" u="none" strike="noStrike" dirty="0">
                        <a:solidFill>
                          <a:srgbClr val="000000"/>
                        </a:solidFill>
                        <a:effectLst/>
                        <a:latin typeface="Calibri" panose="020F0502020204030204" pitchFamily="34" charset="0"/>
                      </a:endParaRPr>
                    </a:p>
                  </a:txBody>
                  <a:tcPr marL="3417" marR="3417" marT="3417" marB="0" anchor="b"/>
                </a:tc>
                <a:tc>
                  <a:txBody>
                    <a:bodyPr/>
                    <a:lstStyle/>
                    <a:p>
                      <a:pPr algn="l" fontAlgn="b"/>
                      <a:r>
                        <a:rPr lang="en-US" sz="1050" u="none" strike="noStrike" dirty="0">
                          <a:effectLst/>
                        </a:rPr>
                        <a:t>Whether the employee has done over time?(Yes/No)</a:t>
                      </a:r>
                      <a:endParaRPr lang="en-US" sz="1050" b="0" i="0" u="none" strike="noStrike" dirty="0">
                        <a:solidFill>
                          <a:srgbClr val="000000"/>
                        </a:solidFill>
                        <a:effectLst/>
                        <a:latin typeface="Calibri" panose="020F0502020204030204" pitchFamily="34" charset="0"/>
                      </a:endParaRPr>
                    </a:p>
                  </a:txBody>
                  <a:tcPr marL="3417" marR="3417" marT="3417" marB="0" anchor="b"/>
                </a:tc>
                <a:extLst>
                  <a:ext uri="{0D108BD9-81ED-4DB2-BD59-A6C34878D82A}">
                    <a16:rowId xmlns:a16="http://schemas.microsoft.com/office/drawing/2014/main" val="1788563787"/>
                  </a:ext>
                </a:extLst>
              </a:tr>
              <a:tr h="151274">
                <a:tc>
                  <a:txBody>
                    <a:bodyPr/>
                    <a:lstStyle/>
                    <a:p>
                      <a:pPr algn="l" fontAlgn="b"/>
                      <a:r>
                        <a:rPr lang="en-IN" sz="1050" u="none" strike="noStrike" dirty="0" err="1">
                          <a:effectLst/>
                        </a:rPr>
                        <a:t>PercentSalaryHike</a:t>
                      </a:r>
                      <a:endParaRPr lang="en-IN" sz="1050" b="0" i="0" u="none" strike="noStrike" dirty="0">
                        <a:solidFill>
                          <a:srgbClr val="000000"/>
                        </a:solidFill>
                        <a:effectLst/>
                        <a:latin typeface="Calibri" panose="020F0502020204030204" pitchFamily="34" charset="0"/>
                      </a:endParaRPr>
                    </a:p>
                  </a:txBody>
                  <a:tcPr marL="3417" marR="3417" marT="3417" marB="0" anchor="b"/>
                </a:tc>
                <a:tc>
                  <a:txBody>
                    <a:bodyPr/>
                    <a:lstStyle/>
                    <a:p>
                      <a:pPr algn="l" fontAlgn="b"/>
                      <a:r>
                        <a:rPr lang="en-US" sz="1050" u="none" strike="noStrike" dirty="0">
                          <a:effectLst/>
                        </a:rPr>
                        <a:t>Percentage of Salary Hiked of Employee</a:t>
                      </a:r>
                      <a:endParaRPr lang="en-US" sz="1050" b="0" i="0" u="none" strike="noStrike" dirty="0">
                        <a:solidFill>
                          <a:srgbClr val="000000"/>
                        </a:solidFill>
                        <a:effectLst/>
                        <a:latin typeface="Calibri" panose="020F0502020204030204" pitchFamily="34" charset="0"/>
                      </a:endParaRPr>
                    </a:p>
                  </a:txBody>
                  <a:tcPr marL="3417" marR="3417" marT="3417" marB="0" anchor="b"/>
                </a:tc>
                <a:extLst>
                  <a:ext uri="{0D108BD9-81ED-4DB2-BD59-A6C34878D82A}">
                    <a16:rowId xmlns:a16="http://schemas.microsoft.com/office/drawing/2014/main" val="536642903"/>
                  </a:ext>
                </a:extLst>
              </a:tr>
              <a:tr h="151274">
                <a:tc>
                  <a:txBody>
                    <a:bodyPr/>
                    <a:lstStyle/>
                    <a:p>
                      <a:pPr algn="l" fontAlgn="ctr"/>
                      <a:r>
                        <a:rPr lang="en-IN" sz="1050" u="none" strike="noStrike" dirty="0">
                          <a:effectLst/>
                        </a:rPr>
                        <a:t>Performance Rating </a:t>
                      </a:r>
                      <a:endParaRPr lang="en-IN" sz="1050" b="0" i="0" u="none" strike="noStrike" dirty="0">
                        <a:solidFill>
                          <a:srgbClr val="000000"/>
                        </a:solidFill>
                        <a:effectLst/>
                        <a:latin typeface="Calibri" panose="020F0502020204030204" pitchFamily="34" charset="0"/>
                      </a:endParaRPr>
                    </a:p>
                  </a:txBody>
                  <a:tcPr marL="3417" marR="3417" marT="3417" marB="0" anchor="ctr"/>
                </a:tc>
                <a:tc>
                  <a:txBody>
                    <a:bodyPr/>
                    <a:lstStyle/>
                    <a:p>
                      <a:pPr algn="l" fontAlgn="b"/>
                      <a:r>
                        <a:rPr lang="en-US" sz="1050" u="none" strike="noStrike" dirty="0">
                          <a:effectLst/>
                        </a:rPr>
                        <a:t>Rating the Performance of the employee  :1- Low,2-Medium,3-High,4-Very High</a:t>
                      </a:r>
                      <a:endParaRPr lang="en-US" sz="1050" b="0" i="0" u="none" strike="noStrike" dirty="0">
                        <a:solidFill>
                          <a:srgbClr val="000000"/>
                        </a:solidFill>
                        <a:effectLst/>
                        <a:latin typeface="Calibri" panose="020F0502020204030204" pitchFamily="34" charset="0"/>
                      </a:endParaRPr>
                    </a:p>
                  </a:txBody>
                  <a:tcPr marL="3417" marR="3417" marT="3417" marB="0" anchor="b"/>
                </a:tc>
                <a:extLst>
                  <a:ext uri="{0D108BD9-81ED-4DB2-BD59-A6C34878D82A}">
                    <a16:rowId xmlns:a16="http://schemas.microsoft.com/office/drawing/2014/main" val="1359521859"/>
                  </a:ext>
                </a:extLst>
              </a:tr>
              <a:tr h="151274">
                <a:tc>
                  <a:txBody>
                    <a:bodyPr/>
                    <a:lstStyle/>
                    <a:p>
                      <a:pPr algn="l" fontAlgn="ctr"/>
                      <a:r>
                        <a:rPr lang="en-IN" sz="1050" u="none" strike="noStrike" dirty="0">
                          <a:effectLst/>
                        </a:rPr>
                        <a:t>Relationship Satisfaction </a:t>
                      </a:r>
                      <a:endParaRPr lang="en-IN" sz="1050" b="0" i="0" u="none" strike="noStrike" dirty="0">
                        <a:solidFill>
                          <a:srgbClr val="000000"/>
                        </a:solidFill>
                        <a:effectLst/>
                        <a:latin typeface="Calibri" panose="020F0502020204030204" pitchFamily="34" charset="0"/>
                      </a:endParaRPr>
                    </a:p>
                  </a:txBody>
                  <a:tcPr marL="3417" marR="3417" marT="3417" marB="0" anchor="ctr"/>
                </a:tc>
                <a:tc>
                  <a:txBody>
                    <a:bodyPr/>
                    <a:lstStyle/>
                    <a:p>
                      <a:pPr algn="l" fontAlgn="b"/>
                      <a:r>
                        <a:rPr lang="en-US" sz="1050" u="none" strike="noStrike" dirty="0">
                          <a:effectLst/>
                        </a:rPr>
                        <a:t>Relationship Satisfaction of the employee 1- Low,2-Medium,3-High,4-Very High</a:t>
                      </a:r>
                      <a:endParaRPr lang="en-US" sz="1050" b="0" i="0" u="none" strike="noStrike" dirty="0">
                        <a:solidFill>
                          <a:srgbClr val="000000"/>
                        </a:solidFill>
                        <a:effectLst/>
                        <a:latin typeface="Calibri" panose="020F0502020204030204" pitchFamily="34" charset="0"/>
                      </a:endParaRPr>
                    </a:p>
                  </a:txBody>
                  <a:tcPr marL="3417" marR="3417" marT="3417" marB="0" anchor="b"/>
                </a:tc>
                <a:extLst>
                  <a:ext uri="{0D108BD9-81ED-4DB2-BD59-A6C34878D82A}">
                    <a16:rowId xmlns:a16="http://schemas.microsoft.com/office/drawing/2014/main" val="606539758"/>
                  </a:ext>
                </a:extLst>
              </a:tr>
              <a:tr h="243816">
                <a:tc>
                  <a:txBody>
                    <a:bodyPr/>
                    <a:lstStyle/>
                    <a:p>
                      <a:pPr algn="l" fontAlgn="b"/>
                      <a:r>
                        <a:rPr lang="en-IN" sz="1050" u="none" strike="noStrike" dirty="0">
                          <a:effectLst/>
                        </a:rPr>
                        <a:t>Standard Hours</a:t>
                      </a:r>
                      <a:endParaRPr lang="en-IN" sz="1050" b="0" i="0" u="none" strike="noStrike" dirty="0">
                        <a:solidFill>
                          <a:srgbClr val="000000"/>
                        </a:solidFill>
                        <a:effectLst/>
                        <a:latin typeface="Calibri" panose="020F0502020204030204" pitchFamily="34" charset="0"/>
                      </a:endParaRPr>
                    </a:p>
                  </a:txBody>
                  <a:tcPr marL="3417" marR="3417" marT="3417" marB="0" anchor="b"/>
                </a:tc>
                <a:tc>
                  <a:txBody>
                    <a:bodyPr/>
                    <a:lstStyle/>
                    <a:p>
                      <a:pPr algn="l" fontAlgn="b"/>
                      <a:r>
                        <a:rPr lang="en-US" sz="1050" u="none" strike="noStrike" dirty="0">
                          <a:effectLst/>
                        </a:rPr>
                        <a:t>Standard hours is the number of hours of production time that should have been used during an accounting period</a:t>
                      </a:r>
                      <a:endParaRPr lang="en-US" sz="1050" b="0" i="0" u="none" strike="noStrike" dirty="0">
                        <a:solidFill>
                          <a:srgbClr val="000000"/>
                        </a:solidFill>
                        <a:effectLst/>
                        <a:latin typeface="Calibri" panose="020F0502020204030204" pitchFamily="34" charset="0"/>
                      </a:endParaRPr>
                    </a:p>
                  </a:txBody>
                  <a:tcPr marL="3417" marR="3417" marT="3417" marB="0" anchor="b"/>
                </a:tc>
                <a:extLst>
                  <a:ext uri="{0D108BD9-81ED-4DB2-BD59-A6C34878D82A}">
                    <a16:rowId xmlns:a16="http://schemas.microsoft.com/office/drawing/2014/main" val="2966545612"/>
                  </a:ext>
                </a:extLst>
              </a:tr>
              <a:tr h="243816">
                <a:tc>
                  <a:txBody>
                    <a:bodyPr/>
                    <a:lstStyle/>
                    <a:p>
                      <a:pPr algn="l" fontAlgn="b"/>
                      <a:r>
                        <a:rPr lang="en-IN" sz="1050" u="none" strike="noStrike" dirty="0">
                          <a:effectLst/>
                        </a:rPr>
                        <a:t>Stock Option Level</a:t>
                      </a:r>
                      <a:endParaRPr lang="en-IN" sz="1050" b="0" i="0" u="none" strike="noStrike" dirty="0">
                        <a:solidFill>
                          <a:srgbClr val="000000"/>
                        </a:solidFill>
                        <a:effectLst/>
                        <a:latin typeface="Calibri" panose="020F0502020204030204" pitchFamily="34" charset="0"/>
                      </a:endParaRPr>
                    </a:p>
                  </a:txBody>
                  <a:tcPr marL="3417" marR="3417" marT="3417" marB="0" anchor="b"/>
                </a:tc>
                <a:tc>
                  <a:txBody>
                    <a:bodyPr/>
                    <a:lstStyle/>
                    <a:p>
                      <a:pPr algn="l" fontAlgn="b"/>
                      <a:r>
                        <a:rPr lang="en-US" sz="1050" u="none" strike="noStrike" dirty="0">
                          <a:effectLst/>
                        </a:rPr>
                        <a:t>stock option Level is a type of equity compensation granted by company to their employees(0,1,2,3)</a:t>
                      </a:r>
                      <a:endParaRPr lang="en-US" sz="1050" b="0" i="0" u="none" strike="noStrike" dirty="0">
                        <a:solidFill>
                          <a:srgbClr val="000000"/>
                        </a:solidFill>
                        <a:effectLst/>
                        <a:latin typeface="Calibri" panose="020F0502020204030204" pitchFamily="34" charset="0"/>
                      </a:endParaRPr>
                    </a:p>
                  </a:txBody>
                  <a:tcPr marL="3417" marR="3417" marT="3417" marB="0" anchor="b"/>
                </a:tc>
                <a:extLst>
                  <a:ext uri="{0D108BD9-81ED-4DB2-BD59-A6C34878D82A}">
                    <a16:rowId xmlns:a16="http://schemas.microsoft.com/office/drawing/2014/main" val="3526138475"/>
                  </a:ext>
                </a:extLst>
              </a:tr>
              <a:tr h="151274">
                <a:tc>
                  <a:txBody>
                    <a:bodyPr/>
                    <a:lstStyle/>
                    <a:p>
                      <a:pPr algn="l" fontAlgn="b"/>
                      <a:r>
                        <a:rPr lang="en-IN" sz="1050" u="none" strike="noStrike" dirty="0">
                          <a:effectLst/>
                        </a:rPr>
                        <a:t>Total Working Years</a:t>
                      </a:r>
                      <a:endParaRPr lang="en-IN" sz="1050" b="0" i="0" u="none" strike="noStrike" dirty="0">
                        <a:solidFill>
                          <a:srgbClr val="000000"/>
                        </a:solidFill>
                        <a:effectLst/>
                        <a:latin typeface="Calibri" panose="020F0502020204030204" pitchFamily="34" charset="0"/>
                      </a:endParaRPr>
                    </a:p>
                  </a:txBody>
                  <a:tcPr marL="3417" marR="3417" marT="3417" marB="0" anchor="b"/>
                </a:tc>
                <a:tc>
                  <a:txBody>
                    <a:bodyPr/>
                    <a:lstStyle/>
                    <a:p>
                      <a:pPr algn="l" fontAlgn="b"/>
                      <a:r>
                        <a:rPr lang="en-US" sz="1050" u="none" strike="noStrike" dirty="0">
                          <a:effectLst/>
                        </a:rPr>
                        <a:t>Number of Years the employee has been working from</a:t>
                      </a:r>
                      <a:endParaRPr lang="en-US" sz="1050" b="0" i="0" u="none" strike="noStrike" dirty="0">
                        <a:solidFill>
                          <a:srgbClr val="000000"/>
                        </a:solidFill>
                        <a:effectLst/>
                        <a:latin typeface="Calibri" panose="020F0502020204030204" pitchFamily="34" charset="0"/>
                      </a:endParaRPr>
                    </a:p>
                  </a:txBody>
                  <a:tcPr marL="3417" marR="3417" marT="3417" marB="0" anchor="b"/>
                </a:tc>
                <a:extLst>
                  <a:ext uri="{0D108BD9-81ED-4DB2-BD59-A6C34878D82A}">
                    <a16:rowId xmlns:a16="http://schemas.microsoft.com/office/drawing/2014/main" val="1041534800"/>
                  </a:ext>
                </a:extLst>
              </a:tr>
              <a:tr h="151274">
                <a:tc>
                  <a:txBody>
                    <a:bodyPr/>
                    <a:lstStyle/>
                    <a:p>
                      <a:pPr algn="l" fontAlgn="b"/>
                      <a:r>
                        <a:rPr lang="en-IN" sz="1050" u="none" strike="noStrike" dirty="0">
                          <a:effectLst/>
                        </a:rPr>
                        <a:t>Training time spent</a:t>
                      </a:r>
                      <a:endParaRPr lang="en-IN" sz="1050" b="0" i="0" u="none" strike="noStrike" dirty="0">
                        <a:solidFill>
                          <a:srgbClr val="000000"/>
                        </a:solidFill>
                        <a:effectLst/>
                        <a:latin typeface="Calibri" panose="020F0502020204030204" pitchFamily="34" charset="0"/>
                      </a:endParaRPr>
                    </a:p>
                  </a:txBody>
                  <a:tcPr marL="3417" marR="3417" marT="3417" marB="0" anchor="b"/>
                </a:tc>
                <a:tc>
                  <a:txBody>
                    <a:bodyPr/>
                    <a:lstStyle/>
                    <a:p>
                      <a:pPr algn="l" fontAlgn="b"/>
                      <a:r>
                        <a:rPr lang="en-US" sz="1050" u="none" strike="noStrike" dirty="0">
                          <a:effectLst/>
                        </a:rPr>
                        <a:t>Number of months they have received training from the Company</a:t>
                      </a:r>
                      <a:endParaRPr lang="en-US" sz="1050" b="0" i="0" u="none" strike="noStrike" dirty="0">
                        <a:solidFill>
                          <a:srgbClr val="000000"/>
                        </a:solidFill>
                        <a:effectLst/>
                        <a:latin typeface="Calibri" panose="020F0502020204030204" pitchFamily="34" charset="0"/>
                      </a:endParaRPr>
                    </a:p>
                  </a:txBody>
                  <a:tcPr marL="3417" marR="3417" marT="3417" marB="0" anchor="b"/>
                </a:tc>
                <a:extLst>
                  <a:ext uri="{0D108BD9-81ED-4DB2-BD59-A6C34878D82A}">
                    <a16:rowId xmlns:a16="http://schemas.microsoft.com/office/drawing/2014/main" val="4038932251"/>
                  </a:ext>
                </a:extLst>
              </a:tr>
              <a:tr h="151274">
                <a:tc>
                  <a:txBody>
                    <a:bodyPr/>
                    <a:lstStyle/>
                    <a:p>
                      <a:pPr algn="l" fontAlgn="ctr"/>
                      <a:r>
                        <a:rPr lang="en-IN" sz="1050" u="none" strike="noStrike" dirty="0">
                          <a:effectLst/>
                        </a:rPr>
                        <a:t>Work </a:t>
                      </a:r>
                      <a:r>
                        <a:rPr lang="en-IN" sz="1050" u="none" strike="noStrike" dirty="0" err="1">
                          <a:effectLst/>
                        </a:rPr>
                        <a:t>LifeBalance</a:t>
                      </a:r>
                      <a:endParaRPr lang="en-IN" sz="1050" b="0" i="0" u="none" strike="noStrike" dirty="0">
                        <a:solidFill>
                          <a:srgbClr val="000000"/>
                        </a:solidFill>
                        <a:effectLst/>
                        <a:latin typeface="Calibri" panose="020F0502020204030204" pitchFamily="34" charset="0"/>
                      </a:endParaRPr>
                    </a:p>
                  </a:txBody>
                  <a:tcPr marL="3417" marR="3417" marT="3417" marB="0" anchor="ctr"/>
                </a:tc>
                <a:tc>
                  <a:txBody>
                    <a:bodyPr/>
                    <a:lstStyle/>
                    <a:p>
                      <a:pPr algn="l" fontAlgn="b"/>
                      <a:r>
                        <a:rPr lang="en-US" sz="1050" u="none" strike="noStrike" dirty="0">
                          <a:effectLst/>
                        </a:rPr>
                        <a:t>Work life Balance : 1-Bad,2-Good,3-Better,4-Best</a:t>
                      </a:r>
                      <a:endParaRPr lang="en-US" sz="1050" b="0" i="0" u="none" strike="noStrike" dirty="0">
                        <a:solidFill>
                          <a:srgbClr val="000000"/>
                        </a:solidFill>
                        <a:effectLst/>
                        <a:latin typeface="Calibri" panose="020F0502020204030204" pitchFamily="34" charset="0"/>
                      </a:endParaRPr>
                    </a:p>
                  </a:txBody>
                  <a:tcPr marL="3417" marR="3417" marT="3417" marB="0" anchor="b"/>
                </a:tc>
                <a:extLst>
                  <a:ext uri="{0D108BD9-81ED-4DB2-BD59-A6C34878D82A}">
                    <a16:rowId xmlns:a16="http://schemas.microsoft.com/office/drawing/2014/main" val="3063316390"/>
                  </a:ext>
                </a:extLst>
              </a:tr>
              <a:tr h="151274">
                <a:tc>
                  <a:txBody>
                    <a:bodyPr/>
                    <a:lstStyle/>
                    <a:p>
                      <a:pPr algn="l" fontAlgn="b"/>
                      <a:r>
                        <a:rPr lang="en-IN" sz="1050" u="none" strike="noStrike" dirty="0">
                          <a:effectLst/>
                        </a:rPr>
                        <a:t>Years @company</a:t>
                      </a:r>
                      <a:endParaRPr lang="en-IN" sz="1050" b="0" i="0" u="none" strike="noStrike" dirty="0">
                        <a:solidFill>
                          <a:srgbClr val="000000"/>
                        </a:solidFill>
                        <a:effectLst/>
                        <a:latin typeface="Calibri" panose="020F0502020204030204" pitchFamily="34" charset="0"/>
                      </a:endParaRPr>
                    </a:p>
                  </a:txBody>
                  <a:tcPr marL="3417" marR="3417" marT="3417" marB="0" anchor="b"/>
                </a:tc>
                <a:tc>
                  <a:txBody>
                    <a:bodyPr/>
                    <a:lstStyle/>
                    <a:p>
                      <a:pPr algn="l" fontAlgn="b"/>
                      <a:r>
                        <a:rPr lang="en-US" sz="1050" u="none" strike="noStrike" dirty="0">
                          <a:effectLst/>
                        </a:rPr>
                        <a:t>Number of Years of the employee </a:t>
                      </a:r>
                      <a:r>
                        <a:rPr lang="en-US" sz="1050" u="none" strike="noStrike" dirty="0" err="1">
                          <a:effectLst/>
                        </a:rPr>
                        <a:t>assosiated</a:t>
                      </a:r>
                      <a:r>
                        <a:rPr lang="en-US" sz="1050" u="none" strike="noStrike" dirty="0">
                          <a:effectLst/>
                        </a:rPr>
                        <a:t> with this Company</a:t>
                      </a:r>
                      <a:endParaRPr lang="en-US" sz="1050" b="0" i="0" u="none" strike="noStrike" dirty="0">
                        <a:solidFill>
                          <a:srgbClr val="000000"/>
                        </a:solidFill>
                        <a:effectLst/>
                        <a:latin typeface="Calibri" panose="020F0502020204030204" pitchFamily="34" charset="0"/>
                      </a:endParaRPr>
                    </a:p>
                  </a:txBody>
                  <a:tcPr marL="3417" marR="3417" marT="3417" marB="0" anchor="b"/>
                </a:tc>
                <a:extLst>
                  <a:ext uri="{0D108BD9-81ED-4DB2-BD59-A6C34878D82A}">
                    <a16:rowId xmlns:a16="http://schemas.microsoft.com/office/drawing/2014/main" val="1665110037"/>
                  </a:ext>
                </a:extLst>
              </a:tr>
              <a:tr h="151274">
                <a:tc>
                  <a:txBody>
                    <a:bodyPr/>
                    <a:lstStyle/>
                    <a:p>
                      <a:pPr algn="l" fontAlgn="b"/>
                      <a:r>
                        <a:rPr lang="en-IN" sz="1050" u="sng" strike="noStrike" dirty="0" err="1">
                          <a:solidFill>
                            <a:schemeClr val="tx1"/>
                          </a:solidFill>
                          <a:effectLst/>
                          <a:hlinkClick r:id="rId4">
                            <a:extLst>
                              <a:ext uri="{A12FA001-AC4F-418D-AE19-62706E023703}">
                                <ahyp:hlinkClr xmlns:ahyp="http://schemas.microsoft.com/office/drawing/2018/hyperlinkcolor" val="tx"/>
                              </a:ext>
                            </a:extLst>
                          </a:hlinkClick>
                        </a:rPr>
                        <a:t>Years@Current</a:t>
                      </a:r>
                      <a:r>
                        <a:rPr lang="en-IN" sz="1050" u="sng" strike="noStrike" dirty="0">
                          <a:solidFill>
                            <a:schemeClr val="tx1"/>
                          </a:solidFill>
                          <a:effectLst/>
                          <a:hlinkClick r:id="rId4">
                            <a:extLst>
                              <a:ext uri="{A12FA001-AC4F-418D-AE19-62706E023703}">
                                <ahyp:hlinkClr xmlns:ahyp="http://schemas.microsoft.com/office/drawing/2018/hyperlinkcolor" val="tx"/>
                              </a:ext>
                            </a:extLst>
                          </a:hlinkClick>
                        </a:rPr>
                        <a:t> role</a:t>
                      </a:r>
                      <a:endParaRPr lang="en-IN" sz="1050" b="0" i="0" u="sng" strike="noStrike" dirty="0">
                        <a:solidFill>
                          <a:schemeClr val="tx1"/>
                        </a:solidFill>
                        <a:effectLst/>
                        <a:latin typeface="Calibri" panose="020F0502020204030204" pitchFamily="34" charset="0"/>
                      </a:endParaRPr>
                    </a:p>
                  </a:txBody>
                  <a:tcPr marL="3417" marR="3417" marT="3417" marB="0" anchor="b"/>
                </a:tc>
                <a:tc>
                  <a:txBody>
                    <a:bodyPr/>
                    <a:lstStyle/>
                    <a:p>
                      <a:pPr algn="l" fontAlgn="b"/>
                      <a:r>
                        <a:rPr lang="en-US" sz="1050" u="none" strike="noStrike" dirty="0">
                          <a:effectLst/>
                        </a:rPr>
                        <a:t>Number of Years the employee has been working in the current role in this company</a:t>
                      </a:r>
                      <a:endParaRPr lang="en-US" sz="1050" b="0" i="0" u="none" strike="noStrike" dirty="0">
                        <a:solidFill>
                          <a:srgbClr val="000000"/>
                        </a:solidFill>
                        <a:effectLst/>
                        <a:latin typeface="Calibri" panose="020F0502020204030204" pitchFamily="34" charset="0"/>
                      </a:endParaRPr>
                    </a:p>
                  </a:txBody>
                  <a:tcPr marL="3417" marR="3417" marT="3417" marB="0" anchor="b"/>
                </a:tc>
                <a:extLst>
                  <a:ext uri="{0D108BD9-81ED-4DB2-BD59-A6C34878D82A}">
                    <a16:rowId xmlns:a16="http://schemas.microsoft.com/office/drawing/2014/main" val="2015023661"/>
                  </a:ext>
                </a:extLst>
              </a:tr>
              <a:tr h="201238">
                <a:tc>
                  <a:txBody>
                    <a:bodyPr/>
                    <a:lstStyle/>
                    <a:p>
                      <a:pPr algn="l" fontAlgn="b"/>
                      <a:r>
                        <a:rPr lang="en-IN" sz="1050" u="none" strike="noStrike" dirty="0" err="1">
                          <a:effectLst/>
                        </a:rPr>
                        <a:t>BusinessTravel</a:t>
                      </a:r>
                      <a:endParaRPr lang="en-IN" sz="1050" b="0" i="0" u="none" strike="noStrike" dirty="0">
                        <a:solidFill>
                          <a:srgbClr val="000000"/>
                        </a:solidFill>
                        <a:effectLst/>
                        <a:latin typeface="Calibri" panose="020F0502020204030204" pitchFamily="34" charset="0"/>
                      </a:endParaRPr>
                    </a:p>
                  </a:txBody>
                  <a:tcPr marL="3417" marR="3417" marT="3417" marB="0" anchor="b"/>
                </a:tc>
                <a:tc>
                  <a:txBody>
                    <a:bodyPr/>
                    <a:lstStyle/>
                    <a:p>
                      <a:pPr algn="l" fontAlgn="b"/>
                      <a:r>
                        <a:rPr lang="en-US" sz="1050" u="none" strike="noStrike" dirty="0">
                          <a:effectLst/>
                        </a:rPr>
                        <a:t>Travel History of the employee related to business: (Non-Travel, Travel-Frequently, Travel rarely)</a:t>
                      </a:r>
                      <a:endParaRPr lang="en-US" sz="1050" b="0" i="0" u="none" strike="noStrike" dirty="0">
                        <a:solidFill>
                          <a:srgbClr val="000000"/>
                        </a:solidFill>
                        <a:effectLst/>
                        <a:latin typeface="Calibri" panose="020F0502020204030204" pitchFamily="34" charset="0"/>
                      </a:endParaRPr>
                    </a:p>
                  </a:txBody>
                  <a:tcPr marL="3417" marR="3417" marT="3417" marB="0" anchor="b"/>
                </a:tc>
                <a:extLst>
                  <a:ext uri="{0D108BD9-81ED-4DB2-BD59-A6C34878D82A}">
                    <a16:rowId xmlns:a16="http://schemas.microsoft.com/office/drawing/2014/main" val="3303913879"/>
                  </a:ext>
                </a:extLst>
              </a:tr>
              <a:tr h="243816">
                <a:tc>
                  <a:txBody>
                    <a:bodyPr/>
                    <a:lstStyle/>
                    <a:p>
                      <a:pPr algn="l" fontAlgn="b"/>
                      <a:r>
                        <a:rPr lang="en-IN" sz="1050" u="none" strike="noStrike" dirty="0">
                          <a:effectLst/>
                        </a:rPr>
                        <a:t>Dept</a:t>
                      </a:r>
                      <a:endParaRPr lang="en-IN" sz="1050" b="0" i="0" u="none" strike="noStrike" dirty="0">
                        <a:solidFill>
                          <a:srgbClr val="000000"/>
                        </a:solidFill>
                        <a:effectLst/>
                        <a:latin typeface="Calibri" panose="020F0502020204030204" pitchFamily="34" charset="0"/>
                      </a:endParaRPr>
                    </a:p>
                  </a:txBody>
                  <a:tcPr marL="3417" marR="3417" marT="3417" marB="0" anchor="b"/>
                </a:tc>
                <a:tc>
                  <a:txBody>
                    <a:bodyPr/>
                    <a:lstStyle/>
                    <a:p>
                      <a:pPr algn="l" fontAlgn="b"/>
                      <a:r>
                        <a:rPr lang="en-US" sz="1050" u="none" strike="noStrike" dirty="0">
                          <a:effectLst/>
                        </a:rPr>
                        <a:t>The Department of the employee that is currently working in the company ( Human Resources , Research &amp; Development ,Sales </a:t>
                      </a:r>
                      <a:endParaRPr lang="en-US" sz="1050" b="0" i="0" u="none" strike="noStrike" dirty="0">
                        <a:solidFill>
                          <a:srgbClr val="000000"/>
                        </a:solidFill>
                        <a:effectLst/>
                        <a:latin typeface="Calibri" panose="020F0502020204030204" pitchFamily="34" charset="0"/>
                      </a:endParaRPr>
                    </a:p>
                  </a:txBody>
                  <a:tcPr marL="3417" marR="3417" marT="3417" marB="0" anchor="b"/>
                </a:tc>
                <a:extLst>
                  <a:ext uri="{0D108BD9-81ED-4DB2-BD59-A6C34878D82A}">
                    <a16:rowId xmlns:a16="http://schemas.microsoft.com/office/drawing/2014/main" val="3413348210"/>
                  </a:ext>
                </a:extLst>
              </a:tr>
              <a:tr h="151274">
                <a:tc>
                  <a:txBody>
                    <a:bodyPr/>
                    <a:lstStyle/>
                    <a:p>
                      <a:pPr algn="l" fontAlgn="b"/>
                      <a:r>
                        <a:rPr lang="en-IN" sz="1050" u="none" strike="noStrike" dirty="0" err="1">
                          <a:effectLst/>
                        </a:rPr>
                        <a:t>Travel_distance</a:t>
                      </a:r>
                      <a:endParaRPr lang="en-IN" sz="1050" b="0" i="0" u="none" strike="noStrike" dirty="0">
                        <a:solidFill>
                          <a:srgbClr val="000000"/>
                        </a:solidFill>
                        <a:effectLst/>
                        <a:latin typeface="Calibri" panose="020F0502020204030204" pitchFamily="34" charset="0"/>
                      </a:endParaRPr>
                    </a:p>
                  </a:txBody>
                  <a:tcPr marL="3417" marR="3417" marT="3417" marB="0" anchor="b"/>
                </a:tc>
                <a:tc>
                  <a:txBody>
                    <a:bodyPr/>
                    <a:lstStyle/>
                    <a:p>
                      <a:pPr algn="l" fontAlgn="b"/>
                      <a:r>
                        <a:rPr lang="en-US" sz="1050" u="none" strike="noStrike" dirty="0">
                          <a:effectLst/>
                        </a:rPr>
                        <a:t>The travel Distance from Work place to Home of an employee</a:t>
                      </a:r>
                      <a:endParaRPr lang="en-US" sz="1050" b="0" i="0" u="none" strike="noStrike" dirty="0">
                        <a:solidFill>
                          <a:srgbClr val="000000"/>
                        </a:solidFill>
                        <a:effectLst/>
                        <a:latin typeface="Calibri" panose="020F0502020204030204" pitchFamily="34" charset="0"/>
                      </a:endParaRPr>
                    </a:p>
                  </a:txBody>
                  <a:tcPr marL="3417" marR="3417" marT="3417" marB="0" anchor="b"/>
                </a:tc>
                <a:extLst>
                  <a:ext uri="{0D108BD9-81ED-4DB2-BD59-A6C34878D82A}">
                    <a16:rowId xmlns:a16="http://schemas.microsoft.com/office/drawing/2014/main" val="209655252"/>
                  </a:ext>
                </a:extLst>
              </a:tr>
              <a:tr h="151274">
                <a:tc>
                  <a:txBody>
                    <a:bodyPr/>
                    <a:lstStyle/>
                    <a:p>
                      <a:pPr algn="l" fontAlgn="b"/>
                      <a:r>
                        <a:rPr lang="en-IN" sz="1050" u="none" strike="noStrike" dirty="0">
                          <a:effectLst/>
                        </a:rPr>
                        <a:t>Attrition</a:t>
                      </a:r>
                      <a:endParaRPr lang="en-IN" sz="1050" b="0" i="0" u="none" strike="noStrike" dirty="0">
                        <a:solidFill>
                          <a:srgbClr val="000000"/>
                        </a:solidFill>
                        <a:effectLst/>
                        <a:latin typeface="Calibri" panose="020F0502020204030204" pitchFamily="34" charset="0"/>
                      </a:endParaRPr>
                    </a:p>
                  </a:txBody>
                  <a:tcPr marL="3417" marR="3417" marT="3417" marB="0" anchor="b"/>
                </a:tc>
                <a:tc>
                  <a:txBody>
                    <a:bodyPr/>
                    <a:lstStyle/>
                    <a:p>
                      <a:pPr algn="l" fontAlgn="b"/>
                      <a:r>
                        <a:rPr lang="en-US" sz="1050" u="none" strike="noStrike" dirty="0">
                          <a:effectLst/>
                        </a:rPr>
                        <a:t>Attrition of the employee(Yes/No)</a:t>
                      </a:r>
                      <a:endParaRPr lang="en-US" sz="1050" b="0" i="0" u="none" strike="noStrike" dirty="0">
                        <a:solidFill>
                          <a:srgbClr val="000000"/>
                        </a:solidFill>
                        <a:effectLst/>
                        <a:latin typeface="Calibri" panose="020F0502020204030204" pitchFamily="34" charset="0"/>
                      </a:endParaRPr>
                    </a:p>
                  </a:txBody>
                  <a:tcPr marL="3417" marR="3417" marT="3417" marB="0" anchor="b"/>
                </a:tc>
                <a:extLst>
                  <a:ext uri="{0D108BD9-81ED-4DB2-BD59-A6C34878D82A}">
                    <a16:rowId xmlns:a16="http://schemas.microsoft.com/office/drawing/2014/main" val="883836189"/>
                  </a:ext>
                </a:extLst>
              </a:tr>
            </a:tbl>
          </a:graphicData>
        </a:graphic>
      </p:graphicFrame>
    </p:spTree>
    <p:extLst>
      <p:ext uri="{BB962C8B-B14F-4D97-AF65-F5344CB8AC3E}">
        <p14:creationId xmlns:p14="http://schemas.microsoft.com/office/powerpoint/2010/main" val="18485200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800" dirty="0"/>
              <a:t>Exploratory Data Analysis</a:t>
            </a:r>
          </a:p>
        </p:txBody>
      </p:sp>
      <p:sp>
        <p:nvSpPr>
          <p:cNvPr id="3" name="Subtitle 2"/>
          <p:cNvSpPr>
            <a:spLocks noGrp="1"/>
          </p:cNvSpPr>
          <p:nvPr>
            <p:ph type="subTitle" idx="1"/>
          </p:nvPr>
        </p:nvSpPr>
        <p:spPr/>
        <p:txBody>
          <a:bodyPr/>
          <a:lstStyle/>
          <a:p>
            <a:r>
              <a:rPr lang="en-US" dirty="0"/>
              <a:t>HR Attrition Analysis </a:t>
            </a:r>
          </a:p>
        </p:txBody>
      </p:sp>
    </p:spTree>
    <p:extLst>
      <p:ext uri="{BB962C8B-B14F-4D97-AF65-F5344CB8AC3E}">
        <p14:creationId xmlns:p14="http://schemas.microsoft.com/office/powerpoint/2010/main" val="6819282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3600" dirty="0"/>
              <a:t>Univariate Analysis Categorical Variables</a:t>
            </a:r>
          </a:p>
        </p:txBody>
      </p:sp>
      <p:sp>
        <p:nvSpPr>
          <p:cNvPr id="3" name="Subtitle 2"/>
          <p:cNvSpPr>
            <a:spLocks noGrp="1"/>
          </p:cNvSpPr>
          <p:nvPr>
            <p:ph type="subTitle" idx="1"/>
          </p:nvPr>
        </p:nvSpPr>
        <p:spPr/>
        <p:txBody>
          <a:bodyPr/>
          <a:lstStyle/>
          <a:p>
            <a:r>
              <a:rPr lang="en-US" dirty="0"/>
              <a:t>HR Attrition Analysis </a:t>
            </a:r>
          </a:p>
        </p:txBody>
      </p:sp>
    </p:spTree>
    <p:extLst>
      <p:ext uri="{BB962C8B-B14F-4D97-AF65-F5344CB8AC3E}">
        <p14:creationId xmlns:p14="http://schemas.microsoft.com/office/powerpoint/2010/main" val="1812712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0" name="Rectangle 106">
            <a:extLst>
              <a:ext uri="{FF2B5EF4-FFF2-40B4-BE49-F238E27FC236}">
                <a16:creationId xmlns:a16="http://schemas.microsoft.com/office/drawing/2014/main" id="{6F79B0DD-2C63-4EE5-804F-B8E391FC1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37" y="0"/>
            <a:ext cx="12192000" cy="6858000"/>
          </a:xfrm>
          <a:prstGeom prst="rect">
            <a:avLst/>
          </a:prstGeom>
          <a:solidFill>
            <a:schemeClr val="bg1">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a:extLst>
              <a:ext uri="{FF2B5EF4-FFF2-40B4-BE49-F238E27FC236}">
                <a16:creationId xmlns:a16="http://schemas.microsoft.com/office/drawing/2014/main" id="{627DB8AB-CD55-4C8F-9043-52652B8923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643466"/>
            <a:ext cx="5364255" cy="2706794"/>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Chart, bar chart&#10;&#10;Description automatically generated">
            <a:extLst>
              <a:ext uri="{FF2B5EF4-FFF2-40B4-BE49-F238E27FC236}">
                <a16:creationId xmlns:a16="http://schemas.microsoft.com/office/drawing/2014/main" id="{9E9491D3-0DCE-4205-AD31-0683E3801E96}"/>
              </a:ext>
            </a:extLst>
          </p:cNvPr>
          <p:cNvPicPr>
            <a:picLocks noChangeAspect="1"/>
          </p:cNvPicPr>
          <p:nvPr/>
        </p:nvPicPr>
        <p:blipFill>
          <a:blip r:embed="rId3"/>
          <a:stretch>
            <a:fillRect/>
          </a:stretch>
        </p:blipFill>
        <p:spPr>
          <a:xfrm>
            <a:off x="1810351" y="965200"/>
            <a:ext cx="3029850" cy="2060298"/>
          </a:xfrm>
          <a:prstGeom prst="rect">
            <a:avLst/>
          </a:prstGeom>
        </p:spPr>
      </p:pic>
      <p:sp>
        <p:nvSpPr>
          <p:cNvPr id="111" name="Rectangle 110">
            <a:extLst>
              <a:ext uri="{FF2B5EF4-FFF2-40B4-BE49-F238E27FC236}">
                <a16:creationId xmlns:a16="http://schemas.microsoft.com/office/drawing/2014/main" id="{53059C5A-91CB-4024-9B4E-20082E25C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68589" y="643466"/>
            <a:ext cx="5376806" cy="2706794"/>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Chart, bar chart&#10;&#10;Description automatically generated">
            <a:extLst>
              <a:ext uri="{FF2B5EF4-FFF2-40B4-BE49-F238E27FC236}">
                <a16:creationId xmlns:a16="http://schemas.microsoft.com/office/drawing/2014/main" id="{A40E7941-0911-4D9D-95F1-9E607979FCE3}"/>
              </a:ext>
            </a:extLst>
          </p:cNvPr>
          <p:cNvPicPr>
            <a:picLocks noChangeAspect="1"/>
          </p:cNvPicPr>
          <p:nvPr/>
        </p:nvPicPr>
        <p:blipFill>
          <a:blip r:embed="rId4"/>
          <a:stretch>
            <a:fillRect/>
          </a:stretch>
        </p:blipFill>
        <p:spPr>
          <a:xfrm>
            <a:off x="7324851" y="965200"/>
            <a:ext cx="3063640" cy="2060298"/>
          </a:xfrm>
          <a:prstGeom prst="rect">
            <a:avLst/>
          </a:prstGeom>
        </p:spPr>
      </p:pic>
      <p:sp>
        <p:nvSpPr>
          <p:cNvPr id="113" name="Rectangle 112">
            <a:extLst>
              <a:ext uri="{FF2B5EF4-FFF2-40B4-BE49-F238E27FC236}">
                <a16:creationId xmlns:a16="http://schemas.microsoft.com/office/drawing/2014/main" id="{184884BF-A898-4EFF-9504-E13EBE3FF6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3514513"/>
            <a:ext cx="5364255" cy="2703406"/>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descr="Chart, bar chart&#10;&#10;Description automatically generated">
            <a:extLst>
              <a:ext uri="{FF2B5EF4-FFF2-40B4-BE49-F238E27FC236}">
                <a16:creationId xmlns:a16="http://schemas.microsoft.com/office/drawing/2014/main" id="{D1C5404B-F42D-4C91-BE25-33EC639903B4}"/>
              </a:ext>
            </a:extLst>
          </p:cNvPr>
          <p:cNvPicPr>
            <a:picLocks noChangeAspect="1"/>
          </p:cNvPicPr>
          <p:nvPr/>
        </p:nvPicPr>
        <p:blipFill>
          <a:blip r:embed="rId5"/>
          <a:stretch>
            <a:fillRect/>
          </a:stretch>
        </p:blipFill>
        <p:spPr>
          <a:xfrm>
            <a:off x="1783096" y="3836247"/>
            <a:ext cx="3098192" cy="2060298"/>
          </a:xfrm>
          <a:prstGeom prst="rect">
            <a:avLst/>
          </a:prstGeom>
        </p:spPr>
      </p:pic>
      <p:sp>
        <p:nvSpPr>
          <p:cNvPr id="115" name="Rectangle 114">
            <a:extLst>
              <a:ext uri="{FF2B5EF4-FFF2-40B4-BE49-F238E27FC236}">
                <a16:creationId xmlns:a16="http://schemas.microsoft.com/office/drawing/2014/main" id="{7B32D337-FDA6-4468-ADB1-7038E5FC0B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68589" y="3514513"/>
            <a:ext cx="5376806" cy="2706794"/>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Chart, bar chart&#10;&#10;Description automatically generated">
            <a:extLst>
              <a:ext uri="{FF2B5EF4-FFF2-40B4-BE49-F238E27FC236}">
                <a16:creationId xmlns:a16="http://schemas.microsoft.com/office/drawing/2014/main" id="{CC934900-7676-4EBA-98B9-4D9AEBFE81F0}"/>
              </a:ext>
            </a:extLst>
          </p:cNvPr>
          <p:cNvPicPr>
            <a:picLocks noChangeAspect="1"/>
          </p:cNvPicPr>
          <p:nvPr/>
        </p:nvPicPr>
        <p:blipFill>
          <a:blip r:embed="rId6"/>
          <a:stretch>
            <a:fillRect/>
          </a:stretch>
        </p:blipFill>
        <p:spPr>
          <a:xfrm>
            <a:off x="7247063" y="3836247"/>
            <a:ext cx="3219215" cy="2060298"/>
          </a:xfrm>
          <a:prstGeom prst="rect">
            <a:avLst/>
          </a:prstGeom>
        </p:spPr>
      </p:pic>
    </p:spTree>
    <p:extLst>
      <p:ext uri="{BB962C8B-B14F-4D97-AF65-F5344CB8AC3E}">
        <p14:creationId xmlns:p14="http://schemas.microsoft.com/office/powerpoint/2010/main" val="1210178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1" name="Rectangle 117">
            <a:extLst>
              <a:ext uri="{FF2B5EF4-FFF2-40B4-BE49-F238E27FC236}">
                <a16:creationId xmlns:a16="http://schemas.microsoft.com/office/drawing/2014/main" id="{6F79B0DD-2C63-4EE5-804F-B8E391FC1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37" y="0"/>
            <a:ext cx="12192000" cy="6858000"/>
          </a:xfrm>
          <a:prstGeom prst="rect">
            <a:avLst/>
          </a:prstGeom>
          <a:solidFill>
            <a:schemeClr val="bg1">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Rectangle 119">
            <a:extLst>
              <a:ext uri="{FF2B5EF4-FFF2-40B4-BE49-F238E27FC236}">
                <a16:creationId xmlns:a16="http://schemas.microsoft.com/office/drawing/2014/main" id="{627DB8AB-CD55-4C8F-9043-52652B8923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643466"/>
            <a:ext cx="5364255" cy="2706794"/>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hart, bar chart&#10;&#10;Description automatically generated">
            <a:extLst>
              <a:ext uri="{FF2B5EF4-FFF2-40B4-BE49-F238E27FC236}">
                <a16:creationId xmlns:a16="http://schemas.microsoft.com/office/drawing/2014/main" id="{FEF28208-05F5-450E-B6AF-CB25735768D3}"/>
              </a:ext>
            </a:extLst>
          </p:cNvPr>
          <p:cNvPicPr>
            <a:picLocks noChangeAspect="1"/>
          </p:cNvPicPr>
          <p:nvPr/>
        </p:nvPicPr>
        <p:blipFill>
          <a:blip r:embed="rId3"/>
          <a:stretch>
            <a:fillRect/>
          </a:stretch>
        </p:blipFill>
        <p:spPr>
          <a:xfrm>
            <a:off x="1804760" y="965200"/>
            <a:ext cx="3041031" cy="2060298"/>
          </a:xfrm>
          <a:prstGeom prst="rect">
            <a:avLst/>
          </a:prstGeom>
        </p:spPr>
      </p:pic>
      <p:sp>
        <p:nvSpPr>
          <p:cNvPr id="122" name="Rectangle 121">
            <a:extLst>
              <a:ext uri="{FF2B5EF4-FFF2-40B4-BE49-F238E27FC236}">
                <a16:creationId xmlns:a16="http://schemas.microsoft.com/office/drawing/2014/main" id="{53059C5A-91CB-4024-9B4E-20082E25C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68589" y="643466"/>
            <a:ext cx="5376806" cy="2706794"/>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Chart, bar chart&#10;&#10;Description automatically generated">
            <a:extLst>
              <a:ext uri="{FF2B5EF4-FFF2-40B4-BE49-F238E27FC236}">
                <a16:creationId xmlns:a16="http://schemas.microsoft.com/office/drawing/2014/main" id="{52442DCF-1BFA-4935-A1AB-260C92B18506}"/>
              </a:ext>
            </a:extLst>
          </p:cNvPr>
          <p:cNvPicPr>
            <a:picLocks noChangeAspect="1"/>
          </p:cNvPicPr>
          <p:nvPr/>
        </p:nvPicPr>
        <p:blipFill>
          <a:blip r:embed="rId4"/>
          <a:stretch>
            <a:fillRect/>
          </a:stretch>
        </p:blipFill>
        <p:spPr>
          <a:xfrm>
            <a:off x="7301728" y="965200"/>
            <a:ext cx="3109885" cy="2060298"/>
          </a:xfrm>
          <a:prstGeom prst="rect">
            <a:avLst/>
          </a:prstGeom>
        </p:spPr>
      </p:pic>
      <p:sp>
        <p:nvSpPr>
          <p:cNvPr id="124" name="Rectangle 123">
            <a:extLst>
              <a:ext uri="{FF2B5EF4-FFF2-40B4-BE49-F238E27FC236}">
                <a16:creationId xmlns:a16="http://schemas.microsoft.com/office/drawing/2014/main" id="{184884BF-A898-4EFF-9504-E13EBE3FF6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3514513"/>
            <a:ext cx="5364255" cy="2703406"/>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descr="Chart, bar chart&#10;&#10;Description automatically generated">
            <a:extLst>
              <a:ext uri="{FF2B5EF4-FFF2-40B4-BE49-F238E27FC236}">
                <a16:creationId xmlns:a16="http://schemas.microsoft.com/office/drawing/2014/main" id="{F2C0A015-B068-4130-9A92-8886F541589A}"/>
              </a:ext>
            </a:extLst>
          </p:cNvPr>
          <p:cNvPicPr>
            <a:picLocks noChangeAspect="1"/>
          </p:cNvPicPr>
          <p:nvPr/>
        </p:nvPicPr>
        <p:blipFill>
          <a:blip r:embed="rId5"/>
          <a:stretch>
            <a:fillRect/>
          </a:stretch>
        </p:blipFill>
        <p:spPr>
          <a:xfrm>
            <a:off x="1777249" y="3836247"/>
            <a:ext cx="3109885" cy="2060298"/>
          </a:xfrm>
          <a:prstGeom prst="rect">
            <a:avLst/>
          </a:prstGeom>
        </p:spPr>
      </p:pic>
      <p:sp>
        <p:nvSpPr>
          <p:cNvPr id="126" name="Rectangle 125">
            <a:extLst>
              <a:ext uri="{FF2B5EF4-FFF2-40B4-BE49-F238E27FC236}">
                <a16:creationId xmlns:a16="http://schemas.microsoft.com/office/drawing/2014/main" id="{7B32D337-FDA6-4468-ADB1-7038E5FC0B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68589" y="3514513"/>
            <a:ext cx="5376806" cy="2706794"/>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descr="Chart, bar chart&#10;&#10;Description automatically generated">
            <a:extLst>
              <a:ext uri="{FF2B5EF4-FFF2-40B4-BE49-F238E27FC236}">
                <a16:creationId xmlns:a16="http://schemas.microsoft.com/office/drawing/2014/main" id="{31CE8645-2671-4189-B50B-93F3C1C76E89}"/>
              </a:ext>
            </a:extLst>
          </p:cNvPr>
          <p:cNvPicPr>
            <a:picLocks noChangeAspect="1"/>
          </p:cNvPicPr>
          <p:nvPr/>
        </p:nvPicPr>
        <p:blipFill>
          <a:blip r:embed="rId6"/>
          <a:stretch>
            <a:fillRect/>
          </a:stretch>
        </p:blipFill>
        <p:spPr>
          <a:xfrm>
            <a:off x="7289904" y="3836247"/>
            <a:ext cx="3133533" cy="2060298"/>
          </a:xfrm>
          <a:prstGeom prst="rect">
            <a:avLst/>
          </a:prstGeom>
        </p:spPr>
      </p:pic>
    </p:spTree>
    <p:extLst>
      <p:ext uri="{BB962C8B-B14F-4D97-AF65-F5344CB8AC3E}">
        <p14:creationId xmlns:p14="http://schemas.microsoft.com/office/powerpoint/2010/main" val="247594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3600" dirty="0"/>
              <a:t>Bivariate Analysis</a:t>
            </a:r>
          </a:p>
        </p:txBody>
      </p:sp>
      <p:sp>
        <p:nvSpPr>
          <p:cNvPr id="3" name="Subtitle 2"/>
          <p:cNvSpPr>
            <a:spLocks noGrp="1"/>
          </p:cNvSpPr>
          <p:nvPr>
            <p:ph type="subTitle" idx="1"/>
          </p:nvPr>
        </p:nvSpPr>
        <p:spPr/>
        <p:txBody>
          <a:bodyPr/>
          <a:lstStyle/>
          <a:p>
            <a:r>
              <a:rPr lang="en-US" dirty="0"/>
              <a:t>HR Attrition Analysis </a:t>
            </a:r>
          </a:p>
        </p:txBody>
      </p:sp>
    </p:spTree>
    <p:extLst>
      <p:ext uri="{BB962C8B-B14F-4D97-AF65-F5344CB8AC3E}">
        <p14:creationId xmlns:p14="http://schemas.microsoft.com/office/powerpoint/2010/main" val="10274183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 name="Rectangle 18">
            <a:extLst>
              <a:ext uri="{FF2B5EF4-FFF2-40B4-BE49-F238E27FC236}">
                <a16:creationId xmlns:a16="http://schemas.microsoft.com/office/drawing/2014/main" id="{E1750109-3B91-4506-B997-0CD8E35A14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4E4E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20">
            <a:extLst>
              <a:ext uri="{FF2B5EF4-FFF2-40B4-BE49-F238E27FC236}">
                <a16:creationId xmlns:a16="http://schemas.microsoft.com/office/drawing/2014/main" id="{E72D8D1B-59F6-4FF3-8547-9BBB6129F2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1331" y="480060"/>
            <a:ext cx="3442553" cy="2788074"/>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descr="Chart, bar chart&#10;&#10;Description automatically generated">
            <a:extLst>
              <a:ext uri="{FF2B5EF4-FFF2-40B4-BE49-F238E27FC236}">
                <a16:creationId xmlns:a16="http://schemas.microsoft.com/office/drawing/2014/main" id="{D7EB284F-614D-4D81-BFD7-1E76CB434A02}"/>
              </a:ext>
            </a:extLst>
          </p:cNvPr>
          <p:cNvPicPr>
            <a:picLocks noChangeAspect="1"/>
          </p:cNvPicPr>
          <p:nvPr/>
        </p:nvPicPr>
        <p:blipFill>
          <a:blip r:embed="rId3"/>
          <a:stretch>
            <a:fillRect/>
          </a:stretch>
        </p:blipFill>
        <p:spPr>
          <a:xfrm>
            <a:off x="622549" y="862695"/>
            <a:ext cx="3122143" cy="2037197"/>
          </a:xfrm>
          <a:prstGeom prst="rect">
            <a:avLst/>
          </a:prstGeom>
        </p:spPr>
      </p:pic>
      <p:sp>
        <p:nvSpPr>
          <p:cNvPr id="36" name="Rectangle 22">
            <a:extLst>
              <a:ext uri="{FF2B5EF4-FFF2-40B4-BE49-F238E27FC236}">
                <a16:creationId xmlns:a16="http://schemas.microsoft.com/office/drawing/2014/main" id="{14044C96-7CFD-44DB-A579-D77B0D37C6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35998" y="487090"/>
            <a:ext cx="3588174" cy="2781044"/>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Chart, bar chart&#10;&#10;Description automatically generated">
            <a:extLst>
              <a:ext uri="{FF2B5EF4-FFF2-40B4-BE49-F238E27FC236}">
                <a16:creationId xmlns:a16="http://schemas.microsoft.com/office/drawing/2014/main" id="{FCC75A05-4266-4DB6-82BF-3EEBC748942F}"/>
              </a:ext>
            </a:extLst>
          </p:cNvPr>
          <p:cNvPicPr>
            <a:picLocks noChangeAspect="1"/>
          </p:cNvPicPr>
          <p:nvPr/>
        </p:nvPicPr>
        <p:blipFill>
          <a:blip r:embed="rId4"/>
          <a:stretch>
            <a:fillRect/>
          </a:stretch>
        </p:blipFill>
        <p:spPr>
          <a:xfrm>
            <a:off x="8313518" y="831681"/>
            <a:ext cx="3252903" cy="2106254"/>
          </a:xfrm>
          <a:prstGeom prst="rect">
            <a:avLst/>
          </a:prstGeom>
        </p:spPr>
      </p:pic>
      <p:sp>
        <p:nvSpPr>
          <p:cNvPr id="38" name="Rectangle 24">
            <a:extLst>
              <a:ext uri="{FF2B5EF4-FFF2-40B4-BE49-F238E27FC236}">
                <a16:creationId xmlns:a16="http://schemas.microsoft.com/office/drawing/2014/main" id="{8FC8C21F-9484-4A71-ABFA-6C10682FAC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1331" y="3603670"/>
            <a:ext cx="3442553" cy="2788074"/>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descr="Chart, bar chart&#10;&#10;Description automatically generated">
            <a:extLst>
              <a:ext uri="{FF2B5EF4-FFF2-40B4-BE49-F238E27FC236}">
                <a16:creationId xmlns:a16="http://schemas.microsoft.com/office/drawing/2014/main" id="{E85DCF1F-878D-45C0-967A-106A4D801A86}"/>
              </a:ext>
            </a:extLst>
          </p:cNvPr>
          <p:cNvPicPr>
            <a:picLocks noChangeAspect="1"/>
          </p:cNvPicPr>
          <p:nvPr/>
        </p:nvPicPr>
        <p:blipFill>
          <a:blip r:embed="rId5"/>
          <a:stretch>
            <a:fillRect/>
          </a:stretch>
        </p:blipFill>
        <p:spPr>
          <a:xfrm>
            <a:off x="622549" y="3943854"/>
            <a:ext cx="3104943" cy="2080310"/>
          </a:xfrm>
          <a:prstGeom prst="rect">
            <a:avLst/>
          </a:prstGeom>
        </p:spPr>
      </p:pic>
      <p:sp>
        <p:nvSpPr>
          <p:cNvPr id="39" name="Rectangle 26">
            <a:extLst>
              <a:ext uri="{FF2B5EF4-FFF2-40B4-BE49-F238E27FC236}">
                <a16:creationId xmlns:a16="http://schemas.microsoft.com/office/drawing/2014/main" id="{2C444748-5A8D-4B53-89FE-42B455DFA2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25618" y="487090"/>
            <a:ext cx="3588171" cy="5897880"/>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Chart, bar chart&#10;&#10;Description automatically generated">
            <a:extLst>
              <a:ext uri="{FF2B5EF4-FFF2-40B4-BE49-F238E27FC236}">
                <a16:creationId xmlns:a16="http://schemas.microsoft.com/office/drawing/2014/main" id="{1024E039-3751-47EC-8384-86608C41D534}"/>
              </a:ext>
            </a:extLst>
          </p:cNvPr>
          <p:cNvPicPr>
            <a:picLocks noChangeAspect="1"/>
          </p:cNvPicPr>
          <p:nvPr/>
        </p:nvPicPr>
        <p:blipFill>
          <a:blip r:embed="rId6"/>
          <a:stretch>
            <a:fillRect/>
          </a:stretch>
        </p:blipFill>
        <p:spPr>
          <a:xfrm>
            <a:off x="4381676" y="2305646"/>
            <a:ext cx="3252903" cy="2260767"/>
          </a:xfrm>
          <a:prstGeom prst="rect">
            <a:avLst/>
          </a:prstGeom>
        </p:spPr>
      </p:pic>
      <p:sp>
        <p:nvSpPr>
          <p:cNvPr id="40" name="Rectangle 28">
            <a:extLst>
              <a:ext uri="{FF2B5EF4-FFF2-40B4-BE49-F238E27FC236}">
                <a16:creationId xmlns:a16="http://schemas.microsoft.com/office/drawing/2014/main" id="{F4FFA271-A10A-4AC3-8F06-E3313A197A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9502" y="3603670"/>
            <a:ext cx="3601167" cy="2788074"/>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descr="Chart, bar chart&#10;&#10;Description automatically generated">
            <a:extLst>
              <a:ext uri="{FF2B5EF4-FFF2-40B4-BE49-F238E27FC236}">
                <a16:creationId xmlns:a16="http://schemas.microsoft.com/office/drawing/2014/main" id="{CD92ABB0-3D01-42DB-8807-B27C9CF3FAA1}"/>
              </a:ext>
            </a:extLst>
          </p:cNvPr>
          <p:cNvPicPr>
            <a:picLocks noChangeAspect="1"/>
          </p:cNvPicPr>
          <p:nvPr/>
        </p:nvPicPr>
        <p:blipFill>
          <a:blip r:embed="rId7"/>
          <a:stretch>
            <a:fillRect/>
          </a:stretch>
        </p:blipFill>
        <p:spPr>
          <a:xfrm>
            <a:off x="8313518" y="3946595"/>
            <a:ext cx="3252903" cy="2081858"/>
          </a:xfrm>
          <a:prstGeom prst="rect">
            <a:avLst/>
          </a:prstGeom>
        </p:spPr>
      </p:pic>
      <p:sp>
        <p:nvSpPr>
          <p:cNvPr id="28" name="TextBox 27">
            <a:extLst>
              <a:ext uri="{FF2B5EF4-FFF2-40B4-BE49-F238E27FC236}">
                <a16:creationId xmlns:a16="http://schemas.microsoft.com/office/drawing/2014/main" id="{3B715389-171F-4213-8EC6-788FD9833EF6}"/>
              </a:ext>
            </a:extLst>
          </p:cNvPr>
          <p:cNvSpPr txBox="1"/>
          <p:nvPr/>
        </p:nvSpPr>
        <p:spPr>
          <a:xfrm>
            <a:off x="4153746" y="1198880"/>
            <a:ext cx="3884507" cy="523220"/>
          </a:xfrm>
          <a:prstGeom prst="rect">
            <a:avLst/>
          </a:prstGeom>
          <a:noFill/>
        </p:spPr>
        <p:txBody>
          <a:bodyPr wrap="square" rtlCol="0">
            <a:spAutoFit/>
          </a:bodyPr>
          <a:lstStyle/>
          <a:p>
            <a:pPr algn="ctr"/>
            <a:r>
              <a:rPr lang="en-US" sz="2800" dirty="0"/>
              <a:t>Over Time Analysis </a:t>
            </a:r>
            <a:endParaRPr lang="en-IN" sz="2800" dirty="0"/>
          </a:p>
        </p:txBody>
      </p:sp>
    </p:spTree>
    <p:extLst>
      <p:ext uri="{BB962C8B-B14F-4D97-AF65-F5344CB8AC3E}">
        <p14:creationId xmlns:p14="http://schemas.microsoft.com/office/powerpoint/2010/main" val="14886481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Content</a:t>
            </a:r>
          </a:p>
        </p:txBody>
      </p:sp>
      <p:sp>
        <p:nvSpPr>
          <p:cNvPr id="3" name="Content Placeholder 2"/>
          <p:cNvSpPr>
            <a:spLocks noGrp="1"/>
          </p:cNvSpPr>
          <p:nvPr>
            <p:ph idx="1"/>
          </p:nvPr>
        </p:nvSpPr>
        <p:spPr>
          <a:ln>
            <a:noFill/>
          </a:ln>
        </p:spPr>
        <p:txBody>
          <a:bodyPr>
            <a:normAutofit fontScale="92500" lnSpcReduction="20000"/>
          </a:bodyPr>
          <a:lstStyle/>
          <a:p>
            <a:r>
              <a:rPr lang="en-US" dirty="0"/>
              <a:t>Objective</a:t>
            </a:r>
          </a:p>
          <a:p>
            <a:r>
              <a:rPr lang="en-US" dirty="0"/>
              <a:t>Executive Summary and key findings</a:t>
            </a:r>
          </a:p>
          <a:p>
            <a:r>
              <a:rPr lang="en-US" dirty="0"/>
              <a:t>Data Summary and Pre-processing</a:t>
            </a:r>
          </a:p>
          <a:p>
            <a:r>
              <a:rPr lang="en-US" dirty="0"/>
              <a:t>Exploratory Data Analysis</a:t>
            </a:r>
          </a:p>
          <a:p>
            <a:r>
              <a:rPr lang="en-US" dirty="0"/>
              <a:t>Feature Engineering &amp; Data Preparation</a:t>
            </a:r>
          </a:p>
          <a:p>
            <a:r>
              <a:rPr lang="en-US" dirty="0"/>
              <a:t>Hypothesis Testing</a:t>
            </a:r>
          </a:p>
          <a:p>
            <a:r>
              <a:rPr lang="en-US" dirty="0"/>
              <a:t>Predictive Modelling and Evaluation</a:t>
            </a:r>
          </a:p>
          <a:p>
            <a:r>
              <a:rPr lang="en-US" dirty="0"/>
              <a:t>Conclusion and Recommendation</a:t>
            </a:r>
          </a:p>
          <a:p>
            <a:endParaRPr lang="en-US" dirty="0"/>
          </a:p>
        </p:txBody>
      </p:sp>
      <p:pic>
        <p:nvPicPr>
          <p:cNvPr id="6" name="Picture 5" descr="A picture containing text, clipart, vector graphics&#10;&#10;Description automatically generated">
            <a:extLst>
              <a:ext uri="{FF2B5EF4-FFF2-40B4-BE49-F238E27FC236}">
                <a16:creationId xmlns:a16="http://schemas.microsoft.com/office/drawing/2014/main" id="{20F272F8-0F72-4ADC-ABF2-ABC162B5FD72}"/>
              </a:ext>
            </a:extLst>
          </p:cNvPr>
          <p:cNvPicPr>
            <a:picLocks noChangeAspect="1"/>
          </p:cNvPicPr>
          <p:nvPr/>
        </p:nvPicPr>
        <p:blipFill>
          <a:blip r:embed="rId2"/>
          <a:stretch>
            <a:fillRect/>
          </a:stretch>
        </p:blipFill>
        <p:spPr>
          <a:xfrm>
            <a:off x="6985592" y="3115338"/>
            <a:ext cx="3553637" cy="199892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0349492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grpSp>
        <p:nvGrpSpPr>
          <p:cNvPr id="238" name="Group 214">
            <a:extLst>
              <a:ext uri="{FF2B5EF4-FFF2-40B4-BE49-F238E27FC236}">
                <a16:creationId xmlns:a16="http://schemas.microsoft.com/office/drawing/2014/main" id="{3FEEE78B-6EC9-4EE6-B42A-C56FE0583E9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934" y="0"/>
            <a:ext cx="12231160" cy="6856214"/>
            <a:chOff x="-16934" y="0"/>
            <a:chExt cx="12231160" cy="6856214"/>
          </a:xfrm>
        </p:grpSpPr>
        <p:pic>
          <p:nvPicPr>
            <p:cNvPr id="216" name="Picture 215">
              <a:extLst>
                <a:ext uri="{FF2B5EF4-FFF2-40B4-BE49-F238E27FC236}">
                  <a16:creationId xmlns:a16="http://schemas.microsoft.com/office/drawing/2014/main" id="{2989D3D0-25DB-4F46-A08D-5FA66FBFDF67}"/>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17" name="Rectangle 216">
              <a:extLst>
                <a:ext uri="{FF2B5EF4-FFF2-40B4-BE49-F238E27FC236}">
                  <a16:creationId xmlns:a16="http://schemas.microsoft.com/office/drawing/2014/main" id="{82F2E3AD-002C-47F6-A7F8-7D07CE2BA9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218" name="Picture 217">
              <a:extLst>
                <a:ext uri="{FF2B5EF4-FFF2-40B4-BE49-F238E27FC236}">
                  <a16:creationId xmlns:a16="http://schemas.microsoft.com/office/drawing/2014/main" id="{9F26D44A-571B-4B37-B312-F1EB96D0778E}"/>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19" name="Picture 218">
              <a:extLst>
                <a:ext uri="{FF2B5EF4-FFF2-40B4-BE49-F238E27FC236}">
                  <a16:creationId xmlns:a16="http://schemas.microsoft.com/office/drawing/2014/main" id="{8912A71A-A72B-4A6F-92A9-2B170CE42244}"/>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cxnSp>
        <p:nvCxnSpPr>
          <p:cNvPr id="239" name="Straight Connector 220">
            <a:extLst>
              <a:ext uri="{FF2B5EF4-FFF2-40B4-BE49-F238E27FC236}">
                <a16:creationId xmlns:a16="http://schemas.microsoft.com/office/drawing/2014/main" id="{A82A5FDC-0CB0-426A-A974-5B7A646F2EC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grpSp>
        <p:nvGrpSpPr>
          <p:cNvPr id="240" name="Group 222">
            <a:extLst>
              <a:ext uri="{FF2B5EF4-FFF2-40B4-BE49-F238E27FC236}">
                <a16:creationId xmlns:a16="http://schemas.microsoft.com/office/drawing/2014/main" id="{46EE4FB9-7E41-4891-95F4-17C1C7506E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224" name="Picture 223">
              <a:extLst>
                <a:ext uri="{FF2B5EF4-FFF2-40B4-BE49-F238E27FC236}">
                  <a16:creationId xmlns:a16="http://schemas.microsoft.com/office/drawing/2014/main" id="{26ADBD52-015C-4720-81DC-DF7B74FEE990}"/>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6">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41" name="Rectangle 224">
              <a:extLst>
                <a:ext uri="{FF2B5EF4-FFF2-40B4-BE49-F238E27FC236}">
                  <a16:creationId xmlns:a16="http://schemas.microsoft.com/office/drawing/2014/main" id="{5C11B5BC-8312-4E22-BD1C-DBBC0FB9F5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226" name="Picture 225">
              <a:extLst>
                <a:ext uri="{FF2B5EF4-FFF2-40B4-BE49-F238E27FC236}">
                  <a16:creationId xmlns:a16="http://schemas.microsoft.com/office/drawing/2014/main" id="{27BA03B2-5DC4-462E-BA8D-2749C7B6CFC0}"/>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7">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227" name="Picture 226">
              <a:extLst>
                <a:ext uri="{FF2B5EF4-FFF2-40B4-BE49-F238E27FC236}">
                  <a16:creationId xmlns:a16="http://schemas.microsoft.com/office/drawing/2014/main" id="{F74C0211-75AA-454E-98D5-B47CB2911A47}"/>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7">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1">
            <a:extLst>
              <a:ext uri="{FF2B5EF4-FFF2-40B4-BE49-F238E27FC236}">
                <a16:creationId xmlns:a16="http://schemas.microsoft.com/office/drawing/2014/main" id="{7C3D2B53-5C6E-43B7-87AA-CAEC5B494CD4}"/>
              </a:ext>
            </a:extLst>
          </p:cNvPr>
          <p:cNvSpPr>
            <a:spLocks noGrp="1"/>
          </p:cNvSpPr>
          <p:nvPr>
            <p:ph type="title"/>
          </p:nvPr>
        </p:nvSpPr>
        <p:spPr>
          <a:xfrm>
            <a:off x="1102619" y="3992371"/>
            <a:ext cx="9989677" cy="1186515"/>
          </a:xfrm>
        </p:spPr>
        <p:txBody>
          <a:bodyPr vert="horz" lIns="91440" tIns="45720" rIns="91440" bIns="45720" rtlCol="0" anchor="b">
            <a:normAutofit/>
          </a:bodyPr>
          <a:lstStyle/>
          <a:p>
            <a:r>
              <a:rPr lang="en-US" sz="5400" b="1" kern="1200" cap="none" dirty="0">
                <a:ln w="3175" cmpd="sng">
                  <a:noFill/>
                </a:ln>
                <a:solidFill>
                  <a:schemeClr val="tx1">
                    <a:lumMod val="85000"/>
                    <a:lumOff val="15000"/>
                  </a:schemeClr>
                </a:solidFill>
                <a:effectLst/>
                <a:latin typeface="+mj-lt"/>
                <a:ea typeface="+mj-ea"/>
                <a:cs typeface="+mj-cs"/>
              </a:rPr>
              <a:t>Years at Company </a:t>
            </a:r>
          </a:p>
        </p:txBody>
      </p:sp>
      <p:pic>
        <p:nvPicPr>
          <p:cNvPr id="4" name="Picture 3" descr="Chart, bar chart&#10;&#10;Description automatically generated">
            <a:extLst>
              <a:ext uri="{FF2B5EF4-FFF2-40B4-BE49-F238E27FC236}">
                <a16:creationId xmlns:a16="http://schemas.microsoft.com/office/drawing/2014/main" id="{D1F76714-355F-4886-9B92-9B1CA49C828B}"/>
              </a:ext>
            </a:extLst>
          </p:cNvPr>
          <p:cNvPicPr>
            <a:picLocks noChangeAspect="1"/>
          </p:cNvPicPr>
          <p:nvPr/>
        </p:nvPicPr>
        <p:blipFill>
          <a:blip r:embed="rId8"/>
          <a:stretch>
            <a:fillRect/>
          </a:stretch>
        </p:blipFill>
        <p:spPr>
          <a:xfrm>
            <a:off x="4209753" y="1575226"/>
            <a:ext cx="3764407" cy="2324521"/>
          </a:xfrm>
          <a:prstGeom prst="rect">
            <a:avLst/>
          </a:prstGeom>
        </p:spPr>
      </p:pic>
      <p:pic>
        <p:nvPicPr>
          <p:cNvPr id="9" name="Picture 8" descr="Chart, bar chart&#10;&#10;Description automatically generated">
            <a:extLst>
              <a:ext uri="{FF2B5EF4-FFF2-40B4-BE49-F238E27FC236}">
                <a16:creationId xmlns:a16="http://schemas.microsoft.com/office/drawing/2014/main" id="{4C8245FB-3F78-41CD-B2BF-0A79DE9976B7}"/>
              </a:ext>
            </a:extLst>
          </p:cNvPr>
          <p:cNvPicPr>
            <a:picLocks noChangeAspect="1"/>
          </p:cNvPicPr>
          <p:nvPr/>
        </p:nvPicPr>
        <p:blipFill>
          <a:blip r:embed="rId9"/>
          <a:stretch>
            <a:fillRect/>
          </a:stretch>
        </p:blipFill>
        <p:spPr>
          <a:xfrm>
            <a:off x="8103120" y="1622151"/>
            <a:ext cx="3204760" cy="2147187"/>
          </a:xfrm>
          <a:prstGeom prst="rect">
            <a:avLst/>
          </a:prstGeom>
        </p:spPr>
      </p:pic>
      <p:pic>
        <p:nvPicPr>
          <p:cNvPr id="5" name="Picture 4" descr="Chart, bar chart&#10;&#10;Description automatically generated">
            <a:extLst>
              <a:ext uri="{FF2B5EF4-FFF2-40B4-BE49-F238E27FC236}">
                <a16:creationId xmlns:a16="http://schemas.microsoft.com/office/drawing/2014/main" id="{AC9BF41C-1DE2-45F4-8F5B-664153E5ADBB}"/>
              </a:ext>
            </a:extLst>
          </p:cNvPr>
          <p:cNvPicPr>
            <a:picLocks noChangeAspect="1"/>
          </p:cNvPicPr>
          <p:nvPr/>
        </p:nvPicPr>
        <p:blipFill>
          <a:blip r:embed="rId10"/>
          <a:stretch>
            <a:fillRect/>
          </a:stretch>
        </p:blipFill>
        <p:spPr>
          <a:xfrm>
            <a:off x="1009632" y="1622151"/>
            <a:ext cx="3401769" cy="2253671"/>
          </a:xfrm>
          <a:prstGeom prst="rect">
            <a:avLst/>
          </a:prstGeom>
        </p:spPr>
      </p:pic>
      <p:cxnSp>
        <p:nvCxnSpPr>
          <p:cNvPr id="242" name="Straight Connector 228">
            <a:extLst>
              <a:ext uri="{FF2B5EF4-FFF2-40B4-BE49-F238E27FC236}">
                <a16:creationId xmlns:a16="http://schemas.microsoft.com/office/drawing/2014/main" id="{CF701DD5-8993-46EC-941C-86DD0188E23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981200" y="5262441"/>
            <a:ext cx="8229600"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883312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Chart, bar chart&#10;&#10;Description automatically generated">
            <a:extLst>
              <a:ext uri="{FF2B5EF4-FFF2-40B4-BE49-F238E27FC236}">
                <a16:creationId xmlns:a16="http://schemas.microsoft.com/office/drawing/2014/main" id="{7DAA9EA5-06BA-41F9-8947-667AEDFC6ED3}"/>
              </a:ext>
            </a:extLst>
          </p:cNvPr>
          <p:cNvPicPr>
            <a:picLocks noChangeAspect="1"/>
          </p:cNvPicPr>
          <p:nvPr/>
        </p:nvPicPr>
        <p:blipFill>
          <a:blip r:embed="rId3"/>
          <a:stretch>
            <a:fillRect/>
          </a:stretch>
        </p:blipFill>
        <p:spPr>
          <a:xfrm>
            <a:off x="760426" y="937867"/>
            <a:ext cx="3354373" cy="2104868"/>
          </a:xfrm>
          <a:prstGeom prst="rect">
            <a:avLst/>
          </a:prstGeom>
        </p:spPr>
      </p:pic>
      <p:pic>
        <p:nvPicPr>
          <p:cNvPr id="11" name="Picture 10" descr="Chart, bar chart&#10;&#10;Description automatically generated">
            <a:extLst>
              <a:ext uri="{FF2B5EF4-FFF2-40B4-BE49-F238E27FC236}">
                <a16:creationId xmlns:a16="http://schemas.microsoft.com/office/drawing/2014/main" id="{A17CA4FF-A185-4B87-8427-50EA3E05F5F5}"/>
              </a:ext>
            </a:extLst>
          </p:cNvPr>
          <p:cNvPicPr>
            <a:picLocks noChangeAspect="1"/>
          </p:cNvPicPr>
          <p:nvPr/>
        </p:nvPicPr>
        <p:blipFill>
          <a:blip r:embed="rId4"/>
          <a:stretch>
            <a:fillRect/>
          </a:stretch>
        </p:blipFill>
        <p:spPr>
          <a:xfrm>
            <a:off x="7645909" y="3652790"/>
            <a:ext cx="3743538" cy="2498810"/>
          </a:xfrm>
          <a:prstGeom prst="rect">
            <a:avLst/>
          </a:prstGeom>
        </p:spPr>
      </p:pic>
      <p:pic>
        <p:nvPicPr>
          <p:cNvPr id="17" name="Picture 16" descr="Chart, bar chart&#10;&#10;Description automatically generated">
            <a:extLst>
              <a:ext uri="{FF2B5EF4-FFF2-40B4-BE49-F238E27FC236}">
                <a16:creationId xmlns:a16="http://schemas.microsoft.com/office/drawing/2014/main" id="{55F3A7A8-E310-47DA-B781-0C2BA0683956}"/>
              </a:ext>
            </a:extLst>
          </p:cNvPr>
          <p:cNvPicPr>
            <a:picLocks noChangeAspect="1"/>
          </p:cNvPicPr>
          <p:nvPr/>
        </p:nvPicPr>
        <p:blipFill>
          <a:blip r:embed="rId5"/>
          <a:stretch>
            <a:fillRect/>
          </a:stretch>
        </p:blipFill>
        <p:spPr>
          <a:xfrm>
            <a:off x="7790117" y="906922"/>
            <a:ext cx="3354373" cy="2171956"/>
          </a:xfrm>
          <a:prstGeom prst="rect">
            <a:avLst/>
          </a:prstGeom>
        </p:spPr>
      </p:pic>
      <p:pic>
        <p:nvPicPr>
          <p:cNvPr id="15" name="Picture 14" descr="Chart, bar chart&#10;&#10;Description automatically generated">
            <a:extLst>
              <a:ext uri="{FF2B5EF4-FFF2-40B4-BE49-F238E27FC236}">
                <a16:creationId xmlns:a16="http://schemas.microsoft.com/office/drawing/2014/main" id="{E40A9BAE-E93B-4DF7-A3EB-AD7885D2520F}"/>
              </a:ext>
            </a:extLst>
          </p:cNvPr>
          <p:cNvPicPr>
            <a:picLocks noChangeAspect="1"/>
          </p:cNvPicPr>
          <p:nvPr/>
        </p:nvPicPr>
        <p:blipFill>
          <a:blip r:embed="rId6"/>
          <a:stretch>
            <a:fillRect/>
          </a:stretch>
        </p:blipFill>
        <p:spPr>
          <a:xfrm>
            <a:off x="739163" y="3742661"/>
            <a:ext cx="3573307" cy="2161850"/>
          </a:xfrm>
          <a:prstGeom prst="rect">
            <a:avLst/>
          </a:prstGeom>
        </p:spPr>
      </p:pic>
      <p:sp>
        <p:nvSpPr>
          <p:cNvPr id="27" name="TextBox 26">
            <a:extLst>
              <a:ext uri="{FF2B5EF4-FFF2-40B4-BE49-F238E27FC236}">
                <a16:creationId xmlns:a16="http://schemas.microsoft.com/office/drawing/2014/main" id="{EB568400-A975-4AA2-851C-8DEDFE51F464}"/>
              </a:ext>
            </a:extLst>
          </p:cNvPr>
          <p:cNvSpPr txBox="1"/>
          <p:nvPr/>
        </p:nvSpPr>
        <p:spPr>
          <a:xfrm>
            <a:off x="4153746" y="2960892"/>
            <a:ext cx="3884507" cy="954107"/>
          </a:xfrm>
          <a:prstGeom prst="rect">
            <a:avLst/>
          </a:prstGeom>
          <a:noFill/>
        </p:spPr>
        <p:txBody>
          <a:bodyPr wrap="square" rtlCol="0">
            <a:spAutoFit/>
          </a:bodyPr>
          <a:lstStyle/>
          <a:p>
            <a:pPr algn="ctr"/>
            <a:r>
              <a:rPr lang="en-US" sz="2800" dirty="0"/>
              <a:t>Monthly Income Distribution </a:t>
            </a:r>
            <a:endParaRPr lang="en-IN" sz="2800" dirty="0"/>
          </a:p>
        </p:txBody>
      </p:sp>
    </p:spTree>
    <p:extLst>
      <p:ext uri="{BB962C8B-B14F-4D97-AF65-F5344CB8AC3E}">
        <p14:creationId xmlns:p14="http://schemas.microsoft.com/office/powerpoint/2010/main" val="22129974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37012542-3FF2-4B4F-A9AD-037EB3C60137}"/>
              </a:ext>
            </a:extLst>
          </p:cNvPr>
          <p:cNvPicPr>
            <a:picLocks noChangeAspect="1"/>
          </p:cNvPicPr>
          <p:nvPr/>
        </p:nvPicPr>
        <p:blipFill>
          <a:blip r:embed="rId2"/>
          <a:stretch>
            <a:fillRect/>
          </a:stretch>
        </p:blipFill>
        <p:spPr>
          <a:xfrm>
            <a:off x="1838036" y="1319434"/>
            <a:ext cx="8423563" cy="4139258"/>
          </a:xfrm>
          <a:prstGeom prst="rect">
            <a:avLst/>
          </a:prstGeom>
        </p:spPr>
      </p:pic>
      <p:sp>
        <p:nvSpPr>
          <p:cNvPr id="2" name="Title 1"/>
          <p:cNvSpPr>
            <a:spLocks noGrp="1"/>
          </p:cNvSpPr>
          <p:nvPr>
            <p:ph type="title" idx="4294967295"/>
          </p:nvPr>
        </p:nvSpPr>
        <p:spPr>
          <a:xfrm>
            <a:off x="1295400" y="220718"/>
            <a:ext cx="9601200" cy="1576552"/>
          </a:xfrm>
        </p:spPr>
        <p:txBody>
          <a:bodyPr>
            <a:normAutofit/>
          </a:bodyPr>
          <a:lstStyle/>
          <a:p>
            <a:r>
              <a:rPr lang="en-US" sz="3200" dirty="0"/>
              <a:t>Distribution of Monthly Income vs Gender</a:t>
            </a:r>
          </a:p>
        </p:txBody>
      </p:sp>
      <p:sp>
        <p:nvSpPr>
          <p:cNvPr id="4" name="Title 1">
            <a:extLst>
              <a:ext uri="{FF2B5EF4-FFF2-40B4-BE49-F238E27FC236}">
                <a16:creationId xmlns:a16="http://schemas.microsoft.com/office/drawing/2014/main" id="{CF132E82-662B-448C-9DC4-885C8CC7388A}"/>
              </a:ext>
            </a:extLst>
          </p:cNvPr>
          <p:cNvSpPr txBox="1">
            <a:spLocks/>
          </p:cNvSpPr>
          <p:nvPr/>
        </p:nvSpPr>
        <p:spPr>
          <a:xfrm>
            <a:off x="1930401" y="5291230"/>
            <a:ext cx="7934035" cy="1266178"/>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600" dirty="0">
                <a:latin typeface="+mn-lt"/>
              </a:rPr>
              <a:t>KS Statistic = 0.06550412596665979 with a probability of 0.010789607030944004</a:t>
            </a:r>
          </a:p>
          <a:p>
            <a:r>
              <a:rPr lang="en-US" sz="1600" dirty="0">
                <a:latin typeface="+mn-lt"/>
              </a:rPr>
              <a:t>Reject Null-Hypothesis. “Women and men are paid differently”</a:t>
            </a:r>
          </a:p>
        </p:txBody>
      </p:sp>
    </p:spTree>
    <p:extLst>
      <p:ext uri="{BB962C8B-B14F-4D97-AF65-F5344CB8AC3E}">
        <p14:creationId xmlns:p14="http://schemas.microsoft.com/office/powerpoint/2010/main" val="4381629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grpSp>
        <p:nvGrpSpPr>
          <p:cNvPr id="58" name="Group 30">
            <a:extLst>
              <a:ext uri="{FF2B5EF4-FFF2-40B4-BE49-F238E27FC236}">
                <a16:creationId xmlns:a16="http://schemas.microsoft.com/office/drawing/2014/main" id="{6BD642B1-E8A0-4B5B-8E4A-D8EF15A08E3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934" y="0"/>
            <a:ext cx="12231160" cy="6856214"/>
            <a:chOff x="-16934" y="0"/>
            <a:chExt cx="12231160" cy="6856214"/>
          </a:xfrm>
        </p:grpSpPr>
        <p:pic>
          <p:nvPicPr>
            <p:cNvPr id="32" name="Picture 31">
              <a:extLst>
                <a:ext uri="{FF2B5EF4-FFF2-40B4-BE49-F238E27FC236}">
                  <a16:creationId xmlns:a16="http://schemas.microsoft.com/office/drawing/2014/main" id="{241D71B9-BFD9-40DE-BC3B-E64BA2895310}"/>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3" name="Rectangle 32">
              <a:extLst>
                <a:ext uri="{FF2B5EF4-FFF2-40B4-BE49-F238E27FC236}">
                  <a16:creationId xmlns:a16="http://schemas.microsoft.com/office/drawing/2014/main" id="{D2504B9E-D812-4C78-9981-5F48C1288A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34" name="Picture 33">
              <a:extLst>
                <a:ext uri="{FF2B5EF4-FFF2-40B4-BE49-F238E27FC236}">
                  <a16:creationId xmlns:a16="http://schemas.microsoft.com/office/drawing/2014/main" id="{2F886AB1-61BE-4427-BED7-571CF1EF1C82}"/>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35" name="Picture 34">
              <a:extLst>
                <a:ext uri="{FF2B5EF4-FFF2-40B4-BE49-F238E27FC236}">
                  <a16:creationId xmlns:a16="http://schemas.microsoft.com/office/drawing/2014/main" id="{E912E8F6-1094-49C1-B7CD-CC46B33D6F84}"/>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cxnSp>
        <p:nvCxnSpPr>
          <p:cNvPr id="59" name="Straight Connector 36">
            <a:extLst>
              <a:ext uri="{FF2B5EF4-FFF2-40B4-BE49-F238E27FC236}">
                <a16:creationId xmlns:a16="http://schemas.microsoft.com/office/drawing/2014/main" id="{1870FE29-3AF7-4226-8303-7C1B0B8E1F6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 useBgFill="1">
        <p:nvSpPr>
          <p:cNvPr id="60" name="Rectangle 38">
            <a:extLst>
              <a:ext uri="{FF2B5EF4-FFF2-40B4-BE49-F238E27FC236}">
                <a16:creationId xmlns:a16="http://schemas.microsoft.com/office/drawing/2014/main" id="{8B226A40-22CC-40E5-9EC4-5163536C6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1" name="Group 40">
            <a:extLst>
              <a:ext uri="{FF2B5EF4-FFF2-40B4-BE49-F238E27FC236}">
                <a16:creationId xmlns:a16="http://schemas.microsoft.com/office/drawing/2014/main" id="{6BB9B7D3-101C-4F55-A956-62DA4AAD40E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786"/>
            <a:ext cx="12229962" cy="6856214"/>
            <a:chOff x="-15736" y="0"/>
            <a:chExt cx="12229962" cy="6856214"/>
          </a:xfrm>
        </p:grpSpPr>
        <p:pic>
          <p:nvPicPr>
            <p:cNvPr id="42" name="Picture 41">
              <a:extLst>
                <a:ext uri="{FF2B5EF4-FFF2-40B4-BE49-F238E27FC236}">
                  <a16:creationId xmlns:a16="http://schemas.microsoft.com/office/drawing/2014/main" id="{53BD5441-821C-4091-8DDD-A4A56A6FC8BB}"/>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5">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43" name="Rectangle 42">
              <a:extLst>
                <a:ext uri="{FF2B5EF4-FFF2-40B4-BE49-F238E27FC236}">
                  <a16:creationId xmlns:a16="http://schemas.microsoft.com/office/drawing/2014/main" id="{AFC6E877-1BD2-4856-8FFD-250D27C158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44" name="Picture 43">
              <a:extLst>
                <a:ext uri="{FF2B5EF4-FFF2-40B4-BE49-F238E27FC236}">
                  <a16:creationId xmlns:a16="http://schemas.microsoft.com/office/drawing/2014/main" id="{F64C008A-2A32-4626-A83A-16A984F886F8}"/>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45" name="Picture 44">
              <a:extLst>
                <a:ext uri="{FF2B5EF4-FFF2-40B4-BE49-F238E27FC236}">
                  <a16:creationId xmlns:a16="http://schemas.microsoft.com/office/drawing/2014/main" id="{875D67EF-62E2-43F5-8005-7A7A319D05A5}"/>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1"/>
          <p:cNvSpPr>
            <a:spLocks noGrp="1"/>
          </p:cNvSpPr>
          <p:nvPr>
            <p:ph type="title" idx="4294967295"/>
          </p:nvPr>
        </p:nvSpPr>
        <p:spPr>
          <a:xfrm>
            <a:off x="1102619" y="4404852"/>
            <a:ext cx="9989677" cy="1054745"/>
          </a:xfrm>
        </p:spPr>
        <p:txBody>
          <a:bodyPr vert="horz" lIns="91440" tIns="45720" rIns="91440" bIns="45720" rtlCol="0" anchor="b">
            <a:normAutofit/>
          </a:bodyPr>
          <a:lstStyle/>
          <a:p>
            <a:pPr>
              <a:lnSpc>
                <a:spcPct val="90000"/>
              </a:lnSpc>
            </a:pPr>
            <a:r>
              <a:rPr lang="en-US" sz="3200" kern="1200" cap="none" dirty="0">
                <a:ln w="3175" cmpd="sng">
                  <a:noFill/>
                </a:ln>
                <a:solidFill>
                  <a:schemeClr val="tx1">
                    <a:lumMod val="85000"/>
                    <a:lumOff val="15000"/>
                  </a:schemeClr>
                </a:solidFill>
                <a:effectLst/>
              </a:rPr>
              <a:t>Total Working </a:t>
            </a:r>
            <a:r>
              <a:rPr lang="en-US" sz="3200" dirty="0"/>
              <a:t>Years and Job Level </a:t>
            </a:r>
            <a:r>
              <a:rPr lang="en-US" sz="3200" kern="1200" cap="none" dirty="0">
                <a:ln w="3175" cmpd="sng">
                  <a:noFill/>
                </a:ln>
                <a:solidFill>
                  <a:schemeClr val="tx1">
                    <a:lumMod val="85000"/>
                    <a:lumOff val="15000"/>
                  </a:schemeClr>
                </a:solidFill>
                <a:effectLst/>
              </a:rPr>
              <a:t>have more impact on Monthly Income</a:t>
            </a:r>
          </a:p>
        </p:txBody>
      </p:sp>
      <p:sp>
        <p:nvSpPr>
          <p:cNvPr id="62" name="Rectangle 46">
            <a:extLst>
              <a:ext uri="{FF2B5EF4-FFF2-40B4-BE49-F238E27FC236}">
                <a16:creationId xmlns:a16="http://schemas.microsoft.com/office/drawing/2014/main" id="{9D2CA3DB-2141-4DE2-9F8A-9E5561DDF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11086" y="1092200"/>
            <a:ext cx="8962768" cy="3128346"/>
          </a:xfrm>
          <a:prstGeom prst="rect">
            <a:avLst/>
          </a:prstGeom>
          <a:solidFill>
            <a:schemeClr val="bg1"/>
          </a:solidFill>
          <a:ln w="57150" cmpd="thickThin">
            <a:solidFill>
              <a:schemeClr val="tx1">
                <a:lumMod val="50000"/>
                <a:lumOff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hart, scatter chart&#10;&#10;Description automatically generated">
            <a:extLst>
              <a:ext uri="{FF2B5EF4-FFF2-40B4-BE49-F238E27FC236}">
                <a16:creationId xmlns:a16="http://schemas.microsoft.com/office/drawing/2014/main" id="{FB1155EF-FBB5-443C-8375-2B59B327159F}"/>
              </a:ext>
            </a:extLst>
          </p:cNvPr>
          <p:cNvPicPr>
            <a:picLocks noChangeAspect="1"/>
          </p:cNvPicPr>
          <p:nvPr/>
        </p:nvPicPr>
        <p:blipFill>
          <a:blip r:embed="rId7"/>
          <a:stretch>
            <a:fillRect/>
          </a:stretch>
        </p:blipFill>
        <p:spPr>
          <a:xfrm>
            <a:off x="2294714" y="1257341"/>
            <a:ext cx="3206950" cy="2798064"/>
          </a:xfrm>
          <a:prstGeom prst="rect">
            <a:avLst/>
          </a:prstGeom>
        </p:spPr>
      </p:pic>
      <p:pic>
        <p:nvPicPr>
          <p:cNvPr id="7" name="Picture 6" descr="Chart&#10;&#10;Description automatically generated">
            <a:extLst>
              <a:ext uri="{FF2B5EF4-FFF2-40B4-BE49-F238E27FC236}">
                <a16:creationId xmlns:a16="http://schemas.microsoft.com/office/drawing/2014/main" id="{9EDEA69F-B2A9-4697-9AE9-F8C5F401AF65}"/>
              </a:ext>
            </a:extLst>
          </p:cNvPr>
          <p:cNvPicPr>
            <a:picLocks noChangeAspect="1"/>
          </p:cNvPicPr>
          <p:nvPr/>
        </p:nvPicPr>
        <p:blipFill>
          <a:blip r:embed="rId8"/>
          <a:stretch>
            <a:fillRect/>
          </a:stretch>
        </p:blipFill>
        <p:spPr>
          <a:xfrm>
            <a:off x="6765594" y="1257341"/>
            <a:ext cx="3057993" cy="2798064"/>
          </a:xfrm>
          <a:prstGeom prst="rect">
            <a:avLst/>
          </a:prstGeom>
        </p:spPr>
      </p:pic>
      <p:cxnSp>
        <p:nvCxnSpPr>
          <p:cNvPr id="63" name="Straight Connector 48">
            <a:extLst>
              <a:ext uri="{FF2B5EF4-FFF2-40B4-BE49-F238E27FC236}">
                <a16:creationId xmlns:a16="http://schemas.microsoft.com/office/drawing/2014/main" id="{1214B64F-D291-4308-B071-A2678ED782A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164080" y="5518838"/>
            <a:ext cx="7863840"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239983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5" name="Picture 14" descr="Chart, bar chart&#10;&#10;Description automatically generated">
            <a:extLst>
              <a:ext uri="{FF2B5EF4-FFF2-40B4-BE49-F238E27FC236}">
                <a16:creationId xmlns:a16="http://schemas.microsoft.com/office/drawing/2014/main" id="{3BDC5A20-877F-45FE-AD24-2DDB5F20E10A}"/>
              </a:ext>
            </a:extLst>
          </p:cNvPr>
          <p:cNvPicPr>
            <a:picLocks noChangeAspect="1"/>
          </p:cNvPicPr>
          <p:nvPr/>
        </p:nvPicPr>
        <p:blipFill>
          <a:blip r:embed="rId3"/>
          <a:stretch>
            <a:fillRect/>
          </a:stretch>
        </p:blipFill>
        <p:spPr>
          <a:xfrm>
            <a:off x="643467" y="890353"/>
            <a:ext cx="3278292" cy="2130889"/>
          </a:xfrm>
          <a:prstGeom prst="rect">
            <a:avLst/>
          </a:prstGeom>
        </p:spPr>
      </p:pic>
      <p:pic>
        <p:nvPicPr>
          <p:cNvPr id="8" name="Picture 7" descr="Chart, bar chart&#10;&#10;Description automatically generated">
            <a:extLst>
              <a:ext uri="{FF2B5EF4-FFF2-40B4-BE49-F238E27FC236}">
                <a16:creationId xmlns:a16="http://schemas.microsoft.com/office/drawing/2014/main" id="{9AF4AD49-50F5-4054-92C9-29E8C6B3B06C}"/>
              </a:ext>
            </a:extLst>
          </p:cNvPr>
          <p:cNvPicPr>
            <a:picLocks noChangeAspect="1"/>
          </p:cNvPicPr>
          <p:nvPr/>
        </p:nvPicPr>
        <p:blipFill>
          <a:blip r:embed="rId4"/>
          <a:stretch>
            <a:fillRect/>
          </a:stretch>
        </p:blipFill>
        <p:spPr>
          <a:xfrm>
            <a:off x="4243493" y="2942392"/>
            <a:ext cx="3743538" cy="2517529"/>
          </a:xfrm>
          <a:prstGeom prst="rect">
            <a:avLst/>
          </a:prstGeom>
        </p:spPr>
      </p:pic>
      <p:pic>
        <p:nvPicPr>
          <p:cNvPr id="17" name="Picture 16" descr="Chart, bar chart&#10;&#10;Description automatically generated">
            <a:extLst>
              <a:ext uri="{FF2B5EF4-FFF2-40B4-BE49-F238E27FC236}">
                <a16:creationId xmlns:a16="http://schemas.microsoft.com/office/drawing/2014/main" id="{E3CA6420-BFC3-4C70-8400-6466FA3BA490}"/>
              </a:ext>
            </a:extLst>
          </p:cNvPr>
          <p:cNvPicPr>
            <a:picLocks noChangeAspect="1"/>
          </p:cNvPicPr>
          <p:nvPr/>
        </p:nvPicPr>
        <p:blipFill>
          <a:blip r:embed="rId5"/>
          <a:stretch>
            <a:fillRect/>
          </a:stretch>
        </p:blipFill>
        <p:spPr>
          <a:xfrm>
            <a:off x="8308764" y="898823"/>
            <a:ext cx="3239769" cy="2113948"/>
          </a:xfrm>
          <a:prstGeom prst="rect">
            <a:avLst/>
          </a:prstGeom>
        </p:spPr>
      </p:pic>
      <p:pic>
        <p:nvPicPr>
          <p:cNvPr id="25" name="Picture 24" descr="Chart, bar chart&#10;&#10;Description automatically generated">
            <a:extLst>
              <a:ext uri="{FF2B5EF4-FFF2-40B4-BE49-F238E27FC236}">
                <a16:creationId xmlns:a16="http://schemas.microsoft.com/office/drawing/2014/main" id="{24306056-1B06-4427-9B60-C8CAC668FEFF}"/>
              </a:ext>
            </a:extLst>
          </p:cNvPr>
          <p:cNvPicPr>
            <a:picLocks noChangeAspect="1"/>
          </p:cNvPicPr>
          <p:nvPr/>
        </p:nvPicPr>
        <p:blipFill>
          <a:blip r:embed="rId6"/>
          <a:stretch>
            <a:fillRect/>
          </a:stretch>
        </p:blipFill>
        <p:spPr>
          <a:xfrm>
            <a:off x="643467" y="3849044"/>
            <a:ext cx="3278292" cy="2106302"/>
          </a:xfrm>
          <a:prstGeom prst="rect">
            <a:avLst/>
          </a:prstGeom>
        </p:spPr>
      </p:pic>
      <p:pic>
        <p:nvPicPr>
          <p:cNvPr id="11" name="Picture 10" descr="Chart, bar chart&#10;&#10;Description automatically generated">
            <a:extLst>
              <a:ext uri="{FF2B5EF4-FFF2-40B4-BE49-F238E27FC236}">
                <a16:creationId xmlns:a16="http://schemas.microsoft.com/office/drawing/2014/main" id="{ABB8A02B-A4BA-403E-B6C3-B39771AFF670}"/>
              </a:ext>
            </a:extLst>
          </p:cNvPr>
          <p:cNvPicPr>
            <a:picLocks noChangeAspect="1"/>
          </p:cNvPicPr>
          <p:nvPr/>
        </p:nvPicPr>
        <p:blipFill>
          <a:blip r:embed="rId7"/>
          <a:stretch>
            <a:fillRect/>
          </a:stretch>
        </p:blipFill>
        <p:spPr>
          <a:xfrm>
            <a:off x="8308763" y="3850835"/>
            <a:ext cx="3239769" cy="2122048"/>
          </a:xfrm>
          <a:prstGeom prst="rect">
            <a:avLst/>
          </a:prstGeom>
        </p:spPr>
      </p:pic>
      <p:sp>
        <p:nvSpPr>
          <p:cNvPr id="37" name="TextBox 36">
            <a:extLst>
              <a:ext uri="{FF2B5EF4-FFF2-40B4-BE49-F238E27FC236}">
                <a16:creationId xmlns:a16="http://schemas.microsoft.com/office/drawing/2014/main" id="{B222DE53-3CC0-4C17-BA0E-04CBC4A563AC}"/>
              </a:ext>
            </a:extLst>
          </p:cNvPr>
          <p:cNvSpPr txBox="1"/>
          <p:nvPr/>
        </p:nvSpPr>
        <p:spPr>
          <a:xfrm>
            <a:off x="4243493" y="1198880"/>
            <a:ext cx="3884507" cy="523220"/>
          </a:xfrm>
          <a:prstGeom prst="rect">
            <a:avLst/>
          </a:prstGeom>
          <a:noFill/>
        </p:spPr>
        <p:txBody>
          <a:bodyPr wrap="square" rtlCol="0">
            <a:spAutoFit/>
          </a:bodyPr>
          <a:lstStyle/>
          <a:p>
            <a:pPr algn="ctr"/>
            <a:r>
              <a:rPr lang="en-US" sz="2800" dirty="0"/>
              <a:t>Attrition Analysis </a:t>
            </a:r>
            <a:endParaRPr lang="en-IN" sz="2800" dirty="0"/>
          </a:p>
        </p:txBody>
      </p:sp>
    </p:spTree>
    <p:extLst>
      <p:ext uri="{BB962C8B-B14F-4D97-AF65-F5344CB8AC3E}">
        <p14:creationId xmlns:p14="http://schemas.microsoft.com/office/powerpoint/2010/main" val="3498624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 name="Rectangle 44">
            <a:extLst>
              <a:ext uri="{FF2B5EF4-FFF2-40B4-BE49-F238E27FC236}">
                <a16:creationId xmlns:a16="http://schemas.microsoft.com/office/drawing/2014/main" id="{E1750109-3B91-4506-B997-0CD8E35A14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4E4E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E72D8D1B-59F6-4FF3-8547-9BBB6129F2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1331" y="480060"/>
            <a:ext cx="3442553" cy="2788074"/>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descr="Chart, bar chart&#10;&#10;Description automatically generated">
            <a:extLst>
              <a:ext uri="{FF2B5EF4-FFF2-40B4-BE49-F238E27FC236}">
                <a16:creationId xmlns:a16="http://schemas.microsoft.com/office/drawing/2014/main" id="{8C04AC26-3A76-48BD-A76A-52537E9B03CD}"/>
              </a:ext>
            </a:extLst>
          </p:cNvPr>
          <p:cNvPicPr>
            <a:picLocks noChangeAspect="1"/>
          </p:cNvPicPr>
          <p:nvPr/>
        </p:nvPicPr>
        <p:blipFill>
          <a:blip r:embed="rId3"/>
          <a:stretch>
            <a:fillRect/>
          </a:stretch>
        </p:blipFill>
        <p:spPr>
          <a:xfrm>
            <a:off x="622549" y="831473"/>
            <a:ext cx="3122143" cy="2099641"/>
          </a:xfrm>
          <a:prstGeom prst="rect">
            <a:avLst/>
          </a:prstGeom>
        </p:spPr>
      </p:pic>
      <p:sp>
        <p:nvSpPr>
          <p:cNvPr id="49" name="Rectangle 48">
            <a:extLst>
              <a:ext uri="{FF2B5EF4-FFF2-40B4-BE49-F238E27FC236}">
                <a16:creationId xmlns:a16="http://schemas.microsoft.com/office/drawing/2014/main" id="{14044C96-7CFD-44DB-A579-D77B0D37C6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35998" y="487090"/>
            <a:ext cx="3588174" cy="2781044"/>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Chart, bar chart&#10;&#10;Description automatically generated">
            <a:extLst>
              <a:ext uri="{FF2B5EF4-FFF2-40B4-BE49-F238E27FC236}">
                <a16:creationId xmlns:a16="http://schemas.microsoft.com/office/drawing/2014/main" id="{829E8C6A-CCD7-4A6A-919D-BF774AA79FA7}"/>
              </a:ext>
            </a:extLst>
          </p:cNvPr>
          <p:cNvPicPr>
            <a:picLocks noChangeAspect="1"/>
          </p:cNvPicPr>
          <p:nvPr/>
        </p:nvPicPr>
        <p:blipFill>
          <a:blip r:embed="rId4"/>
          <a:stretch>
            <a:fillRect/>
          </a:stretch>
        </p:blipFill>
        <p:spPr>
          <a:xfrm>
            <a:off x="8313518" y="807285"/>
            <a:ext cx="3252903" cy="2155047"/>
          </a:xfrm>
          <a:prstGeom prst="rect">
            <a:avLst/>
          </a:prstGeom>
        </p:spPr>
      </p:pic>
      <p:sp>
        <p:nvSpPr>
          <p:cNvPr id="51" name="Rectangle 50">
            <a:extLst>
              <a:ext uri="{FF2B5EF4-FFF2-40B4-BE49-F238E27FC236}">
                <a16:creationId xmlns:a16="http://schemas.microsoft.com/office/drawing/2014/main" id="{8FC8C21F-9484-4A71-ABFA-6C10682FAC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1331" y="3603670"/>
            <a:ext cx="3442553" cy="2788074"/>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descr="Chart, bar chart&#10;&#10;Description automatically generated">
            <a:extLst>
              <a:ext uri="{FF2B5EF4-FFF2-40B4-BE49-F238E27FC236}">
                <a16:creationId xmlns:a16="http://schemas.microsoft.com/office/drawing/2014/main" id="{7E71B086-5A05-402B-AA1F-9CA59BB67D0C}"/>
              </a:ext>
            </a:extLst>
          </p:cNvPr>
          <p:cNvPicPr>
            <a:picLocks noChangeAspect="1"/>
          </p:cNvPicPr>
          <p:nvPr/>
        </p:nvPicPr>
        <p:blipFill>
          <a:blip r:embed="rId5"/>
          <a:stretch>
            <a:fillRect/>
          </a:stretch>
        </p:blipFill>
        <p:spPr>
          <a:xfrm>
            <a:off x="622549" y="3916685"/>
            <a:ext cx="3104943" cy="2134648"/>
          </a:xfrm>
          <a:prstGeom prst="rect">
            <a:avLst/>
          </a:prstGeom>
        </p:spPr>
      </p:pic>
      <p:sp>
        <p:nvSpPr>
          <p:cNvPr id="53" name="Rectangle 52">
            <a:extLst>
              <a:ext uri="{FF2B5EF4-FFF2-40B4-BE49-F238E27FC236}">
                <a16:creationId xmlns:a16="http://schemas.microsoft.com/office/drawing/2014/main" id="{2C444748-5A8D-4B53-89FE-42B455DFA2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25618" y="487090"/>
            <a:ext cx="3588171" cy="5897880"/>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4" descr="Chart, bar chart&#10;&#10;Description automatically generated">
            <a:extLst>
              <a:ext uri="{FF2B5EF4-FFF2-40B4-BE49-F238E27FC236}">
                <a16:creationId xmlns:a16="http://schemas.microsoft.com/office/drawing/2014/main" id="{B62C3EE0-846E-4FC6-88EA-9D4636482BB2}"/>
              </a:ext>
            </a:extLst>
          </p:cNvPr>
          <p:cNvPicPr>
            <a:picLocks noChangeAspect="1"/>
          </p:cNvPicPr>
          <p:nvPr/>
        </p:nvPicPr>
        <p:blipFill>
          <a:blip r:embed="rId6"/>
          <a:stretch>
            <a:fillRect/>
          </a:stretch>
        </p:blipFill>
        <p:spPr>
          <a:xfrm>
            <a:off x="4381676" y="2309713"/>
            <a:ext cx="3252903" cy="2252634"/>
          </a:xfrm>
          <a:prstGeom prst="rect">
            <a:avLst/>
          </a:prstGeom>
        </p:spPr>
      </p:pic>
      <p:sp>
        <p:nvSpPr>
          <p:cNvPr id="55" name="Rectangle 54">
            <a:extLst>
              <a:ext uri="{FF2B5EF4-FFF2-40B4-BE49-F238E27FC236}">
                <a16:creationId xmlns:a16="http://schemas.microsoft.com/office/drawing/2014/main" id="{F4FFA271-A10A-4AC3-8F06-E3313A197A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9502" y="3603670"/>
            <a:ext cx="3601167" cy="2788074"/>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Chart, bar chart&#10;&#10;Description automatically generated">
            <a:extLst>
              <a:ext uri="{FF2B5EF4-FFF2-40B4-BE49-F238E27FC236}">
                <a16:creationId xmlns:a16="http://schemas.microsoft.com/office/drawing/2014/main" id="{8BE67420-9992-48FA-89F6-AB2B587010A8}"/>
              </a:ext>
            </a:extLst>
          </p:cNvPr>
          <p:cNvPicPr>
            <a:picLocks noChangeAspect="1"/>
          </p:cNvPicPr>
          <p:nvPr/>
        </p:nvPicPr>
        <p:blipFill>
          <a:blip r:embed="rId7"/>
          <a:stretch>
            <a:fillRect/>
          </a:stretch>
        </p:blipFill>
        <p:spPr>
          <a:xfrm>
            <a:off x="8313518" y="3914067"/>
            <a:ext cx="3252903" cy="2146915"/>
          </a:xfrm>
          <a:prstGeom prst="rect">
            <a:avLst/>
          </a:prstGeom>
        </p:spPr>
      </p:pic>
    </p:spTree>
    <p:extLst>
      <p:ext uri="{BB962C8B-B14F-4D97-AF65-F5344CB8AC3E}">
        <p14:creationId xmlns:p14="http://schemas.microsoft.com/office/powerpoint/2010/main" val="9210669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 name="Rectangle 29">
            <a:extLst>
              <a:ext uri="{FF2B5EF4-FFF2-40B4-BE49-F238E27FC236}">
                <a16:creationId xmlns:a16="http://schemas.microsoft.com/office/drawing/2014/main" id="{B63E10B8-7A5C-4E1D-BE92-AAA068608C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2" y="485804"/>
            <a:ext cx="2686328" cy="3510776"/>
          </a:xfrm>
          <a:prstGeom prst="rect">
            <a:avLst/>
          </a:prstGeom>
          <a:solidFill>
            <a:srgbClr val="FFFFFF"/>
          </a:solidFill>
          <a:ln w="63500">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descr="Chart, bar chart&#10;&#10;Description automatically generated">
            <a:extLst>
              <a:ext uri="{FF2B5EF4-FFF2-40B4-BE49-F238E27FC236}">
                <a16:creationId xmlns:a16="http://schemas.microsoft.com/office/drawing/2014/main" id="{E54F97DE-A9F2-4A14-AF9A-58D1942A0E20}"/>
              </a:ext>
            </a:extLst>
          </p:cNvPr>
          <p:cNvPicPr>
            <a:picLocks noChangeAspect="1"/>
          </p:cNvPicPr>
          <p:nvPr/>
        </p:nvPicPr>
        <p:blipFill>
          <a:blip r:embed="rId3"/>
          <a:stretch>
            <a:fillRect/>
          </a:stretch>
        </p:blipFill>
        <p:spPr>
          <a:xfrm>
            <a:off x="601134" y="1409232"/>
            <a:ext cx="2400376" cy="1632255"/>
          </a:xfrm>
          <a:prstGeom prst="rect">
            <a:avLst/>
          </a:prstGeom>
        </p:spPr>
      </p:pic>
      <p:sp>
        <p:nvSpPr>
          <p:cNvPr id="40" name="Rectangle 31">
            <a:extLst>
              <a:ext uri="{FF2B5EF4-FFF2-40B4-BE49-F238E27FC236}">
                <a16:creationId xmlns:a16="http://schemas.microsoft.com/office/drawing/2014/main" id="{25C29AA3-A1AC-448F-A505-87CEAA1D90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47949" y="485804"/>
            <a:ext cx="2686328" cy="3510776"/>
          </a:xfrm>
          <a:prstGeom prst="rect">
            <a:avLst/>
          </a:prstGeom>
          <a:solidFill>
            <a:srgbClr val="FFFFFF"/>
          </a:solidFill>
          <a:ln w="63500">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Chart, bar chart&#10;&#10;Description automatically generated">
            <a:extLst>
              <a:ext uri="{FF2B5EF4-FFF2-40B4-BE49-F238E27FC236}">
                <a16:creationId xmlns:a16="http://schemas.microsoft.com/office/drawing/2014/main" id="{01293416-C763-4A40-9B04-7CC236BF3675}"/>
              </a:ext>
            </a:extLst>
          </p:cNvPr>
          <p:cNvPicPr>
            <a:picLocks noChangeAspect="1"/>
          </p:cNvPicPr>
          <p:nvPr/>
        </p:nvPicPr>
        <p:blipFill>
          <a:blip r:embed="rId4"/>
          <a:stretch>
            <a:fillRect/>
          </a:stretch>
        </p:blipFill>
        <p:spPr>
          <a:xfrm>
            <a:off x="3508169" y="1433244"/>
            <a:ext cx="2333643" cy="1586877"/>
          </a:xfrm>
          <a:prstGeom prst="rect">
            <a:avLst/>
          </a:prstGeom>
        </p:spPr>
      </p:pic>
      <p:sp>
        <p:nvSpPr>
          <p:cNvPr id="41" name="Rectangle 33">
            <a:extLst>
              <a:ext uri="{FF2B5EF4-FFF2-40B4-BE49-F238E27FC236}">
                <a16:creationId xmlns:a16="http://schemas.microsoft.com/office/drawing/2014/main" id="{E1C32068-6A8E-44A5-BE2D-65E7EC2DBF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3" y="4157449"/>
            <a:ext cx="2686328" cy="2216840"/>
          </a:xfrm>
          <a:prstGeom prst="rect">
            <a:avLst/>
          </a:prstGeom>
          <a:solidFill>
            <a:srgbClr val="FFFFFF"/>
          </a:solidFill>
          <a:ln w="63500">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Chart, bar chart&#10;&#10;Description automatically generated">
            <a:extLst>
              <a:ext uri="{FF2B5EF4-FFF2-40B4-BE49-F238E27FC236}">
                <a16:creationId xmlns:a16="http://schemas.microsoft.com/office/drawing/2014/main" id="{0C67528D-1896-4007-9D44-2653B76705CD}"/>
              </a:ext>
            </a:extLst>
          </p:cNvPr>
          <p:cNvPicPr>
            <a:picLocks noChangeAspect="1"/>
          </p:cNvPicPr>
          <p:nvPr/>
        </p:nvPicPr>
        <p:blipFill>
          <a:blip r:embed="rId5"/>
          <a:stretch>
            <a:fillRect/>
          </a:stretch>
        </p:blipFill>
        <p:spPr>
          <a:xfrm>
            <a:off x="667866" y="4484099"/>
            <a:ext cx="2333643" cy="1563540"/>
          </a:xfrm>
          <a:prstGeom prst="rect">
            <a:avLst/>
          </a:prstGeom>
        </p:spPr>
      </p:pic>
      <p:sp>
        <p:nvSpPr>
          <p:cNvPr id="42" name="Rectangle 35">
            <a:extLst>
              <a:ext uri="{FF2B5EF4-FFF2-40B4-BE49-F238E27FC236}">
                <a16:creationId xmlns:a16="http://schemas.microsoft.com/office/drawing/2014/main" id="{83940A33-AE5F-4FC1-AFFF-1BC5DD32E1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31827" y="4157449"/>
            <a:ext cx="2686328" cy="2216840"/>
          </a:xfrm>
          <a:prstGeom prst="rect">
            <a:avLst/>
          </a:prstGeom>
          <a:solidFill>
            <a:srgbClr val="FFFFFF"/>
          </a:solidFill>
          <a:ln w="63500">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4" descr="Chart, bar chart&#10;&#10;Description automatically generated">
            <a:extLst>
              <a:ext uri="{FF2B5EF4-FFF2-40B4-BE49-F238E27FC236}">
                <a16:creationId xmlns:a16="http://schemas.microsoft.com/office/drawing/2014/main" id="{9F578448-E0B5-4757-8124-8C647280A1A2}"/>
              </a:ext>
            </a:extLst>
          </p:cNvPr>
          <p:cNvPicPr>
            <a:picLocks noChangeAspect="1"/>
          </p:cNvPicPr>
          <p:nvPr/>
        </p:nvPicPr>
        <p:blipFill>
          <a:blip r:embed="rId6"/>
          <a:stretch>
            <a:fillRect/>
          </a:stretch>
        </p:blipFill>
        <p:spPr>
          <a:xfrm>
            <a:off x="3508169" y="4511232"/>
            <a:ext cx="2333643" cy="1551872"/>
          </a:xfrm>
          <a:prstGeom prst="rect">
            <a:avLst/>
          </a:prstGeom>
        </p:spPr>
      </p:pic>
      <p:sp>
        <p:nvSpPr>
          <p:cNvPr id="38" name="Rectangle 37">
            <a:extLst>
              <a:ext uri="{FF2B5EF4-FFF2-40B4-BE49-F238E27FC236}">
                <a16:creationId xmlns:a16="http://schemas.microsoft.com/office/drawing/2014/main" id="{9310DD53-17D0-4A12-A0E2-72F333487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96188" y="485805"/>
            <a:ext cx="5511179" cy="5888484"/>
          </a:xfrm>
          <a:prstGeom prst="rect">
            <a:avLst/>
          </a:prstGeom>
          <a:solidFill>
            <a:srgbClr val="FFFFFF"/>
          </a:solidFill>
          <a:ln w="63500">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descr="Chart, bar chart&#10;&#10;Description automatically generated">
            <a:extLst>
              <a:ext uri="{FF2B5EF4-FFF2-40B4-BE49-F238E27FC236}">
                <a16:creationId xmlns:a16="http://schemas.microsoft.com/office/drawing/2014/main" id="{C5C7B81F-D0FB-41DC-BF0A-4D47827D581A}"/>
              </a:ext>
            </a:extLst>
          </p:cNvPr>
          <p:cNvPicPr>
            <a:picLocks noChangeAspect="1"/>
          </p:cNvPicPr>
          <p:nvPr/>
        </p:nvPicPr>
        <p:blipFill>
          <a:blip r:embed="rId7"/>
          <a:stretch>
            <a:fillRect/>
          </a:stretch>
        </p:blipFill>
        <p:spPr>
          <a:xfrm>
            <a:off x="6373177" y="1689492"/>
            <a:ext cx="5157201" cy="3481109"/>
          </a:xfrm>
          <a:prstGeom prst="rect">
            <a:avLst/>
          </a:prstGeom>
        </p:spPr>
      </p:pic>
    </p:spTree>
    <p:extLst>
      <p:ext uri="{BB962C8B-B14F-4D97-AF65-F5344CB8AC3E}">
        <p14:creationId xmlns:p14="http://schemas.microsoft.com/office/powerpoint/2010/main" val="16328454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Feature Engineering &amp;</a:t>
            </a:r>
            <a:br>
              <a:rPr lang="en-US" dirty="0"/>
            </a:br>
            <a:r>
              <a:rPr lang="en-US" dirty="0"/>
              <a:t>Data Preparation</a:t>
            </a:r>
          </a:p>
        </p:txBody>
      </p:sp>
      <p:sp>
        <p:nvSpPr>
          <p:cNvPr id="3" name="Subtitle 2"/>
          <p:cNvSpPr>
            <a:spLocks noGrp="1"/>
          </p:cNvSpPr>
          <p:nvPr>
            <p:ph type="subTitle" idx="1"/>
          </p:nvPr>
        </p:nvSpPr>
        <p:spPr/>
        <p:txBody>
          <a:bodyPr/>
          <a:lstStyle/>
          <a:p>
            <a:r>
              <a:rPr lang="en-US" dirty="0"/>
              <a:t>HR Attrition Analysis </a:t>
            </a:r>
          </a:p>
        </p:txBody>
      </p:sp>
    </p:spTree>
    <p:extLst>
      <p:ext uri="{BB962C8B-B14F-4D97-AF65-F5344CB8AC3E}">
        <p14:creationId xmlns:p14="http://schemas.microsoft.com/office/powerpoint/2010/main" val="14382963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 Engineering</a:t>
            </a:r>
          </a:p>
        </p:txBody>
      </p:sp>
      <p:sp>
        <p:nvSpPr>
          <p:cNvPr id="3" name="Content Placeholder 2"/>
          <p:cNvSpPr>
            <a:spLocks noGrp="1"/>
          </p:cNvSpPr>
          <p:nvPr>
            <p:ph idx="1"/>
          </p:nvPr>
        </p:nvSpPr>
        <p:spPr/>
        <p:txBody>
          <a:bodyPr>
            <a:normAutofit/>
          </a:bodyPr>
          <a:lstStyle/>
          <a:p>
            <a:r>
              <a:rPr lang="en-US" sz="2200" dirty="0"/>
              <a:t>Derived Feature:</a:t>
            </a:r>
          </a:p>
          <a:p>
            <a:pPr lvl="1"/>
            <a:r>
              <a:rPr lang="en-US" sz="1800" dirty="0"/>
              <a:t>Environment Satisfaction, Job Involvement, Job satisfaction, Relationship Satisfaction were combined into Single Column named Combined Satisfaction.</a:t>
            </a:r>
          </a:p>
          <a:p>
            <a:r>
              <a:rPr lang="en-US" sz="2200" dirty="0"/>
              <a:t>Invariability in data point:</a:t>
            </a:r>
          </a:p>
          <a:p>
            <a:pPr lvl="1"/>
            <a:r>
              <a:rPr lang="en-US" sz="1800" dirty="0"/>
              <a:t>Employee ID ,Standard Hours and 18Yrs are dropped</a:t>
            </a:r>
          </a:p>
          <a:p>
            <a:r>
              <a:rPr lang="en-US" sz="2200" dirty="0"/>
              <a:t>Up Sampling:</a:t>
            </a:r>
          </a:p>
          <a:p>
            <a:pPr lvl="1"/>
            <a:r>
              <a:rPr lang="en-US" sz="1800" dirty="0"/>
              <a:t>The data has imbalanced target variable  with higher percentage of ‘No’. Resample() from sci-kit learn is used to make equal number of ‘Yes’ and ‘No’</a:t>
            </a:r>
          </a:p>
        </p:txBody>
      </p:sp>
    </p:spTree>
    <p:extLst>
      <p:ext uri="{BB962C8B-B14F-4D97-AF65-F5344CB8AC3E}">
        <p14:creationId xmlns:p14="http://schemas.microsoft.com/office/powerpoint/2010/main" val="29524156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 Engineering</a:t>
            </a:r>
          </a:p>
        </p:txBody>
      </p:sp>
      <p:sp>
        <p:nvSpPr>
          <p:cNvPr id="3" name="Content Placeholder 2"/>
          <p:cNvSpPr>
            <a:spLocks noGrp="1"/>
          </p:cNvSpPr>
          <p:nvPr>
            <p:ph idx="1"/>
          </p:nvPr>
        </p:nvSpPr>
        <p:spPr/>
        <p:txBody>
          <a:bodyPr>
            <a:normAutofit/>
          </a:bodyPr>
          <a:lstStyle/>
          <a:p>
            <a:r>
              <a:rPr lang="en-US" sz="2200" dirty="0"/>
              <a:t>Principle Component Analysis:</a:t>
            </a:r>
          </a:p>
          <a:p>
            <a:pPr lvl="1"/>
            <a:r>
              <a:rPr lang="en-US" sz="1800" dirty="0"/>
              <a:t>Years @current Manager, Years @company, Years @current  role reduced into one dimension by performing PCA</a:t>
            </a:r>
          </a:p>
          <a:p>
            <a:pPr lvl="1"/>
            <a:r>
              <a:rPr lang="en-US" sz="1800" dirty="0"/>
              <a:t>Explained Variance Ratio: 0.9385</a:t>
            </a:r>
          </a:p>
        </p:txBody>
      </p:sp>
      <p:pic>
        <p:nvPicPr>
          <p:cNvPr id="5" name="Picture 4">
            <a:extLst>
              <a:ext uri="{FF2B5EF4-FFF2-40B4-BE49-F238E27FC236}">
                <a16:creationId xmlns:a16="http://schemas.microsoft.com/office/drawing/2014/main" id="{15FF11AA-D3D2-4AA5-BF1F-B0ADD961401D}"/>
              </a:ext>
            </a:extLst>
          </p:cNvPr>
          <p:cNvPicPr>
            <a:picLocks noChangeAspect="1"/>
          </p:cNvPicPr>
          <p:nvPr/>
        </p:nvPicPr>
        <p:blipFill>
          <a:blip r:embed="rId2"/>
          <a:stretch>
            <a:fillRect/>
          </a:stretch>
        </p:blipFill>
        <p:spPr>
          <a:xfrm>
            <a:off x="6642023" y="3429000"/>
            <a:ext cx="4254574" cy="2776079"/>
          </a:xfrm>
          <a:prstGeom prst="rect">
            <a:avLst/>
          </a:prstGeom>
        </p:spPr>
      </p:pic>
    </p:spTree>
    <p:extLst>
      <p:ext uri="{BB962C8B-B14F-4D97-AF65-F5344CB8AC3E}">
        <p14:creationId xmlns:p14="http://schemas.microsoft.com/office/powerpoint/2010/main" val="23167246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a:t>
            </a:r>
          </a:p>
        </p:txBody>
      </p:sp>
      <p:sp>
        <p:nvSpPr>
          <p:cNvPr id="3" name="Content Placeholder 2"/>
          <p:cNvSpPr>
            <a:spLocks noGrp="1"/>
          </p:cNvSpPr>
          <p:nvPr>
            <p:ph idx="1"/>
          </p:nvPr>
        </p:nvSpPr>
        <p:spPr/>
        <p:txBody>
          <a:bodyPr>
            <a:normAutofit/>
          </a:bodyPr>
          <a:lstStyle/>
          <a:p>
            <a:pPr algn="just"/>
            <a:r>
              <a:rPr lang="en-US" dirty="0"/>
              <a:t>Attrition in human resources refers to the gradual loss of employees over time. A major problem of higher employee attrition is its cost to an organization. The client company wants us to use their employee data and come with the insights and predictions that helps them to understand factors affecting employee attrition and plan their future workforce.</a:t>
            </a:r>
          </a:p>
        </p:txBody>
      </p:sp>
    </p:spTree>
    <p:extLst>
      <p:ext uri="{BB962C8B-B14F-4D97-AF65-F5344CB8AC3E}">
        <p14:creationId xmlns:p14="http://schemas.microsoft.com/office/powerpoint/2010/main" val="3642284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22AC0F86-9A78-4E84-A4B4-ADB8B2629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 name="Group 25">
            <a:extLst>
              <a:ext uri="{FF2B5EF4-FFF2-40B4-BE49-F238E27FC236}">
                <a16:creationId xmlns:a16="http://schemas.microsoft.com/office/drawing/2014/main" id="{4AF78B9E-8BE2-4706-9377-A05FA25ABAB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27" name="Picture 26">
              <a:extLst>
                <a:ext uri="{FF2B5EF4-FFF2-40B4-BE49-F238E27FC236}">
                  <a16:creationId xmlns:a16="http://schemas.microsoft.com/office/drawing/2014/main" id="{32CDFDE2-4DB3-4623-BA21-187D1B710FB9}"/>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8" name="Rectangle 27">
              <a:extLst>
                <a:ext uri="{FF2B5EF4-FFF2-40B4-BE49-F238E27FC236}">
                  <a16:creationId xmlns:a16="http://schemas.microsoft.com/office/drawing/2014/main" id="{ED74B2AA-1443-4E9B-8462-F7F5B85259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29" name="Picture 28">
              <a:extLst>
                <a:ext uri="{FF2B5EF4-FFF2-40B4-BE49-F238E27FC236}">
                  <a16:creationId xmlns:a16="http://schemas.microsoft.com/office/drawing/2014/main" id="{9BB652B6-7300-49EC-9422-EF5342492AF1}"/>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30" name="Picture 29">
              <a:extLst>
                <a:ext uri="{FF2B5EF4-FFF2-40B4-BE49-F238E27FC236}">
                  <a16:creationId xmlns:a16="http://schemas.microsoft.com/office/drawing/2014/main" id="{D0909587-01DE-424D-A15F-DAA28CF2CD38}"/>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1"/>
          <p:cNvSpPr>
            <a:spLocks noGrp="1"/>
          </p:cNvSpPr>
          <p:nvPr>
            <p:ph type="title"/>
          </p:nvPr>
        </p:nvSpPr>
        <p:spPr>
          <a:xfrm>
            <a:off x="7535825" y="982132"/>
            <a:ext cx="3360772" cy="1303867"/>
          </a:xfrm>
        </p:spPr>
        <p:txBody>
          <a:bodyPr>
            <a:normAutofit/>
          </a:bodyPr>
          <a:lstStyle/>
          <a:p>
            <a:pPr>
              <a:lnSpc>
                <a:spcPct val="90000"/>
              </a:lnSpc>
            </a:pPr>
            <a:r>
              <a:rPr lang="en-US" sz="4100" dirty="0"/>
              <a:t>Feature Engineering</a:t>
            </a:r>
          </a:p>
        </p:txBody>
      </p:sp>
      <p:sp>
        <p:nvSpPr>
          <p:cNvPr id="32" name="Rectangle 31">
            <a:extLst>
              <a:ext uri="{FF2B5EF4-FFF2-40B4-BE49-F238E27FC236}">
                <a16:creationId xmlns:a16="http://schemas.microsoft.com/office/drawing/2014/main" id="{69A54E25-1C05-48E5-A5CC-3778C1D363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2643" y="1092200"/>
            <a:ext cx="5942687" cy="4515104"/>
          </a:xfrm>
          <a:prstGeom prst="rect">
            <a:avLst/>
          </a:prstGeom>
          <a:solidFill>
            <a:schemeClr val="bg1"/>
          </a:solidFill>
          <a:ln w="57150" cmpd="thickThin">
            <a:solidFill>
              <a:schemeClr val="tx1">
                <a:lumMod val="50000"/>
                <a:lumOff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5FCFF822-6156-415C-B4DB-D8347E7A63DD}"/>
              </a:ext>
            </a:extLst>
          </p:cNvPr>
          <p:cNvPicPr>
            <a:picLocks noChangeAspect="1"/>
          </p:cNvPicPr>
          <p:nvPr/>
        </p:nvPicPr>
        <p:blipFill rotWithShape="1">
          <a:blip r:embed="rId5"/>
          <a:srcRect l="1463" r="-295" b="-2"/>
          <a:stretch/>
        </p:blipFill>
        <p:spPr>
          <a:xfrm>
            <a:off x="777240" y="882504"/>
            <a:ext cx="6879265" cy="5231215"/>
          </a:xfrm>
          <a:prstGeom prst="rect">
            <a:avLst/>
          </a:prstGeom>
        </p:spPr>
      </p:pic>
      <p:cxnSp>
        <p:nvCxnSpPr>
          <p:cNvPr id="34" name="Straight Connector 33">
            <a:extLst>
              <a:ext uri="{FF2B5EF4-FFF2-40B4-BE49-F238E27FC236}">
                <a16:creationId xmlns:a16="http://schemas.microsoft.com/office/drawing/2014/main" id="{0E5D0023-B23E-4823-8D72-B07FFF8CAE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20089" y="2400639"/>
            <a:ext cx="3376508" cy="0"/>
          </a:xfrm>
          <a:prstGeom prst="line">
            <a:avLst/>
          </a:prstGeom>
        </p:spPr>
        <p:style>
          <a:lnRef idx="2">
            <a:schemeClr val="accent1"/>
          </a:lnRef>
          <a:fillRef idx="0">
            <a:schemeClr val="accent1"/>
          </a:fillRef>
          <a:effectRef idx="1">
            <a:schemeClr val="accent1"/>
          </a:effectRef>
          <a:fontRef idx="minor">
            <a:schemeClr val="tx1"/>
          </a:fontRef>
        </p:style>
      </p:cxnSp>
      <p:sp>
        <p:nvSpPr>
          <p:cNvPr id="3" name="Content Placeholder 2"/>
          <p:cNvSpPr>
            <a:spLocks noGrp="1"/>
          </p:cNvSpPr>
          <p:nvPr>
            <p:ph idx="1"/>
          </p:nvPr>
        </p:nvSpPr>
        <p:spPr>
          <a:xfrm>
            <a:off x="7535824" y="2556932"/>
            <a:ext cx="3360771" cy="3318936"/>
          </a:xfrm>
        </p:spPr>
        <p:txBody>
          <a:bodyPr>
            <a:normAutofit/>
          </a:bodyPr>
          <a:lstStyle/>
          <a:p>
            <a:pPr>
              <a:lnSpc>
                <a:spcPct val="90000"/>
              </a:lnSpc>
            </a:pPr>
            <a:r>
              <a:rPr lang="en-US" sz="1400" b="1" dirty="0"/>
              <a:t>Multi Collinearity</a:t>
            </a:r>
          </a:p>
          <a:p>
            <a:pPr lvl="1">
              <a:lnSpc>
                <a:spcPct val="90000"/>
              </a:lnSpc>
            </a:pPr>
            <a:r>
              <a:rPr lang="en-US" sz="1400" dirty="0"/>
              <a:t>Remove features whose correlation value is more than 0.8 because those features lead to multi collinearity and these can lead to high variance in the model. So, the features are-</a:t>
            </a:r>
          </a:p>
          <a:p>
            <a:pPr lvl="1">
              <a:lnSpc>
                <a:spcPct val="90000"/>
              </a:lnSpc>
            </a:pPr>
            <a:r>
              <a:rPr lang="en-US" sz="1400" dirty="0"/>
              <a:t>Total Working Years: 0.79(approx.'0.80) with</a:t>
            </a:r>
          </a:p>
          <a:p>
            <a:pPr lvl="1">
              <a:lnSpc>
                <a:spcPct val="90000"/>
              </a:lnSpc>
            </a:pPr>
            <a:r>
              <a:rPr lang="en-US" sz="1400" dirty="0"/>
              <a:t>All other variables seems to have correlation less than 0.80 </a:t>
            </a:r>
          </a:p>
          <a:p>
            <a:pPr>
              <a:lnSpc>
                <a:spcPct val="90000"/>
              </a:lnSpc>
            </a:pPr>
            <a:endParaRPr lang="en-US" sz="1400" dirty="0"/>
          </a:p>
        </p:txBody>
      </p:sp>
    </p:spTree>
    <p:extLst>
      <p:ext uri="{BB962C8B-B14F-4D97-AF65-F5344CB8AC3E}">
        <p14:creationId xmlns:p14="http://schemas.microsoft.com/office/powerpoint/2010/main" val="25557885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F819A-13C0-4641-BEFE-45DA29E939A7}"/>
              </a:ext>
            </a:extLst>
          </p:cNvPr>
          <p:cNvSpPr>
            <a:spLocks noGrp="1"/>
          </p:cNvSpPr>
          <p:nvPr>
            <p:ph type="title"/>
          </p:nvPr>
        </p:nvSpPr>
        <p:spPr/>
        <p:txBody>
          <a:bodyPr/>
          <a:lstStyle/>
          <a:p>
            <a:r>
              <a:rPr lang="en-US" dirty="0"/>
              <a:t>Data Preparation</a:t>
            </a:r>
            <a:endParaRPr lang="en-IN" dirty="0"/>
          </a:p>
        </p:txBody>
      </p:sp>
      <p:sp>
        <p:nvSpPr>
          <p:cNvPr id="3" name="Content Placeholder 2">
            <a:extLst>
              <a:ext uri="{FF2B5EF4-FFF2-40B4-BE49-F238E27FC236}">
                <a16:creationId xmlns:a16="http://schemas.microsoft.com/office/drawing/2014/main" id="{D556C6EF-C012-4702-AAA5-6F4602FC31E7}"/>
              </a:ext>
            </a:extLst>
          </p:cNvPr>
          <p:cNvSpPr>
            <a:spLocks noGrp="1"/>
          </p:cNvSpPr>
          <p:nvPr>
            <p:ph idx="1"/>
          </p:nvPr>
        </p:nvSpPr>
        <p:spPr/>
        <p:txBody>
          <a:bodyPr/>
          <a:lstStyle/>
          <a:p>
            <a:r>
              <a:rPr lang="en-US" dirty="0"/>
              <a:t>The data is mutated into three data sets:</a:t>
            </a:r>
            <a:endParaRPr lang="en-IN" dirty="0"/>
          </a:p>
          <a:p>
            <a:pPr lvl="1"/>
            <a:r>
              <a:rPr lang="en-IN" dirty="0"/>
              <a:t>data: The taw data with no feature engineering and outliers treatment done on it.</a:t>
            </a:r>
          </a:p>
          <a:p>
            <a:pPr lvl="1"/>
            <a:r>
              <a:rPr lang="en-IN" dirty="0" err="1"/>
              <a:t>data_Feature_Engineered</a:t>
            </a:r>
            <a:r>
              <a:rPr lang="en-IN" dirty="0"/>
              <a:t>: The data with feature engineering and outliers treatment done.(30-20)</a:t>
            </a:r>
          </a:p>
          <a:p>
            <a:pPr lvl="1"/>
            <a:r>
              <a:rPr lang="en-IN" dirty="0" err="1"/>
              <a:t>data_up</a:t>
            </a:r>
            <a:r>
              <a:rPr lang="en-IN" dirty="0"/>
              <a:t>: Data after up-sampling</a:t>
            </a:r>
            <a:endParaRPr lang="en-US" dirty="0"/>
          </a:p>
        </p:txBody>
      </p:sp>
    </p:spTree>
    <p:extLst>
      <p:ext uri="{BB962C8B-B14F-4D97-AF65-F5344CB8AC3E}">
        <p14:creationId xmlns:p14="http://schemas.microsoft.com/office/powerpoint/2010/main" val="18412593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Hypothesis Testing</a:t>
            </a:r>
          </a:p>
        </p:txBody>
      </p:sp>
      <p:sp>
        <p:nvSpPr>
          <p:cNvPr id="3" name="Subtitle 2"/>
          <p:cNvSpPr>
            <a:spLocks noGrp="1"/>
          </p:cNvSpPr>
          <p:nvPr>
            <p:ph type="subTitle" idx="1"/>
          </p:nvPr>
        </p:nvSpPr>
        <p:spPr/>
        <p:txBody>
          <a:bodyPr/>
          <a:lstStyle/>
          <a:p>
            <a:r>
              <a:rPr lang="en-US" dirty="0"/>
              <a:t>HR Attrition Analysis </a:t>
            </a:r>
          </a:p>
        </p:txBody>
      </p:sp>
    </p:spTree>
    <p:extLst>
      <p:ext uri="{BB962C8B-B14F-4D97-AF65-F5344CB8AC3E}">
        <p14:creationId xmlns:p14="http://schemas.microsoft.com/office/powerpoint/2010/main" val="180464614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D2B53-5C6E-43B7-87AA-CAEC5B494CD4}"/>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b="1" kern="1200" dirty="0">
                <a:solidFill>
                  <a:schemeClr val="bg1"/>
                </a:solidFill>
                <a:latin typeface="+mj-lt"/>
                <a:ea typeface="+mj-ea"/>
                <a:cs typeface="+mj-cs"/>
              </a:rPr>
              <a:t>Summary of hypothesis testing statements</a:t>
            </a:r>
          </a:p>
        </p:txBody>
      </p:sp>
      <p:graphicFrame>
        <p:nvGraphicFramePr>
          <p:cNvPr id="3" name="Table 3">
            <a:extLst>
              <a:ext uri="{FF2B5EF4-FFF2-40B4-BE49-F238E27FC236}">
                <a16:creationId xmlns:a16="http://schemas.microsoft.com/office/drawing/2014/main" id="{F019174A-50C4-4664-AE3B-BC2382F93844}"/>
              </a:ext>
            </a:extLst>
          </p:cNvPr>
          <p:cNvGraphicFramePr>
            <a:graphicFrameLocks noGrp="1"/>
          </p:cNvGraphicFramePr>
          <p:nvPr>
            <p:extLst>
              <p:ext uri="{D42A27DB-BD31-4B8C-83A1-F6EECF244321}">
                <p14:modId xmlns:p14="http://schemas.microsoft.com/office/powerpoint/2010/main" val="683890754"/>
              </p:ext>
            </p:extLst>
          </p:nvPr>
        </p:nvGraphicFramePr>
        <p:xfrm>
          <a:off x="1399762" y="836911"/>
          <a:ext cx="9392475" cy="5184178"/>
        </p:xfrm>
        <a:graphic>
          <a:graphicData uri="http://schemas.openxmlformats.org/drawingml/2006/table">
            <a:tbl>
              <a:tblPr firstRow="1" bandRow="1">
                <a:tableStyleId>{5C22544A-7EE6-4342-B048-85BDC9FD1C3A}</a:tableStyleId>
              </a:tblPr>
              <a:tblGrid>
                <a:gridCol w="3130825">
                  <a:extLst>
                    <a:ext uri="{9D8B030D-6E8A-4147-A177-3AD203B41FA5}">
                      <a16:colId xmlns:a16="http://schemas.microsoft.com/office/drawing/2014/main" val="2993067968"/>
                    </a:ext>
                  </a:extLst>
                </a:gridCol>
                <a:gridCol w="3130825">
                  <a:extLst>
                    <a:ext uri="{9D8B030D-6E8A-4147-A177-3AD203B41FA5}">
                      <a16:colId xmlns:a16="http://schemas.microsoft.com/office/drawing/2014/main" val="1533342764"/>
                    </a:ext>
                  </a:extLst>
                </a:gridCol>
                <a:gridCol w="3130825">
                  <a:extLst>
                    <a:ext uri="{9D8B030D-6E8A-4147-A177-3AD203B41FA5}">
                      <a16:colId xmlns:a16="http://schemas.microsoft.com/office/drawing/2014/main" val="3216649369"/>
                    </a:ext>
                  </a:extLst>
                </a:gridCol>
              </a:tblGrid>
              <a:tr h="608101">
                <a:tc>
                  <a:txBody>
                    <a:bodyPr/>
                    <a:lstStyle/>
                    <a:p>
                      <a:pPr>
                        <a:lnSpc>
                          <a:spcPct val="110000"/>
                        </a:lnSpc>
                        <a:spcBef>
                          <a:spcPts val="600"/>
                        </a:spcBef>
                        <a:spcAft>
                          <a:spcPts val="0"/>
                        </a:spcAft>
                      </a:pPr>
                      <a:r>
                        <a:rPr lang="en-GB" sz="1800" dirty="0">
                          <a:effectLst/>
                        </a:rPr>
                        <a:t>No.</a:t>
                      </a:r>
                      <a:endParaRPr lang="en-IN" sz="1800" dirty="0">
                        <a:solidFill>
                          <a:srgbClr val="595959"/>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722" marR="51722" marT="0" marB="0"/>
                </a:tc>
                <a:tc>
                  <a:txBody>
                    <a:bodyPr/>
                    <a:lstStyle/>
                    <a:p>
                      <a:pPr>
                        <a:lnSpc>
                          <a:spcPct val="110000"/>
                        </a:lnSpc>
                        <a:spcBef>
                          <a:spcPts val="600"/>
                        </a:spcBef>
                        <a:spcAft>
                          <a:spcPts val="0"/>
                        </a:spcAft>
                      </a:pPr>
                      <a:r>
                        <a:rPr lang="en-GB" sz="1800" dirty="0">
                          <a:effectLst/>
                        </a:rPr>
                        <a:t>Null Hypothesis statements</a:t>
                      </a:r>
                      <a:endParaRPr lang="en-IN" sz="1800" dirty="0">
                        <a:solidFill>
                          <a:srgbClr val="595959"/>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722" marR="51722" marT="0" marB="0"/>
                </a:tc>
                <a:tc>
                  <a:txBody>
                    <a:bodyPr/>
                    <a:lstStyle/>
                    <a:p>
                      <a:pPr>
                        <a:lnSpc>
                          <a:spcPct val="110000"/>
                        </a:lnSpc>
                        <a:spcBef>
                          <a:spcPts val="600"/>
                        </a:spcBef>
                        <a:spcAft>
                          <a:spcPts val="0"/>
                        </a:spcAft>
                      </a:pPr>
                      <a:r>
                        <a:rPr lang="en-GB" sz="1800" dirty="0">
                          <a:effectLst/>
                        </a:rPr>
                        <a:t>Accept/Reject(</a:t>
                      </a:r>
                      <a:r>
                        <a:rPr lang="en-GB" sz="1800" dirty="0" err="1">
                          <a:effectLst/>
                        </a:rPr>
                        <a:t>p_value</a:t>
                      </a:r>
                      <a:r>
                        <a:rPr lang="en-GB" sz="1800" dirty="0">
                          <a:effectLst/>
                        </a:rPr>
                        <a:t>)</a:t>
                      </a:r>
                      <a:endParaRPr lang="en-IN" sz="1800" dirty="0">
                        <a:solidFill>
                          <a:srgbClr val="595959"/>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722" marR="51722" marT="0" marB="0"/>
                </a:tc>
                <a:extLst>
                  <a:ext uri="{0D108BD9-81ED-4DB2-BD59-A6C34878D82A}">
                    <a16:rowId xmlns:a16="http://schemas.microsoft.com/office/drawing/2014/main" val="2000523034"/>
                  </a:ext>
                </a:extLst>
              </a:tr>
              <a:tr h="948939">
                <a:tc>
                  <a:txBody>
                    <a:bodyPr/>
                    <a:lstStyle/>
                    <a:p>
                      <a:pPr>
                        <a:lnSpc>
                          <a:spcPct val="110000"/>
                        </a:lnSpc>
                        <a:spcBef>
                          <a:spcPts val="600"/>
                        </a:spcBef>
                        <a:spcAft>
                          <a:spcPts val="0"/>
                        </a:spcAft>
                      </a:pPr>
                      <a:r>
                        <a:rPr lang="en-GB" sz="1800">
                          <a:effectLst/>
                        </a:rPr>
                        <a:t>1</a:t>
                      </a:r>
                      <a:endParaRPr lang="en-IN" sz="1800">
                        <a:solidFill>
                          <a:srgbClr val="595959"/>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722" marR="51722" marT="0" marB="0"/>
                </a:tc>
                <a:tc>
                  <a:txBody>
                    <a:bodyPr/>
                    <a:lstStyle/>
                    <a:p>
                      <a:pPr>
                        <a:lnSpc>
                          <a:spcPct val="110000"/>
                        </a:lnSpc>
                        <a:spcBef>
                          <a:spcPts val="600"/>
                        </a:spcBef>
                        <a:spcAft>
                          <a:spcPts val="0"/>
                        </a:spcAft>
                      </a:pPr>
                      <a:r>
                        <a:rPr lang="en-GB" sz="1800" dirty="0">
                          <a:effectLst/>
                        </a:rPr>
                        <a:t>None of the derived features contribute to predict customer churn</a:t>
                      </a:r>
                      <a:endParaRPr lang="en-IN" sz="1800" dirty="0">
                        <a:solidFill>
                          <a:srgbClr val="595959"/>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722" marR="51722" marT="0" marB="0"/>
                </a:tc>
                <a:tc>
                  <a:txBody>
                    <a:bodyPr/>
                    <a:lstStyle/>
                    <a:p>
                      <a:pPr>
                        <a:lnSpc>
                          <a:spcPct val="110000"/>
                        </a:lnSpc>
                        <a:spcBef>
                          <a:spcPts val="600"/>
                        </a:spcBef>
                        <a:spcAft>
                          <a:spcPts val="0"/>
                        </a:spcAft>
                      </a:pPr>
                      <a:r>
                        <a:rPr lang="en-GB" sz="1800" dirty="0">
                          <a:effectLst/>
                        </a:rPr>
                        <a:t>Reject(8.815687e-02)</a:t>
                      </a:r>
                      <a:endParaRPr lang="en-IN" sz="1800" dirty="0">
                        <a:solidFill>
                          <a:srgbClr val="595959"/>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722" marR="51722" marT="0" marB="0"/>
                </a:tc>
                <a:extLst>
                  <a:ext uri="{0D108BD9-81ED-4DB2-BD59-A6C34878D82A}">
                    <a16:rowId xmlns:a16="http://schemas.microsoft.com/office/drawing/2014/main" val="3640113677"/>
                  </a:ext>
                </a:extLst>
              </a:tr>
              <a:tr h="919188">
                <a:tc>
                  <a:txBody>
                    <a:bodyPr/>
                    <a:lstStyle/>
                    <a:p>
                      <a:pPr>
                        <a:lnSpc>
                          <a:spcPct val="110000"/>
                        </a:lnSpc>
                        <a:spcBef>
                          <a:spcPts val="600"/>
                        </a:spcBef>
                        <a:spcAft>
                          <a:spcPts val="0"/>
                        </a:spcAft>
                      </a:pPr>
                      <a:r>
                        <a:rPr lang="en-GB" sz="1800" dirty="0">
                          <a:effectLst/>
                        </a:rPr>
                        <a:t>2</a:t>
                      </a:r>
                      <a:endParaRPr lang="en-IN" sz="1800" dirty="0">
                        <a:solidFill>
                          <a:srgbClr val="595959"/>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722" marR="51722" marT="0" marB="0"/>
                </a:tc>
                <a:tc>
                  <a:txBody>
                    <a:bodyPr/>
                    <a:lstStyle/>
                    <a:p>
                      <a:pPr>
                        <a:lnSpc>
                          <a:spcPct val="110000"/>
                        </a:lnSpc>
                        <a:spcBef>
                          <a:spcPts val="600"/>
                        </a:spcBef>
                        <a:spcAft>
                          <a:spcPts val="0"/>
                        </a:spcAft>
                      </a:pPr>
                      <a:r>
                        <a:rPr lang="en-GB" sz="1800" dirty="0">
                          <a:effectLst/>
                        </a:rPr>
                        <a:t>As the hourly rate increases attrition increases</a:t>
                      </a:r>
                      <a:endParaRPr lang="en-IN" sz="1800" dirty="0">
                        <a:solidFill>
                          <a:srgbClr val="595959"/>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722" marR="51722" marT="0" marB="0"/>
                </a:tc>
                <a:tc>
                  <a:txBody>
                    <a:bodyPr/>
                    <a:lstStyle/>
                    <a:p>
                      <a:pPr>
                        <a:lnSpc>
                          <a:spcPct val="110000"/>
                        </a:lnSpc>
                        <a:spcBef>
                          <a:spcPts val="600"/>
                        </a:spcBef>
                        <a:spcAft>
                          <a:spcPts val="0"/>
                        </a:spcAft>
                      </a:pPr>
                      <a:r>
                        <a:rPr lang="en-GB" sz="1800" dirty="0">
                          <a:effectLst/>
                        </a:rPr>
                        <a:t>Reject(9.350892e-01)</a:t>
                      </a:r>
                      <a:endParaRPr lang="en-IN" sz="1800" dirty="0">
                        <a:solidFill>
                          <a:srgbClr val="595959"/>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722" marR="51722" marT="0" marB="0"/>
                </a:tc>
                <a:extLst>
                  <a:ext uri="{0D108BD9-81ED-4DB2-BD59-A6C34878D82A}">
                    <a16:rowId xmlns:a16="http://schemas.microsoft.com/office/drawing/2014/main" val="4113872669"/>
                  </a:ext>
                </a:extLst>
              </a:tr>
              <a:tr h="1131228">
                <a:tc>
                  <a:txBody>
                    <a:bodyPr/>
                    <a:lstStyle/>
                    <a:p>
                      <a:pPr>
                        <a:lnSpc>
                          <a:spcPct val="110000"/>
                        </a:lnSpc>
                        <a:spcBef>
                          <a:spcPts val="600"/>
                        </a:spcBef>
                        <a:spcAft>
                          <a:spcPts val="0"/>
                        </a:spcAft>
                      </a:pPr>
                      <a:r>
                        <a:rPr lang="en-GB" sz="1800">
                          <a:effectLst/>
                        </a:rPr>
                        <a:t>3</a:t>
                      </a:r>
                      <a:endParaRPr lang="en-IN" sz="1800">
                        <a:solidFill>
                          <a:srgbClr val="595959"/>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722" marR="51722" marT="0" marB="0"/>
                </a:tc>
                <a:tc>
                  <a:txBody>
                    <a:bodyPr/>
                    <a:lstStyle/>
                    <a:p>
                      <a:pPr algn="just"/>
                      <a:r>
                        <a:rPr lang="en-US" dirty="0"/>
                        <a:t>Employees of Total Working Years =&lt; 2 have higher chances of leaving the organization. </a:t>
                      </a:r>
                    </a:p>
                  </a:txBody>
                  <a:tcPr marL="51722" marR="51722" marT="0" marB="0"/>
                </a:tc>
                <a:tc>
                  <a:txBody>
                    <a:bodyPr/>
                    <a:lstStyle/>
                    <a:p>
                      <a:pPr>
                        <a:lnSpc>
                          <a:spcPct val="110000"/>
                        </a:lnSpc>
                        <a:spcBef>
                          <a:spcPts val="600"/>
                        </a:spcBef>
                        <a:spcAft>
                          <a:spcPts val="0"/>
                        </a:spcAft>
                      </a:pPr>
                      <a:r>
                        <a:rPr lang="en-GB" sz="1800" dirty="0">
                          <a:effectLst/>
                        </a:rPr>
                        <a:t>Accept(3.81982e-78)</a:t>
                      </a:r>
                      <a:endParaRPr lang="en-IN" sz="1800" dirty="0">
                        <a:solidFill>
                          <a:srgbClr val="595959"/>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722" marR="51722" marT="0" marB="0"/>
                </a:tc>
                <a:extLst>
                  <a:ext uri="{0D108BD9-81ED-4DB2-BD59-A6C34878D82A}">
                    <a16:rowId xmlns:a16="http://schemas.microsoft.com/office/drawing/2014/main" val="4112288154"/>
                  </a:ext>
                </a:extLst>
              </a:tr>
              <a:tr h="948939">
                <a:tc>
                  <a:txBody>
                    <a:bodyPr/>
                    <a:lstStyle/>
                    <a:p>
                      <a:pPr>
                        <a:lnSpc>
                          <a:spcPct val="110000"/>
                        </a:lnSpc>
                        <a:spcBef>
                          <a:spcPts val="600"/>
                        </a:spcBef>
                        <a:spcAft>
                          <a:spcPts val="0"/>
                        </a:spcAft>
                      </a:pPr>
                      <a:r>
                        <a:rPr lang="en-GB" sz="1800">
                          <a:effectLst/>
                        </a:rPr>
                        <a:t>4</a:t>
                      </a:r>
                      <a:endParaRPr lang="en-IN" sz="1800">
                        <a:solidFill>
                          <a:srgbClr val="595959"/>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722" marR="51722" marT="0" marB="0"/>
                </a:tc>
                <a:tc>
                  <a:txBody>
                    <a:bodyPr/>
                    <a:lstStyle/>
                    <a:p>
                      <a:pPr>
                        <a:lnSpc>
                          <a:spcPct val="110000"/>
                        </a:lnSpc>
                        <a:spcBef>
                          <a:spcPts val="600"/>
                        </a:spcBef>
                        <a:spcAft>
                          <a:spcPts val="0"/>
                        </a:spcAft>
                      </a:pPr>
                      <a:r>
                        <a:rPr lang="en-GB" sz="1800" dirty="0">
                          <a:solidFill>
                            <a:srgbClr val="595959"/>
                          </a:solidFill>
                          <a:effectLst/>
                          <a:latin typeface="Times New Roman" panose="02020603050405020304" pitchFamily="18" charset="0"/>
                          <a:ea typeface="Times New Roman" panose="02020603050405020304" pitchFamily="18" charset="0"/>
                          <a:cs typeface="Times New Roman" panose="02020603050405020304" pitchFamily="18" charset="0"/>
                        </a:rPr>
                        <a:t>Higher work life balance gives lesser attrition rate</a:t>
                      </a:r>
                      <a:endParaRPr lang="en-IN" sz="1800" dirty="0">
                        <a:solidFill>
                          <a:srgbClr val="595959"/>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722" marR="51722" marT="0" marB="0"/>
                </a:tc>
                <a:tc>
                  <a:txBody>
                    <a:bodyPr/>
                    <a:lstStyle/>
                    <a:p>
                      <a:pPr>
                        <a:lnSpc>
                          <a:spcPct val="110000"/>
                        </a:lnSpc>
                        <a:spcBef>
                          <a:spcPts val="600"/>
                        </a:spcBef>
                        <a:spcAft>
                          <a:spcPts val="0"/>
                        </a:spcAft>
                      </a:pPr>
                      <a:r>
                        <a:rPr lang="en-GB" sz="1800" dirty="0">
                          <a:effectLst/>
                        </a:rPr>
                        <a:t>Reject(1.569896e-01)</a:t>
                      </a:r>
                      <a:endParaRPr lang="en-IN" sz="1800" dirty="0">
                        <a:solidFill>
                          <a:srgbClr val="595959"/>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722" marR="51722" marT="0" marB="0"/>
                </a:tc>
                <a:extLst>
                  <a:ext uri="{0D108BD9-81ED-4DB2-BD59-A6C34878D82A}">
                    <a16:rowId xmlns:a16="http://schemas.microsoft.com/office/drawing/2014/main" val="2552154152"/>
                  </a:ext>
                </a:extLst>
              </a:tr>
              <a:tr h="627783">
                <a:tc>
                  <a:txBody>
                    <a:bodyPr/>
                    <a:lstStyle/>
                    <a:p>
                      <a:pPr>
                        <a:lnSpc>
                          <a:spcPct val="110000"/>
                        </a:lnSpc>
                        <a:spcBef>
                          <a:spcPts val="600"/>
                        </a:spcBef>
                        <a:spcAft>
                          <a:spcPts val="0"/>
                        </a:spcAft>
                      </a:pPr>
                      <a:r>
                        <a:rPr lang="en-GB" sz="1800">
                          <a:effectLst/>
                        </a:rPr>
                        <a:t>5</a:t>
                      </a:r>
                      <a:endParaRPr lang="en-IN" sz="1800">
                        <a:solidFill>
                          <a:srgbClr val="595959"/>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722" marR="51722" marT="0" marB="0"/>
                </a:tc>
                <a:tc>
                  <a:txBody>
                    <a:bodyPr/>
                    <a:lstStyle/>
                    <a:p>
                      <a:pPr>
                        <a:lnSpc>
                          <a:spcPct val="110000"/>
                        </a:lnSpc>
                        <a:spcBef>
                          <a:spcPts val="600"/>
                        </a:spcBef>
                        <a:spcAft>
                          <a:spcPts val="0"/>
                        </a:spcAft>
                      </a:pPr>
                      <a:r>
                        <a:rPr lang="en-GB" sz="1800" dirty="0">
                          <a:effectLst/>
                        </a:rPr>
                        <a:t>Higher Years at Company promotes Job Level</a:t>
                      </a:r>
                      <a:endParaRPr lang="en-IN" sz="1800" dirty="0">
                        <a:solidFill>
                          <a:srgbClr val="595959"/>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722" marR="51722" marT="0" marB="0"/>
                </a:tc>
                <a:tc>
                  <a:txBody>
                    <a:bodyPr/>
                    <a:lstStyle/>
                    <a:p>
                      <a:pPr>
                        <a:lnSpc>
                          <a:spcPct val="110000"/>
                        </a:lnSpc>
                        <a:spcBef>
                          <a:spcPts val="600"/>
                        </a:spcBef>
                        <a:spcAft>
                          <a:spcPts val="0"/>
                        </a:spcAft>
                      </a:pPr>
                      <a:r>
                        <a:rPr lang="en-GB" sz="1800" dirty="0">
                          <a:effectLst/>
                        </a:rPr>
                        <a:t>Accept(0.8596)</a:t>
                      </a:r>
                      <a:endParaRPr lang="en-IN" sz="1800" dirty="0">
                        <a:solidFill>
                          <a:srgbClr val="595959"/>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722" marR="51722" marT="0" marB="0"/>
                </a:tc>
                <a:extLst>
                  <a:ext uri="{0D108BD9-81ED-4DB2-BD59-A6C34878D82A}">
                    <a16:rowId xmlns:a16="http://schemas.microsoft.com/office/drawing/2014/main" val="4021701508"/>
                  </a:ext>
                </a:extLst>
              </a:tr>
            </a:tbl>
          </a:graphicData>
        </a:graphic>
      </p:graphicFrame>
    </p:spTree>
    <p:extLst>
      <p:ext uri="{BB962C8B-B14F-4D97-AF65-F5344CB8AC3E}">
        <p14:creationId xmlns:p14="http://schemas.microsoft.com/office/powerpoint/2010/main" val="87030500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EE3AA85E-2E8A-40AB-B8AA-3D8E9EAECBEF}"/>
              </a:ext>
            </a:extLst>
          </p:cNvPr>
          <p:cNvGraphicFramePr>
            <a:graphicFrameLocks noGrp="1"/>
          </p:cNvGraphicFramePr>
          <p:nvPr>
            <p:extLst>
              <p:ext uri="{D42A27DB-BD31-4B8C-83A1-F6EECF244321}">
                <p14:modId xmlns:p14="http://schemas.microsoft.com/office/powerpoint/2010/main" val="997446325"/>
              </p:ext>
            </p:extLst>
          </p:nvPr>
        </p:nvGraphicFramePr>
        <p:xfrm>
          <a:off x="2464904" y="602251"/>
          <a:ext cx="6689035" cy="5653497"/>
        </p:xfrm>
        <a:graphic>
          <a:graphicData uri="http://schemas.openxmlformats.org/drawingml/2006/table">
            <a:tbl>
              <a:tblPr firstRow="1" bandRow="1">
                <a:tableStyleId>{5C22544A-7EE6-4342-B048-85BDC9FD1C3A}</a:tableStyleId>
              </a:tblPr>
              <a:tblGrid>
                <a:gridCol w="6689035">
                  <a:extLst>
                    <a:ext uri="{9D8B030D-6E8A-4147-A177-3AD203B41FA5}">
                      <a16:colId xmlns:a16="http://schemas.microsoft.com/office/drawing/2014/main" val="193603184"/>
                    </a:ext>
                  </a:extLst>
                </a:gridCol>
              </a:tblGrid>
              <a:tr h="251797">
                <a:tc>
                  <a:txBody>
                    <a:bodyPr/>
                    <a:lstStyle/>
                    <a:p>
                      <a:pPr algn="ctr"/>
                      <a:r>
                        <a:rPr lang="en-US" dirty="0" err="1"/>
                        <a:t>P_values</a:t>
                      </a:r>
                      <a:endParaRPr lang="en-IN" dirty="0"/>
                    </a:p>
                  </a:txBody>
                  <a:tcPr/>
                </a:tc>
                <a:extLst>
                  <a:ext uri="{0D108BD9-81ED-4DB2-BD59-A6C34878D82A}">
                    <a16:rowId xmlns:a16="http://schemas.microsoft.com/office/drawing/2014/main" val="4177832500"/>
                  </a:ext>
                </a:extLst>
              </a:tr>
              <a:tr h="251797">
                <a:tc>
                  <a:txBody>
                    <a:bodyPr/>
                    <a:lstStyle/>
                    <a:p>
                      <a:pPr algn="ctr" fontAlgn="b"/>
                      <a:r>
                        <a:rPr lang="en-IN" sz="1100" b="0" i="0" u="none" strike="noStrike" dirty="0">
                          <a:solidFill>
                            <a:srgbClr val="000000"/>
                          </a:solidFill>
                          <a:effectLst/>
                          <a:latin typeface="Calibri" panose="020F0502020204030204" pitchFamily="34" charset="0"/>
                        </a:rPr>
                        <a:t>Performance Rating       9.405487e-01</a:t>
                      </a:r>
                    </a:p>
                  </a:txBody>
                  <a:tcPr marL="6350" marR="6350" marT="6350" marB="0" anchor="b"/>
                </a:tc>
                <a:extLst>
                  <a:ext uri="{0D108BD9-81ED-4DB2-BD59-A6C34878D82A}">
                    <a16:rowId xmlns:a16="http://schemas.microsoft.com/office/drawing/2014/main" val="506921695"/>
                  </a:ext>
                </a:extLst>
              </a:tr>
              <a:tr h="251797">
                <a:tc>
                  <a:txBody>
                    <a:bodyPr/>
                    <a:lstStyle/>
                    <a:p>
                      <a:pPr algn="ctr" fontAlgn="b"/>
                      <a:r>
                        <a:rPr lang="en-IN" sz="1100" b="0" i="0" u="none" strike="noStrike" dirty="0" err="1">
                          <a:solidFill>
                            <a:srgbClr val="000000"/>
                          </a:solidFill>
                          <a:effectLst/>
                          <a:latin typeface="Calibri" panose="020F0502020204030204" pitchFamily="34" charset="0"/>
                        </a:rPr>
                        <a:t>HourlyRate</a:t>
                      </a:r>
                      <a:r>
                        <a:rPr lang="en-IN" sz="1100" b="0" i="0" u="none" strike="noStrike" dirty="0">
                          <a:solidFill>
                            <a:srgbClr val="000000"/>
                          </a:solidFill>
                          <a:effectLst/>
                          <a:latin typeface="Calibri" panose="020F0502020204030204" pitchFamily="34" charset="0"/>
                        </a:rPr>
                        <a:t>               9.350892e-01</a:t>
                      </a:r>
                    </a:p>
                  </a:txBody>
                  <a:tcPr marL="6350" marR="6350" marT="6350" marB="0" anchor="b"/>
                </a:tc>
                <a:extLst>
                  <a:ext uri="{0D108BD9-81ED-4DB2-BD59-A6C34878D82A}">
                    <a16:rowId xmlns:a16="http://schemas.microsoft.com/office/drawing/2014/main" val="1500121463"/>
                  </a:ext>
                </a:extLst>
              </a:tr>
              <a:tr h="251797">
                <a:tc>
                  <a:txBody>
                    <a:bodyPr/>
                    <a:lstStyle/>
                    <a:p>
                      <a:pPr algn="ctr" fontAlgn="b"/>
                      <a:r>
                        <a:rPr lang="en-IN" sz="1100" b="0" i="0" u="none" strike="noStrike" dirty="0" err="1">
                          <a:solidFill>
                            <a:srgbClr val="000000"/>
                          </a:solidFill>
                          <a:effectLst/>
                          <a:latin typeface="Calibri" panose="020F0502020204030204" pitchFamily="34" charset="0"/>
                        </a:rPr>
                        <a:t>BusinessTravel</a:t>
                      </a:r>
                      <a:r>
                        <a:rPr lang="en-IN" sz="1100" b="0" i="0" u="none" strike="noStrike" dirty="0">
                          <a:solidFill>
                            <a:srgbClr val="000000"/>
                          </a:solidFill>
                          <a:effectLst/>
                          <a:latin typeface="Calibri" panose="020F0502020204030204" pitchFamily="34" charset="0"/>
                        </a:rPr>
                        <a:t>           7.850363e-01</a:t>
                      </a:r>
                    </a:p>
                  </a:txBody>
                  <a:tcPr marL="6350" marR="6350" marT="6350" marB="0" anchor="b"/>
                </a:tc>
                <a:extLst>
                  <a:ext uri="{0D108BD9-81ED-4DB2-BD59-A6C34878D82A}">
                    <a16:rowId xmlns:a16="http://schemas.microsoft.com/office/drawing/2014/main" val="1454169153"/>
                  </a:ext>
                </a:extLst>
              </a:tr>
              <a:tr h="251797">
                <a:tc>
                  <a:txBody>
                    <a:bodyPr/>
                    <a:lstStyle/>
                    <a:p>
                      <a:pPr algn="ctr" fontAlgn="b"/>
                      <a:r>
                        <a:rPr lang="en-IN" sz="1100" b="0" i="0" u="none" strike="noStrike" dirty="0">
                          <a:solidFill>
                            <a:srgbClr val="000000"/>
                          </a:solidFill>
                          <a:effectLst/>
                          <a:latin typeface="Calibri" panose="020F0502020204030204" pitchFamily="34" charset="0"/>
                        </a:rPr>
                        <a:t>Gender                   6.460823e-01</a:t>
                      </a:r>
                    </a:p>
                  </a:txBody>
                  <a:tcPr marL="6350" marR="6350" marT="6350" marB="0" anchor="b"/>
                </a:tc>
                <a:extLst>
                  <a:ext uri="{0D108BD9-81ED-4DB2-BD59-A6C34878D82A}">
                    <a16:rowId xmlns:a16="http://schemas.microsoft.com/office/drawing/2014/main" val="716193841"/>
                  </a:ext>
                </a:extLst>
              </a:tr>
              <a:tr h="251797">
                <a:tc>
                  <a:txBody>
                    <a:bodyPr/>
                    <a:lstStyle/>
                    <a:p>
                      <a:pPr algn="ctr" fontAlgn="b"/>
                      <a:r>
                        <a:rPr lang="en-IN" sz="1100" b="0" i="0" u="none" strike="noStrike" dirty="0" err="1">
                          <a:solidFill>
                            <a:srgbClr val="000000"/>
                          </a:solidFill>
                          <a:effectLst/>
                          <a:latin typeface="Calibri" panose="020F0502020204030204" pitchFamily="34" charset="0"/>
                        </a:rPr>
                        <a:t>EducationField</a:t>
                      </a:r>
                      <a:r>
                        <a:rPr lang="en-IN" sz="1100" b="0" i="0" u="none" strike="noStrike" dirty="0">
                          <a:solidFill>
                            <a:srgbClr val="000000"/>
                          </a:solidFill>
                          <a:effectLst/>
                          <a:latin typeface="Calibri" panose="020F0502020204030204" pitchFamily="34" charset="0"/>
                        </a:rPr>
                        <a:t>           4.559012e-01</a:t>
                      </a:r>
                    </a:p>
                  </a:txBody>
                  <a:tcPr marL="6350" marR="6350" marT="6350" marB="0" anchor="b"/>
                </a:tc>
                <a:extLst>
                  <a:ext uri="{0D108BD9-81ED-4DB2-BD59-A6C34878D82A}">
                    <a16:rowId xmlns:a16="http://schemas.microsoft.com/office/drawing/2014/main" val="2173853467"/>
                  </a:ext>
                </a:extLst>
              </a:tr>
              <a:tr h="251797">
                <a:tc>
                  <a:txBody>
                    <a:bodyPr/>
                    <a:lstStyle/>
                    <a:p>
                      <a:pPr algn="ctr" fontAlgn="b"/>
                      <a:r>
                        <a:rPr lang="en-IN" sz="1100" b="0" i="0" u="none" strike="noStrike" dirty="0">
                          <a:solidFill>
                            <a:srgbClr val="000000"/>
                          </a:solidFill>
                          <a:effectLst/>
                          <a:latin typeface="Calibri" panose="020F0502020204030204" pitchFamily="34" charset="0"/>
                        </a:rPr>
                        <a:t>Work </a:t>
                      </a:r>
                      <a:r>
                        <a:rPr lang="en-IN" sz="1100" b="0" i="0" u="none" strike="noStrike" dirty="0" err="1">
                          <a:solidFill>
                            <a:srgbClr val="000000"/>
                          </a:solidFill>
                          <a:effectLst/>
                          <a:latin typeface="Calibri" panose="020F0502020204030204" pitchFamily="34" charset="0"/>
                        </a:rPr>
                        <a:t>LifeBalance</a:t>
                      </a:r>
                      <a:r>
                        <a:rPr lang="en-IN" sz="1100" b="0" i="0" u="none" strike="noStrike" dirty="0">
                          <a:solidFill>
                            <a:srgbClr val="000000"/>
                          </a:solidFill>
                          <a:effectLst/>
                          <a:latin typeface="Calibri" panose="020F0502020204030204" pitchFamily="34" charset="0"/>
                        </a:rPr>
                        <a:t>         1.569896e-01</a:t>
                      </a:r>
                    </a:p>
                  </a:txBody>
                  <a:tcPr marL="6350" marR="6350" marT="6350" marB="0" anchor="b"/>
                </a:tc>
                <a:extLst>
                  <a:ext uri="{0D108BD9-81ED-4DB2-BD59-A6C34878D82A}">
                    <a16:rowId xmlns:a16="http://schemas.microsoft.com/office/drawing/2014/main" val="1346912559"/>
                  </a:ext>
                </a:extLst>
              </a:tr>
              <a:tr h="251797">
                <a:tc>
                  <a:txBody>
                    <a:bodyPr/>
                    <a:lstStyle/>
                    <a:p>
                      <a:pPr algn="ctr" fontAlgn="b"/>
                      <a:r>
                        <a:rPr lang="en-IN" sz="1100" b="0" i="0" u="none" strike="noStrike" dirty="0">
                          <a:solidFill>
                            <a:srgbClr val="000000"/>
                          </a:solidFill>
                          <a:effectLst/>
                          <a:latin typeface="Calibri" panose="020F0502020204030204" pitchFamily="34" charset="0"/>
                        </a:rPr>
                        <a:t>Dept                     1.284021e-01</a:t>
                      </a:r>
                    </a:p>
                  </a:txBody>
                  <a:tcPr marL="6350" marR="6350" marT="6350" marB="0" anchor="b"/>
                </a:tc>
                <a:extLst>
                  <a:ext uri="{0D108BD9-81ED-4DB2-BD59-A6C34878D82A}">
                    <a16:rowId xmlns:a16="http://schemas.microsoft.com/office/drawing/2014/main" val="1391821491"/>
                  </a:ext>
                </a:extLst>
              </a:tr>
              <a:tr h="251797">
                <a:tc>
                  <a:txBody>
                    <a:bodyPr/>
                    <a:lstStyle/>
                    <a:p>
                      <a:pPr algn="ctr" fontAlgn="b"/>
                      <a:r>
                        <a:rPr lang="en-IN" sz="1100" b="0" i="0" u="none" strike="noStrike">
                          <a:solidFill>
                            <a:srgbClr val="000000"/>
                          </a:solidFill>
                          <a:effectLst/>
                          <a:latin typeface="Calibri" panose="020F0502020204030204" pitchFamily="34" charset="0"/>
                        </a:rPr>
                        <a:t>PercentSalaryHike        1.237231e-01</a:t>
                      </a:r>
                    </a:p>
                  </a:txBody>
                  <a:tcPr marL="6350" marR="6350" marT="6350" marB="0" anchor="b"/>
                </a:tc>
                <a:extLst>
                  <a:ext uri="{0D108BD9-81ED-4DB2-BD59-A6C34878D82A}">
                    <a16:rowId xmlns:a16="http://schemas.microsoft.com/office/drawing/2014/main" val="3698950096"/>
                  </a:ext>
                </a:extLst>
              </a:tr>
              <a:tr h="251797">
                <a:tc>
                  <a:txBody>
                    <a:bodyPr/>
                    <a:lstStyle/>
                    <a:p>
                      <a:pPr algn="ctr" fontAlgn="b"/>
                      <a:r>
                        <a:rPr lang="en-IN" sz="1100" b="0" i="0" u="none" strike="noStrike">
                          <a:solidFill>
                            <a:srgbClr val="000000"/>
                          </a:solidFill>
                          <a:effectLst/>
                          <a:latin typeface="Calibri" panose="020F0502020204030204" pitchFamily="34" charset="0"/>
                        </a:rPr>
                        <a:t>Education                3.442968e-02</a:t>
                      </a:r>
                    </a:p>
                  </a:txBody>
                  <a:tcPr marL="6350" marR="6350" marT="6350" marB="0" anchor="b"/>
                </a:tc>
                <a:extLst>
                  <a:ext uri="{0D108BD9-81ED-4DB2-BD59-A6C34878D82A}">
                    <a16:rowId xmlns:a16="http://schemas.microsoft.com/office/drawing/2014/main" val="448749249"/>
                  </a:ext>
                </a:extLst>
              </a:tr>
              <a:tr h="251797">
                <a:tc>
                  <a:txBody>
                    <a:bodyPr/>
                    <a:lstStyle/>
                    <a:p>
                      <a:pPr algn="ctr" fontAlgn="b"/>
                      <a:r>
                        <a:rPr lang="en-IN" sz="1100" b="0" i="0" u="none" strike="noStrike" dirty="0">
                          <a:solidFill>
                            <a:srgbClr val="000000"/>
                          </a:solidFill>
                          <a:effectLst/>
                          <a:latin typeface="Calibri" panose="020F0502020204030204" pitchFamily="34" charset="0"/>
                        </a:rPr>
                        <a:t>Training time spent      3.378247e-03</a:t>
                      </a:r>
                    </a:p>
                  </a:txBody>
                  <a:tcPr marL="6350" marR="6350" marT="6350" marB="0" anchor="b"/>
                </a:tc>
                <a:extLst>
                  <a:ext uri="{0D108BD9-81ED-4DB2-BD59-A6C34878D82A}">
                    <a16:rowId xmlns:a16="http://schemas.microsoft.com/office/drawing/2014/main" val="321606369"/>
                  </a:ext>
                </a:extLst>
              </a:tr>
              <a:tr h="251797">
                <a:tc>
                  <a:txBody>
                    <a:bodyPr/>
                    <a:lstStyle/>
                    <a:p>
                      <a:pPr algn="ctr" fontAlgn="b"/>
                      <a:r>
                        <a:rPr lang="en-IN" sz="1100" b="0" i="0" u="none" strike="noStrike">
                          <a:solidFill>
                            <a:srgbClr val="000000"/>
                          </a:solidFill>
                          <a:effectLst/>
                          <a:latin typeface="Calibri" panose="020F0502020204030204" pitchFamily="34" charset="0"/>
                        </a:rPr>
                        <a:t>Company Changed          1.147924e-03</a:t>
                      </a:r>
                    </a:p>
                  </a:txBody>
                  <a:tcPr marL="6350" marR="6350" marT="6350" marB="0" anchor="b"/>
                </a:tc>
                <a:extLst>
                  <a:ext uri="{0D108BD9-81ED-4DB2-BD59-A6C34878D82A}">
                    <a16:rowId xmlns:a16="http://schemas.microsoft.com/office/drawing/2014/main" val="4225487470"/>
                  </a:ext>
                </a:extLst>
              </a:tr>
              <a:tr h="251797">
                <a:tc>
                  <a:txBody>
                    <a:bodyPr/>
                    <a:lstStyle/>
                    <a:p>
                      <a:pPr algn="ctr" fontAlgn="b"/>
                      <a:r>
                        <a:rPr lang="en-IN" sz="1100" b="0" i="0" u="none" strike="noStrike">
                          <a:solidFill>
                            <a:srgbClr val="000000"/>
                          </a:solidFill>
                          <a:effectLst/>
                          <a:latin typeface="Calibri" panose="020F0502020204030204" pitchFamily="34" charset="0"/>
                        </a:rPr>
                        <a:t>Last_promotion_gsp       9.672003e-04</a:t>
                      </a:r>
                    </a:p>
                  </a:txBody>
                  <a:tcPr marL="6350" marR="6350" marT="6350" marB="0" anchor="b"/>
                </a:tc>
                <a:extLst>
                  <a:ext uri="{0D108BD9-81ED-4DB2-BD59-A6C34878D82A}">
                    <a16:rowId xmlns:a16="http://schemas.microsoft.com/office/drawing/2014/main" val="2983409456"/>
                  </a:ext>
                </a:extLst>
              </a:tr>
              <a:tr h="251797">
                <a:tc>
                  <a:txBody>
                    <a:bodyPr/>
                    <a:lstStyle/>
                    <a:p>
                      <a:pPr algn="ctr" fontAlgn="b"/>
                      <a:r>
                        <a:rPr lang="en-IN" sz="1100" b="0" i="0" u="none" strike="noStrike">
                          <a:solidFill>
                            <a:srgbClr val="000000"/>
                          </a:solidFill>
                          <a:effectLst/>
                          <a:latin typeface="Calibri" panose="020F0502020204030204" pitchFamily="34" charset="0"/>
                        </a:rPr>
                        <a:t>JobRole                  2.089445e-04</a:t>
                      </a:r>
                    </a:p>
                  </a:txBody>
                  <a:tcPr marL="6350" marR="6350" marT="6350" marB="0" anchor="b"/>
                </a:tc>
                <a:extLst>
                  <a:ext uri="{0D108BD9-81ED-4DB2-BD59-A6C34878D82A}">
                    <a16:rowId xmlns:a16="http://schemas.microsoft.com/office/drawing/2014/main" val="777846816"/>
                  </a:ext>
                </a:extLst>
              </a:tr>
              <a:tr h="251797">
                <a:tc>
                  <a:txBody>
                    <a:bodyPr/>
                    <a:lstStyle/>
                    <a:p>
                      <a:pPr algn="ctr" fontAlgn="b"/>
                      <a:r>
                        <a:rPr lang="en-IN" sz="1100" b="0" i="0" u="none" strike="noStrike">
                          <a:solidFill>
                            <a:srgbClr val="000000"/>
                          </a:solidFill>
                          <a:effectLst/>
                          <a:latin typeface="Calibri" panose="020F0502020204030204" pitchFamily="34" charset="0"/>
                        </a:rPr>
                        <a:t>Marital Status           5.379914e-07</a:t>
                      </a:r>
                    </a:p>
                  </a:txBody>
                  <a:tcPr marL="6350" marR="6350" marT="6350" marB="0" anchor="b"/>
                </a:tc>
                <a:extLst>
                  <a:ext uri="{0D108BD9-81ED-4DB2-BD59-A6C34878D82A}">
                    <a16:rowId xmlns:a16="http://schemas.microsoft.com/office/drawing/2014/main" val="766355493"/>
                  </a:ext>
                </a:extLst>
              </a:tr>
              <a:tr h="251797">
                <a:tc>
                  <a:txBody>
                    <a:bodyPr/>
                    <a:lstStyle/>
                    <a:p>
                      <a:pPr algn="ctr" fontAlgn="b"/>
                      <a:r>
                        <a:rPr lang="en-IN" sz="1100" b="0" i="0" u="none" strike="noStrike">
                          <a:solidFill>
                            <a:srgbClr val="000000"/>
                          </a:solidFill>
                          <a:effectLst/>
                          <a:latin typeface="Calibri" panose="020F0502020204030204" pitchFamily="34" charset="0"/>
                        </a:rPr>
                        <a:t>Stock Option Level       1.349744e-08</a:t>
                      </a:r>
                    </a:p>
                  </a:txBody>
                  <a:tcPr marL="6350" marR="6350" marT="6350" marB="0" anchor="b"/>
                </a:tc>
                <a:extLst>
                  <a:ext uri="{0D108BD9-81ED-4DB2-BD59-A6C34878D82A}">
                    <a16:rowId xmlns:a16="http://schemas.microsoft.com/office/drawing/2014/main" val="420088233"/>
                  </a:ext>
                </a:extLst>
              </a:tr>
              <a:tr h="251797">
                <a:tc>
                  <a:txBody>
                    <a:bodyPr/>
                    <a:lstStyle/>
                    <a:p>
                      <a:pPr algn="ctr" fontAlgn="b"/>
                      <a:r>
                        <a:rPr lang="en-IN" sz="1100" b="0" i="0" u="none" strike="noStrike">
                          <a:solidFill>
                            <a:srgbClr val="000000"/>
                          </a:solidFill>
                          <a:effectLst/>
                          <a:latin typeface="Calibri" panose="020F0502020204030204" pitchFamily="34" charset="0"/>
                        </a:rPr>
                        <a:t>JobLevel                 9.107439e-10</a:t>
                      </a:r>
                    </a:p>
                  </a:txBody>
                  <a:tcPr marL="6350" marR="6350" marT="6350" marB="0" anchor="b"/>
                </a:tc>
                <a:extLst>
                  <a:ext uri="{0D108BD9-81ED-4DB2-BD59-A6C34878D82A}">
                    <a16:rowId xmlns:a16="http://schemas.microsoft.com/office/drawing/2014/main" val="4029174301"/>
                  </a:ext>
                </a:extLst>
              </a:tr>
              <a:tr h="251797">
                <a:tc>
                  <a:txBody>
                    <a:bodyPr/>
                    <a:lstStyle/>
                    <a:p>
                      <a:pPr algn="ctr" fontAlgn="b"/>
                      <a:r>
                        <a:rPr lang="en-IN" sz="1100" b="0" i="0" u="none" strike="noStrike" dirty="0" err="1">
                          <a:solidFill>
                            <a:srgbClr val="000000"/>
                          </a:solidFill>
                          <a:effectLst/>
                          <a:latin typeface="Calibri" panose="020F0502020204030204" pitchFamily="34" charset="0"/>
                        </a:rPr>
                        <a:t>Comb_Satisfaction</a:t>
                      </a:r>
                      <a:r>
                        <a:rPr lang="en-IN" sz="1100" b="0" i="0" u="none" strike="noStrike" dirty="0">
                          <a:solidFill>
                            <a:srgbClr val="000000"/>
                          </a:solidFill>
                          <a:effectLst/>
                          <a:latin typeface="Calibri" panose="020F0502020204030204" pitchFamily="34" charset="0"/>
                        </a:rPr>
                        <a:t>        8.815687e-12</a:t>
                      </a:r>
                    </a:p>
                  </a:txBody>
                  <a:tcPr marL="6350" marR="6350" marT="6350" marB="0" anchor="b"/>
                </a:tc>
                <a:extLst>
                  <a:ext uri="{0D108BD9-81ED-4DB2-BD59-A6C34878D82A}">
                    <a16:rowId xmlns:a16="http://schemas.microsoft.com/office/drawing/2014/main" val="14649142"/>
                  </a:ext>
                </a:extLst>
              </a:tr>
              <a:tr h="251797">
                <a:tc>
                  <a:txBody>
                    <a:bodyPr/>
                    <a:lstStyle/>
                    <a:p>
                      <a:pPr algn="ctr" fontAlgn="b"/>
                      <a:r>
                        <a:rPr lang="en-IN" sz="1100" b="0" i="0" u="none" strike="noStrike">
                          <a:solidFill>
                            <a:srgbClr val="000000"/>
                          </a:solidFill>
                          <a:effectLst/>
                          <a:latin typeface="Calibri" panose="020F0502020204030204" pitchFamily="34" charset="0"/>
                        </a:rPr>
                        <a:t>Over Time                5.267106e-27</a:t>
                      </a:r>
                    </a:p>
                  </a:txBody>
                  <a:tcPr marL="6350" marR="6350" marT="6350" marB="0" anchor="b"/>
                </a:tc>
                <a:extLst>
                  <a:ext uri="{0D108BD9-81ED-4DB2-BD59-A6C34878D82A}">
                    <a16:rowId xmlns:a16="http://schemas.microsoft.com/office/drawing/2014/main" val="1838126348"/>
                  </a:ext>
                </a:extLst>
              </a:tr>
              <a:tr h="251797">
                <a:tc>
                  <a:txBody>
                    <a:bodyPr/>
                    <a:lstStyle/>
                    <a:p>
                      <a:pPr algn="ctr" fontAlgn="b"/>
                      <a:r>
                        <a:rPr lang="en-IN" sz="1100" b="0" i="0" u="none" strike="noStrike">
                          <a:solidFill>
                            <a:srgbClr val="000000"/>
                          </a:solidFill>
                          <a:effectLst/>
                          <a:latin typeface="Calibri" panose="020F0502020204030204" pitchFamily="34" charset="0"/>
                        </a:rPr>
                        <a:t>Travel_distance          2.115041e-37</a:t>
                      </a:r>
                    </a:p>
                  </a:txBody>
                  <a:tcPr marL="6350" marR="6350" marT="6350" marB="0" anchor="b"/>
                </a:tc>
                <a:extLst>
                  <a:ext uri="{0D108BD9-81ED-4DB2-BD59-A6C34878D82A}">
                    <a16:rowId xmlns:a16="http://schemas.microsoft.com/office/drawing/2014/main" val="3213459606"/>
                  </a:ext>
                </a:extLst>
              </a:tr>
              <a:tr h="251797">
                <a:tc>
                  <a:txBody>
                    <a:bodyPr/>
                    <a:lstStyle/>
                    <a:p>
                      <a:pPr algn="ctr" fontAlgn="b"/>
                      <a:r>
                        <a:rPr lang="en-IN" sz="1100" b="0" i="0" u="none" strike="noStrike">
                          <a:solidFill>
                            <a:srgbClr val="000000"/>
                          </a:solidFill>
                          <a:effectLst/>
                          <a:latin typeface="Calibri" panose="020F0502020204030204" pitchFamily="34" charset="0"/>
                        </a:rPr>
                        <a:t>PCA1           1.638128e-61</a:t>
                      </a:r>
                    </a:p>
                  </a:txBody>
                  <a:tcPr marL="6350" marR="6350" marT="6350" marB="0" anchor="b"/>
                </a:tc>
                <a:extLst>
                  <a:ext uri="{0D108BD9-81ED-4DB2-BD59-A6C34878D82A}">
                    <a16:rowId xmlns:a16="http://schemas.microsoft.com/office/drawing/2014/main" val="1804399082"/>
                  </a:ext>
                </a:extLst>
              </a:tr>
              <a:tr h="251797">
                <a:tc>
                  <a:txBody>
                    <a:bodyPr/>
                    <a:lstStyle/>
                    <a:p>
                      <a:pPr algn="ctr" fontAlgn="b"/>
                      <a:r>
                        <a:rPr lang="en-IN" sz="1100" b="0" i="0" u="none" strike="noStrike" dirty="0">
                          <a:solidFill>
                            <a:srgbClr val="000000"/>
                          </a:solidFill>
                          <a:effectLst/>
                          <a:latin typeface="Calibri" panose="020F0502020204030204" pitchFamily="34" charset="0"/>
                        </a:rPr>
                        <a:t>Monthly Income      3.405045e-82</a:t>
                      </a:r>
                    </a:p>
                  </a:txBody>
                  <a:tcPr marL="6350" marR="6350" marT="6350" marB="0" anchor="b"/>
                </a:tc>
                <a:extLst>
                  <a:ext uri="{0D108BD9-81ED-4DB2-BD59-A6C34878D82A}">
                    <a16:rowId xmlns:a16="http://schemas.microsoft.com/office/drawing/2014/main" val="3272940639"/>
                  </a:ext>
                </a:extLst>
              </a:tr>
            </a:tbl>
          </a:graphicData>
        </a:graphic>
      </p:graphicFrame>
    </p:spTree>
    <p:extLst>
      <p:ext uri="{BB962C8B-B14F-4D97-AF65-F5344CB8AC3E}">
        <p14:creationId xmlns:p14="http://schemas.microsoft.com/office/powerpoint/2010/main" val="360038755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Predictive Modelling and Evaluation</a:t>
            </a:r>
          </a:p>
        </p:txBody>
      </p:sp>
      <p:sp>
        <p:nvSpPr>
          <p:cNvPr id="3" name="Subtitle 2"/>
          <p:cNvSpPr>
            <a:spLocks noGrp="1"/>
          </p:cNvSpPr>
          <p:nvPr>
            <p:ph type="subTitle" idx="1"/>
          </p:nvPr>
        </p:nvSpPr>
        <p:spPr/>
        <p:txBody>
          <a:bodyPr/>
          <a:lstStyle/>
          <a:p>
            <a:r>
              <a:rPr lang="en-US" dirty="0"/>
              <a:t>HR Attrition Analysis </a:t>
            </a:r>
          </a:p>
        </p:txBody>
      </p:sp>
    </p:spTree>
    <p:extLst>
      <p:ext uri="{BB962C8B-B14F-4D97-AF65-F5344CB8AC3E}">
        <p14:creationId xmlns:p14="http://schemas.microsoft.com/office/powerpoint/2010/main" val="401123592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Xg</a:t>
            </a:r>
            <a:r>
              <a:rPr lang="en-US" dirty="0"/>
              <a:t> Boost</a:t>
            </a:r>
          </a:p>
        </p:txBody>
      </p:sp>
      <p:sp>
        <p:nvSpPr>
          <p:cNvPr id="3" name="Content Placeholder 2"/>
          <p:cNvSpPr>
            <a:spLocks noGrp="1"/>
          </p:cNvSpPr>
          <p:nvPr>
            <p:ph idx="1"/>
          </p:nvPr>
        </p:nvSpPr>
        <p:spPr/>
        <p:txBody>
          <a:bodyPr>
            <a:normAutofit fontScale="92500" lnSpcReduction="10000"/>
          </a:bodyPr>
          <a:lstStyle/>
          <a:p>
            <a:pPr marL="0" indent="0" algn="just">
              <a:buNone/>
            </a:pPr>
            <a:r>
              <a:rPr lang="en-US" dirty="0"/>
              <a:t>We built Full </a:t>
            </a:r>
            <a:r>
              <a:rPr lang="en-US" dirty="0" err="1"/>
              <a:t>Xg</a:t>
            </a:r>
            <a:r>
              <a:rPr lang="en-US" dirty="0"/>
              <a:t> Boost model using capstone_csv.csv dataset.</a:t>
            </a:r>
          </a:p>
          <a:p>
            <a:pPr marL="0" indent="0" algn="just">
              <a:buNone/>
            </a:pPr>
            <a:r>
              <a:rPr lang="en-US" dirty="0" err="1"/>
              <a:t>Xg</a:t>
            </a:r>
            <a:r>
              <a:rPr lang="en-US" dirty="0"/>
              <a:t> Boost is an implementation of gradient boosted decision trees designed for speed and performance.</a:t>
            </a:r>
          </a:p>
          <a:p>
            <a:pPr marL="0" indent="0" algn="just">
              <a:buNone/>
            </a:pPr>
            <a:r>
              <a:rPr lang="en-US" b="1" dirty="0"/>
              <a:t>Why </a:t>
            </a:r>
            <a:r>
              <a:rPr lang="en-US" b="1" dirty="0" err="1"/>
              <a:t>Xg</a:t>
            </a:r>
            <a:r>
              <a:rPr lang="en-US" b="1" dirty="0"/>
              <a:t> Boost?</a:t>
            </a:r>
          </a:p>
          <a:p>
            <a:pPr lvl="1" algn="just"/>
            <a:r>
              <a:rPr lang="en-US" dirty="0"/>
              <a:t>Handles outliers(if any) by essentially binning them.</a:t>
            </a:r>
          </a:p>
          <a:p>
            <a:pPr lvl="1" algn="just"/>
            <a:r>
              <a:rPr lang="en-US" dirty="0"/>
              <a:t>It has methods for balancing error in class population unbalanced data sets.</a:t>
            </a:r>
          </a:p>
          <a:p>
            <a:pPr lvl="1" algn="just"/>
            <a:r>
              <a:rPr lang="en-US" dirty="0"/>
              <a:t>It is also indifferent to non-linear features.</a:t>
            </a:r>
          </a:p>
          <a:p>
            <a:pPr lvl="1" algn="just"/>
            <a:r>
              <a:rPr lang="en-US" dirty="0"/>
              <a:t>Efficient easy to measure the relative importance of each feature on the prediction.</a:t>
            </a:r>
          </a:p>
        </p:txBody>
      </p:sp>
    </p:spTree>
    <p:extLst>
      <p:ext uri="{BB962C8B-B14F-4D97-AF65-F5344CB8AC3E}">
        <p14:creationId xmlns:p14="http://schemas.microsoft.com/office/powerpoint/2010/main" val="346223587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1086F15-00FB-4C1A-BDAC-8D684B845EE9}"/>
              </a:ext>
            </a:extLst>
          </p:cNvPr>
          <p:cNvSpPr txBox="1"/>
          <p:nvPr/>
        </p:nvSpPr>
        <p:spPr>
          <a:xfrm>
            <a:off x="1220857" y="1555127"/>
            <a:ext cx="9193696" cy="3416320"/>
          </a:xfrm>
          <a:prstGeom prst="rect">
            <a:avLst/>
          </a:prstGeom>
          <a:noFill/>
        </p:spPr>
        <p:txBody>
          <a:bodyPr wrap="square" rtlCol="0">
            <a:spAutoFit/>
          </a:bodyPr>
          <a:lstStyle/>
          <a:p>
            <a:pPr marL="285750" indent="-285750">
              <a:buFont typeface="Arial" panose="020B0604020202020204" pitchFamily="34" charset="0"/>
              <a:buChar char="•"/>
            </a:pPr>
            <a:r>
              <a:rPr lang="en-US" sz="2400" dirty="0">
                <a:latin typeface="+mn-lt"/>
              </a:rPr>
              <a:t>Random Forest Model has been implemented on the data as a base-line model before implementing </a:t>
            </a:r>
            <a:r>
              <a:rPr lang="en-US" sz="2400" dirty="0" err="1">
                <a:latin typeface="+mn-lt"/>
              </a:rPr>
              <a:t>Xg</a:t>
            </a:r>
            <a:r>
              <a:rPr lang="en-US" sz="2400" dirty="0">
                <a:latin typeface="+mn-lt"/>
              </a:rPr>
              <a:t> Boost.</a:t>
            </a:r>
          </a:p>
          <a:p>
            <a:pPr marL="285750" indent="-285750">
              <a:buFont typeface="Arial" panose="020B0604020202020204" pitchFamily="34" charset="0"/>
              <a:buChar char="•"/>
            </a:pPr>
            <a:r>
              <a:rPr lang="en-US" sz="2400" dirty="0">
                <a:latin typeface="+mn-lt"/>
              </a:rPr>
              <a:t>In addition to </a:t>
            </a:r>
            <a:r>
              <a:rPr lang="en-US" sz="2400" dirty="0" err="1">
                <a:latin typeface="+mn-lt"/>
              </a:rPr>
              <a:t>Xg</a:t>
            </a:r>
            <a:r>
              <a:rPr lang="en-US" sz="2400" dirty="0">
                <a:latin typeface="+mn-lt"/>
              </a:rPr>
              <a:t> Boost, we will also implement Logistic Regression and compare the results attained.</a:t>
            </a:r>
            <a:endParaRPr lang="en-US" sz="2400" dirty="0"/>
          </a:p>
          <a:p>
            <a:pPr marL="342900" indent="-342900">
              <a:buFont typeface="Arial" panose="020B0604020202020204" pitchFamily="34" charset="0"/>
              <a:buChar char="•"/>
            </a:pPr>
            <a:r>
              <a:rPr lang="en-US" sz="2400" dirty="0">
                <a:latin typeface="+mn-lt"/>
              </a:rPr>
              <a:t>Limitation of Logistic Regression:</a:t>
            </a:r>
            <a:endParaRPr lang="en-US" sz="2400" dirty="0"/>
          </a:p>
          <a:p>
            <a:pPr marL="800100" lvl="1" indent="-342900">
              <a:buFont typeface="Arial" panose="020B0604020202020204" pitchFamily="34" charset="0"/>
              <a:buChar char="•"/>
            </a:pPr>
            <a:r>
              <a:rPr lang="en-US" sz="2400" dirty="0">
                <a:latin typeface="+mn-lt"/>
              </a:rPr>
              <a:t>The major limitation of Logistic Regression is the assumption of linearity between the dependent variable and the independent variables.</a:t>
            </a:r>
            <a:endParaRPr lang="en-US" sz="2400" dirty="0"/>
          </a:p>
          <a:p>
            <a:pPr marL="800100" lvl="1" indent="-342900">
              <a:buFont typeface="Arial" panose="020B0604020202020204" pitchFamily="34" charset="0"/>
              <a:buChar char="•"/>
            </a:pPr>
            <a:r>
              <a:rPr lang="en-US" sz="2400" dirty="0">
                <a:latin typeface="+mn-lt"/>
              </a:rPr>
              <a:t>Highly sensitive to outliers and skewness.</a:t>
            </a:r>
            <a:endParaRPr lang="en-IN" sz="2400" dirty="0"/>
          </a:p>
        </p:txBody>
      </p:sp>
    </p:spTree>
    <p:extLst>
      <p:ext uri="{BB962C8B-B14F-4D97-AF65-F5344CB8AC3E}">
        <p14:creationId xmlns:p14="http://schemas.microsoft.com/office/powerpoint/2010/main" val="311229027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3914" y="1341783"/>
            <a:ext cx="9750286" cy="2233337"/>
          </a:xfrm>
        </p:spPr>
        <p:txBody>
          <a:bodyPr>
            <a:normAutofit/>
          </a:bodyPr>
          <a:lstStyle/>
          <a:p>
            <a:r>
              <a:rPr lang="en-US" dirty="0"/>
              <a:t>Run </a:t>
            </a:r>
            <a:r>
              <a:rPr lang="en-US" dirty="0" err="1"/>
              <a:t>Xg</a:t>
            </a:r>
            <a:r>
              <a:rPr lang="en-US" dirty="0"/>
              <a:t> Boost/Random Forest/</a:t>
            </a:r>
            <a:br>
              <a:rPr lang="en-US" dirty="0"/>
            </a:br>
            <a:r>
              <a:rPr lang="en-US" dirty="0"/>
              <a:t>Logistic Regression models on </a:t>
            </a:r>
            <a:br>
              <a:rPr lang="en-US" dirty="0"/>
            </a:br>
            <a:r>
              <a:rPr lang="en-US" dirty="0"/>
              <a:t>Train and Test data</a:t>
            </a:r>
          </a:p>
        </p:txBody>
      </p:sp>
    </p:spTree>
    <p:extLst>
      <p:ext uri="{BB962C8B-B14F-4D97-AF65-F5344CB8AC3E}">
        <p14:creationId xmlns:p14="http://schemas.microsoft.com/office/powerpoint/2010/main" val="39748680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930850C9-BDA8-466A-AFC8-6C03F925E0AB}"/>
              </a:ext>
            </a:extLst>
          </p:cNvPr>
          <p:cNvGraphicFramePr>
            <a:graphicFrameLocks/>
          </p:cNvGraphicFramePr>
          <p:nvPr>
            <p:extLst>
              <p:ext uri="{D42A27DB-BD31-4B8C-83A1-F6EECF244321}">
                <p14:modId xmlns:p14="http://schemas.microsoft.com/office/powerpoint/2010/main" val="554479849"/>
              </p:ext>
            </p:extLst>
          </p:nvPr>
        </p:nvGraphicFramePr>
        <p:xfrm>
          <a:off x="872742" y="3552308"/>
          <a:ext cx="457200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3" name="Chart 2">
            <a:extLst>
              <a:ext uri="{FF2B5EF4-FFF2-40B4-BE49-F238E27FC236}">
                <a16:creationId xmlns:a16="http://schemas.microsoft.com/office/drawing/2014/main" id="{78207B1F-02A6-40EF-8B28-A1A6D4149C4B}"/>
              </a:ext>
            </a:extLst>
          </p:cNvPr>
          <p:cNvGraphicFramePr>
            <a:graphicFrameLocks/>
          </p:cNvGraphicFramePr>
          <p:nvPr>
            <p:extLst>
              <p:ext uri="{D42A27DB-BD31-4B8C-83A1-F6EECF244321}">
                <p14:modId xmlns:p14="http://schemas.microsoft.com/office/powerpoint/2010/main" val="2624578428"/>
              </p:ext>
            </p:extLst>
          </p:nvPr>
        </p:nvGraphicFramePr>
        <p:xfrm>
          <a:off x="6861543" y="809108"/>
          <a:ext cx="4572000" cy="27432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4" name="Chart 3">
            <a:extLst>
              <a:ext uri="{FF2B5EF4-FFF2-40B4-BE49-F238E27FC236}">
                <a16:creationId xmlns:a16="http://schemas.microsoft.com/office/drawing/2014/main" id="{BB0A962C-3892-4466-B4EF-0FA3C735FF23}"/>
              </a:ext>
            </a:extLst>
          </p:cNvPr>
          <p:cNvGraphicFramePr>
            <a:graphicFrameLocks/>
          </p:cNvGraphicFramePr>
          <p:nvPr>
            <p:extLst>
              <p:ext uri="{D42A27DB-BD31-4B8C-83A1-F6EECF244321}">
                <p14:modId xmlns:p14="http://schemas.microsoft.com/office/powerpoint/2010/main" val="1765889513"/>
              </p:ext>
            </p:extLst>
          </p:nvPr>
        </p:nvGraphicFramePr>
        <p:xfrm>
          <a:off x="7044105" y="3552308"/>
          <a:ext cx="4206875" cy="27305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5" name="Table 4">
            <a:extLst>
              <a:ext uri="{FF2B5EF4-FFF2-40B4-BE49-F238E27FC236}">
                <a16:creationId xmlns:a16="http://schemas.microsoft.com/office/drawing/2014/main" id="{E2A422AE-1A9A-4DE4-9AD2-FDFEB5CB9CD9}"/>
              </a:ext>
            </a:extLst>
          </p:cNvPr>
          <p:cNvGraphicFramePr>
            <a:graphicFrameLocks noGrp="1"/>
          </p:cNvGraphicFramePr>
          <p:nvPr>
            <p:extLst>
              <p:ext uri="{D42A27DB-BD31-4B8C-83A1-F6EECF244321}">
                <p14:modId xmlns:p14="http://schemas.microsoft.com/office/powerpoint/2010/main" val="2168197196"/>
              </p:ext>
            </p:extLst>
          </p:nvPr>
        </p:nvGraphicFramePr>
        <p:xfrm>
          <a:off x="718241" y="705450"/>
          <a:ext cx="5087136" cy="2600242"/>
        </p:xfrm>
        <a:graphic>
          <a:graphicData uri="http://schemas.openxmlformats.org/drawingml/2006/table">
            <a:tbl>
              <a:tblPr>
                <a:tableStyleId>{5C22544A-7EE6-4342-B048-85BDC9FD1C3A}</a:tableStyleId>
              </a:tblPr>
              <a:tblGrid>
                <a:gridCol w="823480">
                  <a:extLst>
                    <a:ext uri="{9D8B030D-6E8A-4147-A177-3AD203B41FA5}">
                      <a16:colId xmlns:a16="http://schemas.microsoft.com/office/drawing/2014/main" val="3984609808"/>
                    </a:ext>
                  </a:extLst>
                </a:gridCol>
                <a:gridCol w="861237">
                  <a:extLst>
                    <a:ext uri="{9D8B030D-6E8A-4147-A177-3AD203B41FA5}">
                      <a16:colId xmlns:a16="http://schemas.microsoft.com/office/drawing/2014/main" val="2824668347"/>
                    </a:ext>
                  </a:extLst>
                </a:gridCol>
                <a:gridCol w="786177">
                  <a:extLst>
                    <a:ext uri="{9D8B030D-6E8A-4147-A177-3AD203B41FA5}">
                      <a16:colId xmlns:a16="http://schemas.microsoft.com/office/drawing/2014/main" val="490370212"/>
                    </a:ext>
                  </a:extLst>
                </a:gridCol>
                <a:gridCol w="726734">
                  <a:extLst>
                    <a:ext uri="{9D8B030D-6E8A-4147-A177-3AD203B41FA5}">
                      <a16:colId xmlns:a16="http://schemas.microsoft.com/office/drawing/2014/main" val="1426322739"/>
                    </a:ext>
                  </a:extLst>
                </a:gridCol>
                <a:gridCol w="682011">
                  <a:extLst>
                    <a:ext uri="{9D8B030D-6E8A-4147-A177-3AD203B41FA5}">
                      <a16:colId xmlns:a16="http://schemas.microsoft.com/office/drawing/2014/main" val="4198897532"/>
                    </a:ext>
                  </a:extLst>
                </a:gridCol>
                <a:gridCol w="626110">
                  <a:extLst>
                    <a:ext uri="{9D8B030D-6E8A-4147-A177-3AD203B41FA5}">
                      <a16:colId xmlns:a16="http://schemas.microsoft.com/office/drawing/2014/main" val="2774497821"/>
                    </a:ext>
                  </a:extLst>
                </a:gridCol>
                <a:gridCol w="581387">
                  <a:extLst>
                    <a:ext uri="{9D8B030D-6E8A-4147-A177-3AD203B41FA5}">
                      <a16:colId xmlns:a16="http://schemas.microsoft.com/office/drawing/2014/main" val="1524339676"/>
                    </a:ext>
                  </a:extLst>
                </a:gridCol>
              </a:tblGrid>
              <a:tr h="187689">
                <a:tc>
                  <a:txBody>
                    <a:bodyPr/>
                    <a:lstStyle/>
                    <a:p>
                      <a:pPr algn="l" fontAlgn="b"/>
                      <a:r>
                        <a:rPr lang="en-IN" sz="1100" u="none" strike="noStrike">
                          <a:effectLst/>
                        </a:rPr>
                        <a:t>Column1</a:t>
                      </a:r>
                      <a:endParaRPr lang="en-IN" sz="1100" b="1" i="0" u="none" strike="noStrike">
                        <a:solidFill>
                          <a:srgbClr val="FFFFFF"/>
                        </a:solidFill>
                        <a:effectLst/>
                        <a:latin typeface="Calibri" panose="020F0502020204030204" pitchFamily="34" charset="0"/>
                      </a:endParaRPr>
                    </a:p>
                  </a:txBody>
                  <a:tcPr marL="6350" marR="6350" marT="6350" marB="0" anchor="b"/>
                </a:tc>
                <a:tc>
                  <a:txBody>
                    <a:bodyPr/>
                    <a:lstStyle/>
                    <a:p>
                      <a:pPr algn="l" fontAlgn="b"/>
                      <a:r>
                        <a:rPr lang="en-IN" sz="1100" u="none" strike="noStrike">
                          <a:effectLst/>
                        </a:rPr>
                        <a:t>train_accuracy</a:t>
                      </a:r>
                      <a:endParaRPr lang="en-IN" sz="1100" b="1" i="0" u="none" strike="noStrike">
                        <a:solidFill>
                          <a:srgbClr val="FFFFFF"/>
                        </a:solidFill>
                        <a:effectLst/>
                        <a:latin typeface="Calibri" panose="020F0502020204030204" pitchFamily="34" charset="0"/>
                      </a:endParaRPr>
                    </a:p>
                  </a:txBody>
                  <a:tcPr marL="6350" marR="6350" marT="6350" marB="0" anchor="b"/>
                </a:tc>
                <a:tc>
                  <a:txBody>
                    <a:bodyPr/>
                    <a:lstStyle/>
                    <a:p>
                      <a:pPr algn="l" fontAlgn="b"/>
                      <a:r>
                        <a:rPr lang="en-IN" sz="1100" u="none" strike="noStrike">
                          <a:effectLst/>
                        </a:rPr>
                        <a:t>test_accuracy</a:t>
                      </a:r>
                      <a:endParaRPr lang="en-IN" sz="1100" b="1" i="0" u="none" strike="noStrike">
                        <a:solidFill>
                          <a:srgbClr val="FFFFFF"/>
                        </a:solidFill>
                        <a:effectLst/>
                        <a:latin typeface="Calibri" panose="020F0502020204030204" pitchFamily="34" charset="0"/>
                      </a:endParaRPr>
                    </a:p>
                  </a:txBody>
                  <a:tcPr marL="6350" marR="6350" marT="6350" marB="0" anchor="b"/>
                </a:tc>
                <a:tc>
                  <a:txBody>
                    <a:bodyPr/>
                    <a:lstStyle/>
                    <a:p>
                      <a:pPr algn="l" fontAlgn="b"/>
                      <a:r>
                        <a:rPr lang="en-IN" sz="1100" u="none" strike="noStrike">
                          <a:effectLst/>
                        </a:rPr>
                        <a:t>train recall</a:t>
                      </a:r>
                      <a:endParaRPr lang="en-IN" sz="1100" b="1" i="0" u="none" strike="noStrike">
                        <a:solidFill>
                          <a:srgbClr val="FFFFFF"/>
                        </a:solidFill>
                        <a:effectLst/>
                        <a:latin typeface="Calibri" panose="020F0502020204030204" pitchFamily="34" charset="0"/>
                      </a:endParaRPr>
                    </a:p>
                  </a:txBody>
                  <a:tcPr marL="6350" marR="6350" marT="6350" marB="0" anchor="b"/>
                </a:tc>
                <a:tc>
                  <a:txBody>
                    <a:bodyPr/>
                    <a:lstStyle/>
                    <a:p>
                      <a:pPr algn="l" fontAlgn="b"/>
                      <a:r>
                        <a:rPr lang="en-IN" sz="1100" u="none" strike="noStrike">
                          <a:effectLst/>
                        </a:rPr>
                        <a:t>test recall</a:t>
                      </a:r>
                      <a:endParaRPr lang="en-IN" sz="1100" b="1" i="0" u="none" strike="noStrike">
                        <a:solidFill>
                          <a:srgbClr val="FFFFFF"/>
                        </a:solidFill>
                        <a:effectLst/>
                        <a:latin typeface="Calibri" panose="020F0502020204030204" pitchFamily="34" charset="0"/>
                      </a:endParaRPr>
                    </a:p>
                  </a:txBody>
                  <a:tcPr marL="6350" marR="6350" marT="6350" marB="0" anchor="b"/>
                </a:tc>
                <a:tc>
                  <a:txBody>
                    <a:bodyPr/>
                    <a:lstStyle/>
                    <a:p>
                      <a:pPr algn="l" fontAlgn="b"/>
                      <a:r>
                        <a:rPr lang="en-IN" sz="1100" u="none" strike="noStrike">
                          <a:effectLst/>
                        </a:rPr>
                        <a:t>train auc</a:t>
                      </a:r>
                      <a:endParaRPr lang="en-IN" sz="1100" b="1" i="0" u="none" strike="noStrike">
                        <a:solidFill>
                          <a:srgbClr val="FFFFFF"/>
                        </a:solidFill>
                        <a:effectLst/>
                        <a:latin typeface="Calibri" panose="020F0502020204030204" pitchFamily="34" charset="0"/>
                      </a:endParaRPr>
                    </a:p>
                  </a:txBody>
                  <a:tcPr marL="6350" marR="6350" marT="6350" marB="0" anchor="b"/>
                </a:tc>
                <a:tc>
                  <a:txBody>
                    <a:bodyPr/>
                    <a:lstStyle/>
                    <a:p>
                      <a:pPr algn="l" fontAlgn="b"/>
                      <a:r>
                        <a:rPr lang="en-IN" sz="1100" u="none" strike="noStrike">
                          <a:effectLst/>
                        </a:rPr>
                        <a:t>test auc</a:t>
                      </a:r>
                      <a:endParaRPr lang="en-IN" sz="1100" b="1" i="0" u="none" strike="noStrike">
                        <a:solidFill>
                          <a:srgbClr val="FFFFFF"/>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77235959"/>
                  </a:ext>
                </a:extLst>
              </a:tr>
              <a:tr h="187689">
                <a:tc>
                  <a:txBody>
                    <a:bodyPr/>
                    <a:lstStyle/>
                    <a:p>
                      <a:pPr algn="l" fontAlgn="b"/>
                      <a:r>
                        <a:rPr lang="en-IN" sz="1100" u="none" strike="noStrike" dirty="0">
                          <a:effectLst/>
                        </a:rPr>
                        <a:t>RF basic</a:t>
                      </a:r>
                      <a:endParaRPr lang="en-IN"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93.2</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83.4</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64.8</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21.8</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82.1</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60.2</a:t>
                      </a:r>
                      <a:endParaRPr lang="en-IN"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904696647"/>
                  </a:ext>
                </a:extLst>
              </a:tr>
              <a:tr h="368527">
                <a:tc>
                  <a:txBody>
                    <a:bodyPr/>
                    <a:lstStyle/>
                    <a:p>
                      <a:pPr algn="l" fontAlgn="b"/>
                      <a:r>
                        <a:rPr lang="en-IN" sz="1100" u="none" strike="noStrike" dirty="0" err="1">
                          <a:effectLst/>
                        </a:rPr>
                        <a:t>RF_fea_eng</a:t>
                      </a:r>
                      <a:endParaRPr lang="en-IN"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100</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83.2</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100</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26.43</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100</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61.8</a:t>
                      </a:r>
                      <a:endParaRPr lang="en-IN"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446731290"/>
                  </a:ext>
                </a:extLst>
              </a:tr>
              <a:tr h="187689">
                <a:tc>
                  <a:txBody>
                    <a:bodyPr/>
                    <a:lstStyle/>
                    <a:p>
                      <a:pPr algn="l" fontAlgn="b"/>
                      <a:r>
                        <a:rPr lang="en-IN" sz="1100" u="none" strike="noStrike">
                          <a:effectLst/>
                        </a:rPr>
                        <a:t>RF_up</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100</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82.53</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100</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17.24</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100</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57.91</a:t>
                      </a:r>
                      <a:endParaRPr lang="en-IN"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588422467"/>
                  </a:ext>
                </a:extLst>
              </a:tr>
              <a:tr h="187689">
                <a:tc>
                  <a:txBody>
                    <a:bodyPr/>
                    <a:lstStyle/>
                    <a:p>
                      <a:pPr algn="l" fontAlgn="b"/>
                      <a:r>
                        <a:rPr lang="en-IN" sz="1100" u="none" strike="noStrike">
                          <a:effectLst/>
                        </a:rPr>
                        <a:t>XG_basic</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93.75</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83.44</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61</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29</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80.37</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62.81</a:t>
                      </a:r>
                      <a:endParaRPr lang="en-IN"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619406395"/>
                  </a:ext>
                </a:extLst>
              </a:tr>
              <a:tr h="368527">
                <a:tc>
                  <a:txBody>
                    <a:bodyPr/>
                    <a:lstStyle/>
                    <a:p>
                      <a:pPr algn="l" fontAlgn="b"/>
                      <a:r>
                        <a:rPr lang="en-IN" sz="1100" u="none" strike="noStrike">
                          <a:effectLst/>
                        </a:rPr>
                        <a:t>XG_fea_eng</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93.19</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84.8</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61</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34</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78.66</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65.83</a:t>
                      </a:r>
                      <a:endParaRPr lang="en-IN"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246182340"/>
                  </a:ext>
                </a:extLst>
              </a:tr>
              <a:tr h="368527">
                <a:tc>
                  <a:txBody>
                    <a:bodyPr/>
                    <a:lstStyle/>
                    <a:p>
                      <a:pPr algn="l" fontAlgn="b"/>
                      <a:r>
                        <a:rPr lang="en-IN" sz="1100" u="none" strike="noStrike">
                          <a:effectLst/>
                        </a:rPr>
                        <a:t>XG_fea_up</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91.21</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80.72</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90.9</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51.11</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91.21</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70.22</a:t>
                      </a:r>
                      <a:endParaRPr lang="en-IN"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098401834"/>
                  </a:ext>
                </a:extLst>
              </a:tr>
              <a:tr h="187689">
                <a:tc>
                  <a:txBody>
                    <a:bodyPr/>
                    <a:lstStyle/>
                    <a:p>
                      <a:pPr algn="l" fontAlgn="b"/>
                      <a:r>
                        <a:rPr lang="en-IN" sz="1100" u="none" strike="noStrike">
                          <a:effectLst/>
                        </a:rPr>
                        <a:t>LR_basic</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88.43</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83.44</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39.27</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25.28</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68.35</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61.51</a:t>
                      </a:r>
                      <a:endParaRPr lang="en-IN"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050096508"/>
                  </a:ext>
                </a:extLst>
              </a:tr>
              <a:tr h="368527">
                <a:tc>
                  <a:txBody>
                    <a:bodyPr/>
                    <a:lstStyle/>
                    <a:p>
                      <a:pPr algn="l" fontAlgn="b"/>
                      <a:r>
                        <a:rPr lang="en-IN" sz="1100" u="none" strike="noStrike">
                          <a:effectLst/>
                        </a:rPr>
                        <a:t>LR_fea_eng</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88.03</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24.2</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34.36</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100</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50.706</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66.11</a:t>
                      </a:r>
                      <a:endParaRPr lang="en-IN"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843749175"/>
                  </a:ext>
                </a:extLst>
              </a:tr>
              <a:tr h="187689">
                <a:tc>
                  <a:txBody>
                    <a:bodyPr/>
                    <a:lstStyle/>
                    <a:p>
                      <a:pPr algn="l" fontAlgn="b"/>
                      <a:r>
                        <a:rPr lang="en-IN" sz="1100" u="none" strike="noStrike">
                          <a:effectLst/>
                        </a:rPr>
                        <a:t>LR_fea_up</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77.29</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26.1</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78.5</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100</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77.27</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dirty="0">
                          <a:effectLst/>
                        </a:rPr>
                        <a:t>50.56</a:t>
                      </a:r>
                      <a:endParaRPr lang="en-IN" sz="11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4105522352"/>
                  </a:ext>
                </a:extLst>
              </a:tr>
            </a:tbl>
          </a:graphicData>
        </a:graphic>
      </p:graphicFrame>
    </p:spTree>
    <p:extLst>
      <p:ext uri="{BB962C8B-B14F-4D97-AF65-F5344CB8AC3E}">
        <p14:creationId xmlns:p14="http://schemas.microsoft.com/office/powerpoint/2010/main" val="36348635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3600" dirty="0"/>
              <a:t>Executive Summary and </a:t>
            </a:r>
            <a:br>
              <a:rPr lang="en-US" sz="3600" dirty="0"/>
            </a:br>
            <a:r>
              <a:rPr lang="en-US" sz="3600" dirty="0"/>
              <a:t>Key findings</a:t>
            </a:r>
          </a:p>
        </p:txBody>
      </p:sp>
      <p:sp>
        <p:nvSpPr>
          <p:cNvPr id="3" name="Subtitle 2"/>
          <p:cNvSpPr>
            <a:spLocks noGrp="1"/>
          </p:cNvSpPr>
          <p:nvPr>
            <p:ph type="subTitle" idx="1"/>
          </p:nvPr>
        </p:nvSpPr>
        <p:spPr/>
        <p:txBody>
          <a:bodyPr/>
          <a:lstStyle/>
          <a:p>
            <a:r>
              <a:rPr lang="en-US" dirty="0"/>
              <a:t>HR Attrition Analysis </a:t>
            </a:r>
          </a:p>
        </p:txBody>
      </p:sp>
    </p:spTree>
    <p:extLst>
      <p:ext uri="{BB962C8B-B14F-4D97-AF65-F5344CB8AC3E}">
        <p14:creationId xmlns:p14="http://schemas.microsoft.com/office/powerpoint/2010/main" val="110271325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77886" y="2597080"/>
            <a:ext cx="6236226" cy="831920"/>
          </a:xfrm>
        </p:spPr>
        <p:txBody>
          <a:bodyPr>
            <a:normAutofit/>
          </a:bodyPr>
          <a:lstStyle/>
          <a:p>
            <a:r>
              <a:rPr lang="en-US" sz="4800" dirty="0"/>
              <a:t>Hyper-parameters tuning</a:t>
            </a:r>
          </a:p>
        </p:txBody>
      </p:sp>
      <p:sp>
        <p:nvSpPr>
          <p:cNvPr id="3" name="TextBox 2">
            <a:extLst>
              <a:ext uri="{FF2B5EF4-FFF2-40B4-BE49-F238E27FC236}">
                <a16:creationId xmlns:a16="http://schemas.microsoft.com/office/drawing/2014/main" id="{111212BC-74DE-478F-84D6-55E63A0CA772}"/>
              </a:ext>
            </a:extLst>
          </p:cNvPr>
          <p:cNvSpPr txBox="1"/>
          <p:nvPr/>
        </p:nvSpPr>
        <p:spPr>
          <a:xfrm>
            <a:off x="1705138" y="4088129"/>
            <a:ext cx="2545496" cy="1015663"/>
          </a:xfrm>
          <a:prstGeom prst="rect">
            <a:avLst/>
          </a:prstGeom>
          <a:noFill/>
        </p:spPr>
        <p:txBody>
          <a:bodyPr wrap="square" rtlCol="0">
            <a:spAutoFit/>
          </a:bodyPr>
          <a:lstStyle/>
          <a:p>
            <a:r>
              <a:rPr lang="en-US" sz="2000" dirty="0"/>
              <a:t>Random Forest :</a:t>
            </a:r>
          </a:p>
          <a:p>
            <a:r>
              <a:rPr lang="en-IN" sz="2000" b="0" i="0" dirty="0" err="1">
                <a:solidFill>
                  <a:srgbClr val="292929"/>
                </a:solidFill>
                <a:effectLst/>
              </a:rPr>
              <a:t>RandomizedSearchCV</a:t>
            </a:r>
            <a:endParaRPr lang="en-US" sz="2000" dirty="0"/>
          </a:p>
          <a:p>
            <a:r>
              <a:rPr lang="en-IN" sz="2000" dirty="0" err="1"/>
              <a:t>GridSearchCV</a:t>
            </a:r>
            <a:endParaRPr lang="en-IN" sz="2000" dirty="0"/>
          </a:p>
        </p:txBody>
      </p:sp>
      <p:sp>
        <p:nvSpPr>
          <p:cNvPr id="4" name="TextBox 3">
            <a:extLst>
              <a:ext uri="{FF2B5EF4-FFF2-40B4-BE49-F238E27FC236}">
                <a16:creationId xmlns:a16="http://schemas.microsoft.com/office/drawing/2014/main" id="{2100055B-FEFE-482B-A0A6-DC7C147E0923}"/>
              </a:ext>
            </a:extLst>
          </p:cNvPr>
          <p:cNvSpPr txBox="1"/>
          <p:nvPr/>
        </p:nvSpPr>
        <p:spPr>
          <a:xfrm>
            <a:off x="7847443" y="4088129"/>
            <a:ext cx="3179905" cy="677108"/>
          </a:xfrm>
          <a:prstGeom prst="rect">
            <a:avLst/>
          </a:prstGeom>
          <a:noFill/>
        </p:spPr>
        <p:txBody>
          <a:bodyPr wrap="square" rtlCol="0">
            <a:spAutoFit/>
          </a:bodyPr>
          <a:lstStyle/>
          <a:p>
            <a:r>
              <a:rPr lang="en-US" dirty="0"/>
              <a:t>XG Boost :</a:t>
            </a:r>
          </a:p>
          <a:p>
            <a:r>
              <a:rPr lang="en-IN" sz="2000" dirty="0" err="1"/>
              <a:t>GridSearchCV</a:t>
            </a:r>
            <a:r>
              <a:rPr lang="en-IN" dirty="0"/>
              <a:t> with param grid</a:t>
            </a:r>
          </a:p>
        </p:txBody>
      </p:sp>
    </p:spTree>
    <p:extLst>
      <p:ext uri="{BB962C8B-B14F-4D97-AF65-F5344CB8AC3E}">
        <p14:creationId xmlns:p14="http://schemas.microsoft.com/office/powerpoint/2010/main" val="167358151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4F3DB3BF-A02F-48A3-B034-AF3E3AF4F552}"/>
              </a:ext>
            </a:extLst>
          </p:cNvPr>
          <p:cNvGraphicFramePr>
            <a:graphicFrameLocks/>
          </p:cNvGraphicFramePr>
          <p:nvPr>
            <p:extLst>
              <p:ext uri="{D42A27DB-BD31-4B8C-83A1-F6EECF244321}">
                <p14:modId xmlns:p14="http://schemas.microsoft.com/office/powerpoint/2010/main" val="1367748278"/>
              </p:ext>
            </p:extLst>
          </p:nvPr>
        </p:nvGraphicFramePr>
        <p:xfrm>
          <a:off x="1130596" y="3429000"/>
          <a:ext cx="457200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3" name="Chart 2">
            <a:extLst>
              <a:ext uri="{FF2B5EF4-FFF2-40B4-BE49-F238E27FC236}">
                <a16:creationId xmlns:a16="http://schemas.microsoft.com/office/drawing/2014/main" id="{930E3E7E-2ECF-41C3-9FA1-D06402E63205}"/>
              </a:ext>
            </a:extLst>
          </p:cNvPr>
          <p:cNvGraphicFramePr>
            <a:graphicFrameLocks/>
          </p:cNvGraphicFramePr>
          <p:nvPr>
            <p:extLst>
              <p:ext uri="{D42A27DB-BD31-4B8C-83A1-F6EECF244321}">
                <p14:modId xmlns:p14="http://schemas.microsoft.com/office/powerpoint/2010/main" val="2441662408"/>
              </p:ext>
            </p:extLst>
          </p:nvPr>
        </p:nvGraphicFramePr>
        <p:xfrm>
          <a:off x="6790665" y="710613"/>
          <a:ext cx="4572000" cy="27432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4" name="Chart 3">
            <a:extLst>
              <a:ext uri="{FF2B5EF4-FFF2-40B4-BE49-F238E27FC236}">
                <a16:creationId xmlns:a16="http://schemas.microsoft.com/office/drawing/2014/main" id="{D4D5123C-41B8-47E6-B0C8-3BA4B94415DE}"/>
              </a:ext>
            </a:extLst>
          </p:cNvPr>
          <p:cNvGraphicFramePr>
            <a:graphicFrameLocks/>
          </p:cNvGraphicFramePr>
          <p:nvPr>
            <p:extLst>
              <p:ext uri="{D42A27DB-BD31-4B8C-83A1-F6EECF244321}">
                <p14:modId xmlns:p14="http://schemas.microsoft.com/office/powerpoint/2010/main" val="650159286"/>
              </p:ext>
            </p:extLst>
          </p:nvPr>
        </p:nvGraphicFramePr>
        <p:xfrm>
          <a:off x="6790665" y="3453813"/>
          <a:ext cx="4572000" cy="27432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5" name="Table 4">
            <a:extLst>
              <a:ext uri="{FF2B5EF4-FFF2-40B4-BE49-F238E27FC236}">
                <a16:creationId xmlns:a16="http://schemas.microsoft.com/office/drawing/2014/main" id="{35911C54-153B-4165-BB86-5C9233854550}"/>
              </a:ext>
            </a:extLst>
          </p:cNvPr>
          <p:cNvGraphicFramePr>
            <a:graphicFrameLocks noGrp="1"/>
          </p:cNvGraphicFramePr>
          <p:nvPr>
            <p:extLst>
              <p:ext uri="{D42A27DB-BD31-4B8C-83A1-F6EECF244321}">
                <p14:modId xmlns:p14="http://schemas.microsoft.com/office/powerpoint/2010/main" val="1784770127"/>
              </p:ext>
            </p:extLst>
          </p:nvPr>
        </p:nvGraphicFramePr>
        <p:xfrm>
          <a:off x="733642" y="1407714"/>
          <a:ext cx="5961329" cy="1795572"/>
        </p:xfrm>
        <a:graphic>
          <a:graphicData uri="http://schemas.openxmlformats.org/drawingml/2006/table">
            <a:tbl>
              <a:tblPr>
                <a:tableStyleId>{5C22544A-7EE6-4342-B048-85BDC9FD1C3A}</a:tableStyleId>
              </a:tblPr>
              <a:tblGrid>
                <a:gridCol w="1403502">
                  <a:extLst>
                    <a:ext uri="{9D8B030D-6E8A-4147-A177-3AD203B41FA5}">
                      <a16:colId xmlns:a16="http://schemas.microsoft.com/office/drawing/2014/main" val="2844507407"/>
                    </a:ext>
                  </a:extLst>
                </a:gridCol>
                <a:gridCol w="839972">
                  <a:extLst>
                    <a:ext uri="{9D8B030D-6E8A-4147-A177-3AD203B41FA5}">
                      <a16:colId xmlns:a16="http://schemas.microsoft.com/office/drawing/2014/main" val="1244033699"/>
                    </a:ext>
                  </a:extLst>
                </a:gridCol>
                <a:gridCol w="803639">
                  <a:extLst>
                    <a:ext uri="{9D8B030D-6E8A-4147-A177-3AD203B41FA5}">
                      <a16:colId xmlns:a16="http://schemas.microsoft.com/office/drawing/2014/main" val="3971442998"/>
                    </a:ext>
                  </a:extLst>
                </a:gridCol>
                <a:gridCol w="1309974">
                  <a:extLst>
                    <a:ext uri="{9D8B030D-6E8A-4147-A177-3AD203B41FA5}">
                      <a16:colId xmlns:a16="http://schemas.microsoft.com/office/drawing/2014/main" val="4156307254"/>
                    </a:ext>
                  </a:extLst>
                </a:gridCol>
                <a:gridCol w="579046">
                  <a:extLst>
                    <a:ext uri="{9D8B030D-6E8A-4147-A177-3AD203B41FA5}">
                      <a16:colId xmlns:a16="http://schemas.microsoft.com/office/drawing/2014/main" val="2866373851"/>
                    </a:ext>
                  </a:extLst>
                </a:gridCol>
                <a:gridCol w="531583">
                  <a:extLst>
                    <a:ext uri="{9D8B030D-6E8A-4147-A177-3AD203B41FA5}">
                      <a16:colId xmlns:a16="http://schemas.microsoft.com/office/drawing/2014/main" val="2827010541"/>
                    </a:ext>
                  </a:extLst>
                </a:gridCol>
                <a:gridCol w="493613">
                  <a:extLst>
                    <a:ext uri="{9D8B030D-6E8A-4147-A177-3AD203B41FA5}">
                      <a16:colId xmlns:a16="http://schemas.microsoft.com/office/drawing/2014/main" val="988050912"/>
                    </a:ext>
                  </a:extLst>
                </a:gridCol>
              </a:tblGrid>
              <a:tr h="199508">
                <a:tc>
                  <a:txBody>
                    <a:bodyPr/>
                    <a:lstStyle/>
                    <a:p>
                      <a:pPr algn="l" fontAlgn="b"/>
                      <a:r>
                        <a:rPr lang="en-IN" sz="1100" u="none" strike="noStrike">
                          <a:effectLst/>
                        </a:rPr>
                        <a:t>Column1</a:t>
                      </a:r>
                      <a:endParaRPr lang="en-IN" sz="1100" b="1" i="0" u="none" strike="noStrike">
                        <a:solidFill>
                          <a:srgbClr val="FFFFFF"/>
                        </a:solidFill>
                        <a:effectLst/>
                        <a:latin typeface="Calibri" panose="020F0502020204030204" pitchFamily="34" charset="0"/>
                      </a:endParaRPr>
                    </a:p>
                  </a:txBody>
                  <a:tcPr marL="0" marR="0" marT="0" marB="0" anchor="b"/>
                </a:tc>
                <a:tc>
                  <a:txBody>
                    <a:bodyPr/>
                    <a:lstStyle/>
                    <a:p>
                      <a:pPr algn="l" fontAlgn="b"/>
                      <a:r>
                        <a:rPr lang="en-IN" sz="1100" u="none" strike="noStrike">
                          <a:effectLst/>
                        </a:rPr>
                        <a:t>train_accuracy</a:t>
                      </a:r>
                      <a:endParaRPr lang="en-IN" sz="1100" b="1" i="0" u="none" strike="noStrike">
                        <a:solidFill>
                          <a:srgbClr val="FFFFFF"/>
                        </a:solidFill>
                        <a:effectLst/>
                        <a:latin typeface="Calibri" panose="020F0502020204030204" pitchFamily="34" charset="0"/>
                      </a:endParaRPr>
                    </a:p>
                  </a:txBody>
                  <a:tcPr marL="0" marR="0" marT="0" marB="0" anchor="b"/>
                </a:tc>
                <a:tc>
                  <a:txBody>
                    <a:bodyPr/>
                    <a:lstStyle/>
                    <a:p>
                      <a:pPr algn="l" fontAlgn="b"/>
                      <a:r>
                        <a:rPr lang="en-IN" sz="1100" u="none" strike="noStrike">
                          <a:effectLst/>
                        </a:rPr>
                        <a:t>test_accuracy</a:t>
                      </a:r>
                      <a:endParaRPr lang="en-IN" sz="1100" b="1" i="0" u="none" strike="noStrike">
                        <a:solidFill>
                          <a:srgbClr val="FFFFFF"/>
                        </a:solidFill>
                        <a:effectLst/>
                        <a:latin typeface="Calibri" panose="020F0502020204030204" pitchFamily="34" charset="0"/>
                      </a:endParaRPr>
                    </a:p>
                  </a:txBody>
                  <a:tcPr marL="0" marR="0" marT="0" marB="0" anchor="b"/>
                </a:tc>
                <a:tc>
                  <a:txBody>
                    <a:bodyPr/>
                    <a:lstStyle/>
                    <a:p>
                      <a:pPr algn="l" fontAlgn="b"/>
                      <a:r>
                        <a:rPr lang="en-IN" sz="1100" u="none" strike="noStrike">
                          <a:effectLst/>
                        </a:rPr>
                        <a:t>train recall</a:t>
                      </a:r>
                      <a:endParaRPr lang="en-IN" sz="1100" b="1" i="0" u="none" strike="noStrike">
                        <a:solidFill>
                          <a:srgbClr val="FFFFFF"/>
                        </a:solidFill>
                        <a:effectLst/>
                        <a:latin typeface="Calibri" panose="020F0502020204030204" pitchFamily="34" charset="0"/>
                      </a:endParaRPr>
                    </a:p>
                  </a:txBody>
                  <a:tcPr marL="0" marR="0" marT="0" marB="0" anchor="b"/>
                </a:tc>
                <a:tc>
                  <a:txBody>
                    <a:bodyPr/>
                    <a:lstStyle/>
                    <a:p>
                      <a:pPr algn="l" fontAlgn="b"/>
                      <a:r>
                        <a:rPr lang="en-IN" sz="1100" u="none" strike="noStrike">
                          <a:effectLst/>
                        </a:rPr>
                        <a:t>test recall</a:t>
                      </a:r>
                      <a:endParaRPr lang="en-IN" sz="1100" b="1" i="0" u="none" strike="noStrike">
                        <a:solidFill>
                          <a:srgbClr val="FFFFFF"/>
                        </a:solidFill>
                        <a:effectLst/>
                        <a:latin typeface="Calibri" panose="020F0502020204030204" pitchFamily="34" charset="0"/>
                      </a:endParaRPr>
                    </a:p>
                  </a:txBody>
                  <a:tcPr marL="0" marR="0" marT="0" marB="0" anchor="b"/>
                </a:tc>
                <a:tc>
                  <a:txBody>
                    <a:bodyPr/>
                    <a:lstStyle/>
                    <a:p>
                      <a:pPr algn="l" fontAlgn="b"/>
                      <a:r>
                        <a:rPr lang="en-IN" sz="1100" u="none" strike="noStrike">
                          <a:effectLst/>
                        </a:rPr>
                        <a:t>train auc</a:t>
                      </a:r>
                      <a:endParaRPr lang="en-IN" sz="1100" b="1" i="0" u="none" strike="noStrike">
                        <a:solidFill>
                          <a:srgbClr val="FFFFFF"/>
                        </a:solidFill>
                        <a:effectLst/>
                        <a:latin typeface="Calibri" panose="020F0502020204030204" pitchFamily="34" charset="0"/>
                      </a:endParaRPr>
                    </a:p>
                  </a:txBody>
                  <a:tcPr marL="0" marR="0" marT="0" marB="0" anchor="b"/>
                </a:tc>
                <a:tc>
                  <a:txBody>
                    <a:bodyPr/>
                    <a:lstStyle/>
                    <a:p>
                      <a:pPr algn="l" fontAlgn="b"/>
                      <a:r>
                        <a:rPr lang="en-IN" sz="1100" u="none" strike="noStrike">
                          <a:effectLst/>
                        </a:rPr>
                        <a:t>test auc</a:t>
                      </a:r>
                      <a:endParaRPr lang="en-IN" sz="1100" b="1" i="0" u="none" strike="noStrike">
                        <a:solidFill>
                          <a:srgbClr val="FFFFFF"/>
                        </a:solidFill>
                        <a:effectLst/>
                        <a:latin typeface="Calibri" panose="020F0502020204030204" pitchFamily="34" charset="0"/>
                      </a:endParaRPr>
                    </a:p>
                  </a:txBody>
                  <a:tcPr marL="0" marR="0" marT="0" marB="0" anchor="b"/>
                </a:tc>
                <a:extLst>
                  <a:ext uri="{0D108BD9-81ED-4DB2-BD59-A6C34878D82A}">
                    <a16:rowId xmlns:a16="http://schemas.microsoft.com/office/drawing/2014/main" val="4078416040"/>
                  </a:ext>
                </a:extLst>
              </a:tr>
              <a:tr h="199508">
                <a:tc>
                  <a:txBody>
                    <a:bodyPr/>
                    <a:lstStyle/>
                    <a:p>
                      <a:pPr algn="l" fontAlgn="b"/>
                      <a:r>
                        <a:rPr lang="en-IN" sz="1100" u="none" strike="noStrike">
                          <a:effectLst/>
                        </a:rPr>
                        <a:t>RF basic</a:t>
                      </a:r>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1100" u="none" strike="noStrike">
                          <a:effectLst/>
                        </a:rPr>
                        <a:t>93.2</a:t>
                      </a:r>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1100" u="none" strike="noStrike">
                          <a:effectLst/>
                        </a:rPr>
                        <a:t>83.4</a:t>
                      </a:r>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1100" u="none" strike="noStrike">
                          <a:effectLst/>
                        </a:rPr>
                        <a:t>64.8</a:t>
                      </a:r>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1100" u="none" strike="noStrike">
                          <a:effectLst/>
                        </a:rPr>
                        <a:t>21.8</a:t>
                      </a:r>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1100" u="none" strike="noStrike">
                          <a:effectLst/>
                        </a:rPr>
                        <a:t>82.1</a:t>
                      </a:r>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1100" u="none" strike="noStrike">
                          <a:effectLst/>
                        </a:rPr>
                        <a:t>60.2</a:t>
                      </a:r>
                      <a:endParaRPr lang="en-IN" sz="11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4237815590"/>
                  </a:ext>
                </a:extLst>
              </a:tr>
              <a:tr h="199508">
                <a:tc>
                  <a:txBody>
                    <a:bodyPr/>
                    <a:lstStyle/>
                    <a:p>
                      <a:pPr algn="l" fontAlgn="b"/>
                      <a:r>
                        <a:rPr lang="en-IN" sz="1100" u="none" strike="noStrike">
                          <a:effectLst/>
                        </a:rPr>
                        <a:t>RF_rand_search</a:t>
                      </a:r>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1100" u="none" strike="noStrike">
                          <a:effectLst/>
                        </a:rPr>
                        <a:t>92.45</a:t>
                      </a:r>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1100" u="none" strike="noStrike">
                          <a:effectLst/>
                        </a:rPr>
                        <a:t>84.32</a:t>
                      </a:r>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1100" u="none" strike="noStrike">
                          <a:effectLst/>
                        </a:rPr>
                        <a:t>63.11</a:t>
                      </a:r>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1100" u="none" strike="noStrike">
                          <a:effectLst/>
                        </a:rPr>
                        <a:t>25.28</a:t>
                      </a:r>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1100" u="none" strike="noStrike">
                          <a:effectLst/>
                        </a:rPr>
                        <a:t>80.26</a:t>
                      </a:r>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1100" u="none" strike="noStrike">
                          <a:effectLst/>
                        </a:rPr>
                        <a:t>62.07</a:t>
                      </a:r>
                      <a:endParaRPr lang="en-IN" sz="11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2488828235"/>
                  </a:ext>
                </a:extLst>
              </a:tr>
              <a:tr h="199508">
                <a:tc>
                  <a:txBody>
                    <a:bodyPr/>
                    <a:lstStyle/>
                    <a:p>
                      <a:pPr algn="l" fontAlgn="b"/>
                      <a:r>
                        <a:rPr lang="en-IN" sz="1100" u="none" strike="noStrike">
                          <a:effectLst/>
                        </a:rPr>
                        <a:t>RF_fea_eng</a:t>
                      </a:r>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1100" u="none" strike="noStrike">
                          <a:effectLst/>
                        </a:rPr>
                        <a:t>100</a:t>
                      </a:r>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1100" u="none" strike="noStrike">
                          <a:effectLst/>
                        </a:rPr>
                        <a:t>83.2</a:t>
                      </a:r>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1100" u="none" strike="noStrike">
                          <a:effectLst/>
                        </a:rPr>
                        <a:t>100</a:t>
                      </a:r>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1100" u="none" strike="noStrike">
                          <a:effectLst/>
                        </a:rPr>
                        <a:t>26.43</a:t>
                      </a:r>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1100" u="none" strike="noStrike">
                          <a:effectLst/>
                        </a:rPr>
                        <a:t>100</a:t>
                      </a:r>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1100" u="none" strike="noStrike">
                          <a:effectLst/>
                        </a:rPr>
                        <a:t>61.8</a:t>
                      </a:r>
                      <a:endParaRPr lang="en-IN" sz="11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1730249499"/>
                  </a:ext>
                </a:extLst>
              </a:tr>
              <a:tr h="199508">
                <a:tc>
                  <a:txBody>
                    <a:bodyPr/>
                    <a:lstStyle/>
                    <a:p>
                      <a:pPr algn="l" fontAlgn="b"/>
                      <a:r>
                        <a:rPr lang="en-US" sz="1100" u="none" strike="noStrike">
                          <a:effectLst/>
                        </a:rPr>
                        <a:t>RF_fea_eng_rand_search</a:t>
                      </a:r>
                      <a:endParaRPr lang="en-US" sz="11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1100" u="none" strike="noStrike">
                          <a:effectLst/>
                        </a:rPr>
                        <a:t>100</a:t>
                      </a:r>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1100" u="none" strike="noStrike">
                          <a:effectLst/>
                        </a:rPr>
                        <a:t>83.4</a:t>
                      </a:r>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1100" u="none" strike="noStrike">
                          <a:effectLst/>
                        </a:rPr>
                        <a:t>100</a:t>
                      </a:r>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1100" u="none" strike="noStrike">
                          <a:effectLst/>
                        </a:rPr>
                        <a:t>27.58</a:t>
                      </a:r>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1100" u="none" strike="noStrike">
                          <a:effectLst/>
                        </a:rPr>
                        <a:t>100</a:t>
                      </a:r>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1100" u="none" strike="noStrike">
                          <a:effectLst/>
                        </a:rPr>
                        <a:t>62.38</a:t>
                      </a:r>
                      <a:endParaRPr lang="en-IN" sz="11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1392295338"/>
                  </a:ext>
                </a:extLst>
              </a:tr>
              <a:tr h="199508">
                <a:tc>
                  <a:txBody>
                    <a:bodyPr/>
                    <a:lstStyle/>
                    <a:p>
                      <a:pPr algn="l" fontAlgn="b"/>
                      <a:r>
                        <a:rPr lang="en-US" sz="1100" u="none" strike="noStrike">
                          <a:effectLst/>
                        </a:rPr>
                        <a:t>RF_fea_eng_grid_search</a:t>
                      </a:r>
                      <a:endParaRPr lang="en-US" sz="11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1100" u="none" strike="noStrike">
                          <a:effectLst/>
                        </a:rPr>
                        <a:t>96.95</a:t>
                      </a:r>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1100" u="none" strike="noStrike">
                          <a:effectLst/>
                        </a:rPr>
                        <a:t>82.53</a:t>
                      </a:r>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1100" u="none" strike="noStrike">
                          <a:effectLst/>
                        </a:rPr>
                        <a:t>80.36</a:t>
                      </a:r>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1100" u="none" strike="noStrike">
                          <a:effectLst/>
                        </a:rPr>
                        <a:t>16.09</a:t>
                      </a:r>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1100" u="none" strike="noStrike">
                          <a:effectLst/>
                        </a:rPr>
                        <a:t>89.54</a:t>
                      </a:r>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1100" u="none" strike="noStrike">
                          <a:effectLst/>
                        </a:rPr>
                        <a:t>57.48</a:t>
                      </a:r>
                      <a:endParaRPr lang="en-IN" sz="11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3036794274"/>
                  </a:ext>
                </a:extLst>
              </a:tr>
              <a:tr h="199508">
                <a:tc>
                  <a:txBody>
                    <a:bodyPr/>
                    <a:lstStyle/>
                    <a:p>
                      <a:pPr algn="l" fontAlgn="b"/>
                      <a:r>
                        <a:rPr lang="en-IN" sz="1100" u="none" strike="noStrike">
                          <a:effectLst/>
                        </a:rPr>
                        <a:t>RF_up</a:t>
                      </a:r>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1100" u="none" strike="noStrike">
                          <a:effectLst/>
                        </a:rPr>
                        <a:t>100</a:t>
                      </a:r>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1100" u="none" strike="noStrike">
                          <a:effectLst/>
                        </a:rPr>
                        <a:t>82.53</a:t>
                      </a:r>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1100" u="none" strike="noStrike">
                          <a:effectLst/>
                        </a:rPr>
                        <a:t>100</a:t>
                      </a:r>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1100" u="none" strike="noStrike">
                          <a:effectLst/>
                        </a:rPr>
                        <a:t>17.24</a:t>
                      </a:r>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1100" u="none" strike="noStrike">
                          <a:effectLst/>
                        </a:rPr>
                        <a:t>100</a:t>
                      </a:r>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1100" u="none" strike="noStrike">
                          <a:effectLst/>
                        </a:rPr>
                        <a:t>57.91</a:t>
                      </a:r>
                      <a:endParaRPr lang="en-IN" sz="11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634814809"/>
                  </a:ext>
                </a:extLst>
              </a:tr>
              <a:tr h="199508">
                <a:tc>
                  <a:txBody>
                    <a:bodyPr/>
                    <a:lstStyle/>
                    <a:p>
                      <a:pPr algn="l" fontAlgn="b"/>
                      <a:r>
                        <a:rPr lang="en-US" sz="1100" u="none" strike="noStrike">
                          <a:effectLst/>
                        </a:rPr>
                        <a:t>RF_fea_up_rand_search</a:t>
                      </a:r>
                      <a:endParaRPr lang="en-US" sz="11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1100" u="none" strike="noStrike">
                          <a:effectLst/>
                        </a:rPr>
                        <a:t>100</a:t>
                      </a:r>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1100" u="none" strike="noStrike">
                          <a:effectLst/>
                        </a:rPr>
                        <a:t>82.08</a:t>
                      </a:r>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1100" u="none" strike="noStrike">
                          <a:effectLst/>
                        </a:rPr>
                        <a:t>100</a:t>
                      </a:r>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1100" u="none" strike="noStrike">
                          <a:effectLst/>
                        </a:rPr>
                        <a:t>11.49</a:t>
                      </a:r>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1100" u="none" strike="noStrike">
                          <a:effectLst/>
                        </a:rPr>
                        <a:t>100</a:t>
                      </a:r>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1100" u="none" strike="noStrike">
                          <a:effectLst/>
                        </a:rPr>
                        <a:t>55.46</a:t>
                      </a:r>
                      <a:endParaRPr lang="en-IN" sz="11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4266051686"/>
                  </a:ext>
                </a:extLst>
              </a:tr>
              <a:tr h="199508">
                <a:tc>
                  <a:txBody>
                    <a:bodyPr/>
                    <a:lstStyle/>
                    <a:p>
                      <a:pPr algn="l" fontAlgn="b"/>
                      <a:r>
                        <a:rPr lang="en-US" sz="1100" u="none" strike="noStrike">
                          <a:effectLst/>
                        </a:rPr>
                        <a:t>RF_fea_up_grid_search</a:t>
                      </a:r>
                      <a:endParaRPr lang="en-US" sz="11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1100" u="none" strike="noStrike">
                          <a:effectLst/>
                        </a:rPr>
                        <a:t>99.9</a:t>
                      </a:r>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1100" u="none" strike="noStrike">
                          <a:effectLst/>
                        </a:rPr>
                        <a:t>85.03</a:t>
                      </a:r>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1100" u="none" strike="noStrike">
                          <a:effectLst/>
                        </a:rPr>
                        <a:t>100</a:t>
                      </a:r>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1100" u="none" strike="noStrike">
                          <a:effectLst/>
                        </a:rPr>
                        <a:t>29.88</a:t>
                      </a:r>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1100" u="none" strike="noStrike">
                          <a:effectLst/>
                        </a:rPr>
                        <a:t>100</a:t>
                      </a:r>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1100" u="none" strike="noStrike" dirty="0">
                          <a:effectLst/>
                        </a:rPr>
                        <a:t>64.23</a:t>
                      </a:r>
                      <a:endParaRPr lang="en-IN" sz="1100" b="0" i="0" u="none" strike="noStrike" dirty="0">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2002015015"/>
                  </a:ext>
                </a:extLst>
              </a:tr>
            </a:tbl>
          </a:graphicData>
        </a:graphic>
      </p:graphicFrame>
      <p:sp>
        <p:nvSpPr>
          <p:cNvPr id="6" name="TextBox 5">
            <a:extLst>
              <a:ext uri="{FF2B5EF4-FFF2-40B4-BE49-F238E27FC236}">
                <a16:creationId xmlns:a16="http://schemas.microsoft.com/office/drawing/2014/main" id="{817FDD59-D267-478C-A49C-97A01F0C877D}"/>
              </a:ext>
            </a:extLst>
          </p:cNvPr>
          <p:cNvSpPr txBox="1"/>
          <p:nvPr/>
        </p:nvSpPr>
        <p:spPr>
          <a:xfrm>
            <a:off x="982123" y="676595"/>
            <a:ext cx="4572000" cy="707886"/>
          </a:xfrm>
          <a:prstGeom prst="rect">
            <a:avLst/>
          </a:prstGeom>
          <a:noFill/>
        </p:spPr>
        <p:txBody>
          <a:bodyPr wrap="square" rtlCol="0">
            <a:spAutoFit/>
          </a:bodyPr>
          <a:lstStyle/>
          <a:p>
            <a:r>
              <a:rPr lang="en-US" sz="2000" b="1" dirty="0"/>
              <a:t>Random Forest</a:t>
            </a:r>
            <a:r>
              <a:rPr lang="en-US" sz="2000" dirty="0"/>
              <a:t> : </a:t>
            </a:r>
            <a:r>
              <a:rPr lang="en-IN" sz="2000" i="0" dirty="0" err="1">
                <a:solidFill>
                  <a:srgbClr val="292929"/>
                </a:solidFill>
                <a:effectLst/>
              </a:rPr>
              <a:t>RandomizedSearchCV</a:t>
            </a:r>
            <a:endParaRPr lang="en-US" sz="2000" dirty="0"/>
          </a:p>
          <a:p>
            <a:r>
              <a:rPr lang="en-IN" sz="2000" dirty="0"/>
              <a:t>			     </a:t>
            </a:r>
            <a:r>
              <a:rPr lang="en-IN" sz="2000" dirty="0" err="1"/>
              <a:t>GridSearchCV</a:t>
            </a:r>
            <a:endParaRPr lang="en-IN" sz="2000" dirty="0"/>
          </a:p>
        </p:txBody>
      </p:sp>
    </p:spTree>
    <p:extLst>
      <p:ext uri="{BB962C8B-B14F-4D97-AF65-F5344CB8AC3E}">
        <p14:creationId xmlns:p14="http://schemas.microsoft.com/office/powerpoint/2010/main" val="290806482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95EA93B8-7553-424F-8F05-511DE813AAFB}"/>
              </a:ext>
            </a:extLst>
          </p:cNvPr>
          <p:cNvGraphicFramePr>
            <a:graphicFrameLocks/>
          </p:cNvGraphicFramePr>
          <p:nvPr>
            <p:extLst>
              <p:ext uri="{D42A27DB-BD31-4B8C-83A1-F6EECF244321}">
                <p14:modId xmlns:p14="http://schemas.microsoft.com/office/powerpoint/2010/main" val="3625951897"/>
              </p:ext>
            </p:extLst>
          </p:nvPr>
        </p:nvGraphicFramePr>
        <p:xfrm>
          <a:off x="864782" y="3524693"/>
          <a:ext cx="457200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3" name="Chart 2">
            <a:extLst>
              <a:ext uri="{FF2B5EF4-FFF2-40B4-BE49-F238E27FC236}">
                <a16:creationId xmlns:a16="http://schemas.microsoft.com/office/drawing/2014/main" id="{A7F0A3A1-DF09-4CCC-BCB0-5533BAE755DD}"/>
              </a:ext>
            </a:extLst>
          </p:cNvPr>
          <p:cNvGraphicFramePr>
            <a:graphicFrameLocks/>
          </p:cNvGraphicFramePr>
          <p:nvPr>
            <p:extLst>
              <p:ext uri="{D42A27DB-BD31-4B8C-83A1-F6EECF244321}">
                <p14:modId xmlns:p14="http://schemas.microsoft.com/office/powerpoint/2010/main" val="3658762659"/>
              </p:ext>
            </p:extLst>
          </p:nvPr>
        </p:nvGraphicFramePr>
        <p:xfrm>
          <a:off x="6914707" y="845284"/>
          <a:ext cx="4572000" cy="27432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4" name="Chart 3">
            <a:extLst>
              <a:ext uri="{FF2B5EF4-FFF2-40B4-BE49-F238E27FC236}">
                <a16:creationId xmlns:a16="http://schemas.microsoft.com/office/drawing/2014/main" id="{7EA4E05B-5F44-4303-B534-E0EAC468B6BF}"/>
              </a:ext>
            </a:extLst>
          </p:cNvPr>
          <p:cNvGraphicFramePr>
            <a:graphicFrameLocks/>
          </p:cNvGraphicFramePr>
          <p:nvPr>
            <p:extLst>
              <p:ext uri="{D42A27DB-BD31-4B8C-83A1-F6EECF244321}">
                <p14:modId xmlns:p14="http://schemas.microsoft.com/office/powerpoint/2010/main" val="833481357"/>
              </p:ext>
            </p:extLst>
          </p:nvPr>
        </p:nvGraphicFramePr>
        <p:xfrm>
          <a:off x="6808383" y="3589217"/>
          <a:ext cx="4572000" cy="2567034"/>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5" name="Table 4">
            <a:extLst>
              <a:ext uri="{FF2B5EF4-FFF2-40B4-BE49-F238E27FC236}">
                <a16:creationId xmlns:a16="http://schemas.microsoft.com/office/drawing/2014/main" id="{390CFAC4-8DE9-4608-B83E-C8EE46C8843B}"/>
              </a:ext>
            </a:extLst>
          </p:cNvPr>
          <p:cNvGraphicFramePr>
            <a:graphicFrameLocks noGrp="1"/>
          </p:cNvGraphicFramePr>
          <p:nvPr>
            <p:extLst>
              <p:ext uri="{D42A27DB-BD31-4B8C-83A1-F6EECF244321}">
                <p14:modId xmlns:p14="http://schemas.microsoft.com/office/powerpoint/2010/main" val="1418020590"/>
              </p:ext>
            </p:extLst>
          </p:nvPr>
        </p:nvGraphicFramePr>
        <p:xfrm>
          <a:off x="779722" y="1432953"/>
          <a:ext cx="5812463" cy="1746180"/>
        </p:xfrm>
        <a:graphic>
          <a:graphicData uri="http://schemas.openxmlformats.org/drawingml/2006/table">
            <a:tbl>
              <a:tblPr>
                <a:tableStyleId>{5C22544A-7EE6-4342-B048-85BDC9FD1C3A}</a:tableStyleId>
              </a:tblPr>
              <a:tblGrid>
                <a:gridCol w="1589161">
                  <a:extLst>
                    <a:ext uri="{9D8B030D-6E8A-4147-A177-3AD203B41FA5}">
                      <a16:colId xmlns:a16="http://schemas.microsoft.com/office/drawing/2014/main" val="1084771261"/>
                    </a:ext>
                  </a:extLst>
                </a:gridCol>
                <a:gridCol w="905614">
                  <a:extLst>
                    <a:ext uri="{9D8B030D-6E8A-4147-A177-3AD203B41FA5}">
                      <a16:colId xmlns:a16="http://schemas.microsoft.com/office/drawing/2014/main" val="3617623321"/>
                    </a:ext>
                  </a:extLst>
                </a:gridCol>
                <a:gridCol w="843157">
                  <a:extLst>
                    <a:ext uri="{9D8B030D-6E8A-4147-A177-3AD203B41FA5}">
                      <a16:colId xmlns:a16="http://schemas.microsoft.com/office/drawing/2014/main" val="1676040798"/>
                    </a:ext>
                  </a:extLst>
                </a:gridCol>
                <a:gridCol w="666198">
                  <a:extLst>
                    <a:ext uri="{9D8B030D-6E8A-4147-A177-3AD203B41FA5}">
                      <a16:colId xmlns:a16="http://schemas.microsoft.com/office/drawing/2014/main" val="2734275675"/>
                    </a:ext>
                  </a:extLst>
                </a:gridCol>
                <a:gridCol w="614151">
                  <a:extLst>
                    <a:ext uri="{9D8B030D-6E8A-4147-A177-3AD203B41FA5}">
                      <a16:colId xmlns:a16="http://schemas.microsoft.com/office/drawing/2014/main" val="2855029378"/>
                    </a:ext>
                  </a:extLst>
                </a:gridCol>
                <a:gridCol w="652896">
                  <a:extLst>
                    <a:ext uri="{9D8B030D-6E8A-4147-A177-3AD203B41FA5}">
                      <a16:colId xmlns:a16="http://schemas.microsoft.com/office/drawing/2014/main" val="2229957501"/>
                    </a:ext>
                  </a:extLst>
                </a:gridCol>
                <a:gridCol w="541286">
                  <a:extLst>
                    <a:ext uri="{9D8B030D-6E8A-4147-A177-3AD203B41FA5}">
                      <a16:colId xmlns:a16="http://schemas.microsoft.com/office/drawing/2014/main" val="1958039706"/>
                    </a:ext>
                  </a:extLst>
                </a:gridCol>
              </a:tblGrid>
              <a:tr h="291030">
                <a:tc>
                  <a:txBody>
                    <a:bodyPr/>
                    <a:lstStyle/>
                    <a:p>
                      <a:pPr algn="l" fontAlgn="b"/>
                      <a:r>
                        <a:rPr lang="en-IN" sz="1100" u="none" strike="noStrike">
                          <a:effectLst/>
                        </a:rPr>
                        <a:t>Column1</a:t>
                      </a:r>
                      <a:endParaRPr lang="en-IN" sz="1100" b="1" i="0" u="none" strike="noStrike">
                        <a:solidFill>
                          <a:srgbClr val="FFFFFF"/>
                        </a:solidFill>
                        <a:effectLst/>
                        <a:latin typeface="Calibri" panose="020F0502020204030204" pitchFamily="34" charset="0"/>
                      </a:endParaRPr>
                    </a:p>
                  </a:txBody>
                  <a:tcPr marL="0" marR="0" marT="0" marB="0" anchor="b"/>
                </a:tc>
                <a:tc>
                  <a:txBody>
                    <a:bodyPr/>
                    <a:lstStyle/>
                    <a:p>
                      <a:pPr algn="l" fontAlgn="b"/>
                      <a:r>
                        <a:rPr lang="en-IN" sz="1100" u="none" strike="noStrike">
                          <a:effectLst/>
                        </a:rPr>
                        <a:t>train_accuracy</a:t>
                      </a:r>
                      <a:endParaRPr lang="en-IN" sz="1100" b="1" i="0" u="none" strike="noStrike">
                        <a:solidFill>
                          <a:srgbClr val="FFFFFF"/>
                        </a:solidFill>
                        <a:effectLst/>
                        <a:latin typeface="Calibri" panose="020F0502020204030204" pitchFamily="34" charset="0"/>
                      </a:endParaRPr>
                    </a:p>
                  </a:txBody>
                  <a:tcPr marL="0" marR="0" marT="0" marB="0" anchor="b"/>
                </a:tc>
                <a:tc>
                  <a:txBody>
                    <a:bodyPr/>
                    <a:lstStyle/>
                    <a:p>
                      <a:pPr algn="l" fontAlgn="b"/>
                      <a:r>
                        <a:rPr lang="en-IN" sz="1100" u="none" strike="noStrike" dirty="0" err="1">
                          <a:effectLst/>
                        </a:rPr>
                        <a:t>test_accuracy</a:t>
                      </a:r>
                      <a:endParaRPr lang="en-IN" sz="1100" b="1" i="0" u="none" strike="noStrike" dirty="0">
                        <a:solidFill>
                          <a:srgbClr val="FFFFFF"/>
                        </a:solidFill>
                        <a:effectLst/>
                        <a:latin typeface="Calibri" panose="020F0502020204030204" pitchFamily="34" charset="0"/>
                      </a:endParaRPr>
                    </a:p>
                  </a:txBody>
                  <a:tcPr marL="0" marR="0" marT="0" marB="0" anchor="b"/>
                </a:tc>
                <a:tc>
                  <a:txBody>
                    <a:bodyPr/>
                    <a:lstStyle/>
                    <a:p>
                      <a:pPr algn="l" fontAlgn="b"/>
                      <a:r>
                        <a:rPr lang="en-IN" sz="1100" u="none" strike="noStrike">
                          <a:effectLst/>
                        </a:rPr>
                        <a:t>train recall</a:t>
                      </a:r>
                      <a:endParaRPr lang="en-IN" sz="1100" b="1" i="0" u="none" strike="noStrike">
                        <a:solidFill>
                          <a:srgbClr val="FFFFFF"/>
                        </a:solidFill>
                        <a:effectLst/>
                        <a:latin typeface="Calibri" panose="020F0502020204030204" pitchFamily="34" charset="0"/>
                      </a:endParaRPr>
                    </a:p>
                  </a:txBody>
                  <a:tcPr marL="0" marR="0" marT="0" marB="0" anchor="b"/>
                </a:tc>
                <a:tc>
                  <a:txBody>
                    <a:bodyPr/>
                    <a:lstStyle/>
                    <a:p>
                      <a:pPr algn="l" fontAlgn="b"/>
                      <a:r>
                        <a:rPr lang="en-IN" sz="1100" u="none" strike="noStrike">
                          <a:effectLst/>
                        </a:rPr>
                        <a:t>test recall</a:t>
                      </a:r>
                      <a:endParaRPr lang="en-IN" sz="1100" b="1" i="0" u="none" strike="noStrike">
                        <a:solidFill>
                          <a:srgbClr val="FFFFFF"/>
                        </a:solidFill>
                        <a:effectLst/>
                        <a:latin typeface="Calibri" panose="020F0502020204030204" pitchFamily="34" charset="0"/>
                      </a:endParaRPr>
                    </a:p>
                  </a:txBody>
                  <a:tcPr marL="0" marR="0" marT="0" marB="0" anchor="b"/>
                </a:tc>
                <a:tc>
                  <a:txBody>
                    <a:bodyPr/>
                    <a:lstStyle/>
                    <a:p>
                      <a:pPr algn="l" fontAlgn="b"/>
                      <a:r>
                        <a:rPr lang="en-IN" sz="1100" u="none" strike="noStrike">
                          <a:effectLst/>
                        </a:rPr>
                        <a:t>train auc</a:t>
                      </a:r>
                      <a:endParaRPr lang="en-IN" sz="1100" b="1" i="0" u="none" strike="noStrike">
                        <a:solidFill>
                          <a:srgbClr val="FFFFFF"/>
                        </a:solidFill>
                        <a:effectLst/>
                        <a:latin typeface="Calibri" panose="020F0502020204030204" pitchFamily="34" charset="0"/>
                      </a:endParaRPr>
                    </a:p>
                  </a:txBody>
                  <a:tcPr marL="0" marR="0" marT="0" marB="0" anchor="b"/>
                </a:tc>
                <a:tc>
                  <a:txBody>
                    <a:bodyPr/>
                    <a:lstStyle/>
                    <a:p>
                      <a:pPr algn="l" fontAlgn="b"/>
                      <a:r>
                        <a:rPr lang="en-IN" sz="1100" u="none" strike="noStrike">
                          <a:effectLst/>
                        </a:rPr>
                        <a:t>test auc</a:t>
                      </a:r>
                      <a:endParaRPr lang="en-IN" sz="1100" b="1" i="0" u="none" strike="noStrike">
                        <a:solidFill>
                          <a:srgbClr val="FFFFFF"/>
                        </a:solidFill>
                        <a:effectLst/>
                        <a:latin typeface="Calibri" panose="020F0502020204030204" pitchFamily="34" charset="0"/>
                      </a:endParaRPr>
                    </a:p>
                  </a:txBody>
                  <a:tcPr marL="0" marR="0" marT="0" marB="0" anchor="b"/>
                </a:tc>
                <a:extLst>
                  <a:ext uri="{0D108BD9-81ED-4DB2-BD59-A6C34878D82A}">
                    <a16:rowId xmlns:a16="http://schemas.microsoft.com/office/drawing/2014/main" val="2194752363"/>
                  </a:ext>
                </a:extLst>
              </a:tr>
              <a:tr h="291030">
                <a:tc>
                  <a:txBody>
                    <a:bodyPr/>
                    <a:lstStyle/>
                    <a:p>
                      <a:pPr algn="l" fontAlgn="b"/>
                      <a:r>
                        <a:rPr lang="en-IN" sz="1100" u="none" strike="noStrike">
                          <a:effectLst/>
                        </a:rPr>
                        <a:t>XG_basic</a:t>
                      </a:r>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1100" u="none" strike="noStrike">
                          <a:effectLst/>
                        </a:rPr>
                        <a:t>93.75</a:t>
                      </a:r>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1100" u="none" strike="noStrike">
                          <a:effectLst/>
                        </a:rPr>
                        <a:t>83.44</a:t>
                      </a:r>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1100" u="none" strike="noStrike">
                          <a:effectLst/>
                        </a:rPr>
                        <a:t>61</a:t>
                      </a:r>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1100" u="none" strike="noStrike">
                          <a:effectLst/>
                        </a:rPr>
                        <a:t>29</a:t>
                      </a:r>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1100" u="none" strike="noStrike">
                          <a:effectLst/>
                        </a:rPr>
                        <a:t>80.37</a:t>
                      </a:r>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1100" u="none" strike="noStrike">
                          <a:effectLst/>
                        </a:rPr>
                        <a:t>62.81</a:t>
                      </a:r>
                      <a:endParaRPr lang="en-IN" sz="11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1225990993"/>
                  </a:ext>
                </a:extLst>
              </a:tr>
              <a:tr h="291030">
                <a:tc>
                  <a:txBody>
                    <a:bodyPr/>
                    <a:lstStyle/>
                    <a:p>
                      <a:pPr algn="l" fontAlgn="b"/>
                      <a:r>
                        <a:rPr lang="en-IN" sz="1100" u="none" strike="noStrike">
                          <a:effectLst/>
                        </a:rPr>
                        <a:t>XG_fea_eng</a:t>
                      </a:r>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1100" u="none" strike="noStrike">
                          <a:effectLst/>
                        </a:rPr>
                        <a:t>93.19</a:t>
                      </a:r>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1100" u="none" strike="noStrike">
                          <a:effectLst/>
                        </a:rPr>
                        <a:t>84.8</a:t>
                      </a:r>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1100" u="none" strike="noStrike">
                          <a:effectLst/>
                        </a:rPr>
                        <a:t>61</a:t>
                      </a:r>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1100" u="none" strike="noStrike">
                          <a:effectLst/>
                        </a:rPr>
                        <a:t>34</a:t>
                      </a:r>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1100" u="none" strike="noStrike">
                          <a:effectLst/>
                        </a:rPr>
                        <a:t>78.66</a:t>
                      </a:r>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1100" u="none" strike="noStrike">
                          <a:effectLst/>
                        </a:rPr>
                        <a:t>65.83</a:t>
                      </a:r>
                      <a:endParaRPr lang="en-IN" sz="11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4171883325"/>
                  </a:ext>
                </a:extLst>
              </a:tr>
              <a:tr h="291030">
                <a:tc>
                  <a:txBody>
                    <a:bodyPr/>
                    <a:lstStyle/>
                    <a:p>
                      <a:pPr algn="l" fontAlgn="b"/>
                      <a:r>
                        <a:rPr lang="en-IN" sz="1100" u="none" strike="noStrike">
                          <a:effectLst/>
                        </a:rPr>
                        <a:t>XG_fea_grid_param</a:t>
                      </a:r>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1100" u="none" strike="noStrike">
                          <a:effectLst/>
                        </a:rPr>
                        <a:t>100</a:t>
                      </a:r>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1100" u="none" strike="noStrike">
                          <a:effectLst/>
                        </a:rPr>
                        <a:t>86.16</a:t>
                      </a:r>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1100" u="none" strike="noStrike">
                          <a:effectLst/>
                        </a:rPr>
                        <a:t>100</a:t>
                      </a:r>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1100" u="none" strike="noStrike" dirty="0">
                          <a:effectLst/>
                        </a:rPr>
                        <a:t>44.82</a:t>
                      </a:r>
                      <a:endParaRPr lang="en-IN" sz="1100" b="0" i="0" u="none" strike="noStrike" dirty="0">
                        <a:solidFill>
                          <a:srgbClr val="000000"/>
                        </a:solidFill>
                        <a:effectLst/>
                        <a:latin typeface="Calibri" panose="020F0502020204030204" pitchFamily="34" charset="0"/>
                      </a:endParaRPr>
                    </a:p>
                  </a:txBody>
                  <a:tcPr marL="0" marR="0" marT="0" marB="0" anchor="b"/>
                </a:tc>
                <a:tc>
                  <a:txBody>
                    <a:bodyPr/>
                    <a:lstStyle/>
                    <a:p>
                      <a:pPr algn="r" fontAlgn="b"/>
                      <a:r>
                        <a:rPr lang="en-IN" sz="1100" u="none" strike="noStrike">
                          <a:effectLst/>
                        </a:rPr>
                        <a:t>100</a:t>
                      </a:r>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1100" u="none" strike="noStrike">
                          <a:effectLst/>
                        </a:rPr>
                        <a:t>70.57</a:t>
                      </a:r>
                      <a:endParaRPr lang="en-IN" sz="11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2396954119"/>
                  </a:ext>
                </a:extLst>
              </a:tr>
              <a:tr h="291030">
                <a:tc>
                  <a:txBody>
                    <a:bodyPr/>
                    <a:lstStyle/>
                    <a:p>
                      <a:pPr algn="l" fontAlgn="b"/>
                      <a:r>
                        <a:rPr lang="en-IN" sz="1100" u="none" strike="noStrike">
                          <a:effectLst/>
                        </a:rPr>
                        <a:t>XG_fea_up</a:t>
                      </a:r>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1100" u="none" strike="noStrike">
                          <a:effectLst/>
                        </a:rPr>
                        <a:t>91.21</a:t>
                      </a:r>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1100" u="none" strike="noStrike">
                          <a:effectLst/>
                        </a:rPr>
                        <a:t>80.72</a:t>
                      </a:r>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1100" u="none" strike="noStrike">
                          <a:effectLst/>
                        </a:rPr>
                        <a:t>90.9</a:t>
                      </a:r>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1100" u="none" strike="noStrike">
                          <a:effectLst/>
                        </a:rPr>
                        <a:t>51.11</a:t>
                      </a:r>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1100" u="none" strike="noStrike">
                          <a:effectLst/>
                        </a:rPr>
                        <a:t>91.21</a:t>
                      </a:r>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1100" u="none" strike="noStrike">
                          <a:effectLst/>
                        </a:rPr>
                        <a:t>70.22</a:t>
                      </a:r>
                      <a:endParaRPr lang="en-IN" sz="11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3661533184"/>
                  </a:ext>
                </a:extLst>
              </a:tr>
              <a:tr h="291030">
                <a:tc>
                  <a:txBody>
                    <a:bodyPr/>
                    <a:lstStyle/>
                    <a:p>
                      <a:pPr algn="l" fontAlgn="b"/>
                      <a:r>
                        <a:rPr lang="en-US" sz="1100" u="none" strike="noStrike">
                          <a:effectLst/>
                        </a:rPr>
                        <a:t>XG_fea_up_grid_param</a:t>
                      </a:r>
                      <a:endParaRPr lang="en-US" sz="11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1100" u="none" strike="noStrike">
                          <a:effectLst/>
                        </a:rPr>
                        <a:t>100</a:t>
                      </a:r>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1100" u="none" strike="noStrike">
                          <a:effectLst/>
                        </a:rPr>
                        <a:t>82.31</a:t>
                      </a:r>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1100" u="none" strike="noStrike" dirty="0">
                          <a:effectLst/>
                        </a:rPr>
                        <a:t>100</a:t>
                      </a:r>
                      <a:endParaRPr lang="en-IN" sz="1100" b="0" i="0" u="none" strike="noStrike" dirty="0">
                        <a:solidFill>
                          <a:srgbClr val="000000"/>
                        </a:solidFill>
                        <a:effectLst/>
                        <a:latin typeface="Calibri" panose="020F0502020204030204" pitchFamily="34" charset="0"/>
                      </a:endParaRPr>
                    </a:p>
                  </a:txBody>
                  <a:tcPr marL="0" marR="0" marT="0" marB="0" anchor="b"/>
                </a:tc>
                <a:tc>
                  <a:txBody>
                    <a:bodyPr/>
                    <a:lstStyle/>
                    <a:p>
                      <a:pPr algn="r" fontAlgn="b"/>
                      <a:r>
                        <a:rPr lang="en-IN" sz="1100" u="none" strike="noStrike">
                          <a:effectLst/>
                        </a:rPr>
                        <a:t>66.66</a:t>
                      </a:r>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1100" u="none" strike="noStrike">
                          <a:effectLst/>
                        </a:rPr>
                        <a:t>100</a:t>
                      </a:r>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1100" u="none" strike="noStrike" dirty="0">
                          <a:effectLst/>
                        </a:rPr>
                        <a:t>76.41</a:t>
                      </a:r>
                      <a:endParaRPr lang="en-IN" sz="1100" b="0" i="0" u="none" strike="noStrike" dirty="0">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3057097326"/>
                  </a:ext>
                </a:extLst>
              </a:tr>
            </a:tbl>
          </a:graphicData>
        </a:graphic>
      </p:graphicFrame>
      <p:sp>
        <p:nvSpPr>
          <p:cNvPr id="6" name="TextBox 5">
            <a:extLst>
              <a:ext uri="{FF2B5EF4-FFF2-40B4-BE49-F238E27FC236}">
                <a16:creationId xmlns:a16="http://schemas.microsoft.com/office/drawing/2014/main" id="{14DA5D60-3D1D-4448-96D9-E868D7FC0796}"/>
              </a:ext>
            </a:extLst>
          </p:cNvPr>
          <p:cNvSpPr txBox="1"/>
          <p:nvPr/>
        </p:nvSpPr>
        <p:spPr>
          <a:xfrm>
            <a:off x="705294" y="632021"/>
            <a:ext cx="3179905" cy="677108"/>
          </a:xfrm>
          <a:prstGeom prst="rect">
            <a:avLst/>
          </a:prstGeom>
          <a:noFill/>
        </p:spPr>
        <p:txBody>
          <a:bodyPr wrap="square" rtlCol="0">
            <a:spAutoFit/>
          </a:bodyPr>
          <a:lstStyle/>
          <a:p>
            <a:r>
              <a:rPr lang="en-US" b="1" dirty="0"/>
              <a:t>XG Boost </a:t>
            </a:r>
            <a:r>
              <a:rPr lang="en-US" dirty="0"/>
              <a:t>:</a:t>
            </a:r>
          </a:p>
          <a:p>
            <a:r>
              <a:rPr lang="en-IN" sz="2000" dirty="0" err="1"/>
              <a:t>GridSearchCV</a:t>
            </a:r>
            <a:r>
              <a:rPr lang="en-IN" dirty="0"/>
              <a:t> with param grid</a:t>
            </a:r>
          </a:p>
        </p:txBody>
      </p:sp>
    </p:spTree>
    <p:extLst>
      <p:ext uri="{BB962C8B-B14F-4D97-AF65-F5344CB8AC3E}">
        <p14:creationId xmlns:p14="http://schemas.microsoft.com/office/powerpoint/2010/main" val="156181937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83B5C55-EDE3-47E7-9709-A02D300C9248}"/>
              </a:ext>
            </a:extLst>
          </p:cNvPr>
          <p:cNvSpPr txBox="1"/>
          <p:nvPr/>
        </p:nvSpPr>
        <p:spPr>
          <a:xfrm>
            <a:off x="832884" y="827951"/>
            <a:ext cx="6599274" cy="400110"/>
          </a:xfrm>
          <a:prstGeom prst="rect">
            <a:avLst/>
          </a:prstGeom>
          <a:noFill/>
        </p:spPr>
        <p:txBody>
          <a:bodyPr wrap="square">
            <a:spAutoFit/>
          </a:bodyPr>
          <a:lstStyle/>
          <a:p>
            <a:r>
              <a:rPr lang="en-IN" sz="2000" dirty="0" err="1"/>
              <a:t>Xg</a:t>
            </a:r>
            <a:r>
              <a:rPr lang="en-IN" sz="2000" dirty="0"/>
              <a:t> Boost </a:t>
            </a:r>
            <a:r>
              <a:rPr lang="en-IN" sz="2000" dirty="0" err="1"/>
              <a:t>GridSearchCV</a:t>
            </a:r>
            <a:r>
              <a:rPr lang="en-IN" dirty="0"/>
              <a:t> with param grid on feature engineered data</a:t>
            </a:r>
          </a:p>
        </p:txBody>
      </p:sp>
      <p:graphicFrame>
        <p:nvGraphicFramePr>
          <p:cNvPr id="5" name="Chart 4">
            <a:extLst>
              <a:ext uri="{FF2B5EF4-FFF2-40B4-BE49-F238E27FC236}">
                <a16:creationId xmlns:a16="http://schemas.microsoft.com/office/drawing/2014/main" id="{A07D8F8A-DAFA-4FFA-8DD8-044BC3BBFA3F}"/>
              </a:ext>
            </a:extLst>
          </p:cNvPr>
          <p:cNvGraphicFramePr>
            <a:graphicFrameLocks/>
          </p:cNvGraphicFramePr>
          <p:nvPr>
            <p:extLst>
              <p:ext uri="{D42A27DB-BD31-4B8C-83A1-F6EECF244321}">
                <p14:modId xmlns:p14="http://schemas.microsoft.com/office/powerpoint/2010/main" val="2388417626"/>
              </p:ext>
            </p:extLst>
          </p:nvPr>
        </p:nvGraphicFramePr>
        <p:xfrm>
          <a:off x="832884" y="3306726"/>
          <a:ext cx="5263116" cy="2865474"/>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Table 8">
            <a:extLst>
              <a:ext uri="{FF2B5EF4-FFF2-40B4-BE49-F238E27FC236}">
                <a16:creationId xmlns:a16="http://schemas.microsoft.com/office/drawing/2014/main" id="{03EEDF45-F2AF-4CD4-88E4-96C30743CAD8}"/>
              </a:ext>
            </a:extLst>
          </p:cNvPr>
          <p:cNvGraphicFramePr>
            <a:graphicFrameLocks noGrp="1"/>
          </p:cNvGraphicFramePr>
          <p:nvPr>
            <p:extLst>
              <p:ext uri="{D42A27DB-BD31-4B8C-83A1-F6EECF244321}">
                <p14:modId xmlns:p14="http://schemas.microsoft.com/office/powerpoint/2010/main" val="598068842"/>
              </p:ext>
            </p:extLst>
          </p:nvPr>
        </p:nvGraphicFramePr>
        <p:xfrm>
          <a:off x="6758229" y="4175219"/>
          <a:ext cx="4278360" cy="1396596"/>
        </p:xfrm>
        <a:graphic>
          <a:graphicData uri="http://schemas.openxmlformats.org/drawingml/2006/table">
            <a:tbl>
              <a:tblPr firstRow="1" bandRow="1">
                <a:tableStyleId>{F5AB1C69-6EDB-4FF4-983F-18BD219EF322}</a:tableStyleId>
              </a:tblPr>
              <a:tblGrid>
                <a:gridCol w="1426120">
                  <a:extLst>
                    <a:ext uri="{9D8B030D-6E8A-4147-A177-3AD203B41FA5}">
                      <a16:colId xmlns:a16="http://schemas.microsoft.com/office/drawing/2014/main" val="670562444"/>
                    </a:ext>
                  </a:extLst>
                </a:gridCol>
                <a:gridCol w="1426120">
                  <a:extLst>
                    <a:ext uri="{9D8B030D-6E8A-4147-A177-3AD203B41FA5}">
                      <a16:colId xmlns:a16="http://schemas.microsoft.com/office/drawing/2014/main" val="863930403"/>
                    </a:ext>
                  </a:extLst>
                </a:gridCol>
                <a:gridCol w="1426120">
                  <a:extLst>
                    <a:ext uri="{9D8B030D-6E8A-4147-A177-3AD203B41FA5}">
                      <a16:colId xmlns:a16="http://schemas.microsoft.com/office/drawing/2014/main" val="156081158"/>
                    </a:ext>
                  </a:extLst>
                </a:gridCol>
              </a:tblGrid>
              <a:tr h="502491">
                <a:tc>
                  <a:txBody>
                    <a:bodyPr/>
                    <a:lstStyle/>
                    <a:p>
                      <a:r>
                        <a:rPr lang="en-US" sz="1600" dirty="0"/>
                        <a:t>Confusion Matrix</a:t>
                      </a:r>
                      <a:endParaRPr lang="en-IN" sz="1600" dirty="0"/>
                    </a:p>
                  </a:txBody>
                  <a:tcPr/>
                </a:tc>
                <a:tc>
                  <a:txBody>
                    <a:bodyPr/>
                    <a:lstStyle/>
                    <a:p>
                      <a:r>
                        <a:rPr lang="en-US" sz="1600" dirty="0"/>
                        <a:t>Actual-Yes</a:t>
                      </a:r>
                      <a:endParaRPr lang="en-IN" sz="1600" dirty="0"/>
                    </a:p>
                  </a:txBody>
                  <a:tcPr/>
                </a:tc>
                <a:tc>
                  <a:txBody>
                    <a:bodyPr/>
                    <a:lstStyle/>
                    <a:p>
                      <a:r>
                        <a:rPr lang="en-US" sz="1600" dirty="0"/>
                        <a:t>Actual-No</a:t>
                      </a:r>
                      <a:endParaRPr lang="en-IN" sz="1600" dirty="0"/>
                    </a:p>
                  </a:txBody>
                  <a:tcPr/>
                </a:tc>
                <a:extLst>
                  <a:ext uri="{0D108BD9-81ED-4DB2-BD59-A6C34878D82A}">
                    <a16:rowId xmlns:a16="http://schemas.microsoft.com/office/drawing/2014/main" val="3000586219"/>
                  </a:ext>
                </a:extLst>
              </a:tr>
              <a:tr h="408738">
                <a:tc>
                  <a:txBody>
                    <a:bodyPr/>
                    <a:lstStyle/>
                    <a:p>
                      <a:r>
                        <a:rPr lang="en-US" sz="1600" dirty="0"/>
                        <a:t>Predicted -Yes</a:t>
                      </a:r>
                      <a:endParaRPr lang="en-IN" sz="1600" dirty="0"/>
                    </a:p>
                  </a:txBody>
                  <a:tcPr/>
                </a:tc>
                <a:tc>
                  <a:txBody>
                    <a:bodyPr/>
                    <a:lstStyle/>
                    <a:p>
                      <a:r>
                        <a:rPr lang="en-US" sz="1600" dirty="0"/>
                        <a:t>39(TP)</a:t>
                      </a:r>
                      <a:endParaRPr lang="en-IN" sz="1600" dirty="0"/>
                    </a:p>
                  </a:txBody>
                  <a:tcPr/>
                </a:tc>
                <a:tc>
                  <a:txBody>
                    <a:bodyPr/>
                    <a:lstStyle/>
                    <a:p>
                      <a:r>
                        <a:rPr lang="en-US" sz="1600" dirty="0"/>
                        <a:t>48(FP)</a:t>
                      </a:r>
                      <a:endParaRPr lang="en-IN" sz="1600" dirty="0"/>
                    </a:p>
                  </a:txBody>
                  <a:tcPr/>
                </a:tc>
                <a:extLst>
                  <a:ext uri="{0D108BD9-81ED-4DB2-BD59-A6C34878D82A}">
                    <a16:rowId xmlns:a16="http://schemas.microsoft.com/office/drawing/2014/main" val="4242039775"/>
                  </a:ext>
                </a:extLst>
              </a:tr>
              <a:tr h="408738">
                <a:tc>
                  <a:txBody>
                    <a:bodyPr/>
                    <a:lstStyle/>
                    <a:p>
                      <a:r>
                        <a:rPr lang="en-US" sz="1600" dirty="0"/>
                        <a:t>Predicted- No</a:t>
                      </a:r>
                      <a:endParaRPr lang="en-IN" sz="1600" dirty="0"/>
                    </a:p>
                  </a:txBody>
                  <a:tcPr/>
                </a:tc>
                <a:tc>
                  <a:txBody>
                    <a:bodyPr/>
                    <a:lstStyle/>
                    <a:p>
                      <a:r>
                        <a:rPr lang="en-US" sz="1600" dirty="0"/>
                        <a:t>13(FN)</a:t>
                      </a:r>
                      <a:endParaRPr lang="en-IN" sz="1600" dirty="0"/>
                    </a:p>
                  </a:txBody>
                  <a:tcPr/>
                </a:tc>
                <a:tc>
                  <a:txBody>
                    <a:bodyPr/>
                    <a:lstStyle/>
                    <a:p>
                      <a:r>
                        <a:rPr lang="en-US" sz="1600" dirty="0"/>
                        <a:t>341(TN)</a:t>
                      </a:r>
                      <a:endParaRPr lang="en-IN" sz="1600" dirty="0"/>
                    </a:p>
                  </a:txBody>
                  <a:tcPr/>
                </a:tc>
                <a:extLst>
                  <a:ext uri="{0D108BD9-81ED-4DB2-BD59-A6C34878D82A}">
                    <a16:rowId xmlns:a16="http://schemas.microsoft.com/office/drawing/2014/main" val="3780867557"/>
                  </a:ext>
                </a:extLst>
              </a:tr>
            </a:tbl>
          </a:graphicData>
        </a:graphic>
      </p:graphicFrame>
      <p:graphicFrame>
        <p:nvGraphicFramePr>
          <p:cNvPr id="10" name="Table 9">
            <a:extLst>
              <a:ext uri="{FF2B5EF4-FFF2-40B4-BE49-F238E27FC236}">
                <a16:creationId xmlns:a16="http://schemas.microsoft.com/office/drawing/2014/main" id="{61046504-673F-46B6-89FE-B94201CB957B}"/>
              </a:ext>
            </a:extLst>
          </p:cNvPr>
          <p:cNvGraphicFramePr>
            <a:graphicFrameLocks noGrp="1"/>
          </p:cNvGraphicFramePr>
          <p:nvPr>
            <p:extLst>
              <p:ext uri="{D42A27DB-BD31-4B8C-83A1-F6EECF244321}">
                <p14:modId xmlns:p14="http://schemas.microsoft.com/office/powerpoint/2010/main" val="3190676173"/>
              </p:ext>
            </p:extLst>
          </p:nvPr>
        </p:nvGraphicFramePr>
        <p:xfrm>
          <a:off x="832886" y="1353084"/>
          <a:ext cx="5621076" cy="1925442"/>
        </p:xfrm>
        <a:graphic>
          <a:graphicData uri="http://schemas.openxmlformats.org/drawingml/2006/table">
            <a:tbl>
              <a:tblPr>
                <a:tableStyleId>{5C22544A-7EE6-4342-B048-85BDC9FD1C3A}</a:tableStyleId>
              </a:tblPr>
              <a:tblGrid>
                <a:gridCol w="857137">
                  <a:extLst>
                    <a:ext uri="{9D8B030D-6E8A-4147-A177-3AD203B41FA5}">
                      <a16:colId xmlns:a16="http://schemas.microsoft.com/office/drawing/2014/main" val="774835511"/>
                    </a:ext>
                  </a:extLst>
                </a:gridCol>
                <a:gridCol w="638507">
                  <a:extLst>
                    <a:ext uri="{9D8B030D-6E8A-4147-A177-3AD203B41FA5}">
                      <a16:colId xmlns:a16="http://schemas.microsoft.com/office/drawing/2014/main" val="4285460115"/>
                    </a:ext>
                  </a:extLst>
                </a:gridCol>
                <a:gridCol w="712382">
                  <a:extLst>
                    <a:ext uri="{9D8B030D-6E8A-4147-A177-3AD203B41FA5}">
                      <a16:colId xmlns:a16="http://schemas.microsoft.com/office/drawing/2014/main" val="232920247"/>
                    </a:ext>
                  </a:extLst>
                </a:gridCol>
                <a:gridCol w="642885">
                  <a:extLst>
                    <a:ext uri="{9D8B030D-6E8A-4147-A177-3AD203B41FA5}">
                      <a16:colId xmlns:a16="http://schemas.microsoft.com/office/drawing/2014/main" val="3598935138"/>
                    </a:ext>
                  </a:extLst>
                </a:gridCol>
                <a:gridCol w="378879">
                  <a:extLst>
                    <a:ext uri="{9D8B030D-6E8A-4147-A177-3AD203B41FA5}">
                      <a16:colId xmlns:a16="http://schemas.microsoft.com/office/drawing/2014/main" val="193157779"/>
                    </a:ext>
                  </a:extLst>
                </a:gridCol>
                <a:gridCol w="347823">
                  <a:extLst>
                    <a:ext uri="{9D8B030D-6E8A-4147-A177-3AD203B41FA5}">
                      <a16:colId xmlns:a16="http://schemas.microsoft.com/office/drawing/2014/main" val="2156952902"/>
                    </a:ext>
                  </a:extLst>
                </a:gridCol>
                <a:gridCol w="322979">
                  <a:extLst>
                    <a:ext uri="{9D8B030D-6E8A-4147-A177-3AD203B41FA5}">
                      <a16:colId xmlns:a16="http://schemas.microsoft.com/office/drawing/2014/main" val="2709472728"/>
                    </a:ext>
                  </a:extLst>
                </a:gridCol>
                <a:gridCol w="1720484">
                  <a:extLst>
                    <a:ext uri="{9D8B030D-6E8A-4147-A177-3AD203B41FA5}">
                      <a16:colId xmlns:a16="http://schemas.microsoft.com/office/drawing/2014/main" val="1820527861"/>
                    </a:ext>
                  </a:extLst>
                </a:gridCol>
              </a:tblGrid>
              <a:tr h="229467">
                <a:tc>
                  <a:txBody>
                    <a:bodyPr/>
                    <a:lstStyle/>
                    <a:p>
                      <a:pPr algn="l" fontAlgn="b"/>
                      <a:r>
                        <a:rPr lang="en-IN" sz="900" u="none" strike="noStrike">
                          <a:effectLst/>
                        </a:rPr>
                        <a:t>Column1</a:t>
                      </a:r>
                      <a:endParaRPr lang="en-IN" sz="900" b="1" i="0" u="none" strike="noStrike">
                        <a:solidFill>
                          <a:srgbClr val="FFFFFF"/>
                        </a:solidFill>
                        <a:effectLst/>
                        <a:latin typeface="Calibri" panose="020F0502020204030204" pitchFamily="34" charset="0"/>
                      </a:endParaRPr>
                    </a:p>
                  </a:txBody>
                  <a:tcPr marL="0" marR="0" marT="0" marB="0" anchor="b"/>
                </a:tc>
                <a:tc>
                  <a:txBody>
                    <a:bodyPr/>
                    <a:lstStyle/>
                    <a:p>
                      <a:pPr algn="l" fontAlgn="b"/>
                      <a:r>
                        <a:rPr lang="en-IN" sz="900" u="none" strike="noStrike">
                          <a:effectLst/>
                        </a:rPr>
                        <a:t>train_accuracy</a:t>
                      </a:r>
                      <a:endParaRPr lang="en-IN" sz="900" b="1" i="0" u="none" strike="noStrike">
                        <a:solidFill>
                          <a:srgbClr val="FFFFFF"/>
                        </a:solidFill>
                        <a:effectLst/>
                        <a:latin typeface="Calibri" panose="020F0502020204030204" pitchFamily="34" charset="0"/>
                      </a:endParaRPr>
                    </a:p>
                  </a:txBody>
                  <a:tcPr marL="0" marR="0" marT="0" marB="0" anchor="b"/>
                </a:tc>
                <a:tc>
                  <a:txBody>
                    <a:bodyPr/>
                    <a:lstStyle/>
                    <a:p>
                      <a:pPr algn="l" fontAlgn="b"/>
                      <a:r>
                        <a:rPr lang="en-IN" sz="900" u="none" strike="noStrike">
                          <a:effectLst/>
                        </a:rPr>
                        <a:t>test_accuracy</a:t>
                      </a:r>
                      <a:endParaRPr lang="en-IN" sz="900" b="1" i="0" u="none" strike="noStrike">
                        <a:solidFill>
                          <a:srgbClr val="FFFFFF"/>
                        </a:solidFill>
                        <a:effectLst/>
                        <a:latin typeface="Calibri" panose="020F0502020204030204" pitchFamily="34" charset="0"/>
                      </a:endParaRPr>
                    </a:p>
                  </a:txBody>
                  <a:tcPr marL="0" marR="0" marT="0" marB="0" anchor="b"/>
                </a:tc>
                <a:tc>
                  <a:txBody>
                    <a:bodyPr/>
                    <a:lstStyle/>
                    <a:p>
                      <a:pPr algn="l" fontAlgn="b"/>
                      <a:r>
                        <a:rPr lang="en-IN" sz="900" u="none" strike="noStrike">
                          <a:effectLst/>
                        </a:rPr>
                        <a:t>train recall</a:t>
                      </a:r>
                      <a:endParaRPr lang="en-IN" sz="900" b="1" i="0" u="none" strike="noStrike">
                        <a:solidFill>
                          <a:srgbClr val="FFFFFF"/>
                        </a:solidFill>
                        <a:effectLst/>
                        <a:latin typeface="Calibri" panose="020F0502020204030204" pitchFamily="34" charset="0"/>
                      </a:endParaRPr>
                    </a:p>
                  </a:txBody>
                  <a:tcPr marL="0" marR="0" marT="0" marB="0" anchor="b"/>
                </a:tc>
                <a:tc>
                  <a:txBody>
                    <a:bodyPr/>
                    <a:lstStyle/>
                    <a:p>
                      <a:pPr algn="l" fontAlgn="b"/>
                      <a:r>
                        <a:rPr lang="en-IN" sz="900" u="none" strike="noStrike">
                          <a:effectLst/>
                        </a:rPr>
                        <a:t>test recall</a:t>
                      </a:r>
                      <a:endParaRPr lang="en-IN" sz="900" b="1" i="0" u="none" strike="noStrike">
                        <a:solidFill>
                          <a:srgbClr val="FFFFFF"/>
                        </a:solidFill>
                        <a:effectLst/>
                        <a:latin typeface="Calibri" panose="020F0502020204030204" pitchFamily="34" charset="0"/>
                      </a:endParaRPr>
                    </a:p>
                  </a:txBody>
                  <a:tcPr marL="0" marR="0" marT="0" marB="0" anchor="b"/>
                </a:tc>
                <a:tc>
                  <a:txBody>
                    <a:bodyPr/>
                    <a:lstStyle/>
                    <a:p>
                      <a:pPr algn="l" fontAlgn="b"/>
                      <a:r>
                        <a:rPr lang="en-IN" sz="900" u="none" strike="noStrike">
                          <a:effectLst/>
                        </a:rPr>
                        <a:t>train auc</a:t>
                      </a:r>
                      <a:endParaRPr lang="en-IN" sz="900" b="1" i="0" u="none" strike="noStrike">
                        <a:solidFill>
                          <a:srgbClr val="FFFFFF"/>
                        </a:solidFill>
                        <a:effectLst/>
                        <a:latin typeface="Calibri" panose="020F0502020204030204" pitchFamily="34" charset="0"/>
                      </a:endParaRPr>
                    </a:p>
                  </a:txBody>
                  <a:tcPr marL="0" marR="0" marT="0" marB="0" anchor="b"/>
                </a:tc>
                <a:tc>
                  <a:txBody>
                    <a:bodyPr/>
                    <a:lstStyle/>
                    <a:p>
                      <a:pPr algn="l" fontAlgn="b"/>
                      <a:r>
                        <a:rPr lang="en-IN" sz="900" u="none" strike="noStrike">
                          <a:effectLst/>
                        </a:rPr>
                        <a:t>test auc</a:t>
                      </a:r>
                      <a:endParaRPr lang="en-IN" sz="900" b="1" i="0" u="none" strike="noStrike">
                        <a:solidFill>
                          <a:srgbClr val="FFFFFF"/>
                        </a:solidFill>
                        <a:effectLst/>
                        <a:latin typeface="Calibri" panose="020F0502020204030204" pitchFamily="34" charset="0"/>
                      </a:endParaRPr>
                    </a:p>
                  </a:txBody>
                  <a:tcPr marL="0" marR="0" marT="0" marB="0" anchor="b"/>
                </a:tc>
                <a:tc>
                  <a:txBody>
                    <a:bodyPr/>
                    <a:lstStyle/>
                    <a:p>
                      <a:pPr algn="l" fontAlgn="b"/>
                      <a:r>
                        <a:rPr lang="en-IN" sz="900" u="none" strike="noStrike">
                          <a:effectLst/>
                        </a:rPr>
                        <a:t>update</a:t>
                      </a:r>
                      <a:endParaRPr lang="en-IN" sz="900" b="1" i="0" u="none" strike="noStrike">
                        <a:solidFill>
                          <a:srgbClr val="FFFFFF"/>
                        </a:solidFill>
                        <a:effectLst/>
                        <a:latin typeface="Calibri" panose="020F0502020204030204" pitchFamily="34" charset="0"/>
                      </a:endParaRPr>
                    </a:p>
                  </a:txBody>
                  <a:tcPr marL="0" marR="0" marT="0" marB="0" anchor="b"/>
                </a:tc>
                <a:extLst>
                  <a:ext uri="{0D108BD9-81ED-4DB2-BD59-A6C34878D82A}">
                    <a16:rowId xmlns:a16="http://schemas.microsoft.com/office/drawing/2014/main" val="2620372057"/>
                  </a:ext>
                </a:extLst>
              </a:tr>
              <a:tr h="229467">
                <a:tc>
                  <a:txBody>
                    <a:bodyPr/>
                    <a:lstStyle/>
                    <a:p>
                      <a:pPr algn="l" fontAlgn="b"/>
                      <a:r>
                        <a:rPr lang="en-IN" sz="900" u="none" strike="noStrike">
                          <a:effectLst/>
                        </a:rPr>
                        <a:t>XG_fea_eng</a:t>
                      </a:r>
                      <a:endParaRPr lang="en-IN" sz="9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900" u="none" strike="noStrike">
                          <a:effectLst/>
                        </a:rPr>
                        <a:t>93.19</a:t>
                      </a:r>
                      <a:endParaRPr lang="en-IN" sz="9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900" u="none" strike="noStrike">
                          <a:effectLst/>
                        </a:rPr>
                        <a:t>84.8</a:t>
                      </a:r>
                      <a:endParaRPr lang="en-IN" sz="9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900" u="none" strike="noStrike">
                          <a:effectLst/>
                        </a:rPr>
                        <a:t>61</a:t>
                      </a:r>
                      <a:endParaRPr lang="en-IN" sz="9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900" u="none" strike="noStrike">
                          <a:effectLst/>
                        </a:rPr>
                        <a:t>34</a:t>
                      </a:r>
                      <a:endParaRPr lang="en-IN" sz="9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900" u="none" strike="noStrike">
                          <a:effectLst/>
                        </a:rPr>
                        <a:t>78.66</a:t>
                      </a:r>
                      <a:endParaRPr lang="en-IN" sz="9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900" u="none" strike="noStrike">
                          <a:effectLst/>
                        </a:rPr>
                        <a:t>65.83</a:t>
                      </a:r>
                      <a:endParaRPr lang="en-IN" sz="9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IN" sz="900" u="none" strike="noStrike">
                          <a:effectLst/>
                        </a:rPr>
                        <a:t>-</a:t>
                      </a:r>
                      <a:endParaRPr lang="en-IN" sz="9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632083514"/>
                  </a:ext>
                </a:extLst>
              </a:tr>
              <a:tr h="229467">
                <a:tc>
                  <a:txBody>
                    <a:bodyPr/>
                    <a:lstStyle/>
                    <a:p>
                      <a:pPr algn="l" fontAlgn="b"/>
                      <a:r>
                        <a:rPr lang="en-IN" sz="900" u="none" strike="noStrike">
                          <a:effectLst/>
                        </a:rPr>
                        <a:t>xg_fea_grid_step1</a:t>
                      </a:r>
                      <a:endParaRPr lang="en-IN" sz="9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900" u="none" strike="noStrike">
                          <a:effectLst/>
                        </a:rPr>
                        <a:t>100</a:t>
                      </a:r>
                      <a:endParaRPr lang="en-IN" sz="9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900" u="none" strike="noStrike">
                          <a:effectLst/>
                        </a:rPr>
                        <a:t>85.03</a:t>
                      </a:r>
                      <a:endParaRPr lang="en-IN" sz="9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900" u="none" strike="noStrike">
                          <a:effectLst/>
                        </a:rPr>
                        <a:t>100</a:t>
                      </a:r>
                      <a:endParaRPr lang="en-IN" sz="9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900" u="none" strike="noStrike">
                          <a:effectLst/>
                        </a:rPr>
                        <a:t>34.44</a:t>
                      </a:r>
                      <a:endParaRPr lang="en-IN" sz="9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900" u="none" strike="noStrike">
                          <a:effectLst/>
                        </a:rPr>
                        <a:t>100</a:t>
                      </a:r>
                      <a:endParaRPr lang="en-IN" sz="9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900" u="none" strike="noStrike">
                          <a:effectLst/>
                        </a:rPr>
                        <a:t>65.97</a:t>
                      </a:r>
                      <a:endParaRPr lang="en-IN" sz="9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IN" sz="900" u="none" strike="noStrike">
                          <a:effectLst/>
                        </a:rPr>
                        <a:t>-</a:t>
                      </a:r>
                      <a:endParaRPr lang="en-IN" sz="9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2833616109"/>
                  </a:ext>
                </a:extLst>
              </a:tr>
              <a:tr h="229467">
                <a:tc>
                  <a:txBody>
                    <a:bodyPr/>
                    <a:lstStyle/>
                    <a:p>
                      <a:pPr algn="l" fontAlgn="b"/>
                      <a:r>
                        <a:rPr lang="en-IN" sz="900" u="none" strike="noStrike">
                          <a:effectLst/>
                        </a:rPr>
                        <a:t>xg_fea_grid_step2</a:t>
                      </a:r>
                      <a:endParaRPr lang="en-IN" sz="9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900" u="none" strike="noStrike">
                          <a:effectLst/>
                        </a:rPr>
                        <a:t>100</a:t>
                      </a:r>
                      <a:endParaRPr lang="en-IN" sz="9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900" u="none" strike="noStrike">
                          <a:effectLst/>
                        </a:rPr>
                        <a:t>82.99</a:t>
                      </a:r>
                      <a:endParaRPr lang="en-IN" sz="9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900" u="none" strike="noStrike">
                          <a:effectLst/>
                        </a:rPr>
                        <a:t>100</a:t>
                      </a:r>
                      <a:endParaRPr lang="en-IN" sz="9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900" u="none" strike="noStrike">
                          <a:effectLst/>
                        </a:rPr>
                        <a:t>20.68</a:t>
                      </a:r>
                      <a:endParaRPr lang="en-IN" sz="9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900" u="none" strike="noStrike">
                          <a:effectLst/>
                        </a:rPr>
                        <a:t>100</a:t>
                      </a:r>
                      <a:endParaRPr lang="en-IN" sz="9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900" u="none" strike="noStrike">
                          <a:effectLst/>
                        </a:rPr>
                        <a:t>59.4</a:t>
                      </a:r>
                      <a:endParaRPr lang="en-IN" sz="9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900" u="none" strike="noStrike">
                          <a:effectLst/>
                        </a:rPr>
                        <a:t>max_depth=7,min_child_weight=0</a:t>
                      </a:r>
                      <a:endParaRPr lang="en-US" sz="9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1583875751"/>
                  </a:ext>
                </a:extLst>
              </a:tr>
              <a:tr h="229467">
                <a:tc>
                  <a:txBody>
                    <a:bodyPr/>
                    <a:lstStyle/>
                    <a:p>
                      <a:pPr algn="l" fontAlgn="b"/>
                      <a:r>
                        <a:rPr lang="en-IN" sz="900" u="none" strike="noStrike">
                          <a:effectLst/>
                        </a:rPr>
                        <a:t>xg_fea_grid_step3</a:t>
                      </a:r>
                      <a:endParaRPr lang="en-IN" sz="9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900" u="none" strike="noStrike">
                          <a:effectLst/>
                        </a:rPr>
                        <a:t>100</a:t>
                      </a:r>
                      <a:endParaRPr lang="en-IN" sz="9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900" u="none" strike="noStrike">
                          <a:effectLst/>
                        </a:rPr>
                        <a:t>83.6</a:t>
                      </a:r>
                      <a:endParaRPr lang="en-IN" sz="9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900" u="none" strike="noStrike">
                          <a:effectLst/>
                        </a:rPr>
                        <a:t>100</a:t>
                      </a:r>
                      <a:endParaRPr lang="en-IN" sz="9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900" u="none" strike="noStrike">
                          <a:effectLst/>
                        </a:rPr>
                        <a:t>28.7</a:t>
                      </a:r>
                      <a:endParaRPr lang="en-IN" sz="9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900" u="none" strike="noStrike">
                          <a:effectLst/>
                        </a:rPr>
                        <a:t>100</a:t>
                      </a:r>
                      <a:endParaRPr lang="en-IN" sz="9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900" u="none" strike="noStrike">
                          <a:effectLst/>
                        </a:rPr>
                        <a:t>62.9</a:t>
                      </a:r>
                      <a:endParaRPr lang="en-IN" sz="9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IN" sz="900" u="none" strike="noStrike">
                          <a:effectLst/>
                        </a:rPr>
                        <a:t>gamma=0.1</a:t>
                      </a:r>
                      <a:endParaRPr lang="en-IN" sz="9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3152422186"/>
                  </a:ext>
                </a:extLst>
              </a:tr>
              <a:tr h="229467">
                <a:tc>
                  <a:txBody>
                    <a:bodyPr/>
                    <a:lstStyle/>
                    <a:p>
                      <a:pPr algn="l" fontAlgn="b"/>
                      <a:r>
                        <a:rPr lang="en-IN" sz="900" u="none" strike="noStrike">
                          <a:effectLst/>
                        </a:rPr>
                        <a:t>xg_fea_grid_step4</a:t>
                      </a:r>
                      <a:endParaRPr lang="en-IN" sz="9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900" u="none" strike="noStrike">
                          <a:effectLst/>
                        </a:rPr>
                        <a:t>100</a:t>
                      </a:r>
                      <a:endParaRPr lang="en-IN" sz="9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900" u="none" strike="noStrike">
                          <a:effectLst/>
                        </a:rPr>
                        <a:t>85.26</a:t>
                      </a:r>
                      <a:endParaRPr lang="en-IN" sz="9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900" u="none" strike="noStrike">
                          <a:effectLst/>
                        </a:rPr>
                        <a:t>100</a:t>
                      </a:r>
                      <a:endParaRPr lang="en-IN" sz="9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900" u="none" strike="noStrike">
                          <a:effectLst/>
                        </a:rPr>
                        <a:t>40.22</a:t>
                      </a:r>
                      <a:endParaRPr lang="en-IN" sz="9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900" u="none" strike="noStrike">
                          <a:effectLst/>
                        </a:rPr>
                        <a:t>100</a:t>
                      </a:r>
                      <a:endParaRPr lang="en-IN" sz="9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900" u="none" strike="noStrike">
                          <a:effectLst/>
                        </a:rPr>
                        <a:t>68.27</a:t>
                      </a:r>
                      <a:endParaRPr lang="en-IN" sz="9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900" u="none" strike="noStrike">
                          <a:effectLst/>
                        </a:rPr>
                        <a:t>colsample_bytree=0.75,subsample=0.55,reg_alpha=0.0001</a:t>
                      </a:r>
                      <a:endParaRPr lang="en-US" sz="9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3292457707"/>
                  </a:ext>
                </a:extLst>
              </a:tr>
              <a:tr h="229467">
                <a:tc>
                  <a:txBody>
                    <a:bodyPr/>
                    <a:lstStyle/>
                    <a:p>
                      <a:pPr algn="l" fontAlgn="b"/>
                      <a:r>
                        <a:rPr lang="en-IN" sz="900" u="none" strike="noStrike">
                          <a:effectLst/>
                        </a:rPr>
                        <a:t>xg_fea_grid_step5</a:t>
                      </a:r>
                      <a:endParaRPr lang="en-IN" sz="9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900" u="none" strike="noStrike">
                          <a:effectLst/>
                        </a:rPr>
                        <a:t>100</a:t>
                      </a:r>
                      <a:endParaRPr lang="en-IN" sz="9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900" u="none" strike="noStrike">
                          <a:effectLst/>
                        </a:rPr>
                        <a:t>85.71</a:t>
                      </a:r>
                      <a:endParaRPr lang="en-IN" sz="9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900" u="none" strike="noStrike">
                          <a:effectLst/>
                        </a:rPr>
                        <a:t>100</a:t>
                      </a:r>
                      <a:endParaRPr lang="en-IN" sz="9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900" u="none" strike="noStrike">
                          <a:effectLst/>
                        </a:rPr>
                        <a:t>42.52</a:t>
                      </a:r>
                      <a:endParaRPr lang="en-IN" sz="9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900" u="none" strike="noStrike">
                          <a:effectLst/>
                        </a:rPr>
                        <a:t>100</a:t>
                      </a:r>
                      <a:endParaRPr lang="en-IN" sz="9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900" u="none" strike="noStrike">
                          <a:effectLst/>
                        </a:rPr>
                        <a:t>69.42</a:t>
                      </a:r>
                      <a:endParaRPr lang="en-IN" sz="9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IN" sz="900" u="none" strike="noStrike">
                          <a:effectLst/>
                        </a:rPr>
                        <a:t>reg_lamba=0.001</a:t>
                      </a:r>
                      <a:endParaRPr lang="en-IN" sz="9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864310121"/>
                  </a:ext>
                </a:extLst>
              </a:tr>
              <a:tr h="229467">
                <a:tc>
                  <a:txBody>
                    <a:bodyPr/>
                    <a:lstStyle/>
                    <a:p>
                      <a:pPr algn="l" fontAlgn="b"/>
                      <a:r>
                        <a:rPr lang="en-IN" sz="900" u="none" strike="noStrike">
                          <a:effectLst/>
                        </a:rPr>
                        <a:t>xg_fea_grid_step6</a:t>
                      </a:r>
                      <a:endParaRPr lang="en-IN" sz="9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900" u="none" strike="noStrike">
                          <a:effectLst/>
                        </a:rPr>
                        <a:t>100</a:t>
                      </a:r>
                      <a:endParaRPr lang="en-IN" sz="9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900" u="none" strike="noStrike">
                          <a:effectLst/>
                        </a:rPr>
                        <a:t>86.16</a:t>
                      </a:r>
                      <a:endParaRPr lang="en-IN" sz="9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900" u="none" strike="noStrike">
                          <a:effectLst/>
                        </a:rPr>
                        <a:t>100</a:t>
                      </a:r>
                      <a:endParaRPr lang="en-IN" sz="9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900" u="none" strike="noStrike">
                          <a:effectLst/>
                        </a:rPr>
                        <a:t>44.82</a:t>
                      </a:r>
                      <a:endParaRPr lang="en-IN" sz="9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900" u="none" strike="noStrike">
                          <a:effectLst/>
                        </a:rPr>
                        <a:t>100</a:t>
                      </a:r>
                      <a:endParaRPr lang="en-IN" sz="9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900" u="none" strike="noStrike">
                          <a:effectLst/>
                        </a:rPr>
                        <a:t>70.57</a:t>
                      </a:r>
                      <a:endParaRPr lang="en-IN" sz="9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900" u="none" strike="noStrike" dirty="0" err="1">
                          <a:effectLst/>
                        </a:rPr>
                        <a:t>learning_rate</a:t>
                      </a:r>
                      <a:r>
                        <a:rPr lang="en-US" sz="900" u="none" strike="noStrike" dirty="0">
                          <a:effectLst/>
                        </a:rPr>
                        <a:t>=0.1,n_estimators=3500</a:t>
                      </a:r>
                      <a:endParaRPr lang="en-US" sz="900" b="0" i="0" u="none" strike="noStrike" dirty="0">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2675266522"/>
                  </a:ext>
                </a:extLst>
              </a:tr>
            </a:tbl>
          </a:graphicData>
        </a:graphic>
      </p:graphicFrame>
      <p:pic>
        <p:nvPicPr>
          <p:cNvPr id="11" name="Picture 10">
            <a:extLst>
              <a:ext uri="{FF2B5EF4-FFF2-40B4-BE49-F238E27FC236}">
                <a16:creationId xmlns:a16="http://schemas.microsoft.com/office/drawing/2014/main" id="{296F8510-E798-4247-AB7A-232230E7A0A5}"/>
              </a:ext>
            </a:extLst>
          </p:cNvPr>
          <p:cNvPicPr>
            <a:picLocks noChangeAspect="1"/>
          </p:cNvPicPr>
          <p:nvPr/>
        </p:nvPicPr>
        <p:blipFill>
          <a:blip r:embed="rId3"/>
          <a:stretch>
            <a:fillRect/>
          </a:stretch>
        </p:blipFill>
        <p:spPr>
          <a:xfrm>
            <a:off x="6570920" y="1286185"/>
            <a:ext cx="4788193" cy="2520271"/>
          </a:xfrm>
          <a:prstGeom prst="rect">
            <a:avLst/>
          </a:prstGeom>
        </p:spPr>
      </p:pic>
    </p:spTree>
    <p:extLst>
      <p:ext uri="{BB962C8B-B14F-4D97-AF65-F5344CB8AC3E}">
        <p14:creationId xmlns:p14="http://schemas.microsoft.com/office/powerpoint/2010/main" val="295022483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83B5C55-EDE3-47E7-9709-A02D300C9248}"/>
              </a:ext>
            </a:extLst>
          </p:cNvPr>
          <p:cNvSpPr txBox="1"/>
          <p:nvPr/>
        </p:nvSpPr>
        <p:spPr>
          <a:xfrm>
            <a:off x="832884" y="827951"/>
            <a:ext cx="6599274" cy="400110"/>
          </a:xfrm>
          <a:prstGeom prst="rect">
            <a:avLst/>
          </a:prstGeom>
          <a:noFill/>
        </p:spPr>
        <p:txBody>
          <a:bodyPr wrap="square">
            <a:spAutoFit/>
          </a:bodyPr>
          <a:lstStyle/>
          <a:p>
            <a:r>
              <a:rPr lang="en-IN" sz="2000" dirty="0" err="1"/>
              <a:t>Xg</a:t>
            </a:r>
            <a:r>
              <a:rPr lang="en-IN" sz="2000" dirty="0"/>
              <a:t> Boost </a:t>
            </a:r>
            <a:r>
              <a:rPr lang="en-IN" sz="2000" dirty="0" err="1"/>
              <a:t>GridSearchCV</a:t>
            </a:r>
            <a:r>
              <a:rPr lang="en-IN" dirty="0"/>
              <a:t> with param grid up sampled data</a:t>
            </a:r>
          </a:p>
        </p:txBody>
      </p:sp>
      <p:graphicFrame>
        <p:nvGraphicFramePr>
          <p:cNvPr id="7" name="Table 8">
            <a:extLst>
              <a:ext uri="{FF2B5EF4-FFF2-40B4-BE49-F238E27FC236}">
                <a16:creationId xmlns:a16="http://schemas.microsoft.com/office/drawing/2014/main" id="{03EEDF45-F2AF-4CD4-88E4-96C30743CAD8}"/>
              </a:ext>
            </a:extLst>
          </p:cNvPr>
          <p:cNvGraphicFramePr>
            <a:graphicFrameLocks noGrp="1"/>
          </p:cNvGraphicFramePr>
          <p:nvPr>
            <p:extLst>
              <p:ext uri="{D42A27DB-BD31-4B8C-83A1-F6EECF244321}">
                <p14:modId xmlns:p14="http://schemas.microsoft.com/office/powerpoint/2010/main" val="2222319485"/>
              </p:ext>
            </p:extLst>
          </p:nvPr>
        </p:nvGraphicFramePr>
        <p:xfrm>
          <a:off x="6758229" y="4175219"/>
          <a:ext cx="4278360" cy="1396596"/>
        </p:xfrm>
        <a:graphic>
          <a:graphicData uri="http://schemas.openxmlformats.org/drawingml/2006/table">
            <a:tbl>
              <a:tblPr firstRow="1" bandRow="1">
                <a:tableStyleId>{F5AB1C69-6EDB-4FF4-983F-18BD219EF322}</a:tableStyleId>
              </a:tblPr>
              <a:tblGrid>
                <a:gridCol w="1426120">
                  <a:extLst>
                    <a:ext uri="{9D8B030D-6E8A-4147-A177-3AD203B41FA5}">
                      <a16:colId xmlns:a16="http://schemas.microsoft.com/office/drawing/2014/main" val="670562444"/>
                    </a:ext>
                  </a:extLst>
                </a:gridCol>
                <a:gridCol w="1426120">
                  <a:extLst>
                    <a:ext uri="{9D8B030D-6E8A-4147-A177-3AD203B41FA5}">
                      <a16:colId xmlns:a16="http://schemas.microsoft.com/office/drawing/2014/main" val="863930403"/>
                    </a:ext>
                  </a:extLst>
                </a:gridCol>
                <a:gridCol w="1426120">
                  <a:extLst>
                    <a:ext uri="{9D8B030D-6E8A-4147-A177-3AD203B41FA5}">
                      <a16:colId xmlns:a16="http://schemas.microsoft.com/office/drawing/2014/main" val="156081158"/>
                    </a:ext>
                  </a:extLst>
                </a:gridCol>
              </a:tblGrid>
              <a:tr h="502491">
                <a:tc>
                  <a:txBody>
                    <a:bodyPr/>
                    <a:lstStyle/>
                    <a:p>
                      <a:r>
                        <a:rPr lang="en-US" sz="1600" dirty="0"/>
                        <a:t>Confusion Matrix</a:t>
                      </a:r>
                      <a:endParaRPr lang="en-IN" sz="1600" dirty="0"/>
                    </a:p>
                  </a:txBody>
                  <a:tcPr/>
                </a:tc>
                <a:tc>
                  <a:txBody>
                    <a:bodyPr/>
                    <a:lstStyle/>
                    <a:p>
                      <a:r>
                        <a:rPr lang="en-US" sz="1600" dirty="0"/>
                        <a:t>Actual-Yes</a:t>
                      </a:r>
                      <a:endParaRPr lang="en-IN" sz="1600" dirty="0"/>
                    </a:p>
                  </a:txBody>
                  <a:tcPr/>
                </a:tc>
                <a:tc>
                  <a:txBody>
                    <a:bodyPr/>
                    <a:lstStyle/>
                    <a:p>
                      <a:r>
                        <a:rPr lang="en-US" sz="1600" dirty="0"/>
                        <a:t>Actual-No</a:t>
                      </a:r>
                      <a:endParaRPr lang="en-IN" sz="1600" dirty="0"/>
                    </a:p>
                  </a:txBody>
                  <a:tcPr/>
                </a:tc>
                <a:extLst>
                  <a:ext uri="{0D108BD9-81ED-4DB2-BD59-A6C34878D82A}">
                    <a16:rowId xmlns:a16="http://schemas.microsoft.com/office/drawing/2014/main" val="3000586219"/>
                  </a:ext>
                </a:extLst>
              </a:tr>
              <a:tr h="408738">
                <a:tc>
                  <a:txBody>
                    <a:bodyPr/>
                    <a:lstStyle/>
                    <a:p>
                      <a:r>
                        <a:rPr lang="en-US" sz="1600" dirty="0"/>
                        <a:t>Predicted -Yes</a:t>
                      </a:r>
                      <a:endParaRPr lang="en-IN" sz="1600" dirty="0"/>
                    </a:p>
                  </a:txBody>
                  <a:tcPr/>
                </a:tc>
                <a:tc>
                  <a:txBody>
                    <a:bodyPr/>
                    <a:lstStyle/>
                    <a:p>
                      <a:r>
                        <a:rPr lang="en-US" sz="1600" dirty="0"/>
                        <a:t>58(TP)</a:t>
                      </a:r>
                      <a:endParaRPr lang="en-IN" sz="1600" dirty="0"/>
                    </a:p>
                  </a:txBody>
                  <a:tcPr/>
                </a:tc>
                <a:tc>
                  <a:txBody>
                    <a:bodyPr/>
                    <a:lstStyle/>
                    <a:p>
                      <a:r>
                        <a:rPr lang="en-US" sz="1600" dirty="0"/>
                        <a:t>49(FP)</a:t>
                      </a:r>
                      <a:endParaRPr lang="en-IN" sz="1600" dirty="0"/>
                    </a:p>
                  </a:txBody>
                  <a:tcPr/>
                </a:tc>
                <a:extLst>
                  <a:ext uri="{0D108BD9-81ED-4DB2-BD59-A6C34878D82A}">
                    <a16:rowId xmlns:a16="http://schemas.microsoft.com/office/drawing/2014/main" val="4242039775"/>
                  </a:ext>
                </a:extLst>
              </a:tr>
              <a:tr h="408738">
                <a:tc>
                  <a:txBody>
                    <a:bodyPr/>
                    <a:lstStyle/>
                    <a:p>
                      <a:r>
                        <a:rPr lang="en-US" sz="1600" dirty="0"/>
                        <a:t>Predicted- No</a:t>
                      </a:r>
                      <a:endParaRPr lang="en-IN" sz="1600" dirty="0"/>
                    </a:p>
                  </a:txBody>
                  <a:tcPr/>
                </a:tc>
                <a:tc>
                  <a:txBody>
                    <a:bodyPr/>
                    <a:lstStyle/>
                    <a:p>
                      <a:r>
                        <a:rPr lang="en-US" sz="1600" dirty="0"/>
                        <a:t>29(FN)</a:t>
                      </a:r>
                      <a:endParaRPr lang="en-IN" sz="1600" dirty="0"/>
                    </a:p>
                  </a:txBody>
                  <a:tcPr/>
                </a:tc>
                <a:tc>
                  <a:txBody>
                    <a:bodyPr/>
                    <a:lstStyle/>
                    <a:p>
                      <a:r>
                        <a:rPr lang="en-US" sz="1600" dirty="0"/>
                        <a:t>305(TN)</a:t>
                      </a:r>
                      <a:endParaRPr lang="en-IN" sz="1600" dirty="0"/>
                    </a:p>
                  </a:txBody>
                  <a:tcPr/>
                </a:tc>
                <a:extLst>
                  <a:ext uri="{0D108BD9-81ED-4DB2-BD59-A6C34878D82A}">
                    <a16:rowId xmlns:a16="http://schemas.microsoft.com/office/drawing/2014/main" val="3780867557"/>
                  </a:ext>
                </a:extLst>
              </a:tr>
            </a:tbl>
          </a:graphicData>
        </a:graphic>
      </p:graphicFrame>
      <p:graphicFrame>
        <p:nvGraphicFramePr>
          <p:cNvPr id="8" name="Chart 7">
            <a:extLst>
              <a:ext uri="{FF2B5EF4-FFF2-40B4-BE49-F238E27FC236}">
                <a16:creationId xmlns:a16="http://schemas.microsoft.com/office/drawing/2014/main" id="{94B31281-A22B-43A8-B27D-1B73DF196D6B}"/>
              </a:ext>
            </a:extLst>
          </p:cNvPr>
          <p:cNvGraphicFramePr>
            <a:graphicFrameLocks/>
          </p:cNvGraphicFramePr>
          <p:nvPr>
            <p:extLst>
              <p:ext uri="{D42A27DB-BD31-4B8C-83A1-F6EECF244321}">
                <p14:modId xmlns:p14="http://schemas.microsoft.com/office/powerpoint/2010/main" val="394404101"/>
              </p:ext>
            </p:extLst>
          </p:nvPr>
        </p:nvGraphicFramePr>
        <p:xfrm>
          <a:off x="758453" y="3400367"/>
          <a:ext cx="5589181"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 name="Table 3">
            <a:extLst>
              <a:ext uri="{FF2B5EF4-FFF2-40B4-BE49-F238E27FC236}">
                <a16:creationId xmlns:a16="http://schemas.microsoft.com/office/drawing/2014/main" id="{CC062D29-D29B-4D6F-8AD7-F6FC4C0DE6BF}"/>
              </a:ext>
            </a:extLst>
          </p:cNvPr>
          <p:cNvGraphicFramePr>
            <a:graphicFrameLocks noGrp="1"/>
          </p:cNvGraphicFramePr>
          <p:nvPr>
            <p:extLst>
              <p:ext uri="{D42A27DB-BD31-4B8C-83A1-F6EECF244321}">
                <p14:modId xmlns:p14="http://schemas.microsoft.com/office/powerpoint/2010/main" val="2876268713"/>
              </p:ext>
            </p:extLst>
          </p:nvPr>
        </p:nvGraphicFramePr>
        <p:xfrm>
          <a:off x="832884" y="1291510"/>
          <a:ext cx="5925347" cy="1823833"/>
        </p:xfrm>
        <a:graphic>
          <a:graphicData uri="http://schemas.openxmlformats.org/drawingml/2006/table">
            <a:tbl>
              <a:tblPr>
                <a:tableStyleId>{5C22544A-7EE6-4342-B048-85BDC9FD1C3A}</a:tableStyleId>
              </a:tblPr>
              <a:tblGrid>
                <a:gridCol w="985283">
                  <a:extLst>
                    <a:ext uri="{9D8B030D-6E8A-4147-A177-3AD203B41FA5}">
                      <a16:colId xmlns:a16="http://schemas.microsoft.com/office/drawing/2014/main" val="3870683671"/>
                    </a:ext>
                  </a:extLst>
                </a:gridCol>
                <a:gridCol w="669852">
                  <a:extLst>
                    <a:ext uri="{9D8B030D-6E8A-4147-A177-3AD203B41FA5}">
                      <a16:colId xmlns:a16="http://schemas.microsoft.com/office/drawing/2014/main" val="125874903"/>
                    </a:ext>
                  </a:extLst>
                </a:gridCol>
                <a:gridCol w="637953">
                  <a:extLst>
                    <a:ext uri="{9D8B030D-6E8A-4147-A177-3AD203B41FA5}">
                      <a16:colId xmlns:a16="http://schemas.microsoft.com/office/drawing/2014/main" val="3063280252"/>
                    </a:ext>
                  </a:extLst>
                </a:gridCol>
                <a:gridCol w="563526">
                  <a:extLst>
                    <a:ext uri="{9D8B030D-6E8A-4147-A177-3AD203B41FA5}">
                      <a16:colId xmlns:a16="http://schemas.microsoft.com/office/drawing/2014/main" val="455004885"/>
                    </a:ext>
                  </a:extLst>
                </a:gridCol>
                <a:gridCol w="446567">
                  <a:extLst>
                    <a:ext uri="{9D8B030D-6E8A-4147-A177-3AD203B41FA5}">
                      <a16:colId xmlns:a16="http://schemas.microsoft.com/office/drawing/2014/main" val="2909022302"/>
                    </a:ext>
                  </a:extLst>
                </a:gridCol>
                <a:gridCol w="468090">
                  <a:extLst>
                    <a:ext uri="{9D8B030D-6E8A-4147-A177-3AD203B41FA5}">
                      <a16:colId xmlns:a16="http://schemas.microsoft.com/office/drawing/2014/main" val="1491328026"/>
                    </a:ext>
                  </a:extLst>
                </a:gridCol>
                <a:gridCol w="340462">
                  <a:extLst>
                    <a:ext uri="{9D8B030D-6E8A-4147-A177-3AD203B41FA5}">
                      <a16:colId xmlns:a16="http://schemas.microsoft.com/office/drawing/2014/main" val="2955150106"/>
                    </a:ext>
                  </a:extLst>
                </a:gridCol>
                <a:gridCol w="1813614">
                  <a:extLst>
                    <a:ext uri="{9D8B030D-6E8A-4147-A177-3AD203B41FA5}">
                      <a16:colId xmlns:a16="http://schemas.microsoft.com/office/drawing/2014/main" val="857108403"/>
                    </a:ext>
                  </a:extLst>
                </a:gridCol>
              </a:tblGrid>
              <a:tr h="207649">
                <a:tc>
                  <a:txBody>
                    <a:bodyPr/>
                    <a:lstStyle/>
                    <a:p>
                      <a:pPr algn="l" fontAlgn="b"/>
                      <a:r>
                        <a:rPr lang="en-IN" sz="900" u="none" strike="noStrike">
                          <a:effectLst/>
                        </a:rPr>
                        <a:t>Column1</a:t>
                      </a:r>
                      <a:endParaRPr lang="en-IN" sz="900" b="1" i="0" u="none" strike="noStrike">
                        <a:solidFill>
                          <a:srgbClr val="FFFFFF"/>
                        </a:solidFill>
                        <a:effectLst/>
                        <a:latin typeface="Calibri" panose="020F0502020204030204" pitchFamily="34" charset="0"/>
                      </a:endParaRPr>
                    </a:p>
                  </a:txBody>
                  <a:tcPr marL="0" marR="0" marT="0" marB="0" anchor="b"/>
                </a:tc>
                <a:tc>
                  <a:txBody>
                    <a:bodyPr/>
                    <a:lstStyle/>
                    <a:p>
                      <a:pPr algn="l" fontAlgn="b"/>
                      <a:r>
                        <a:rPr lang="en-IN" sz="900" u="none" strike="noStrike">
                          <a:effectLst/>
                        </a:rPr>
                        <a:t>train_accuracy</a:t>
                      </a:r>
                      <a:endParaRPr lang="en-IN" sz="900" b="1" i="0" u="none" strike="noStrike">
                        <a:solidFill>
                          <a:srgbClr val="FFFFFF"/>
                        </a:solidFill>
                        <a:effectLst/>
                        <a:latin typeface="Calibri" panose="020F0502020204030204" pitchFamily="34" charset="0"/>
                      </a:endParaRPr>
                    </a:p>
                  </a:txBody>
                  <a:tcPr marL="0" marR="0" marT="0" marB="0" anchor="b"/>
                </a:tc>
                <a:tc>
                  <a:txBody>
                    <a:bodyPr/>
                    <a:lstStyle/>
                    <a:p>
                      <a:pPr algn="l" fontAlgn="b"/>
                      <a:r>
                        <a:rPr lang="en-IN" sz="900" u="none" strike="noStrike">
                          <a:effectLst/>
                        </a:rPr>
                        <a:t>test_accuracy</a:t>
                      </a:r>
                      <a:endParaRPr lang="en-IN" sz="900" b="1" i="0" u="none" strike="noStrike">
                        <a:solidFill>
                          <a:srgbClr val="FFFFFF"/>
                        </a:solidFill>
                        <a:effectLst/>
                        <a:latin typeface="Calibri" panose="020F0502020204030204" pitchFamily="34" charset="0"/>
                      </a:endParaRPr>
                    </a:p>
                  </a:txBody>
                  <a:tcPr marL="0" marR="0" marT="0" marB="0" anchor="b"/>
                </a:tc>
                <a:tc>
                  <a:txBody>
                    <a:bodyPr/>
                    <a:lstStyle/>
                    <a:p>
                      <a:pPr algn="l" fontAlgn="b"/>
                      <a:r>
                        <a:rPr lang="en-IN" sz="900" u="none" strike="noStrike">
                          <a:effectLst/>
                        </a:rPr>
                        <a:t>train recall</a:t>
                      </a:r>
                      <a:endParaRPr lang="en-IN" sz="900" b="1" i="0" u="none" strike="noStrike">
                        <a:solidFill>
                          <a:srgbClr val="FFFFFF"/>
                        </a:solidFill>
                        <a:effectLst/>
                        <a:latin typeface="Calibri" panose="020F0502020204030204" pitchFamily="34" charset="0"/>
                      </a:endParaRPr>
                    </a:p>
                  </a:txBody>
                  <a:tcPr marL="0" marR="0" marT="0" marB="0" anchor="b"/>
                </a:tc>
                <a:tc>
                  <a:txBody>
                    <a:bodyPr/>
                    <a:lstStyle/>
                    <a:p>
                      <a:pPr algn="l" fontAlgn="b"/>
                      <a:r>
                        <a:rPr lang="en-IN" sz="900" u="none" strike="noStrike">
                          <a:effectLst/>
                        </a:rPr>
                        <a:t>test recall</a:t>
                      </a:r>
                      <a:endParaRPr lang="en-IN" sz="900" b="1" i="0" u="none" strike="noStrike">
                        <a:solidFill>
                          <a:srgbClr val="FFFFFF"/>
                        </a:solidFill>
                        <a:effectLst/>
                        <a:latin typeface="Calibri" panose="020F0502020204030204" pitchFamily="34" charset="0"/>
                      </a:endParaRPr>
                    </a:p>
                  </a:txBody>
                  <a:tcPr marL="0" marR="0" marT="0" marB="0" anchor="b"/>
                </a:tc>
                <a:tc>
                  <a:txBody>
                    <a:bodyPr/>
                    <a:lstStyle/>
                    <a:p>
                      <a:pPr algn="l" fontAlgn="b"/>
                      <a:r>
                        <a:rPr lang="en-IN" sz="900" u="none" strike="noStrike">
                          <a:effectLst/>
                        </a:rPr>
                        <a:t>train auc</a:t>
                      </a:r>
                      <a:endParaRPr lang="en-IN" sz="900" b="1" i="0" u="none" strike="noStrike">
                        <a:solidFill>
                          <a:srgbClr val="FFFFFF"/>
                        </a:solidFill>
                        <a:effectLst/>
                        <a:latin typeface="Calibri" panose="020F0502020204030204" pitchFamily="34" charset="0"/>
                      </a:endParaRPr>
                    </a:p>
                  </a:txBody>
                  <a:tcPr marL="0" marR="0" marT="0" marB="0" anchor="b"/>
                </a:tc>
                <a:tc>
                  <a:txBody>
                    <a:bodyPr/>
                    <a:lstStyle/>
                    <a:p>
                      <a:pPr algn="l" fontAlgn="b"/>
                      <a:r>
                        <a:rPr lang="en-IN" sz="900" u="none" strike="noStrike">
                          <a:effectLst/>
                        </a:rPr>
                        <a:t>test auc</a:t>
                      </a:r>
                      <a:endParaRPr lang="en-IN" sz="900" b="1" i="0" u="none" strike="noStrike">
                        <a:solidFill>
                          <a:srgbClr val="FFFFFF"/>
                        </a:solidFill>
                        <a:effectLst/>
                        <a:latin typeface="Calibri" panose="020F0502020204030204" pitchFamily="34" charset="0"/>
                      </a:endParaRPr>
                    </a:p>
                  </a:txBody>
                  <a:tcPr marL="0" marR="0" marT="0" marB="0" anchor="b"/>
                </a:tc>
                <a:tc>
                  <a:txBody>
                    <a:bodyPr/>
                    <a:lstStyle/>
                    <a:p>
                      <a:pPr algn="l" fontAlgn="b"/>
                      <a:r>
                        <a:rPr lang="en-IN" sz="900" u="none" strike="noStrike">
                          <a:effectLst/>
                        </a:rPr>
                        <a:t>update</a:t>
                      </a:r>
                      <a:endParaRPr lang="en-IN" sz="900" b="1" i="0" u="none" strike="noStrike">
                        <a:solidFill>
                          <a:srgbClr val="FFFFFF"/>
                        </a:solidFill>
                        <a:effectLst/>
                        <a:latin typeface="Calibri" panose="020F0502020204030204" pitchFamily="34" charset="0"/>
                      </a:endParaRPr>
                    </a:p>
                  </a:txBody>
                  <a:tcPr marL="0" marR="0" marT="0" marB="0" anchor="b"/>
                </a:tc>
                <a:extLst>
                  <a:ext uri="{0D108BD9-81ED-4DB2-BD59-A6C34878D82A}">
                    <a16:rowId xmlns:a16="http://schemas.microsoft.com/office/drawing/2014/main" val="3492470427"/>
                  </a:ext>
                </a:extLst>
              </a:tr>
              <a:tr h="207649">
                <a:tc>
                  <a:txBody>
                    <a:bodyPr/>
                    <a:lstStyle/>
                    <a:p>
                      <a:pPr algn="l" fontAlgn="b"/>
                      <a:r>
                        <a:rPr lang="en-IN" sz="900" u="none" strike="noStrike">
                          <a:effectLst/>
                        </a:rPr>
                        <a:t>XG_fea_up</a:t>
                      </a:r>
                      <a:endParaRPr lang="en-IN" sz="9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900" u="none" strike="noStrike">
                          <a:effectLst/>
                        </a:rPr>
                        <a:t>91.21</a:t>
                      </a:r>
                      <a:endParaRPr lang="en-IN" sz="9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900" u="none" strike="noStrike">
                          <a:effectLst/>
                        </a:rPr>
                        <a:t>80.72</a:t>
                      </a:r>
                      <a:endParaRPr lang="en-IN" sz="9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900" u="none" strike="noStrike">
                          <a:effectLst/>
                        </a:rPr>
                        <a:t>90.9</a:t>
                      </a:r>
                      <a:endParaRPr lang="en-IN" sz="9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900" u="none" strike="noStrike">
                          <a:effectLst/>
                        </a:rPr>
                        <a:t>51.11</a:t>
                      </a:r>
                      <a:endParaRPr lang="en-IN" sz="9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900" u="none" strike="noStrike">
                          <a:effectLst/>
                        </a:rPr>
                        <a:t>91.21</a:t>
                      </a:r>
                      <a:endParaRPr lang="en-IN" sz="9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900" u="none" strike="noStrike">
                          <a:effectLst/>
                        </a:rPr>
                        <a:t>70.22</a:t>
                      </a:r>
                      <a:endParaRPr lang="en-IN" sz="9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IN" sz="900" u="none" strike="noStrike">
                          <a:effectLst/>
                        </a:rPr>
                        <a:t>-</a:t>
                      </a:r>
                      <a:endParaRPr lang="en-IN" sz="9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1645387899"/>
                  </a:ext>
                </a:extLst>
              </a:tr>
              <a:tr h="207649">
                <a:tc>
                  <a:txBody>
                    <a:bodyPr/>
                    <a:lstStyle/>
                    <a:p>
                      <a:pPr algn="l" fontAlgn="b"/>
                      <a:r>
                        <a:rPr lang="en-US" sz="900" u="none" strike="noStrike">
                          <a:effectLst/>
                        </a:rPr>
                        <a:t>xg_fea_up_grid_step1</a:t>
                      </a:r>
                      <a:endParaRPr lang="en-US" sz="9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900" u="none" strike="noStrike">
                          <a:effectLst/>
                        </a:rPr>
                        <a:t>91.64</a:t>
                      </a:r>
                      <a:endParaRPr lang="en-IN" sz="9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900" u="none" strike="noStrike">
                          <a:effectLst/>
                        </a:rPr>
                        <a:t>82.99</a:t>
                      </a:r>
                      <a:endParaRPr lang="en-IN" sz="9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900" u="none" strike="noStrike">
                          <a:effectLst/>
                        </a:rPr>
                        <a:t>92.04</a:t>
                      </a:r>
                      <a:endParaRPr lang="en-IN" sz="9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900" u="none" strike="noStrike">
                          <a:effectLst/>
                        </a:rPr>
                        <a:t>49.42</a:t>
                      </a:r>
                      <a:endParaRPr lang="en-IN" sz="9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900" u="none" strike="noStrike">
                          <a:effectLst/>
                        </a:rPr>
                        <a:t>91.64</a:t>
                      </a:r>
                      <a:endParaRPr lang="en-IN" sz="9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900" u="none" strike="noStrike">
                          <a:effectLst/>
                        </a:rPr>
                        <a:t>70.33</a:t>
                      </a:r>
                      <a:endParaRPr lang="en-IN" sz="9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IN" sz="900" u="none" strike="noStrike">
                          <a:effectLst/>
                        </a:rPr>
                        <a:t>-</a:t>
                      </a:r>
                      <a:endParaRPr lang="en-IN" sz="9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2844359249"/>
                  </a:ext>
                </a:extLst>
              </a:tr>
              <a:tr h="207649">
                <a:tc>
                  <a:txBody>
                    <a:bodyPr/>
                    <a:lstStyle/>
                    <a:p>
                      <a:pPr algn="l" fontAlgn="b"/>
                      <a:r>
                        <a:rPr lang="en-US" sz="900" u="none" strike="noStrike">
                          <a:effectLst/>
                        </a:rPr>
                        <a:t>xg_fea_up_grid_step2</a:t>
                      </a:r>
                      <a:endParaRPr lang="en-US" sz="9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900" u="none" strike="noStrike">
                          <a:effectLst/>
                        </a:rPr>
                        <a:t>90.87</a:t>
                      </a:r>
                      <a:endParaRPr lang="en-IN" sz="9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900" u="none" strike="noStrike">
                          <a:effectLst/>
                        </a:rPr>
                        <a:t>81.47</a:t>
                      </a:r>
                      <a:endParaRPr lang="en-IN" sz="9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900" u="none" strike="noStrike">
                          <a:effectLst/>
                        </a:rPr>
                        <a:t>91.29</a:t>
                      </a:r>
                      <a:endParaRPr lang="en-IN" sz="9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900" u="none" strike="noStrike">
                          <a:effectLst/>
                        </a:rPr>
                        <a:t>49.98</a:t>
                      </a:r>
                      <a:endParaRPr lang="en-IN" sz="9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900" u="none" strike="noStrike">
                          <a:effectLst/>
                        </a:rPr>
                        <a:t>90.84</a:t>
                      </a:r>
                      <a:endParaRPr lang="en-IN" sz="9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900" u="none" strike="noStrike">
                          <a:effectLst/>
                        </a:rPr>
                        <a:t>70.78</a:t>
                      </a:r>
                      <a:endParaRPr lang="en-IN" sz="9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900" u="none" strike="noStrike">
                          <a:effectLst/>
                        </a:rPr>
                        <a:t>max_deapth=2,min_child_weight=0</a:t>
                      </a:r>
                      <a:endParaRPr lang="en-US" sz="9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3745534954"/>
                  </a:ext>
                </a:extLst>
              </a:tr>
              <a:tr h="207649">
                <a:tc>
                  <a:txBody>
                    <a:bodyPr/>
                    <a:lstStyle/>
                    <a:p>
                      <a:pPr algn="l" fontAlgn="b"/>
                      <a:r>
                        <a:rPr lang="en-US" sz="900" u="none" strike="noStrike">
                          <a:effectLst/>
                        </a:rPr>
                        <a:t>xg_fea_up_grid_step3</a:t>
                      </a:r>
                      <a:endParaRPr lang="en-US" sz="9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900" u="none" strike="noStrike">
                          <a:effectLst/>
                        </a:rPr>
                        <a:t>85.89</a:t>
                      </a:r>
                      <a:endParaRPr lang="en-IN" sz="9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900" u="none" strike="noStrike">
                          <a:effectLst/>
                        </a:rPr>
                        <a:t>82.31</a:t>
                      </a:r>
                      <a:endParaRPr lang="en-IN" sz="9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900" u="none" strike="noStrike">
                          <a:effectLst/>
                        </a:rPr>
                        <a:t>85.41</a:t>
                      </a:r>
                      <a:endParaRPr lang="en-IN" sz="9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900" u="none" strike="noStrike">
                          <a:effectLst/>
                        </a:rPr>
                        <a:t>65.51</a:t>
                      </a:r>
                      <a:endParaRPr lang="en-IN" sz="9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900" u="none" strike="noStrike">
                          <a:effectLst/>
                        </a:rPr>
                        <a:t>85.62</a:t>
                      </a:r>
                      <a:endParaRPr lang="en-IN" sz="9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900" u="none" strike="noStrike">
                          <a:effectLst/>
                        </a:rPr>
                        <a:t>75.97</a:t>
                      </a:r>
                      <a:endParaRPr lang="en-IN" sz="9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IN" sz="900" u="none" strike="noStrike">
                          <a:effectLst/>
                        </a:rPr>
                        <a:t>gamma=0</a:t>
                      </a:r>
                      <a:endParaRPr lang="en-IN" sz="9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3365400694"/>
                  </a:ext>
                </a:extLst>
              </a:tr>
              <a:tr h="370290">
                <a:tc>
                  <a:txBody>
                    <a:bodyPr/>
                    <a:lstStyle/>
                    <a:p>
                      <a:pPr algn="l" fontAlgn="b"/>
                      <a:r>
                        <a:rPr lang="en-US" sz="900" u="none" strike="noStrike">
                          <a:effectLst/>
                        </a:rPr>
                        <a:t>xg_fea_up_grid_step4</a:t>
                      </a:r>
                      <a:endParaRPr lang="en-US" sz="9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900" u="none" strike="noStrike">
                          <a:effectLst/>
                        </a:rPr>
                        <a:t>85.6</a:t>
                      </a:r>
                      <a:endParaRPr lang="en-IN" sz="9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900" u="none" strike="noStrike">
                          <a:effectLst/>
                        </a:rPr>
                        <a:t>82.32</a:t>
                      </a:r>
                      <a:endParaRPr lang="en-IN" sz="9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900" u="none" strike="noStrike">
                          <a:effectLst/>
                        </a:rPr>
                        <a:t>85.7</a:t>
                      </a:r>
                      <a:endParaRPr lang="en-IN" sz="9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900" u="none" strike="noStrike">
                          <a:effectLst/>
                        </a:rPr>
                        <a:t>66.66</a:t>
                      </a:r>
                      <a:endParaRPr lang="en-IN" sz="9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900" u="none" strike="noStrike">
                          <a:effectLst/>
                        </a:rPr>
                        <a:t>85.41</a:t>
                      </a:r>
                      <a:endParaRPr lang="en-IN" sz="9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900" u="none" strike="noStrike">
                          <a:effectLst/>
                        </a:rPr>
                        <a:t>76.41</a:t>
                      </a:r>
                      <a:endParaRPr lang="en-IN" sz="9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900" u="none" strike="noStrike">
                          <a:effectLst/>
                        </a:rPr>
                        <a:t>colsample_bytree=0.75,subsample=0.7,reg_alpha=0.0001</a:t>
                      </a:r>
                      <a:endParaRPr lang="en-US" sz="9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1811814993"/>
                  </a:ext>
                </a:extLst>
              </a:tr>
              <a:tr h="207649">
                <a:tc>
                  <a:txBody>
                    <a:bodyPr/>
                    <a:lstStyle/>
                    <a:p>
                      <a:pPr algn="l" fontAlgn="b"/>
                      <a:r>
                        <a:rPr lang="en-US" sz="900" u="none" strike="noStrike">
                          <a:effectLst/>
                        </a:rPr>
                        <a:t>xg_fea_up_grid_step5</a:t>
                      </a:r>
                      <a:endParaRPr lang="en-US" sz="9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900" u="none" strike="noStrike">
                          <a:effectLst/>
                        </a:rPr>
                        <a:t>85.6</a:t>
                      </a:r>
                      <a:endParaRPr lang="en-IN" sz="9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900" u="none" strike="noStrike">
                          <a:effectLst/>
                        </a:rPr>
                        <a:t>82.31</a:t>
                      </a:r>
                      <a:endParaRPr lang="en-IN" sz="9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900" u="none" strike="noStrike">
                          <a:effectLst/>
                        </a:rPr>
                        <a:t>85.7</a:t>
                      </a:r>
                      <a:endParaRPr lang="en-IN" sz="9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900" u="none" strike="noStrike">
                          <a:effectLst/>
                        </a:rPr>
                        <a:t>66.66</a:t>
                      </a:r>
                      <a:endParaRPr lang="en-IN" sz="9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900" u="none" strike="noStrike">
                          <a:effectLst/>
                        </a:rPr>
                        <a:t>85.41</a:t>
                      </a:r>
                      <a:endParaRPr lang="en-IN" sz="9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900" u="none" strike="noStrike">
                          <a:effectLst/>
                        </a:rPr>
                        <a:t>76.41</a:t>
                      </a:r>
                      <a:endParaRPr lang="en-IN" sz="9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IN" sz="900" u="none" strike="noStrike" dirty="0" err="1">
                          <a:effectLst/>
                        </a:rPr>
                        <a:t>reg_lamba</a:t>
                      </a:r>
                      <a:r>
                        <a:rPr lang="en-IN" sz="900" u="none" strike="noStrike" dirty="0">
                          <a:effectLst/>
                        </a:rPr>
                        <a:t>=0.05</a:t>
                      </a:r>
                      <a:endParaRPr lang="en-IN" sz="900" b="0" i="0" u="none" strike="noStrike" dirty="0">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2466325124"/>
                  </a:ext>
                </a:extLst>
              </a:tr>
              <a:tr h="207649">
                <a:tc>
                  <a:txBody>
                    <a:bodyPr/>
                    <a:lstStyle/>
                    <a:p>
                      <a:pPr algn="l" fontAlgn="b"/>
                      <a:r>
                        <a:rPr lang="en-US" sz="900" u="none" strike="noStrike">
                          <a:effectLst/>
                        </a:rPr>
                        <a:t>xg_fea_up_grid_step6</a:t>
                      </a:r>
                      <a:endParaRPr lang="en-US" sz="9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900" u="none" strike="noStrike">
                          <a:effectLst/>
                        </a:rPr>
                        <a:t>100</a:t>
                      </a:r>
                      <a:endParaRPr lang="en-IN" sz="9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900" u="none" strike="noStrike">
                          <a:effectLst/>
                        </a:rPr>
                        <a:t>82.31</a:t>
                      </a:r>
                      <a:endParaRPr lang="en-IN" sz="9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900" u="none" strike="noStrike">
                          <a:effectLst/>
                        </a:rPr>
                        <a:t>100</a:t>
                      </a:r>
                      <a:endParaRPr lang="en-IN" sz="9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900" u="none" strike="noStrike">
                          <a:effectLst/>
                        </a:rPr>
                        <a:t>66.66</a:t>
                      </a:r>
                      <a:endParaRPr lang="en-IN" sz="9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900" u="none" strike="noStrike">
                          <a:effectLst/>
                        </a:rPr>
                        <a:t>100</a:t>
                      </a:r>
                      <a:endParaRPr lang="en-IN" sz="9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900" u="none" strike="noStrike">
                          <a:effectLst/>
                        </a:rPr>
                        <a:t>76.41</a:t>
                      </a:r>
                      <a:endParaRPr lang="en-IN" sz="9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900" u="none" strike="noStrike" dirty="0" err="1">
                          <a:effectLst/>
                        </a:rPr>
                        <a:t>learning_rate</a:t>
                      </a:r>
                      <a:r>
                        <a:rPr lang="en-US" sz="900" u="none" strike="noStrike" dirty="0">
                          <a:effectLst/>
                        </a:rPr>
                        <a:t>=0.1,n_estimators=100</a:t>
                      </a:r>
                      <a:endParaRPr lang="en-US" sz="900" b="0" i="0" u="none" strike="noStrike" dirty="0">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1571941866"/>
                  </a:ext>
                </a:extLst>
              </a:tr>
            </a:tbl>
          </a:graphicData>
        </a:graphic>
      </p:graphicFrame>
      <p:pic>
        <p:nvPicPr>
          <p:cNvPr id="9" name="Picture 8">
            <a:extLst>
              <a:ext uri="{FF2B5EF4-FFF2-40B4-BE49-F238E27FC236}">
                <a16:creationId xmlns:a16="http://schemas.microsoft.com/office/drawing/2014/main" id="{08F76289-3803-4842-826C-1B22595220FC}"/>
              </a:ext>
            </a:extLst>
          </p:cNvPr>
          <p:cNvPicPr>
            <a:picLocks noChangeAspect="1"/>
          </p:cNvPicPr>
          <p:nvPr/>
        </p:nvPicPr>
        <p:blipFill>
          <a:blip r:embed="rId3"/>
          <a:stretch>
            <a:fillRect/>
          </a:stretch>
        </p:blipFill>
        <p:spPr>
          <a:xfrm>
            <a:off x="6894450" y="1234863"/>
            <a:ext cx="4539097" cy="2606099"/>
          </a:xfrm>
          <a:prstGeom prst="rect">
            <a:avLst/>
          </a:prstGeom>
        </p:spPr>
      </p:pic>
    </p:spTree>
    <p:extLst>
      <p:ext uri="{BB962C8B-B14F-4D97-AF65-F5344CB8AC3E}">
        <p14:creationId xmlns:p14="http://schemas.microsoft.com/office/powerpoint/2010/main" val="51429319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grpSp>
        <p:nvGrpSpPr>
          <p:cNvPr id="52" name="Group 7">
            <a:extLst>
              <a:ext uri="{FF2B5EF4-FFF2-40B4-BE49-F238E27FC236}">
                <a16:creationId xmlns:a16="http://schemas.microsoft.com/office/drawing/2014/main" id="{614F7DB2-2747-44B1-8CCD-EA4CF6EABA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53" name="Picture 8">
              <a:extLst>
                <a:ext uri="{FF2B5EF4-FFF2-40B4-BE49-F238E27FC236}">
                  <a16:creationId xmlns:a16="http://schemas.microsoft.com/office/drawing/2014/main" id="{6B274392-2BAA-4EFD-A7A4-941ABF7B2B14}"/>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0" name="Rectangle 9">
              <a:extLst>
                <a:ext uri="{FF2B5EF4-FFF2-40B4-BE49-F238E27FC236}">
                  <a16:creationId xmlns:a16="http://schemas.microsoft.com/office/drawing/2014/main" id="{54E9F97B-B428-4C46-8004-BC4A40DEF3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1" name="Picture 10">
              <a:extLst>
                <a:ext uri="{FF2B5EF4-FFF2-40B4-BE49-F238E27FC236}">
                  <a16:creationId xmlns:a16="http://schemas.microsoft.com/office/drawing/2014/main" id="{F6C42F04-DEA1-45C3-9F84-8B1652F9C90D}"/>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2" name="Picture 11">
              <a:extLst>
                <a:ext uri="{FF2B5EF4-FFF2-40B4-BE49-F238E27FC236}">
                  <a16:creationId xmlns:a16="http://schemas.microsoft.com/office/drawing/2014/main" id="{DA860151-6D39-4EDD-99B8-908690A0DD37}"/>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cxnSp>
        <p:nvCxnSpPr>
          <p:cNvPr id="54" name="Straight Connector 13">
            <a:extLst>
              <a:ext uri="{FF2B5EF4-FFF2-40B4-BE49-F238E27FC236}">
                <a16:creationId xmlns:a16="http://schemas.microsoft.com/office/drawing/2014/main" id="{2C02D87C-1E23-4B24-AFE6-A85743C72F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useBgFill="1">
        <p:nvSpPr>
          <p:cNvPr id="55" name="Rectangle 15">
            <a:extLst>
              <a:ext uri="{FF2B5EF4-FFF2-40B4-BE49-F238E27FC236}">
                <a16:creationId xmlns:a16="http://schemas.microsoft.com/office/drawing/2014/main" id="{52723366-C73B-4ED6-ADEF-29911C6BC5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17">
            <a:extLst>
              <a:ext uri="{FF2B5EF4-FFF2-40B4-BE49-F238E27FC236}">
                <a16:creationId xmlns:a16="http://schemas.microsoft.com/office/drawing/2014/main" id="{847A4152-8E41-4D1C-B88C-57C5C430A6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1" y="484632"/>
            <a:ext cx="11222737" cy="1479635"/>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94DDDAE1-78F8-4B4D-A8FD-66AAD835CEDF}"/>
              </a:ext>
            </a:extLst>
          </p:cNvPr>
          <p:cNvSpPr txBox="1"/>
          <p:nvPr/>
        </p:nvSpPr>
        <p:spPr>
          <a:xfrm>
            <a:off x="804421" y="796374"/>
            <a:ext cx="10583158" cy="880027"/>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2800" dirty="0">
                <a:ln w="3175" cmpd="sng">
                  <a:noFill/>
                </a:ln>
                <a:solidFill>
                  <a:srgbClr val="FFFFFF"/>
                </a:solidFill>
                <a:latin typeface="+mj-lt"/>
                <a:ea typeface="+mj-ea"/>
                <a:cs typeface="+mj-cs"/>
              </a:rPr>
              <a:t>Feature Importance of </a:t>
            </a:r>
            <a:r>
              <a:rPr lang="en-US" sz="2800" dirty="0" err="1">
                <a:ln w="3175" cmpd="sng">
                  <a:noFill/>
                </a:ln>
                <a:solidFill>
                  <a:srgbClr val="FFFFFF"/>
                </a:solidFill>
                <a:latin typeface="+mj-lt"/>
                <a:ea typeface="+mj-ea"/>
                <a:cs typeface="+mj-cs"/>
              </a:rPr>
              <a:t>Xg</a:t>
            </a:r>
            <a:r>
              <a:rPr lang="en-US" sz="2800" dirty="0">
                <a:ln w="3175" cmpd="sng">
                  <a:noFill/>
                </a:ln>
                <a:solidFill>
                  <a:srgbClr val="FFFFFF"/>
                </a:solidFill>
                <a:latin typeface="+mj-lt"/>
                <a:ea typeface="+mj-ea"/>
                <a:cs typeface="+mj-cs"/>
              </a:rPr>
              <a:t> Boost Model </a:t>
            </a:r>
          </a:p>
        </p:txBody>
      </p:sp>
      <p:sp>
        <p:nvSpPr>
          <p:cNvPr id="57" name="Rectangle 19">
            <a:extLst>
              <a:ext uri="{FF2B5EF4-FFF2-40B4-BE49-F238E27FC236}">
                <a16:creationId xmlns:a16="http://schemas.microsoft.com/office/drawing/2014/main" id="{999F76F5-72D4-4814-9169-8F535AEEB8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747" y="648377"/>
            <a:ext cx="10890504" cy="115214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58" name="Rectangle 21">
            <a:extLst>
              <a:ext uri="{FF2B5EF4-FFF2-40B4-BE49-F238E27FC236}">
                <a16:creationId xmlns:a16="http://schemas.microsoft.com/office/drawing/2014/main" id="{C6202988-4466-42C5-B33A-AFABF051B4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92000" cy="4572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62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Content Placeholder 2">
            <a:extLst>
              <a:ext uri="{FF2B5EF4-FFF2-40B4-BE49-F238E27FC236}">
                <a16:creationId xmlns:a16="http://schemas.microsoft.com/office/drawing/2014/main" id="{7279138D-3FFA-48DA-ABB3-2D33A95BAEE4}"/>
              </a:ext>
            </a:extLst>
          </p:cNvPr>
          <p:cNvSpPr txBox="1">
            <a:spLocks/>
          </p:cNvSpPr>
          <p:nvPr/>
        </p:nvSpPr>
        <p:spPr>
          <a:xfrm>
            <a:off x="1295401" y="2612256"/>
            <a:ext cx="9601196" cy="3263612"/>
          </a:xfrm>
          <a:prstGeom prst="rect">
            <a:avLst/>
          </a:prstGeom>
        </p:spPr>
        <p:txBody>
          <a:bodyPr vert="horz" lIns="91440" tIns="45720" rIns="91440" bIns="45720" rtlCol="0" anchor="t">
            <a:normAutofit lnSpcReduction="10000"/>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fontAlgn="base">
              <a:lnSpc>
                <a:spcPct val="90000"/>
              </a:lnSpc>
            </a:pPr>
            <a:r>
              <a:rPr lang="en-US" sz="2400" dirty="0">
                <a:solidFill>
                  <a:srgbClr val="262626"/>
                </a:solidFill>
              </a:rPr>
              <a:t>Based on the chart, we can con conclude that Stock Option Level, Over Time, Job Level play an important role followed by </a:t>
            </a:r>
            <a:r>
              <a:rPr lang="en-US" sz="2400" dirty="0" err="1">
                <a:solidFill>
                  <a:srgbClr val="262626"/>
                </a:solidFill>
              </a:rPr>
              <a:t>Comb_Satisfaction</a:t>
            </a:r>
            <a:r>
              <a:rPr lang="en-US" sz="2400" dirty="0">
                <a:solidFill>
                  <a:srgbClr val="262626"/>
                </a:solidFill>
              </a:rPr>
              <a:t> in deciding attrition of an employee.</a:t>
            </a:r>
          </a:p>
          <a:p>
            <a:pPr fontAlgn="base"/>
            <a:r>
              <a:rPr lang="en-US" dirty="0"/>
              <a:t>On the other hand Education, Performance Rating, Gender and Training time spent tends to contribute minimal.</a:t>
            </a:r>
          </a:p>
          <a:p>
            <a:pPr fontAlgn="base"/>
            <a:r>
              <a:rPr lang="en-US" dirty="0"/>
              <a:t>After discarding ‘Education, Performance Rating, Gender and Training time spent’ ,Accuracy reduced to 81.23,Recall reduced to 63.21, </a:t>
            </a:r>
            <a:r>
              <a:rPr lang="en-US" dirty="0" err="1"/>
              <a:t>Auc_score</a:t>
            </a:r>
            <a:r>
              <a:rPr lang="en-US" dirty="0"/>
              <a:t> reduced to 0.7466.</a:t>
            </a:r>
          </a:p>
          <a:p>
            <a:pPr marL="0" indent="0" fontAlgn="base"/>
            <a:endParaRPr lang="en-US" dirty="0"/>
          </a:p>
        </p:txBody>
      </p:sp>
    </p:spTree>
    <p:extLst>
      <p:ext uri="{BB962C8B-B14F-4D97-AF65-F5344CB8AC3E}">
        <p14:creationId xmlns:p14="http://schemas.microsoft.com/office/powerpoint/2010/main" val="136747570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Conclusion and Recommendations</a:t>
            </a:r>
          </a:p>
        </p:txBody>
      </p:sp>
      <p:sp>
        <p:nvSpPr>
          <p:cNvPr id="3" name="Subtitle 2"/>
          <p:cNvSpPr>
            <a:spLocks noGrp="1"/>
          </p:cNvSpPr>
          <p:nvPr>
            <p:ph type="subTitle" idx="1"/>
          </p:nvPr>
        </p:nvSpPr>
        <p:spPr/>
        <p:txBody>
          <a:bodyPr/>
          <a:lstStyle/>
          <a:p>
            <a:r>
              <a:rPr lang="en-US" dirty="0"/>
              <a:t>HR Attrition Analysis </a:t>
            </a:r>
          </a:p>
        </p:txBody>
      </p:sp>
    </p:spTree>
    <p:extLst>
      <p:ext uri="{BB962C8B-B14F-4D97-AF65-F5344CB8AC3E}">
        <p14:creationId xmlns:p14="http://schemas.microsoft.com/office/powerpoint/2010/main" val="95447286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295400" y="317703"/>
            <a:ext cx="9601200" cy="1576552"/>
          </a:xfrm>
        </p:spPr>
        <p:txBody>
          <a:bodyPr/>
          <a:lstStyle/>
          <a:p>
            <a:r>
              <a:rPr lang="en-US" dirty="0"/>
              <a:t>Conclusions</a:t>
            </a:r>
          </a:p>
        </p:txBody>
      </p:sp>
      <p:sp>
        <p:nvSpPr>
          <p:cNvPr id="3" name="Content Placeholder 2"/>
          <p:cNvSpPr>
            <a:spLocks noGrp="1"/>
          </p:cNvSpPr>
          <p:nvPr>
            <p:ph idx="4294967295"/>
          </p:nvPr>
        </p:nvSpPr>
        <p:spPr>
          <a:xfrm>
            <a:off x="851338" y="1801559"/>
            <a:ext cx="10562896" cy="4382826"/>
          </a:xfrm>
        </p:spPr>
        <p:txBody>
          <a:bodyPr>
            <a:normAutofit/>
          </a:bodyPr>
          <a:lstStyle/>
          <a:p>
            <a:pPr algn="just"/>
            <a:r>
              <a:rPr lang="en-US" dirty="0">
                <a:solidFill>
                  <a:srgbClr val="292929"/>
                </a:solidFill>
              </a:rPr>
              <a:t>Organization’s attrition rate is 16.3% which is higher than industrial average attrition(10%).</a:t>
            </a:r>
          </a:p>
          <a:p>
            <a:pPr algn="just"/>
            <a:r>
              <a:rPr lang="en-US" dirty="0">
                <a:solidFill>
                  <a:srgbClr val="292929"/>
                </a:solidFill>
              </a:rPr>
              <a:t>On noticing the patterns,</a:t>
            </a:r>
            <a:r>
              <a:rPr lang="en-US" b="0" i="0" dirty="0">
                <a:solidFill>
                  <a:srgbClr val="292929"/>
                </a:solidFill>
                <a:effectLst/>
              </a:rPr>
              <a:t> top factor for employee attrition in this organization seems to be </a:t>
            </a:r>
            <a:r>
              <a:rPr lang="en-US" i="0" dirty="0">
                <a:solidFill>
                  <a:srgbClr val="292929"/>
                </a:solidFill>
                <a:effectLst/>
              </a:rPr>
              <a:t>monetary</a:t>
            </a:r>
            <a:r>
              <a:rPr lang="en-US" b="0" i="0" dirty="0">
                <a:solidFill>
                  <a:srgbClr val="292929"/>
                </a:solidFill>
                <a:effectLst/>
              </a:rPr>
              <a:t>, as Over Time and Stock Option Level are the factors mostly driving attrition. </a:t>
            </a:r>
          </a:p>
          <a:p>
            <a:pPr algn="just"/>
            <a:r>
              <a:rPr lang="en-US" b="0" i="0" dirty="0">
                <a:solidFill>
                  <a:srgbClr val="292929"/>
                </a:solidFill>
                <a:effectLst/>
              </a:rPr>
              <a:t>The next important factor seems to psychological features be: </a:t>
            </a:r>
          </a:p>
          <a:p>
            <a:pPr lvl="1" algn="just"/>
            <a:r>
              <a:rPr lang="en-US" i="0" dirty="0">
                <a:solidFill>
                  <a:srgbClr val="292929"/>
                </a:solidFill>
                <a:effectLst/>
              </a:rPr>
              <a:t>Relationship Satisfaction </a:t>
            </a:r>
            <a:r>
              <a:rPr lang="en-US" b="0" i="0" dirty="0">
                <a:solidFill>
                  <a:srgbClr val="292929"/>
                </a:solidFill>
                <a:effectLst/>
              </a:rPr>
              <a:t>with fellow workers, where current manager and job role could be the main contributing reasons for attrition.</a:t>
            </a:r>
          </a:p>
          <a:p>
            <a:pPr lvl="1" algn="just"/>
            <a:r>
              <a:rPr lang="en-US" b="0" i="0" dirty="0">
                <a:solidFill>
                  <a:srgbClr val="292929"/>
                </a:solidFill>
                <a:effectLst/>
              </a:rPr>
              <a:t> </a:t>
            </a:r>
            <a:r>
              <a:rPr lang="en-US" i="0" dirty="0">
                <a:solidFill>
                  <a:srgbClr val="292929"/>
                </a:solidFill>
                <a:effectLst/>
              </a:rPr>
              <a:t>Job Involvement </a:t>
            </a:r>
            <a:r>
              <a:rPr lang="en-US" b="0" i="0" dirty="0">
                <a:solidFill>
                  <a:srgbClr val="292929"/>
                </a:solidFill>
                <a:effectLst/>
              </a:rPr>
              <a:t>is a critical satisfaction factor, employees who are more involved are less likely to leave the organization.</a:t>
            </a:r>
          </a:p>
        </p:txBody>
      </p:sp>
      <p:cxnSp>
        <p:nvCxnSpPr>
          <p:cNvPr id="5" name="Straight Connector 4"/>
          <p:cNvCxnSpPr/>
          <p:nvPr/>
        </p:nvCxnSpPr>
        <p:spPr>
          <a:xfrm>
            <a:off x="1481959" y="1596612"/>
            <a:ext cx="9285889"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259748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295400" y="317703"/>
            <a:ext cx="9601200" cy="1576552"/>
          </a:xfrm>
        </p:spPr>
        <p:txBody>
          <a:bodyPr/>
          <a:lstStyle/>
          <a:p>
            <a:r>
              <a:rPr lang="en-US" dirty="0"/>
              <a:t>Conclusions</a:t>
            </a:r>
          </a:p>
        </p:txBody>
      </p:sp>
      <p:sp>
        <p:nvSpPr>
          <p:cNvPr id="3" name="Content Placeholder 2"/>
          <p:cNvSpPr>
            <a:spLocks noGrp="1"/>
          </p:cNvSpPr>
          <p:nvPr>
            <p:ph idx="4294967295"/>
          </p:nvPr>
        </p:nvSpPr>
        <p:spPr>
          <a:xfrm>
            <a:off x="819439" y="1971685"/>
            <a:ext cx="10562896" cy="4382826"/>
          </a:xfrm>
        </p:spPr>
        <p:txBody>
          <a:bodyPr>
            <a:normAutofit/>
          </a:bodyPr>
          <a:lstStyle/>
          <a:p>
            <a:pPr algn="just"/>
            <a:r>
              <a:rPr lang="en-US" dirty="0"/>
              <a:t>Employees who has done only Bachelors as Education, has Job Level = 1 and has Total Working Years =&lt; 2 have higher chances of leaving the organization. </a:t>
            </a:r>
          </a:p>
          <a:p>
            <a:pPr algn="just"/>
            <a:r>
              <a:rPr lang="en-US" dirty="0"/>
              <a:t>Pursuing longer years in the company, employees tend to promoted to higher level and  have lesser attrition rate.</a:t>
            </a:r>
          </a:p>
          <a:p>
            <a:pPr algn="just"/>
            <a:r>
              <a:rPr lang="en-US" dirty="0"/>
              <a:t>Sales Department employees has higher attrition rate which should be taken care of because it has direct impact on customer loss and customer relationships.</a:t>
            </a:r>
          </a:p>
          <a:p>
            <a:pPr algn="just"/>
            <a:r>
              <a:rPr lang="en-US" dirty="0"/>
              <a:t>Work Life Balance has little to less impact on attrition in this organization. Surprising!!</a:t>
            </a:r>
          </a:p>
          <a:p>
            <a:pPr marL="0" indent="0" algn="just">
              <a:buNone/>
            </a:pPr>
            <a:endParaRPr lang="en-US" dirty="0"/>
          </a:p>
          <a:p>
            <a:pPr algn="just"/>
            <a:endParaRPr lang="en-US" dirty="0"/>
          </a:p>
        </p:txBody>
      </p:sp>
      <p:cxnSp>
        <p:nvCxnSpPr>
          <p:cNvPr id="5" name="Straight Connector 4"/>
          <p:cNvCxnSpPr/>
          <p:nvPr/>
        </p:nvCxnSpPr>
        <p:spPr>
          <a:xfrm>
            <a:off x="1481959" y="1596612"/>
            <a:ext cx="9285889"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013087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295400" y="317703"/>
            <a:ext cx="9601200" cy="1576552"/>
          </a:xfrm>
        </p:spPr>
        <p:txBody>
          <a:bodyPr/>
          <a:lstStyle/>
          <a:p>
            <a:r>
              <a:rPr lang="en-US" dirty="0"/>
              <a:t>Recommendations</a:t>
            </a:r>
          </a:p>
        </p:txBody>
      </p:sp>
      <p:sp>
        <p:nvSpPr>
          <p:cNvPr id="3" name="Content Placeholder 2"/>
          <p:cNvSpPr>
            <a:spLocks noGrp="1"/>
          </p:cNvSpPr>
          <p:nvPr>
            <p:ph idx="4294967295"/>
          </p:nvPr>
        </p:nvSpPr>
        <p:spPr>
          <a:xfrm>
            <a:off x="851338" y="1801559"/>
            <a:ext cx="10562896" cy="4382826"/>
          </a:xfrm>
        </p:spPr>
        <p:txBody>
          <a:bodyPr>
            <a:normAutofit/>
          </a:bodyPr>
          <a:lstStyle/>
          <a:p>
            <a:pPr algn="just"/>
            <a:r>
              <a:rPr lang="en-US" dirty="0"/>
              <a:t>To retain the employees HR should focus on the above conclusions and understand from the employee viewpoint.</a:t>
            </a:r>
          </a:p>
          <a:p>
            <a:pPr algn="just"/>
            <a:r>
              <a:rPr lang="en-US" dirty="0"/>
              <a:t>Provide competitive benefits and Perks.</a:t>
            </a:r>
          </a:p>
          <a:p>
            <a:pPr algn="just"/>
            <a:r>
              <a:rPr lang="en-US" b="0" i="0" dirty="0">
                <a:solidFill>
                  <a:srgbClr val="292929"/>
                </a:solidFill>
                <a:effectLst/>
              </a:rPr>
              <a:t> </a:t>
            </a:r>
            <a:r>
              <a:rPr lang="en-US" dirty="0">
                <a:solidFill>
                  <a:srgbClr val="292929"/>
                </a:solidFill>
              </a:rPr>
              <a:t>O</a:t>
            </a:r>
            <a:r>
              <a:rPr lang="en-US" b="0" i="0" dirty="0">
                <a:solidFill>
                  <a:srgbClr val="292929"/>
                </a:solidFill>
                <a:effectLst/>
              </a:rPr>
              <a:t>rganization should keep employees constantly involved and motivated. Especially Sales Department.</a:t>
            </a:r>
          </a:p>
          <a:p>
            <a:pPr algn="just"/>
            <a:r>
              <a:rPr lang="en-US" dirty="0">
                <a:solidFill>
                  <a:srgbClr val="292929"/>
                </a:solidFill>
              </a:rPr>
              <a:t>Keep employees engaged with other fellow employees.</a:t>
            </a:r>
            <a:endParaRPr lang="en-US" dirty="0"/>
          </a:p>
          <a:p>
            <a:pPr algn="just"/>
            <a:r>
              <a:rPr lang="en-US" dirty="0"/>
              <a:t>The model needs to be tuned from time to time as when new data set is received.</a:t>
            </a:r>
          </a:p>
          <a:p>
            <a:pPr algn="just"/>
            <a:endParaRPr lang="en-US" dirty="0"/>
          </a:p>
          <a:p>
            <a:pPr algn="just"/>
            <a:endParaRPr lang="en-US" dirty="0"/>
          </a:p>
        </p:txBody>
      </p:sp>
      <p:cxnSp>
        <p:nvCxnSpPr>
          <p:cNvPr id="5" name="Straight Connector 4"/>
          <p:cNvCxnSpPr/>
          <p:nvPr/>
        </p:nvCxnSpPr>
        <p:spPr>
          <a:xfrm>
            <a:off x="1481959" y="1596612"/>
            <a:ext cx="9285889"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602819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295400" y="220718"/>
            <a:ext cx="9601200" cy="1576552"/>
          </a:xfrm>
        </p:spPr>
        <p:txBody>
          <a:bodyPr/>
          <a:lstStyle/>
          <a:p>
            <a:r>
              <a:rPr lang="en-US" dirty="0"/>
              <a:t>Executive Summary and Key findings</a:t>
            </a:r>
          </a:p>
        </p:txBody>
      </p:sp>
      <p:sp>
        <p:nvSpPr>
          <p:cNvPr id="3" name="Content Placeholder 2"/>
          <p:cNvSpPr>
            <a:spLocks noGrp="1"/>
          </p:cNvSpPr>
          <p:nvPr>
            <p:ph idx="4294967295"/>
          </p:nvPr>
        </p:nvSpPr>
        <p:spPr>
          <a:xfrm>
            <a:off x="788275" y="1937090"/>
            <a:ext cx="10673255" cy="4382826"/>
          </a:xfrm>
        </p:spPr>
        <p:txBody>
          <a:bodyPr>
            <a:normAutofit/>
          </a:bodyPr>
          <a:lstStyle/>
          <a:p>
            <a:pPr algn="just"/>
            <a:r>
              <a:rPr lang="en-US" dirty="0"/>
              <a:t>The average years of an employee in the company is around 7 years.</a:t>
            </a:r>
          </a:p>
          <a:p>
            <a:pPr algn="just"/>
            <a:r>
              <a:rPr lang="en-US" dirty="0"/>
              <a:t> No significant trend seen of </a:t>
            </a:r>
            <a:r>
              <a:rPr lang="en-IN" dirty="0"/>
              <a:t>overall Years at Company with Department and Job Role.</a:t>
            </a:r>
          </a:p>
          <a:p>
            <a:pPr algn="just"/>
            <a:r>
              <a:rPr lang="en-IN" dirty="0"/>
              <a:t>18% of Employees who leave the organization are with work experience less than two years.</a:t>
            </a:r>
            <a:endParaRPr lang="en-IN" b="1" dirty="0"/>
          </a:p>
          <a:p>
            <a:pPr algn="just"/>
            <a:r>
              <a:rPr lang="en-US" dirty="0"/>
              <a:t>41.2% of Employees work in this organization are from Life Sciences background followed by 31.6% employees from Medical background.</a:t>
            </a:r>
          </a:p>
          <a:p>
            <a:pPr marL="0" indent="0" algn="just">
              <a:buNone/>
            </a:pPr>
            <a:endParaRPr lang="en-GB" dirty="0"/>
          </a:p>
          <a:p>
            <a:pPr marL="0" indent="0" algn="just">
              <a:buNone/>
            </a:pPr>
            <a:endParaRPr lang="en-US" dirty="0"/>
          </a:p>
        </p:txBody>
      </p:sp>
      <p:cxnSp>
        <p:nvCxnSpPr>
          <p:cNvPr id="5" name="Straight Connector 4"/>
          <p:cNvCxnSpPr/>
          <p:nvPr/>
        </p:nvCxnSpPr>
        <p:spPr>
          <a:xfrm>
            <a:off x="1481959" y="1513482"/>
            <a:ext cx="9285889"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55844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295400" y="317703"/>
            <a:ext cx="9601200" cy="1576552"/>
          </a:xfrm>
        </p:spPr>
        <p:txBody>
          <a:bodyPr/>
          <a:lstStyle/>
          <a:p>
            <a:r>
              <a:rPr lang="en-US" dirty="0"/>
              <a:t>Future Enhancements to the Model </a:t>
            </a:r>
          </a:p>
        </p:txBody>
      </p:sp>
      <p:sp>
        <p:nvSpPr>
          <p:cNvPr id="3" name="Content Placeholder 2"/>
          <p:cNvSpPr>
            <a:spLocks noGrp="1"/>
          </p:cNvSpPr>
          <p:nvPr>
            <p:ph idx="4294967295"/>
          </p:nvPr>
        </p:nvSpPr>
        <p:spPr>
          <a:xfrm>
            <a:off x="851338" y="1801559"/>
            <a:ext cx="10562896" cy="4382826"/>
          </a:xfrm>
        </p:spPr>
        <p:txBody>
          <a:bodyPr>
            <a:normAutofit/>
          </a:bodyPr>
          <a:lstStyle/>
          <a:p>
            <a:pPr algn="just"/>
            <a:r>
              <a:rPr lang="en-US" dirty="0"/>
              <a:t>The feature Performance Rating has been restricted to scores of 3 and 4 only. More insights could be generated if the full spectrum of performance ratings are included.</a:t>
            </a:r>
          </a:p>
          <a:p>
            <a:pPr algn="just"/>
            <a:r>
              <a:rPr lang="en-US" dirty="0"/>
              <a:t>With the help of H.R team, A new feature ‘</a:t>
            </a:r>
            <a:r>
              <a:rPr lang="en-US" dirty="0" err="1"/>
              <a:t>EduField_Job</a:t>
            </a:r>
            <a:r>
              <a:rPr lang="en-US" dirty="0"/>
              <a:t>’ is created which defines whether Job Role is related to Education Field, with the labels ‘0’ = not related, ‘1’ = related, ‘2’ = somewhat related. This might give us an understanding of attrition in different perspective. </a:t>
            </a:r>
          </a:p>
          <a:p>
            <a:pPr algn="just"/>
            <a:r>
              <a:rPr lang="en-US" dirty="0"/>
              <a:t>Feeding with more data would strengthen the model. </a:t>
            </a:r>
          </a:p>
        </p:txBody>
      </p:sp>
      <p:cxnSp>
        <p:nvCxnSpPr>
          <p:cNvPr id="5" name="Straight Connector 4"/>
          <p:cNvCxnSpPr/>
          <p:nvPr/>
        </p:nvCxnSpPr>
        <p:spPr>
          <a:xfrm>
            <a:off x="1481959" y="1596612"/>
            <a:ext cx="9285889"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682768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Thank You</a:t>
            </a:r>
          </a:p>
        </p:txBody>
      </p:sp>
    </p:spTree>
    <p:extLst>
      <p:ext uri="{BB962C8B-B14F-4D97-AF65-F5344CB8AC3E}">
        <p14:creationId xmlns:p14="http://schemas.microsoft.com/office/powerpoint/2010/main" val="2432681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295400" y="220718"/>
            <a:ext cx="9601200" cy="1576552"/>
          </a:xfrm>
        </p:spPr>
        <p:txBody>
          <a:bodyPr/>
          <a:lstStyle/>
          <a:p>
            <a:r>
              <a:rPr lang="en-US" dirty="0"/>
              <a:t>Executive Summary and Key findings</a:t>
            </a:r>
          </a:p>
        </p:txBody>
      </p:sp>
      <p:sp>
        <p:nvSpPr>
          <p:cNvPr id="3" name="Content Placeholder 2"/>
          <p:cNvSpPr>
            <a:spLocks noGrp="1"/>
          </p:cNvSpPr>
          <p:nvPr>
            <p:ph idx="4294967295"/>
          </p:nvPr>
        </p:nvSpPr>
        <p:spPr>
          <a:xfrm>
            <a:off x="947530" y="2045735"/>
            <a:ext cx="10562896" cy="4382826"/>
          </a:xfrm>
        </p:spPr>
        <p:txBody>
          <a:bodyPr>
            <a:normAutofit/>
          </a:bodyPr>
          <a:lstStyle/>
          <a:p>
            <a:pPr algn="just"/>
            <a:r>
              <a:rPr lang="en-US" dirty="0"/>
              <a:t>The Organization has given the most importance to Research and Development with 65.4% employees working in the department.</a:t>
            </a:r>
          </a:p>
          <a:p>
            <a:pPr algn="just"/>
            <a:r>
              <a:rPr lang="en-GB" dirty="0"/>
              <a:t>71.7% Employees tend to do/opting for Over Time in the organization.</a:t>
            </a:r>
          </a:p>
          <a:p>
            <a:pPr algn="just"/>
            <a:r>
              <a:rPr lang="en-GB" dirty="0"/>
              <a:t>Average pay for females is slightly higher than male.</a:t>
            </a:r>
          </a:p>
          <a:p>
            <a:pPr algn="just"/>
            <a:r>
              <a:rPr lang="en-GB" dirty="0"/>
              <a:t>65% of Employees in Sales Department tend to leave the organization which is 41% of total employee attrition.</a:t>
            </a:r>
          </a:p>
          <a:p>
            <a:pPr algn="just"/>
            <a:r>
              <a:rPr lang="en-US" dirty="0">
                <a:solidFill>
                  <a:srgbClr val="292929"/>
                </a:solidFill>
              </a:rPr>
              <a:t>On noticing the patterns,</a:t>
            </a:r>
            <a:r>
              <a:rPr lang="en-US" b="0" i="0" dirty="0">
                <a:solidFill>
                  <a:srgbClr val="292929"/>
                </a:solidFill>
                <a:effectLst/>
              </a:rPr>
              <a:t> </a:t>
            </a:r>
            <a:r>
              <a:rPr lang="en-US" i="0" dirty="0">
                <a:solidFill>
                  <a:srgbClr val="292929"/>
                </a:solidFill>
                <a:effectLst/>
              </a:rPr>
              <a:t>monetary</a:t>
            </a:r>
            <a:r>
              <a:rPr lang="en-US" b="0" i="0" dirty="0">
                <a:solidFill>
                  <a:srgbClr val="292929"/>
                </a:solidFill>
                <a:effectLst/>
              </a:rPr>
              <a:t> are the factors mostly driving attrition. Followed by psychological features. </a:t>
            </a:r>
          </a:p>
          <a:p>
            <a:pPr algn="just"/>
            <a:endParaRPr lang="en-GB" dirty="0"/>
          </a:p>
          <a:p>
            <a:pPr algn="just"/>
            <a:endParaRPr lang="en-GB" dirty="0"/>
          </a:p>
          <a:p>
            <a:pPr algn="just"/>
            <a:endParaRPr lang="en-GB" dirty="0"/>
          </a:p>
        </p:txBody>
      </p:sp>
      <p:cxnSp>
        <p:nvCxnSpPr>
          <p:cNvPr id="5" name="Straight Connector 4"/>
          <p:cNvCxnSpPr/>
          <p:nvPr/>
        </p:nvCxnSpPr>
        <p:spPr>
          <a:xfrm>
            <a:off x="1481959" y="1513482"/>
            <a:ext cx="9285889"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19550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19916" y="1871131"/>
            <a:ext cx="7198242" cy="1515533"/>
          </a:xfrm>
        </p:spPr>
        <p:txBody>
          <a:bodyPr/>
          <a:lstStyle/>
          <a:p>
            <a:r>
              <a:rPr lang="en-US" sz="4000" dirty="0"/>
              <a:t>Data Summary and Pre-processing</a:t>
            </a:r>
          </a:p>
        </p:txBody>
      </p:sp>
      <p:sp>
        <p:nvSpPr>
          <p:cNvPr id="3" name="Subtitle 2"/>
          <p:cNvSpPr>
            <a:spLocks noGrp="1"/>
          </p:cNvSpPr>
          <p:nvPr>
            <p:ph type="subTitle" idx="1"/>
          </p:nvPr>
        </p:nvSpPr>
        <p:spPr/>
        <p:txBody>
          <a:bodyPr/>
          <a:lstStyle/>
          <a:p>
            <a:r>
              <a:rPr lang="en-US" dirty="0"/>
              <a:t>HR Attrition Analysis </a:t>
            </a:r>
          </a:p>
        </p:txBody>
      </p:sp>
    </p:spTree>
    <p:extLst>
      <p:ext uri="{BB962C8B-B14F-4D97-AF65-F5344CB8AC3E}">
        <p14:creationId xmlns:p14="http://schemas.microsoft.com/office/powerpoint/2010/main" val="17132582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Summary and Pre-processing</a:t>
            </a:r>
          </a:p>
        </p:txBody>
      </p:sp>
      <p:sp>
        <p:nvSpPr>
          <p:cNvPr id="3" name="Content Placeholder 2"/>
          <p:cNvSpPr>
            <a:spLocks noGrp="1"/>
          </p:cNvSpPr>
          <p:nvPr>
            <p:ph idx="1"/>
          </p:nvPr>
        </p:nvSpPr>
        <p:spPr/>
        <p:txBody>
          <a:bodyPr>
            <a:normAutofit/>
          </a:bodyPr>
          <a:lstStyle/>
          <a:p>
            <a:pPr algn="just"/>
            <a:r>
              <a:rPr lang="en-US" dirty="0"/>
              <a:t>We have used Case_study_1_Hr_attriton.xlsx ,sheet=1 for the analysis.</a:t>
            </a:r>
          </a:p>
          <a:p>
            <a:pPr algn="just"/>
            <a:r>
              <a:rPr lang="en-US" dirty="0"/>
              <a:t>Total 2940 records/observations</a:t>
            </a:r>
          </a:p>
          <a:p>
            <a:pPr algn="just"/>
            <a:r>
              <a:rPr lang="en-US" dirty="0"/>
              <a:t>31 variables of mixed datatypes</a:t>
            </a:r>
          </a:p>
          <a:p>
            <a:pPr algn="just"/>
            <a:r>
              <a:rPr lang="en-US" dirty="0"/>
              <a:t>10 categorical variables and 21 continuous variables</a:t>
            </a:r>
          </a:p>
          <a:p>
            <a:pPr algn="just"/>
            <a:r>
              <a:rPr lang="en-US" dirty="0"/>
              <a:t>Train and Test Split: All the three mutations of data are divided into Train and Test data sets in the ratio of 80:20.</a:t>
            </a:r>
          </a:p>
          <a:p>
            <a:pPr algn="just"/>
            <a:endParaRPr lang="en-US" dirty="0"/>
          </a:p>
        </p:txBody>
      </p:sp>
    </p:spTree>
    <p:extLst>
      <p:ext uri="{BB962C8B-B14F-4D97-AF65-F5344CB8AC3E}">
        <p14:creationId xmlns:p14="http://schemas.microsoft.com/office/powerpoint/2010/main" val="11200488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Summary and Pre-processing</a:t>
            </a:r>
          </a:p>
        </p:txBody>
      </p:sp>
      <p:sp>
        <p:nvSpPr>
          <p:cNvPr id="3" name="Content Placeholder 2"/>
          <p:cNvSpPr>
            <a:spLocks noGrp="1"/>
          </p:cNvSpPr>
          <p:nvPr>
            <p:ph idx="1"/>
          </p:nvPr>
        </p:nvSpPr>
        <p:spPr>
          <a:xfrm>
            <a:off x="1295401" y="2912534"/>
            <a:ext cx="9601196" cy="3318936"/>
          </a:xfrm>
        </p:spPr>
        <p:txBody>
          <a:bodyPr>
            <a:normAutofit/>
          </a:bodyPr>
          <a:lstStyle/>
          <a:p>
            <a:pPr algn="just"/>
            <a:r>
              <a:rPr lang="en-US" b="1" dirty="0"/>
              <a:t>Missing Value Treatment: </a:t>
            </a:r>
            <a:r>
              <a:rPr lang="en-US" dirty="0"/>
              <a:t>49 missing values in Work Life Balance feature found. Treated by Simple Imputing with mean of the feature.</a:t>
            </a:r>
          </a:p>
          <a:p>
            <a:pPr algn="just"/>
            <a:r>
              <a:rPr lang="en-US" b="1" dirty="0"/>
              <a:t>Categorical Features: </a:t>
            </a:r>
            <a:r>
              <a:rPr lang="en-US" dirty="0"/>
              <a:t>10 features found categorical and are converted into levels by Label Encoding.</a:t>
            </a:r>
          </a:p>
        </p:txBody>
      </p:sp>
    </p:spTree>
    <p:extLst>
      <p:ext uri="{BB962C8B-B14F-4D97-AF65-F5344CB8AC3E}">
        <p14:creationId xmlns:p14="http://schemas.microsoft.com/office/powerpoint/2010/main" val="1500474762"/>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Organic</Template>
  <TotalTime>17623</TotalTime>
  <Words>3171</Words>
  <Application>Microsoft Office PowerPoint</Application>
  <PresentationFormat>Widescreen</PresentationFormat>
  <Paragraphs>655</Paragraphs>
  <Slides>51</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51</vt:i4>
      </vt:variant>
    </vt:vector>
  </HeadingPairs>
  <TitlesOfParts>
    <vt:vector size="56" baseType="lpstr">
      <vt:lpstr>Arial</vt:lpstr>
      <vt:lpstr>Calibri</vt:lpstr>
      <vt:lpstr>Garamond</vt:lpstr>
      <vt:lpstr>Times New Roman</vt:lpstr>
      <vt:lpstr>Organic</vt:lpstr>
      <vt:lpstr>HR Attrition Analysis</vt:lpstr>
      <vt:lpstr>Content</vt:lpstr>
      <vt:lpstr>Objective</vt:lpstr>
      <vt:lpstr>Executive Summary and  Key findings</vt:lpstr>
      <vt:lpstr>Executive Summary and Key findings</vt:lpstr>
      <vt:lpstr>Executive Summary and Key findings</vt:lpstr>
      <vt:lpstr>Data Summary and Pre-processing</vt:lpstr>
      <vt:lpstr>Data Summary and Pre-processing</vt:lpstr>
      <vt:lpstr>Data Summary and Pre-processing</vt:lpstr>
      <vt:lpstr>Data Summary and Pre-processing</vt:lpstr>
      <vt:lpstr>Data Summary and Pre-processing</vt:lpstr>
      <vt:lpstr>Target/Churn Definition</vt:lpstr>
      <vt:lpstr>PowerPoint Presentation</vt:lpstr>
      <vt:lpstr>Exploratory Data Analysis</vt:lpstr>
      <vt:lpstr>Univariate Analysis Categorical Variables</vt:lpstr>
      <vt:lpstr>PowerPoint Presentation</vt:lpstr>
      <vt:lpstr>PowerPoint Presentation</vt:lpstr>
      <vt:lpstr>Bivariate Analysis</vt:lpstr>
      <vt:lpstr>PowerPoint Presentation</vt:lpstr>
      <vt:lpstr>Years at Company </vt:lpstr>
      <vt:lpstr>PowerPoint Presentation</vt:lpstr>
      <vt:lpstr>Distribution of Monthly Income vs Gender</vt:lpstr>
      <vt:lpstr>Total Working Years and Job Level have more impact on Monthly Income</vt:lpstr>
      <vt:lpstr>PowerPoint Presentation</vt:lpstr>
      <vt:lpstr>PowerPoint Presentation</vt:lpstr>
      <vt:lpstr>PowerPoint Presentation</vt:lpstr>
      <vt:lpstr>Feature Engineering &amp; Data Preparation</vt:lpstr>
      <vt:lpstr>Feature Engineering</vt:lpstr>
      <vt:lpstr>Feature Engineering</vt:lpstr>
      <vt:lpstr>Feature Engineering</vt:lpstr>
      <vt:lpstr>Data Preparation</vt:lpstr>
      <vt:lpstr>Hypothesis Testing</vt:lpstr>
      <vt:lpstr>Summary of hypothesis testing statements</vt:lpstr>
      <vt:lpstr>PowerPoint Presentation</vt:lpstr>
      <vt:lpstr>Predictive Modelling and Evaluation</vt:lpstr>
      <vt:lpstr>Xg Boost</vt:lpstr>
      <vt:lpstr>PowerPoint Presentation</vt:lpstr>
      <vt:lpstr>Run Xg Boost/Random Forest/ Logistic Regression models on  Train and Test data</vt:lpstr>
      <vt:lpstr>PowerPoint Presentation</vt:lpstr>
      <vt:lpstr>Hyper-parameters tuning</vt:lpstr>
      <vt:lpstr>PowerPoint Presentation</vt:lpstr>
      <vt:lpstr>PowerPoint Presentation</vt:lpstr>
      <vt:lpstr>PowerPoint Presentation</vt:lpstr>
      <vt:lpstr>PowerPoint Presentation</vt:lpstr>
      <vt:lpstr>PowerPoint Presentation</vt:lpstr>
      <vt:lpstr>Conclusion and Recommendations</vt:lpstr>
      <vt:lpstr>Conclusions</vt:lpstr>
      <vt:lpstr>Conclusions</vt:lpstr>
      <vt:lpstr>Recommendations</vt:lpstr>
      <vt:lpstr>Future Enhancements to the Model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DM Group 7</dc:title>
  <dc:creator>Microsoft Office User</dc:creator>
  <cp:lastModifiedBy>Sai Raghu Teja</cp:lastModifiedBy>
  <cp:revision>364</cp:revision>
  <dcterms:created xsi:type="dcterms:W3CDTF">2017-07-09T05:07:13Z</dcterms:created>
  <dcterms:modified xsi:type="dcterms:W3CDTF">2021-05-17T06:48:59Z</dcterms:modified>
</cp:coreProperties>
</file>