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1" r:id="rId4"/>
    <p:sldId id="317" r:id="rId5"/>
    <p:sldId id="320" r:id="rId6"/>
    <p:sldId id="318" r:id="rId7"/>
    <p:sldId id="316" r:id="rId8"/>
    <p:sldId id="324" r:id="rId9"/>
    <p:sldId id="325" r:id="rId10"/>
    <p:sldId id="326" r:id="rId11"/>
    <p:sldId id="319" r:id="rId12"/>
    <p:sldId id="322" r:id="rId13"/>
    <p:sldId id="323" r:id="rId14"/>
    <p:sldId id="327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lendra Kumar Tiwari [MAHE-MIT]" initials="SKT[" lastIdx="1" clrIdx="0">
    <p:extLst>
      <p:ext uri="{19B8F6BF-5375-455C-9EA6-DF929625EA0E}">
        <p15:presenceInfo xmlns:p15="http://schemas.microsoft.com/office/powerpoint/2012/main" userId="Shailendra Kumar Tiwari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gam-my.sharepoint.com/personal/sairaghu_t_ugamsolutions_com/Documents/Documents/capestone%20project/Case_study_1_Hr_attrit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gam-my.sharepoint.com/personal/sairaghu_t_ugamsolutions_com/Documents/Documents/capestone%20project/Case_study_1_Hr_attrit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'ml scores'!$Q$4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'ml scores'!$P$5:$P$13</c:f>
              <c:strCache>
                <c:ptCount val="9"/>
                <c:pt idx="0">
                  <c:v>RF basic</c:v>
                </c:pt>
                <c:pt idx="1">
                  <c:v>RF_fea_eng</c:v>
                </c:pt>
                <c:pt idx="2">
                  <c:v>RF_up</c:v>
                </c:pt>
                <c:pt idx="3">
                  <c:v>XG_basic</c:v>
                </c:pt>
                <c:pt idx="4">
                  <c:v>XG_fea_eng</c:v>
                </c:pt>
                <c:pt idx="5">
                  <c:v>XG_fea_up</c:v>
                </c:pt>
                <c:pt idx="6">
                  <c:v>LR_basic</c:v>
                </c:pt>
                <c:pt idx="7">
                  <c:v>LR_fea_eng</c:v>
                </c:pt>
                <c:pt idx="8">
                  <c:v>LR_fea_up</c:v>
                </c:pt>
              </c:strCache>
            </c:strRef>
          </c:cat>
          <c:val>
            <c:numRef>
              <c:f>'ml scores'!$Q$5:$Q$13</c:f>
              <c:numCache>
                <c:formatCode>General</c:formatCode>
                <c:ptCount val="9"/>
                <c:pt idx="0">
                  <c:v>93.2</c:v>
                </c:pt>
                <c:pt idx="1">
                  <c:v>100</c:v>
                </c:pt>
                <c:pt idx="2">
                  <c:v>100</c:v>
                </c:pt>
                <c:pt idx="3">
                  <c:v>93.75</c:v>
                </c:pt>
                <c:pt idx="4">
                  <c:v>93.19</c:v>
                </c:pt>
                <c:pt idx="5">
                  <c:v>91.21</c:v>
                </c:pt>
                <c:pt idx="6">
                  <c:v>88.43</c:v>
                </c:pt>
                <c:pt idx="7">
                  <c:v>88.03</c:v>
                </c:pt>
                <c:pt idx="8">
                  <c:v>77.290000000000006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8B-4DD4-8C92-3F759B720C5A}"/>
            </c:ext>
          </c:extLst>
        </c:ser>
        <c:ser>
          <c:idx val="1"/>
          <c:order val="1"/>
          <c:tx>
            <c:strRef>
              <c:f>'ml scores'!$R$4</c:f>
              <c:strCache>
                <c:ptCount val="1"/>
                <c:pt idx="0">
                  <c:v>test_accuracy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'ml scores'!$P$5:$P$13</c:f>
              <c:strCache>
                <c:ptCount val="9"/>
                <c:pt idx="0">
                  <c:v>RF basic</c:v>
                </c:pt>
                <c:pt idx="1">
                  <c:v>RF_fea_eng</c:v>
                </c:pt>
                <c:pt idx="2">
                  <c:v>RF_up</c:v>
                </c:pt>
                <c:pt idx="3">
                  <c:v>XG_basic</c:v>
                </c:pt>
                <c:pt idx="4">
                  <c:v>XG_fea_eng</c:v>
                </c:pt>
                <c:pt idx="5">
                  <c:v>XG_fea_up</c:v>
                </c:pt>
                <c:pt idx="6">
                  <c:v>LR_basic</c:v>
                </c:pt>
                <c:pt idx="7">
                  <c:v>LR_fea_eng</c:v>
                </c:pt>
                <c:pt idx="8">
                  <c:v>LR_fea_up</c:v>
                </c:pt>
              </c:strCache>
            </c:strRef>
          </c:cat>
          <c:val>
            <c:numRef>
              <c:f>'ml scores'!$R$5:$R$13</c:f>
              <c:numCache>
                <c:formatCode>General</c:formatCode>
                <c:ptCount val="9"/>
                <c:pt idx="0">
                  <c:v>83.4</c:v>
                </c:pt>
                <c:pt idx="1">
                  <c:v>83.2</c:v>
                </c:pt>
                <c:pt idx="2">
                  <c:v>82.53</c:v>
                </c:pt>
                <c:pt idx="3">
                  <c:v>83.44</c:v>
                </c:pt>
                <c:pt idx="4">
                  <c:v>84.8</c:v>
                </c:pt>
                <c:pt idx="5">
                  <c:v>80.72</c:v>
                </c:pt>
                <c:pt idx="6">
                  <c:v>83.44</c:v>
                </c:pt>
                <c:pt idx="7">
                  <c:v>24.2</c:v>
                </c:pt>
                <c:pt idx="8">
                  <c:v>26.1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8B-4DD4-8C92-3F759B720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271264"/>
        <c:axId val="1377272928"/>
      </c:lineChart>
      <c:catAx>
        <c:axId val="137727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272928"/>
        <c:crosses val="autoZero"/>
        <c:auto val="1"/>
        <c:lblAlgn val="ctr"/>
        <c:lblOffset val="100"/>
        <c:noMultiLvlLbl val="0"/>
      </c:catAx>
      <c:valAx>
        <c:axId val="1377272928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2712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'ml scores'!$S$4</c:f>
              <c:strCache>
                <c:ptCount val="1"/>
                <c:pt idx="0">
                  <c:v>train recall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('ml scores'!$P$5,'ml scores'!$P$6,'ml scores'!$P$7,'ml scores'!$P$8,'ml scores'!$P$9,'ml scores'!$P$10,'ml scores'!$P$11,'ml scores'!$P$12,'ml scores'!$P$13)</c:f>
              <c:strCache>
                <c:ptCount val="9"/>
                <c:pt idx="0">
                  <c:v>RF basic</c:v>
                </c:pt>
                <c:pt idx="1">
                  <c:v>RF_fea_eng</c:v>
                </c:pt>
                <c:pt idx="2">
                  <c:v>RF_up</c:v>
                </c:pt>
                <c:pt idx="3">
                  <c:v>XG_basic</c:v>
                </c:pt>
                <c:pt idx="4">
                  <c:v>XG_fea_eng</c:v>
                </c:pt>
                <c:pt idx="5">
                  <c:v>XG_fea_up</c:v>
                </c:pt>
                <c:pt idx="6">
                  <c:v>LR_basic</c:v>
                </c:pt>
                <c:pt idx="7">
                  <c:v>LR_fea_eng</c:v>
                </c:pt>
                <c:pt idx="8">
                  <c:v>LR_fea_up</c:v>
                </c:pt>
              </c:strCache>
            </c:strRef>
          </c:cat>
          <c:val>
            <c:numRef>
              <c:f>('ml scores'!$S$5,'ml scores'!$S$6,'ml scores'!$S$7,'ml scores'!$S$8,'ml scores'!$S$9,'ml scores'!$S$10,'ml scores'!$S$11,'ml scores'!$S$12,'ml scores'!$S$13)</c:f>
              <c:numCache>
                <c:formatCode>General</c:formatCode>
                <c:ptCount val="9"/>
                <c:pt idx="0">
                  <c:v>64.8</c:v>
                </c:pt>
                <c:pt idx="1">
                  <c:v>100</c:v>
                </c:pt>
                <c:pt idx="2">
                  <c:v>100</c:v>
                </c:pt>
                <c:pt idx="3">
                  <c:v>61</c:v>
                </c:pt>
                <c:pt idx="4">
                  <c:v>61</c:v>
                </c:pt>
                <c:pt idx="5">
                  <c:v>90.9</c:v>
                </c:pt>
                <c:pt idx="6">
                  <c:v>39.270000000000003</c:v>
                </c:pt>
                <c:pt idx="7">
                  <c:v>34.36</c:v>
                </c:pt>
                <c:pt idx="8">
                  <c:v>78.5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8-4161-AF83-2403F96B0A11}"/>
            </c:ext>
          </c:extLst>
        </c:ser>
        <c:ser>
          <c:idx val="1"/>
          <c:order val="1"/>
          <c:tx>
            <c:strRef>
              <c:f>'ml scores'!$T$4</c:f>
              <c:strCache>
                <c:ptCount val="1"/>
                <c:pt idx="0">
                  <c:v>test recall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('ml scores'!$P$5,'ml scores'!$P$6,'ml scores'!$P$7,'ml scores'!$P$8,'ml scores'!$P$9,'ml scores'!$P$10,'ml scores'!$P$11,'ml scores'!$P$12,'ml scores'!$P$13)</c:f>
              <c:strCache>
                <c:ptCount val="9"/>
                <c:pt idx="0">
                  <c:v>RF basic</c:v>
                </c:pt>
                <c:pt idx="1">
                  <c:v>RF_fea_eng</c:v>
                </c:pt>
                <c:pt idx="2">
                  <c:v>RF_up</c:v>
                </c:pt>
                <c:pt idx="3">
                  <c:v>XG_basic</c:v>
                </c:pt>
                <c:pt idx="4">
                  <c:v>XG_fea_eng</c:v>
                </c:pt>
                <c:pt idx="5">
                  <c:v>XG_fea_up</c:v>
                </c:pt>
                <c:pt idx="6">
                  <c:v>LR_basic</c:v>
                </c:pt>
                <c:pt idx="7">
                  <c:v>LR_fea_eng</c:v>
                </c:pt>
                <c:pt idx="8">
                  <c:v>LR_fea_up</c:v>
                </c:pt>
              </c:strCache>
            </c:strRef>
          </c:cat>
          <c:val>
            <c:numRef>
              <c:f>('ml scores'!$T$5,'ml scores'!$T$6,'ml scores'!$T$7,'ml scores'!$T$8,'ml scores'!$T$9,'ml scores'!$T$10,'ml scores'!$T$11,'ml scores'!$T$12,'ml scores'!$T$13)</c:f>
              <c:numCache>
                <c:formatCode>General</c:formatCode>
                <c:ptCount val="9"/>
                <c:pt idx="0">
                  <c:v>21.8</c:v>
                </c:pt>
                <c:pt idx="1">
                  <c:v>26.43</c:v>
                </c:pt>
                <c:pt idx="2">
                  <c:v>17.239999999999998</c:v>
                </c:pt>
                <c:pt idx="3">
                  <c:v>29</c:v>
                </c:pt>
                <c:pt idx="4">
                  <c:v>34</c:v>
                </c:pt>
                <c:pt idx="5">
                  <c:v>51.11</c:v>
                </c:pt>
                <c:pt idx="6">
                  <c:v>25.28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8-4161-AF83-2403F96B0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6461184"/>
        <c:axId val="1646464928"/>
      </c:lineChart>
      <c:catAx>
        <c:axId val="164646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464928"/>
        <c:crosses val="autoZero"/>
        <c:auto val="1"/>
        <c:lblAlgn val="ctr"/>
        <c:lblOffset val="100"/>
        <c:noMultiLvlLbl val="0"/>
      </c:catAx>
      <c:valAx>
        <c:axId val="1646464928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461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2BA5C-7887-4CD4-B402-586A478BA74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EFA829-9512-4A13-BF3F-6F4989291033}">
      <dgm:prSet/>
      <dgm:spPr/>
      <dgm:t>
        <a:bodyPr/>
        <a:lstStyle/>
        <a:p>
          <a:r>
            <a:rPr lang="en-US"/>
            <a:t>Know</a:t>
          </a:r>
        </a:p>
      </dgm:t>
    </dgm:pt>
    <dgm:pt modelId="{97BA71FB-1FE2-41A8-B424-869FD165E03E}" type="sibTrans" cxnId="{A22BB46B-3D2A-40D1-B175-836E836C1CEB}">
      <dgm:prSet/>
      <dgm:spPr/>
      <dgm:t>
        <a:bodyPr/>
        <a:lstStyle/>
        <a:p>
          <a:endParaRPr lang="en-US"/>
        </a:p>
      </dgm:t>
    </dgm:pt>
    <dgm:pt modelId="{A4FA7F8C-81D2-4E78-B86F-5626E6C464DF}" type="parTrans" cxnId="{A22BB46B-3D2A-40D1-B175-836E836C1CEB}">
      <dgm:prSet/>
      <dgm:spPr/>
      <dgm:t>
        <a:bodyPr/>
        <a:lstStyle/>
        <a:p>
          <a:endParaRPr lang="en-US"/>
        </a:p>
      </dgm:t>
    </dgm:pt>
    <dgm:pt modelId="{5F01D6C1-2266-4769-9278-96B9C072D2C9}">
      <dgm:prSet/>
      <dgm:spPr/>
      <dgm:t>
        <a:bodyPr/>
        <a:lstStyle/>
        <a:p>
          <a:r>
            <a:rPr lang="en-US"/>
            <a:t>Prepare</a:t>
          </a:r>
        </a:p>
      </dgm:t>
    </dgm:pt>
    <dgm:pt modelId="{7594D61A-3D5D-4CCA-9847-1BAB3491A186}" type="sibTrans" cxnId="{71F2AF6E-E822-41DC-84AB-3470DAE46F1C}">
      <dgm:prSet/>
      <dgm:spPr/>
      <dgm:t>
        <a:bodyPr/>
        <a:lstStyle/>
        <a:p>
          <a:endParaRPr lang="en-US"/>
        </a:p>
      </dgm:t>
    </dgm:pt>
    <dgm:pt modelId="{D0D109C8-8E84-480A-BC6B-3FCE3EB1376A}" type="parTrans" cxnId="{71F2AF6E-E822-41DC-84AB-3470DAE46F1C}">
      <dgm:prSet/>
      <dgm:spPr/>
      <dgm:t>
        <a:bodyPr/>
        <a:lstStyle/>
        <a:p>
          <a:endParaRPr lang="en-US"/>
        </a:p>
      </dgm:t>
    </dgm:pt>
    <dgm:pt modelId="{FE9E71FA-060A-464A-9BFB-60C83D2DEE50}">
      <dgm:prSet/>
      <dgm:spPr/>
      <dgm:t>
        <a:bodyPr/>
        <a:lstStyle/>
        <a:p>
          <a:r>
            <a:rPr lang="en-US"/>
            <a:t>Prepare market response models.</a:t>
          </a:r>
        </a:p>
      </dgm:t>
    </dgm:pt>
    <dgm:pt modelId="{67D86593-F6BC-40B1-AE91-6D61584E23D6}" type="sibTrans" cxnId="{57FA7962-1696-41D7-BC8D-0B8375652B43}">
      <dgm:prSet/>
      <dgm:spPr/>
      <dgm:t>
        <a:bodyPr/>
        <a:lstStyle/>
        <a:p>
          <a:endParaRPr lang="en-US"/>
        </a:p>
      </dgm:t>
    </dgm:pt>
    <dgm:pt modelId="{E0389590-1BC4-45AB-8518-6026E5A286F5}" type="parTrans" cxnId="{57FA7962-1696-41D7-BC8D-0B8375652B43}">
      <dgm:prSet/>
      <dgm:spPr/>
      <dgm:t>
        <a:bodyPr/>
        <a:lstStyle/>
        <a:p>
          <a:endParaRPr lang="en-US"/>
        </a:p>
      </dgm:t>
    </dgm:pt>
    <dgm:pt modelId="{FBB928B4-1C2C-4C01-8259-AD6B5E1FCD5B}">
      <dgm:prSet/>
      <dgm:spPr/>
      <dgm:t>
        <a:bodyPr/>
        <a:lstStyle/>
        <a:p>
          <a:r>
            <a:rPr lang="en-US"/>
            <a:t>Create</a:t>
          </a:r>
        </a:p>
      </dgm:t>
    </dgm:pt>
    <dgm:pt modelId="{0906F356-B592-430F-8C3B-065B92DF4BEC}" type="sibTrans" cxnId="{2F8F4DB6-B67A-43CC-9F31-9DAE856706D6}">
      <dgm:prSet/>
      <dgm:spPr/>
      <dgm:t>
        <a:bodyPr/>
        <a:lstStyle/>
        <a:p>
          <a:endParaRPr lang="en-US"/>
        </a:p>
      </dgm:t>
    </dgm:pt>
    <dgm:pt modelId="{FEF405AD-6E21-407A-B9AD-10E5EA839E0F}" type="parTrans" cxnId="{2F8F4DB6-B67A-43CC-9F31-9DAE856706D6}">
      <dgm:prSet/>
      <dgm:spPr/>
      <dgm:t>
        <a:bodyPr/>
        <a:lstStyle/>
        <a:p>
          <a:endParaRPr lang="en-US"/>
        </a:p>
      </dgm:t>
    </dgm:pt>
    <dgm:pt modelId="{B061864B-9CFA-4279-9F27-9BFA4DB36FD9}">
      <dgm:prSet/>
      <dgm:spPr/>
      <dgm:t>
        <a:bodyPr/>
        <a:lstStyle/>
        <a:p>
          <a:r>
            <a:rPr lang="en-US"/>
            <a:t>Create a model to identify the individuals who are only likely to respond after receiving a particular ‘treatment’ you decided to give them.</a:t>
          </a:r>
        </a:p>
      </dgm:t>
    </dgm:pt>
    <dgm:pt modelId="{CB71FA29-F678-4CB8-B4FC-19E336B22785}" type="sibTrans" cxnId="{78B1399C-5509-4F4A-80C7-62D513E2C77C}">
      <dgm:prSet/>
      <dgm:spPr/>
      <dgm:t>
        <a:bodyPr/>
        <a:lstStyle/>
        <a:p>
          <a:endParaRPr lang="en-US"/>
        </a:p>
      </dgm:t>
    </dgm:pt>
    <dgm:pt modelId="{CEEFF408-4E1E-4031-917F-FEA03E7A0533}" type="parTrans" cxnId="{78B1399C-5509-4F4A-80C7-62D513E2C77C}">
      <dgm:prSet/>
      <dgm:spPr/>
      <dgm:t>
        <a:bodyPr/>
        <a:lstStyle/>
        <a:p>
          <a:endParaRPr lang="en-US"/>
        </a:p>
      </dgm:t>
    </dgm:pt>
    <dgm:pt modelId="{EF2F51EC-4D14-465F-B3BB-C263EC8AC9F3}">
      <dgm:prSet/>
      <dgm:spPr/>
      <dgm:t>
        <a:bodyPr/>
        <a:lstStyle/>
        <a:p>
          <a:r>
            <a:rPr lang="en-US"/>
            <a:t>Know your metrics &amp; segregate the customers according to that.</a:t>
          </a:r>
        </a:p>
      </dgm:t>
    </dgm:pt>
    <dgm:pt modelId="{E7B9B2F2-96B6-4AEA-98D3-8C91356A89D8}" type="sibTrans" cxnId="{7F1315D1-A7FC-4973-AE1A-3D3C243387CC}">
      <dgm:prSet/>
      <dgm:spPr/>
      <dgm:t>
        <a:bodyPr/>
        <a:lstStyle/>
        <a:p>
          <a:endParaRPr lang="en-US"/>
        </a:p>
      </dgm:t>
    </dgm:pt>
    <dgm:pt modelId="{AFEFE9D0-DA88-4F70-A2B9-EA20E4FDC02E}" type="parTrans" cxnId="{7F1315D1-A7FC-4973-AE1A-3D3C243387CC}">
      <dgm:prSet/>
      <dgm:spPr/>
      <dgm:t>
        <a:bodyPr/>
        <a:lstStyle/>
        <a:p>
          <a:endParaRPr lang="en-US"/>
        </a:p>
      </dgm:t>
    </dgm:pt>
    <dgm:pt modelId="{96799311-A22F-420A-BDA8-5DE600C724BF}" type="pres">
      <dgm:prSet presAssocID="{91A2BA5C-7887-4CD4-B402-586A478BA74C}" presName="Name0" presStyleCnt="0">
        <dgm:presLayoutVars>
          <dgm:dir/>
          <dgm:animLvl val="lvl"/>
          <dgm:resizeHandles val="exact"/>
        </dgm:presLayoutVars>
      </dgm:prSet>
      <dgm:spPr/>
    </dgm:pt>
    <dgm:pt modelId="{D422556F-8866-42FB-B7D5-8C0051CAD23F}" type="pres">
      <dgm:prSet presAssocID="{FBB928B4-1C2C-4C01-8259-AD6B5E1FCD5B}" presName="boxAndChildren" presStyleCnt="0"/>
      <dgm:spPr/>
    </dgm:pt>
    <dgm:pt modelId="{6BFC6C5A-79D2-4B17-98C3-F6D1FFA3DDD1}" type="pres">
      <dgm:prSet presAssocID="{FBB928B4-1C2C-4C01-8259-AD6B5E1FCD5B}" presName="parentTextBox" presStyleLbl="alignNode1" presStyleIdx="0" presStyleCnt="3"/>
      <dgm:spPr/>
    </dgm:pt>
    <dgm:pt modelId="{5788F2D3-B673-49A5-85F8-0B251A276F1C}" type="pres">
      <dgm:prSet presAssocID="{FBB928B4-1C2C-4C01-8259-AD6B5E1FCD5B}" presName="descendantBox" presStyleLbl="bgAccFollowNode1" presStyleIdx="0" presStyleCnt="3"/>
      <dgm:spPr/>
    </dgm:pt>
    <dgm:pt modelId="{85712092-1433-4B5E-AA54-574DF35C0ABF}" type="pres">
      <dgm:prSet presAssocID="{7594D61A-3D5D-4CCA-9847-1BAB3491A186}" presName="sp" presStyleCnt="0"/>
      <dgm:spPr/>
    </dgm:pt>
    <dgm:pt modelId="{E98090A3-A434-4506-B9DE-168B08CF086A}" type="pres">
      <dgm:prSet presAssocID="{5F01D6C1-2266-4769-9278-96B9C072D2C9}" presName="arrowAndChildren" presStyleCnt="0"/>
      <dgm:spPr/>
    </dgm:pt>
    <dgm:pt modelId="{BF7EAFA4-3996-4206-B2B9-F61AE2A229CC}" type="pres">
      <dgm:prSet presAssocID="{5F01D6C1-2266-4769-9278-96B9C072D2C9}" presName="parentTextArrow" presStyleLbl="node1" presStyleIdx="0" presStyleCnt="0"/>
      <dgm:spPr/>
    </dgm:pt>
    <dgm:pt modelId="{660FB947-EA79-4706-9619-BBBD21C53636}" type="pres">
      <dgm:prSet presAssocID="{5F01D6C1-2266-4769-9278-96B9C072D2C9}" presName="arrow" presStyleLbl="alignNode1" presStyleIdx="1" presStyleCnt="3"/>
      <dgm:spPr/>
    </dgm:pt>
    <dgm:pt modelId="{C3B0A80A-3024-43EE-ACF7-DF0973E128F3}" type="pres">
      <dgm:prSet presAssocID="{5F01D6C1-2266-4769-9278-96B9C072D2C9}" presName="descendantArrow" presStyleLbl="bgAccFollowNode1" presStyleIdx="1" presStyleCnt="3"/>
      <dgm:spPr/>
    </dgm:pt>
    <dgm:pt modelId="{0295A5FF-1A86-4F73-95AE-3456E81081E7}" type="pres">
      <dgm:prSet presAssocID="{97BA71FB-1FE2-41A8-B424-869FD165E03E}" presName="sp" presStyleCnt="0"/>
      <dgm:spPr/>
    </dgm:pt>
    <dgm:pt modelId="{A147C136-9344-4DFC-8767-109717A8F646}" type="pres">
      <dgm:prSet presAssocID="{5CEFA829-9512-4A13-BF3F-6F4989291033}" presName="arrowAndChildren" presStyleCnt="0"/>
      <dgm:spPr/>
    </dgm:pt>
    <dgm:pt modelId="{24FADEE9-626A-4075-8B15-A01D425EA103}" type="pres">
      <dgm:prSet presAssocID="{5CEFA829-9512-4A13-BF3F-6F4989291033}" presName="parentTextArrow" presStyleLbl="node1" presStyleIdx="0" presStyleCnt="0"/>
      <dgm:spPr/>
    </dgm:pt>
    <dgm:pt modelId="{CCBD8CC4-A5FE-48F2-9855-C1CE436F49C1}" type="pres">
      <dgm:prSet presAssocID="{5CEFA829-9512-4A13-BF3F-6F4989291033}" presName="arrow" presStyleLbl="alignNode1" presStyleIdx="2" presStyleCnt="3" custLinFactNeighborY="1212"/>
      <dgm:spPr/>
    </dgm:pt>
    <dgm:pt modelId="{7F94EB72-742A-46C6-B98D-EF1D755B611E}" type="pres">
      <dgm:prSet presAssocID="{5CEFA829-9512-4A13-BF3F-6F4989291033}" presName="descendantArrow" presStyleLbl="bgAccFollowNode1" presStyleIdx="2" presStyleCnt="3"/>
      <dgm:spPr/>
    </dgm:pt>
  </dgm:ptLst>
  <dgm:cxnLst>
    <dgm:cxn modelId="{63DAF222-B6E6-4D5F-B729-AD309F6611B8}" type="presOf" srcId="{EF2F51EC-4D14-465F-B3BB-C263EC8AC9F3}" destId="{7F94EB72-742A-46C6-B98D-EF1D755B611E}" srcOrd="0" destOrd="0" presId="urn:microsoft.com/office/officeart/2016/7/layout/VerticalDownArrowProcess"/>
    <dgm:cxn modelId="{81F63B29-C76B-4E48-AA43-2FC209F6A11C}" type="presOf" srcId="{FE9E71FA-060A-464A-9BFB-60C83D2DEE50}" destId="{C3B0A80A-3024-43EE-ACF7-DF0973E128F3}" srcOrd="0" destOrd="0" presId="urn:microsoft.com/office/officeart/2016/7/layout/VerticalDownArrowProcess"/>
    <dgm:cxn modelId="{57FA7962-1696-41D7-BC8D-0B8375652B43}" srcId="{5F01D6C1-2266-4769-9278-96B9C072D2C9}" destId="{FE9E71FA-060A-464A-9BFB-60C83D2DEE50}" srcOrd="0" destOrd="0" parTransId="{E0389590-1BC4-45AB-8518-6026E5A286F5}" sibTransId="{67D86593-F6BC-40B1-AE91-6D61584E23D6}"/>
    <dgm:cxn modelId="{A22BB46B-3D2A-40D1-B175-836E836C1CEB}" srcId="{91A2BA5C-7887-4CD4-B402-586A478BA74C}" destId="{5CEFA829-9512-4A13-BF3F-6F4989291033}" srcOrd="0" destOrd="0" parTransId="{A4FA7F8C-81D2-4E78-B86F-5626E6C464DF}" sibTransId="{97BA71FB-1FE2-41A8-B424-869FD165E03E}"/>
    <dgm:cxn modelId="{71F2AF6E-E822-41DC-84AB-3470DAE46F1C}" srcId="{91A2BA5C-7887-4CD4-B402-586A478BA74C}" destId="{5F01D6C1-2266-4769-9278-96B9C072D2C9}" srcOrd="1" destOrd="0" parTransId="{D0D109C8-8E84-480A-BC6B-3FCE3EB1376A}" sibTransId="{7594D61A-3D5D-4CCA-9847-1BAB3491A186}"/>
    <dgm:cxn modelId="{0112CB6F-B6D5-4C88-944B-C4128A3D7CBC}" type="presOf" srcId="{5CEFA829-9512-4A13-BF3F-6F4989291033}" destId="{CCBD8CC4-A5FE-48F2-9855-C1CE436F49C1}" srcOrd="1" destOrd="0" presId="urn:microsoft.com/office/officeart/2016/7/layout/VerticalDownArrowProcess"/>
    <dgm:cxn modelId="{78B1399C-5509-4F4A-80C7-62D513E2C77C}" srcId="{FBB928B4-1C2C-4C01-8259-AD6B5E1FCD5B}" destId="{B061864B-9CFA-4279-9F27-9BFA4DB36FD9}" srcOrd="0" destOrd="0" parTransId="{CEEFF408-4E1E-4031-917F-FEA03E7A0533}" sibTransId="{CB71FA29-F678-4CB8-B4FC-19E336B22785}"/>
    <dgm:cxn modelId="{81F5829F-47F8-4730-A5FB-37AE037EC8CF}" type="presOf" srcId="{5F01D6C1-2266-4769-9278-96B9C072D2C9}" destId="{BF7EAFA4-3996-4206-B2B9-F61AE2A229CC}" srcOrd="0" destOrd="0" presId="urn:microsoft.com/office/officeart/2016/7/layout/VerticalDownArrowProcess"/>
    <dgm:cxn modelId="{9E266DA4-CAF5-47BB-87C0-5D8BDB6031CD}" type="presOf" srcId="{5CEFA829-9512-4A13-BF3F-6F4989291033}" destId="{24FADEE9-626A-4075-8B15-A01D425EA103}" srcOrd="0" destOrd="0" presId="urn:microsoft.com/office/officeart/2016/7/layout/VerticalDownArrowProcess"/>
    <dgm:cxn modelId="{2F8F4DB6-B67A-43CC-9F31-9DAE856706D6}" srcId="{91A2BA5C-7887-4CD4-B402-586A478BA74C}" destId="{FBB928B4-1C2C-4C01-8259-AD6B5E1FCD5B}" srcOrd="2" destOrd="0" parTransId="{FEF405AD-6E21-407A-B9AD-10E5EA839E0F}" sibTransId="{0906F356-B592-430F-8C3B-065B92DF4BEC}"/>
    <dgm:cxn modelId="{46ADC3C8-306C-4C7E-8FE5-7729F32FC60E}" type="presOf" srcId="{91A2BA5C-7887-4CD4-B402-586A478BA74C}" destId="{96799311-A22F-420A-BDA8-5DE600C724BF}" srcOrd="0" destOrd="0" presId="urn:microsoft.com/office/officeart/2016/7/layout/VerticalDownArrowProcess"/>
    <dgm:cxn modelId="{03ADE8CE-498F-4384-998D-99F0E32642A3}" type="presOf" srcId="{B061864B-9CFA-4279-9F27-9BFA4DB36FD9}" destId="{5788F2D3-B673-49A5-85F8-0B251A276F1C}" srcOrd="0" destOrd="0" presId="urn:microsoft.com/office/officeart/2016/7/layout/VerticalDownArrowProcess"/>
    <dgm:cxn modelId="{4AAC7BCF-AD2C-4109-BA98-7EA74F51382D}" type="presOf" srcId="{5F01D6C1-2266-4769-9278-96B9C072D2C9}" destId="{660FB947-EA79-4706-9619-BBBD21C53636}" srcOrd="1" destOrd="0" presId="urn:microsoft.com/office/officeart/2016/7/layout/VerticalDownArrowProcess"/>
    <dgm:cxn modelId="{7F1315D1-A7FC-4973-AE1A-3D3C243387CC}" srcId="{5CEFA829-9512-4A13-BF3F-6F4989291033}" destId="{EF2F51EC-4D14-465F-B3BB-C263EC8AC9F3}" srcOrd="0" destOrd="0" parTransId="{AFEFE9D0-DA88-4F70-A2B9-EA20E4FDC02E}" sibTransId="{E7B9B2F2-96B6-4AEA-98D3-8C91356A89D8}"/>
    <dgm:cxn modelId="{BFFF88DC-0EB9-4001-A465-B1FA04137174}" type="presOf" srcId="{FBB928B4-1C2C-4C01-8259-AD6B5E1FCD5B}" destId="{6BFC6C5A-79D2-4B17-98C3-F6D1FFA3DDD1}" srcOrd="0" destOrd="0" presId="urn:microsoft.com/office/officeart/2016/7/layout/VerticalDownArrowProcess"/>
    <dgm:cxn modelId="{4A5F86E9-5BCF-492C-92A4-013F0830D458}" type="presParOf" srcId="{96799311-A22F-420A-BDA8-5DE600C724BF}" destId="{D422556F-8866-42FB-B7D5-8C0051CAD23F}" srcOrd="0" destOrd="0" presId="urn:microsoft.com/office/officeart/2016/7/layout/VerticalDownArrowProcess"/>
    <dgm:cxn modelId="{26F81A68-B060-4E40-9599-3CE9F1657066}" type="presParOf" srcId="{D422556F-8866-42FB-B7D5-8C0051CAD23F}" destId="{6BFC6C5A-79D2-4B17-98C3-F6D1FFA3DDD1}" srcOrd="0" destOrd="0" presId="urn:microsoft.com/office/officeart/2016/7/layout/VerticalDownArrowProcess"/>
    <dgm:cxn modelId="{2A10EE62-366D-4B60-B80D-1FBC0C7D023B}" type="presParOf" srcId="{D422556F-8866-42FB-B7D5-8C0051CAD23F}" destId="{5788F2D3-B673-49A5-85F8-0B251A276F1C}" srcOrd="1" destOrd="0" presId="urn:microsoft.com/office/officeart/2016/7/layout/VerticalDownArrowProcess"/>
    <dgm:cxn modelId="{1B6DB023-FBF1-4C89-B10A-B18107C67C7B}" type="presParOf" srcId="{96799311-A22F-420A-BDA8-5DE600C724BF}" destId="{85712092-1433-4B5E-AA54-574DF35C0ABF}" srcOrd="1" destOrd="0" presId="urn:microsoft.com/office/officeart/2016/7/layout/VerticalDownArrowProcess"/>
    <dgm:cxn modelId="{3E011996-94B7-42ED-A294-6D8803BA6BF5}" type="presParOf" srcId="{96799311-A22F-420A-BDA8-5DE600C724BF}" destId="{E98090A3-A434-4506-B9DE-168B08CF086A}" srcOrd="2" destOrd="0" presId="urn:microsoft.com/office/officeart/2016/7/layout/VerticalDownArrowProcess"/>
    <dgm:cxn modelId="{6DD39FAD-0B07-4BCE-BB2A-22B68F418244}" type="presParOf" srcId="{E98090A3-A434-4506-B9DE-168B08CF086A}" destId="{BF7EAFA4-3996-4206-B2B9-F61AE2A229CC}" srcOrd="0" destOrd="0" presId="urn:microsoft.com/office/officeart/2016/7/layout/VerticalDownArrowProcess"/>
    <dgm:cxn modelId="{94317E91-DA8E-4642-B541-56909A570969}" type="presParOf" srcId="{E98090A3-A434-4506-B9DE-168B08CF086A}" destId="{660FB947-EA79-4706-9619-BBBD21C53636}" srcOrd="1" destOrd="0" presId="urn:microsoft.com/office/officeart/2016/7/layout/VerticalDownArrowProcess"/>
    <dgm:cxn modelId="{FC12A789-14FE-45A4-90C5-777C9A5F55C1}" type="presParOf" srcId="{E98090A3-A434-4506-B9DE-168B08CF086A}" destId="{C3B0A80A-3024-43EE-ACF7-DF0973E128F3}" srcOrd="2" destOrd="0" presId="urn:microsoft.com/office/officeart/2016/7/layout/VerticalDownArrowProcess"/>
    <dgm:cxn modelId="{364BEFD9-8FE7-41FE-8A01-0899174D370D}" type="presParOf" srcId="{96799311-A22F-420A-BDA8-5DE600C724BF}" destId="{0295A5FF-1A86-4F73-95AE-3456E81081E7}" srcOrd="3" destOrd="0" presId="urn:microsoft.com/office/officeart/2016/7/layout/VerticalDownArrowProcess"/>
    <dgm:cxn modelId="{FB35AD00-F993-42EA-92C8-A65B118DE6FE}" type="presParOf" srcId="{96799311-A22F-420A-BDA8-5DE600C724BF}" destId="{A147C136-9344-4DFC-8767-109717A8F646}" srcOrd="4" destOrd="0" presId="urn:microsoft.com/office/officeart/2016/7/layout/VerticalDownArrowProcess"/>
    <dgm:cxn modelId="{60393277-C698-448D-9529-74E39D326DD0}" type="presParOf" srcId="{A147C136-9344-4DFC-8767-109717A8F646}" destId="{24FADEE9-626A-4075-8B15-A01D425EA103}" srcOrd="0" destOrd="0" presId="urn:microsoft.com/office/officeart/2016/7/layout/VerticalDownArrowProcess"/>
    <dgm:cxn modelId="{3EDC526C-F285-40ED-8FED-1C2A34837754}" type="presParOf" srcId="{A147C136-9344-4DFC-8767-109717A8F646}" destId="{CCBD8CC4-A5FE-48F2-9855-C1CE436F49C1}" srcOrd="1" destOrd="0" presId="urn:microsoft.com/office/officeart/2016/7/layout/VerticalDownArrowProcess"/>
    <dgm:cxn modelId="{84EA6373-FF23-4F01-85FF-CFDD33521A86}" type="presParOf" srcId="{A147C136-9344-4DFC-8767-109717A8F646}" destId="{7F94EB72-742A-46C6-B98D-EF1D755B611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2CF94-2900-4B89-AFA9-EBBC966D87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42D034-F866-4584-B933-8C2F8A591ABE}">
      <dgm:prSet/>
      <dgm:spPr/>
      <dgm:t>
        <a:bodyPr/>
        <a:lstStyle/>
        <a:p>
          <a:r>
            <a:rPr lang="en-US"/>
            <a:t>Language: Python 3.6</a:t>
          </a:r>
        </a:p>
      </dgm:t>
    </dgm:pt>
    <dgm:pt modelId="{B410A691-9870-4112-A0CF-F6B35FF86CFE}" type="parTrans" cxnId="{EDC86A06-682B-416F-9BB3-0582AE0A6CA4}">
      <dgm:prSet/>
      <dgm:spPr/>
      <dgm:t>
        <a:bodyPr/>
        <a:lstStyle/>
        <a:p>
          <a:endParaRPr lang="en-US"/>
        </a:p>
      </dgm:t>
    </dgm:pt>
    <dgm:pt modelId="{08245855-D422-4AC8-8E4B-5A7904989E8A}" type="sibTrans" cxnId="{EDC86A06-682B-416F-9BB3-0582AE0A6CA4}">
      <dgm:prSet/>
      <dgm:spPr/>
      <dgm:t>
        <a:bodyPr/>
        <a:lstStyle/>
        <a:p>
          <a:endParaRPr lang="en-US"/>
        </a:p>
      </dgm:t>
    </dgm:pt>
    <dgm:pt modelId="{1CAA1CE7-6449-4107-A00F-215BC00ACBB1}">
      <dgm:prSet/>
      <dgm:spPr/>
      <dgm:t>
        <a:bodyPr/>
        <a:lstStyle/>
        <a:p>
          <a:r>
            <a:rPr lang="en-US"/>
            <a:t>IDE: Jupyter Notebook</a:t>
          </a:r>
        </a:p>
      </dgm:t>
    </dgm:pt>
    <dgm:pt modelId="{B06A3C64-EBDB-4919-9D77-17177F0E518F}" type="parTrans" cxnId="{589BF153-E561-4296-9361-73A4280B039B}">
      <dgm:prSet/>
      <dgm:spPr/>
      <dgm:t>
        <a:bodyPr/>
        <a:lstStyle/>
        <a:p>
          <a:endParaRPr lang="en-US"/>
        </a:p>
      </dgm:t>
    </dgm:pt>
    <dgm:pt modelId="{7282251F-ED37-48A7-82C2-89EC97DEC67D}" type="sibTrans" cxnId="{589BF153-E561-4296-9361-73A4280B039B}">
      <dgm:prSet/>
      <dgm:spPr/>
      <dgm:t>
        <a:bodyPr/>
        <a:lstStyle/>
        <a:p>
          <a:endParaRPr lang="en-US"/>
        </a:p>
      </dgm:t>
    </dgm:pt>
    <dgm:pt modelId="{9AA27417-BA9C-4653-8640-76B740942D6A}">
      <dgm:prSet/>
      <dgm:spPr/>
      <dgm:t>
        <a:bodyPr/>
        <a:lstStyle/>
        <a:p>
          <a:r>
            <a:rPr lang="en-US"/>
            <a:t>Libraries to be used: pandas, numpy, pylift, matplotlib, sklearn, seaborn</a:t>
          </a:r>
        </a:p>
      </dgm:t>
    </dgm:pt>
    <dgm:pt modelId="{6FBFF5DB-37EC-49B5-ADDA-E6F17FFA1D5D}" type="parTrans" cxnId="{C2C384B2-87B4-4097-B565-B012CE1A41BA}">
      <dgm:prSet/>
      <dgm:spPr/>
      <dgm:t>
        <a:bodyPr/>
        <a:lstStyle/>
        <a:p>
          <a:endParaRPr lang="en-US"/>
        </a:p>
      </dgm:t>
    </dgm:pt>
    <dgm:pt modelId="{25D835E1-DCC4-4ECC-9EE7-C9985CA8F6D3}" type="sibTrans" cxnId="{C2C384B2-87B4-4097-B565-B012CE1A41BA}">
      <dgm:prSet/>
      <dgm:spPr/>
      <dgm:t>
        <a:bodyPr/>
        <a:lstStyle/>
        <a:p>
          <a:endParaRPr lang="en-US"/>
        </a:p>
      </dgm:t>
    </dgm:pt>
    <dgm:pt modelId="{83E6B032-668D-49A2-B440-D5CE9E90359B}" type="pres">
      <dgm:prSet presAssocID="{4632CF94-2900-4B89-AFA9-EBBC966D87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3169ED-49D5-45A7-B243-C36945897818}" type="pres">
      <dgm:prSet presAssocID="{E842D034-F866-4584-B933-8C2F8A591ABE}" presName="hierRoot1" presStyleCnt="0"/>
      <dgm:spPr/>
    </dgm:pt>
    <dgm:pt modelId="{971DDC47-EF68-420C-BD2D-51F9464CF34F}" type="pres">
      <dgm:prSet presAssocID="{E842D034-F866-4584-B933-8C2F8A591ABE}" presName="composite" presStyleCnt="0"/>
      <dgm:spPr/>
    </dgm:pt>
    <dgm:pt modelId="{7032DC02-68BA-4E27-B0FB-298C09687FA9}" type="pres">
      <dgm:prSet presAssocID="{E842D034-F866-4584-B933-8C2F8A591ABE}" presName="background" presStyleLbl="node0" presStyleIdx="0" presStyleCnt="3"/>
      <dgm:spPr/>
    </dgm:pt>
    <dgm:pt modelId="{4D7305B3-A5B0-4090-8641-2364A80FFF42}" type="pres">
      <dgm:prSet presAssocID="{E842D034-F866-4584-B933-8C2F8A591ABE}" presName="text" presStyleLbl="fgAcc0" presStyleIdx="0" presStyleCnt="3">
        <dgm:presLayoutVars>
          <dgm:chPref val="3"/>
        </dgm:presLayoutVars>
      </dgm:prSet>
      <dgm:spPr/>
    </dgm:pt>
    <dgm:pt modelId="{1B267209-CEE9-4170-AD49-736CB2802EB8}" type="pres">
      <dgm:prSet presAssocID="{E842D034-F866-4584-B933-8C2F8A591ABE}" presName="hierChild2" presStyleCnt="0"/>
      <dgm:spPr/>
    </dgm:pt>
    <dgm:pt modelId="{3A55D70B-9C86-4479-AE94-58A749DB0C2E}" type="pres">
      <dgm:prSet presAssocID="{1CAA1CE7-6449-4107-A00F-215BC00ACBB1}" presName="hierRoot1" presStyleCnt="0"/>
      <dgm:spPr/>
    </dgm:pt>
    <dgm:pt modelId="{BC5F2A06-C47C-429F-A7B3-0105E86F7DC2}" type="pres">
      <dgm:prSet presAssocID="{1CAA1CE7-6449-4107-A00F-215BC00ACBB1}" presName="composite" presStyleCnt="0"/>
      <dgm:spPr/>
    </dgm:pt>
    <dgm:pt modelId="{0A4CF06E-4262-4DA2-B104-7AB2E34CB287}" type="pres">
      <dgm:prSet presAssocID="{1CAA1CE7-6449-4107-A00F-215BC00ACBB1}" presName="background" presStyleLbl="node0" presStyleIdx="1" presStyleCnt="3"/>
      <dgm:spPr/>
    </dgm:pt>
    <dgm:pt modelId="{CA4DF975-CA94-418B-98A1-7EF12E3C17A9}" type="pres">
      <dgm:prSet presAssocID="{1CAA1CE7-6449-4107-A00F-215BC00ACBB1}" presName="text" presStyleLbl="fgAcc0" presStyleIdx="1" presStyleCnt="3">
        <dgm:presLayoutVars>
          <dgm:chPref val="3"/>
        </dgm:presLayoutVars>
      </dgm:prSet>
      <dgm:spPr/>
    </dgm:pt>
    <dgm:pt modelId="{8D2EC802-14E8-4D46-9A1B-43A40A3241E5}" type="pres">
      <dgm:prSet presAssocID="{1CAA1CE7-6449-4107-A00F-215BC00ACBB1}" presName="hierChild2" presStyleCnt="0"/>
      <dgm:spPr/>
    </dgm:pt>
    <dgm:pt modelId="{EC9FC6B6-C27E-4720-AB61-5CDB50ED73DC}" type="pres">
      <dgm:prSet presAssocID="{9AA27417-BA9C-4653-8640-76B740942D6A}" presName="hierRoot1" presStyleCnt="0"/>
      <dgm:spPr/>
    </dgm:pt>
    <dgm:pt modelId="{6D18F253-F6CA-414D-B1E9-4C2CC7FD18AD}" type="pres">
      <dgm:prSet presAssocID="{9AA27417-BA9C-4653-8640-76B740942D6A}" presName="composite" presStyleCnt="0"/>
      <dgm:spPr/>
    </dgm:pt>
    <dgm:pt modelId="{B5AD689F-1734-46A5-8D54-404E6288645C}" type="pres">
      <dgm:prSet presAssocID="{9AA27417-BA9C-4653-8640-76B740942D6A}" presName="background" presStyleLbl="node0" presStyleIdx="2" presStyleCnt="3"/>
      <dgm:spPr/>
    </dgm:pt>
    <dgm:pt modelId="{7C7FCED3-9915-432E-805B-44B9B4B6929C}" type="pres">
      <dgm:prSet presAssocID="{9AA27417-BA9C-4653-8640-76B740942D6A}" presName="text" presStyleLbl="fgAcc0" presStyleIdx="2" presStyleCnt="3">
        <dgm:presLayoutVars>
          <dgm:chPref val="3"/>
        </dgm:presLayoutVars>
      </dgm:prSet>
      <dgm:spPr/>
    </dgm:pt>
    <dgm:pt modelId="{36689254-4D09-4C77-ADCD-AE375DDF8821}" type="pres">
      <dgm:prSet presAssocID="{9AA27417-BA9C-4653-8640-76B740942D6A}" presName="hierChild2" presStyleCnt="0"/>
      <dgm:spPr/>
    </dgm:pt>
  </dgm:ptLst>
  <dgm:cxnLst>
    <dgm:cxn modelId="{EDC86A06-682B-416F-9BB3-0582AE0A6CA4}" srcId="{4632CF94-2900-4B89-AFA9-EBBC966D87E3}" destId="{E842D034-F866-4584-B933-8C2F8A591ABE}" srcOrd="0" destOrd="0" parTransId="{B410A691-9870-4112-A0CF-F6B35FF86CFE}" sibTransId="{08245855-D422-4AC8-8E4B-5A7904989E8A}"/>
    <dgm:cxn modelId="{53B11016-1D3D-487C-A74A-0CE58ABEBC7B}" type="presOf" srcId="{E842D034-F866-4584-B933-8C2F8A591ABE}" destId="{4D7305B3-A5B0-4090-8641-2364A80FFF42}" srcOrd="0" destOrd="0" presId="urn:microsoft.com/office/officeart/2005/8/layout/hierarchy1"/>
    <dgm:cxn modelId="{25247568-61F3-489F-BB6C-124F875BA573}" type="presOf" srcId="{9AA27417-BA9C-4653-8640-76B740942D6A}" destId="{7C7FCED3-9915-432E-805B-44B9B4B6929C}" srcOrd="0" destOrd="0" presId="urn:microsoft.com/office/officeart/2005/8/layout/hierarchy1"/>
    <dgm:cxn modelId="{57B93E4C-4AE2-4538-B30A-45DD3C3638C9}" type="presOf" srcId="{4632CF94-2900-4B89-AFA9-EBBC966D87E3}" destId="{83E6B032-668D-49A2-B440-D5CE9E90359B}" srcOrd="0" destOrd="0" presId="urn:microsoft.com/office/officeart/2005/8/layout/hierarchy1"/>
    <dgm:cxn modelId="{589BF153-E561-4296-9361-73A4280B039B}" srcId="{4632CF94-2900-4B89-AFA9-EBBC966D87E3}" destId="{1CAA1CE7-6449-4107-A00F-215BC00ACBB1}" srcOrd="1" destOrd="0" parTransId="{B06A3C64-EBDB-4919-9D77-17177F0E518F}" sibTransId="{7282251F-ED37-48A7-82C2-89EC97DEC67D}"/>
    <dgm:cxn modelId="{C2C384B2-87B4-4097-B565-B012CE1A41BA}" srcId="{4632CF94-2900-4B89-AFA9-EBBC966D87E3}" destId="{9AA27417-BA9C-4653-8640-76B740942D6A}" srcOrd="2" destOrd="0" parTransId="{6FBFF5DB-37EC-49B5-ADDA-E6F17FFA1D5D}" sibTransId="{25D835E1-DCC4-4ECC-9EE7-C9985CA8F6D3}"/>
    <dgm:cxn modelId="{1C5EAEC5-8B8E-462E-8DF3-9F950B994382}" type="presOf" srcId="{1CAA1CE7-6449-4107-A00F-215BC00ACBB1}" destId="{CA4DF975-CA94-418B-98A1-7EF12E3C17A9}" srcOrd="0" destOrd="0" presId="urn:microsoft.com/office/officeart/2005/8/layout/hierarchy1"/>
    <dgm:cxn modelId="{D70F4EE8-908E-4998-899F-D9F8308F295A}" type="presParOf" srcId="{83E6B032-668D-49A2-B440-D5CE9E90359B}" destId="{133169ED-49D5-45A7-B243-C36945897818}" srcOrd="0" destOrd="0" presId="urn:microsoft.com/office/officeart/2005/8/layout/hierarchy1"/>
    <dgm:cxn modelId="{8CAA4296-FE24-4E31-A3B3-6E67C4FFEFE1}" type="presParOf" srcId="{133169ED-49D5-45A7-B243-C36945897818}" destId="{971DDC47-EF68-420C-BD2D-51F9464CF34F}" srcOrd="0" destOrd="0" presId="urn:microsoft.com/office/officeart/2005/8/layout/hierarchy1"/>
    <dgm:cxn modelId="{FCD76EC9-B076-4827-8AAB-F51AF0E05E5E}" type="presParOf" srcId="{971DDC47-EF68-420C-BD2D-51F9464CF34F}" destId="{7032DC02-68BA-4E27-B0FB-298C09687FA9}" srcOrd="0" destOrd="0" presId="urn:microsoft.com/office/officeart/2005/8/layout/hierarchy1"/>
    <dgm:cxn modelId="{C67FA37E-39ED-4947-B1F7-887A5B286F29}" type="presParOf" srcId="{971DDC47-EF68-420C-BD2D-51F9464CF34F}" destId="{4D7305B3-A5B0-4090-8641-2364A80FFF42}" srcOrd="1" destOrd="0" presId="urn:microsoft.com/office/officeart/2005/8/layout/hierarchy1"/>
    <dgm:cxn modelId="{BFD8476D-B797-4E2A-A329-8628DA94FABF}" type="presParOf" srcId="{133169ED-49D5-45A7-B243-C36945897818}" destId="{1B267209-CEE9-4170-AD49-736CB2802EB8}" srcOrd="1" destOrd="0" presId="urn:microsoft.com/office/officeart/2005/8/layout/hierarchy1"/>
    <dgm:cxn modelId="{6A4F21E8-C70A-4E19-A76B-A383565AD8F9}" type="presParOf" srcId="{83E6B032-668D-49A2-B440-D5CE9E90359B}" destId="{3A55D70B-9C86-4479-AE94-58A749DB0C2E}" srcOrd="1" destOrd="0" presId="urn:microsoft.com/office/officeart/2005/8/layout/hierarchy1"/>
    <dgm:cxn modelId="{464CEAFF-6B28-48B4-BA24-29715F8993F4}" type="presParOf" srcId="{3A55D70B-9C86-4479-AE94-58A749DB0C2E}" destId="{BC5F2A06-C47C-429F-A7B3-0105E86F7DC2}" srcOrd="0" destOrd="0" presId="urn:microsoft.com/office/officeart/2005/8/layout/hierarchy1"/>
    <dgm:cxn modelId="{E7F1C18F-AA4C-4247-897C-33B78321D228}" type="presParOf" srcId="{BC5F2A06-C47C-429F-A7B3-0105E86F7DC2}" destId="{0A4CF06E-4262-4DA2-B104-7AB2E34CB287}" srcOrd="0" destOrd="0" presId="urn:microsoft.com/office/officeart/2005/8/layout/hierarchy1"/>
    <dgm:cxn modelId="{63F60D59-DA37-4BEB-82F2-5E694B27D316}" type="presParOf" srcId="{BC5F2A06-C47C-429F-A7B3-0105E86F7DC2}" destId="{CA4DF975-CA94-418B-98A1-7EF12E3C17A9}" srcOrd="1" destOrd="0" presId="urn:microsoft.com/office/officeart/2005/8/layout/hierarchy1"/>
    <dgm:cxn modelId="{B7B5F4F8-79E6-4465-BD93-C20DE8A848A5}" type="presParOf" srcId="{3A55D70B-9C86-4479-AE94-58A749DB0C2E}" destId="{8D2EC802-14E8-4D46-9A1B-43A40A3241E5}" srcOrd="1" destOrd="0" presId="urn:microsoft.com/office/officeart/2005/8/layout/hierarchy1"/>
    <dgm:cxn modelId="{2C007AA7-7CAE-4971-AAF1-E9CCB9229D14}" type="presParOf" srcId="{83E6B032-668D-49A2-B440-D5CE9E90359B}" destId="{EC9FC6B6-C27E-4720-AB61-5CDB50ED73DC}" srcOrd="2" destOrd="0" presId="urn:microsoft.com/office/officeart/2005/8/layout/hierarchy1"/>
    <dgm:cxn modelId="{EBA22CA4-94CE-4E00-AA8C-B3BD57396ED0}" type="presParOf" srcId="{EC9FC6B6-C27E-4720-AB61-5CDB50ED73DC}" destId="{6D18F253-F6CA-414D-B1E9-4C2CC7FD18AD}" srcOrd="0" destOrd="0" presId="urn:microsoft.com/office/officeart/2005/8/layout/hierarchy1"/>
    <dgm:cxn modelId="{60E6E267-FA24-4A62-99B3-6B7AEA76478F}" type="presParOf" srcId="{6D18F253-F6CA-414D-B1E9-4C2CC7FD18AD}" destId="{B5AD689F-1734-46A5-8D54-404E6288645C}" srcOrd="0" destOrd="0" presId="urn:microsoft.com/office/officeart/2005/8/layout/hierarchy1"/>
    <dgm:cxn modelId="{8C352AA6-34C3-4041-B098-68CA46294E13}" type="presParOf" srcId="{6D18F253-F6CA-414D-B1E9-4C2CC7FD18AD}" destId="{7C7FCED3-9915-432E-805B-44B9B4B6929C}" srcOrd="1" destOrd="0" presId="urn:microsoft.com/office/officeart/2005/8/layout/hierarchy1"/>
    <dgm:cxn modelId="{2373B10D-97EC-45F3-8CFA-5928382D2593}" type="presParOf" srcId="{EC9FC6B6-C27E-4720-AB61-5CDB50ED73DC}" destId="{36689254-4D09-4C77-ADCD-AE375DDF88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2CF94-2900-4B89-AFA9-EBBC966D87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2D034-F866-4584-B933-8C2F8A591ABE}">
      <dgm:prSet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Understanding all the metrics in the dataset provided by the client</a:t>
          </a:r>
          <a:endParaRPr lang="en-US" dirty="0"/>
        </a:p>
      </dgm:t>
    </dgm:pt>
    <dgm:pt modelId="{B410A691-9870-4112-A0CF-F6B35FF86CFE}" type="parTrans" cxnId="{EDC86A06-682B-416F-9BB3-0582AE0A6CA4}">
      <dgm:prSet/>
      <dgm:spPr/>
      <dgm:t>
        <a:bodyPr/>
        <a:lstStyle/>
        <a:p>
          <a:endParaRPr lang="en-US"/>
        </a:p>
      </dgm:t>
    </dgm:pt>
    <dgm:pt modelId="{08245855-D422-4AC8-8E4B-5A7904989E8A}" type="sibTrans" cxnId="{EDC86A06-682B-416F-9BB3-0582AE0A6CA4}">
      <dgm:prSet/>
      <dgm:spPr/>
      <dgm:t>
        <a:bodyPr/>
        <a:lstStyle/>
        <a:p>
          <a:endParaRPr lang="en-US"/>
        </a:p>
      </dgm:t>
    </dgm:pt>
    <dgm:pt modelId="{1CAA1CE7-6449-4107-A00F-215BC00ACBB1}">
      <dgm:prSet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Pre-processing</a:t>
          </a:r>
        </a:p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Filtering/Imputing out the invalid entries</a:t>
          </a:r>
        </a:p>
        <a:p>
          <a:r>
            <a:rPr lang="en-US" dirty="0">
              <a:effectLst/>
              <a:latin typeface="Times New Roman" panose="02020603050405020304" pitchFamily="18" charset="0"/>
            </a:rPr>
            <a:t>Label Encoding</a:t>
          </a:r>
          <a:endParaRPr lang="en-US" dirty="0"/>
        </a:p>
      </dgm:t>
    </dgm:pt>
    <dgm:pt modelId="{B06A3C64-EBDB-4919-9D77-17177F0E518F}" type="parTrans" cxnId="{589BF153-E561-4296-9361-73A4280B039B}">
      <dgm:prSet/>
      <dgm:spPr/>
      <dgm:t>
        <a:bodyPr/>
        <a:lstStyle/>
        <a:p>
          <a:endParaRPr lang="en-US"/>
        </a:p>
      </dgm:t>
    </dgm:pt>
    <dgm:pt modelId="{7282251F-ED37-48A7-82C2-89EC97DEC67D}" type="sibTrans" cxnId="{589BF153-E561-4296-9361-73A4280B039B}">
      <dgm:prSet/>
      <dgm:spPr/>
      <dgm:t>
        <a:bodyPr/>
        <a:lstStyle/>
        <a:p>
          <a:endParaRPr lang="en-US"/>
        </a:p>
      </dgm:t>
    </dgm:pt>
    <dgm:pt modelId="{9AA27417-BA9C-4653-8640-76B740942D6A}">
      <dgm:prSet/>
      <dgm:spPr/>
      <dgm:t>
        <a:bodyPr/>
        <a:lstStyle/>
        <a:p>
          <a:r>
            <a:rPr lang="en-US" dirty="0"/>
            <a:t>Traditional algorithm has been modelled</a:t>
          </a:r>
        </a:p>
        <a:p>
          <a:r>
            <a:rPr lang="en-US" dirty="0"/>
            <a:t>Two- Model Approach has no good performance</a:t>
          </a:r>
        </a:p>
      </dgm:t>
    </dgm:pt>
    <dgm:pt modelId="{6FBFF5DB-37EC-49B5-ADDA-E6F17FFA1D5D}" type="parTrans" cxnId="{C2C384B2-87B4-4097-B565-B012CE1A41BA}">
      <dgm:prSet/>
      <dgm:spPr/>
      <dgm:t>
        <a:bodyPr/>
        <a:lstStyle/>
        <a:p>
          <a:endParaRPr lang="en-US"/>
        </a:p>
      </dgm:t>
    </dgm:pt>
    <dgm:pt modelId="{25D835E1-DCC4-4ECC-9EE7-C9985CA8F6D3}" type="sibTrans" cxnId="{C2C384B2-87B4-4097-B565-B012CE1A41BA}">
      <dgm:prSet/>
      <dgm:spPr/>
      <dgm:t>
        <a:bodyPr/>
        <a:lstStyle/>
        <a:p>
          <a:endParaRPr lang="en-US"/>
        </a:p>
      </dgm:t>
    </dgm:pt>
    <dgm:pt modelId="{83E6B032-668D-49A2-B440-D5CE9E90359B}" type="pres">
      <dgm:prSet presAssocID="{4632CF94-2900-4B89-AFA9-EBBC966D87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3169ED-49D5-45A7-B243-C36945897818}" type="pres">
      <dgm:prSet presAssocID="{E842D034-F866-4584-B933-8C2F8A591ABE}" presName="hierRoot1" presStyleCnt="0"/>
      <dgm:spPr/>
    </dgm:pt>
    <dgm:pt modelId="{971DDC47-EF68-420C-BD2D-51F9464CF34F}" type="pres">
      <dgm:prSet presAssocID="{E842D034-F866-4584-B933-8C2F8A591ABE}" presName="composite" presStyleCnt="0"/>
      <dgm:spPr/>
    </dgm:pt>
    <dgm:pt modelId="{7032DC02-68BA-4E27-B0FB-298C09687FA9}" type="pres">
      <dgm:prSet presAssocID="{E842D034-F866-4584-B933-8C2F8A591ABE}" presName="background" presStyleLbl="node0" presStyleIdx="0" presStyleCnt="3"/>
      <dgm:spPr/>
    </dgm:pt>
    <dgm:pt modelId="{4D7305B3-A5B0-4090-8641-2364A80FFF42}" type="pres">
      <dgm:prSet presAssocID="{E842D034-F866-4584-B933-8C2F8A591ABE}" presName="text" presStyleLbl="fgAcc0" presStyleIdx="0" presStyleCnt="3">
        <dgm:presLayoutVars>
          <dgm:chPref val="3"/>
        </dgm:presLayoutVars>
      </dgm:prSet>
      <dgm:spPr/>
    </dgm:pt>
    <dgm:pt modelId="{1B267209-CEE9-4170-AD49-736CB2802EB8}" type="pres">
      <dgm:prSet presAssocID="{E842D034-F866-4584-B933-8C2F8A591ABE}" presName="hierChild2" presStyleCnt="0"/>
      <dgm:spPr/>
    </dgm:pt>
    <dgm:pt modelId="{3A55D70B-9C86-4479-AE94-58A749DB0C2E}" type="pres">
      <dgm:prSet presAssocID="{1CAA1CE7-6449-4107-A00F-215BC00ACBB1}" presName="hierRoot1" presStyleCnt="0"/>
      <dgm:spPr/>
    </dgm:pt>
    <dgm:pt modelId="{BC5F2A06-C47C-429F-A7B3-0105E86F7DC2}" type="pres">
      <dgm:prSet presAssocID="{1CAA1CE7-6449-4107-A00F-215BC00ACBB1}" presName="composite" presStyleCnt="0"/>
      <dgm:spPr/>
    </dgm:pt>
    <dgm:pt modelId="{0A4CF06E-4262-4DA2-B104-7AB2E34CB287}" type="pres">
      <dgm:prSet presAssocID="{1CAA1CE7-6449-4107-A00F-215BC00ACBB1}" presName="background" presStyleLbl="node0" presStyleIdx="1" presStyleCnt="3"/>
      <dgm:spPr/>
    </dgm:pt>
    <dgm:pt modelId="{CA4DF975-CA94-418B-98A1-7EF12E3C17A9}" type="pres">
      <dgm:prSet presAssocID="{1CAA1CE7-6449-4107-A00F-215BC00ACBB1}" presName="text" presStyleLbl="fgAcc0" presStyleIdx="1" presStyleCnt="3">
        <dgm:presLayoutVars>
          <dgm:chPref val="3"/>
        </dgm:presLayoutVars>
      </dgm:prSet>
      <dgm:spPr/>
    </dgm:pt>
    <dgm:pt modelId="{8D2EC802-14E8-4D46-9A1B-43A40A3241E5}" type="pres">
      <dgm:prSet presAssocID="{1CAA1CE7-6449-4107-A00F-215BC00ACBB1}" presName="hierChild2" presStyleCnt="0"/>
      <dgm:spPr/>
    </dgm:pt>
    <dgm:pt modelId="{EC9FC6B6-C27E-4720-AB61-5CDB50ED73DC}" type="pres">
      <dgm:prSet presAssocID="{9AA27417-BA9C-4653-8640-76B740942D6A}" presName="hierRoot1" presStyleCnt="0"/>
      <dgm:spPr/>
    </dgm:pt>
    <dgm:pt modelId="{6D18F253-F6CA-414D-B1E9-4C2CC7FD18AD}" type="pres">
      <dgm:prSet presAssocID="{9AA27417-BA9C-4653-8640-76B740942D6A}" presName="composite" presStyleCnt="0"/>
      <dgm:spPr/>
    </dgm:pt>
    <dgm:pt modelId="{B5AD689F-1734-46A5-8D54-404E6288645C}" type="pres">
      <dgm:prSet presAssocID="{9AA27417-BA9C-4653-8640-76B740942D6A}" presName="background" presStyleLbl="node0" presStyleIdx="2" presStyleCnt="3"/>
      <dgm:spPr/>
    </dgm:pt>
    <dgm:pt modelId="{7C7FCED3-9915-432E-805B-44B9B4B6929C}" type="pres">
      <dgm:prSet presAssocID="{9AA27417-BA9C-4653-8640-76B740942D6A}" presName="text" presStyleLbl="fgAcc0" presStyleIdx="2" presStyleCnt="3" custScaleX="109524">
        <dgm:presLayoutVars>
          <dgm:chPref val="3"/>
        </dgm:presLayoutVars>
      </dgm:prSet>
      <dgm:spPr/>
    </dgm:pt>
    <dgm:pt modelId="{36689254-4D09-4C77-ADCD-AE375DDF8821}" type="pres">
      <dgm:prSet presAssocID="{9AA27417-BA9C-4653-8640-76B740942D6A}" presName="hierChild2" presStyleCnt="0"/>
      <dgm:spPr/>
    </dgm:pt>
  </dgm:ptLst>
  <dgm:cxnLst>
    <dgm:cxn modelId="{EDC86A06-682B-416F-9BB3-0582AE0A6CA4}" srcId="{4632CF94-2900-4B89-AFA9-EBBC966D87E3}" destId="{E842D034-F866-4584-B933-8C2F8A591ABE}" srcOrd="0" destOrd="0" parTransId="{B410A691-9870-4112-A0CF-F6B35FF86CFE}" sibTransId="{08245855-D422-4AC8-8E4B-5A7904989E8A}"/>
    <dgm:cxn modelId="{53B11016-1D3D-487C-A74A-0CE58ABEBC7B}" type="presOf" srcId="{E842D034-F866-4584-B933-8C2F8A591ABE}" destId="{4D7305B3-A5B0-4090-8641-2364A80FFF42}" srcOrd="0" destOrd="0" presId="urn:microsoft.com/office/officeart/2005/8/layout/hierarchy1"/>
    <dgm:cxn modelId="{25247568-61F3-489F-BB6C-124F875BA573}" type="presOf" srcId="{9AA27417-BA9C-4653-8640-76B740942D6A}" destId="{7C7FCED3-9915-432E-805B-44B9B4B6929C}" srcOrd="0" destOrd="0" presId="urn:microsoft.com/office/officeart/2005/8/layout/hierarchy1"/>
    <dgm:cxn modelId="{57B93E4C-4AE2-4538-B30A-45DD3C3638C9}" type="presOf" srcId="{4632CF94-2900-4B89-AFA9-EBBC966D87E3}" destId="{83E6B032-668D-49A2-B440-D5CE9E90359B}" srcOrd="0" destOrd="0" presId="urn:microsoft.com/office/officeart/2005/8/layout/hierarchy1"/>
    <dgm:cxn modelId="{589BF153-E561-4296-9361-73A4280B039B}" srcId="{4632CF94-2900-4B89-AFA9-EBBC966D87E3}" destId="{1CAA1CE7-6449-4107-A00F-215BC00ACBB1}" srcOrd="1" destOrd="0" parTransId="{B06A3C64-EBDB-4919-9D77-17177F0E518F}" sibTransId="{7282251F-ED37-48A7-82C2-89EC97DEC67D}"/>
    <dgm:cxn modelId="{C2C384B2-87B4-4097-B565-B012CE1A41BA}" srcId="{4632CF94-2900-4B89-AFA9-EBBC966D87E3}" destId="{9AA27417-BA9C-4653-8640-76B740942D6A}" srcOrd="2" destOrd="0" parTransId="{6FBFF5DB-37EC-49B5-ADDA-E6F17FFA1D5D}" sibTransId="{25D835E1-DCC4-4ECC-9EE7-C9985CA8F6D3}"/>
    <dgm:cxn modelId="{1C5EAEC5-8B8E-462E-8DF3-9F950B994382}" type="presOf" srcId="{1CAA1CE7-6449-4107-A00F-215BC00ACBB1}" destId="{CA4DF975-CA94-418B-98A1-7EF12E3C17A9}" srcOrd="0" destOrd="0" presId="urn:microsoft.com/office/officeart/2005/8/layout/hierarchy1"/>
    <dgm:cxn modelId="{D70F4EE8-908E-4998-899F-D9F8308F295A}" type="presParOf" srcId="{83E6B032-668D-49A2-B440-D5CE9E90359B}" destId="{133169ED-49D5-45A7-B243-C36945897818}" srcOrd="0" destOrd="0" presId="urn:microsoft.com/office/officeart/2005/8/layout/hierarchy1"/>
    <dgm:cxn modelId="{8CAA4296-FE24-4E31-A3B3-6E67C4FFEFE1}" type="presParOf" srcId="{133169ED-49D5-45A7-B243-C36945897818}" destId="{971DDC47-EF68-420C-BD2D-51F9464CF34F}" srcOrd="0" destOrd="0" presId="urn:microsoft.com/office/officeart/2005/8/layout/hierarchy1"/>
    <dgm:cxn modelId="{FCD76EC9-B076-4827-8AAB-F51AF0E05E5E}" type="presParOf" srcId="{971DDC47-EF68-420C-BD2D-51F9464CF34F}" destId="{7032DC02-68BA-4E27-B0FB-298C09687FA9}" srcOrd="0" destOrd="0" presId="urn:microsoft.com/office/officeart/2005/8/layout/hierarchy1"/>
    <dgm:cxn modelId="{C67FA37E-39ED-4947-B1F7-887A5B286F29}" type="presParOf" srcId="{971DDC47-EF68-420C-BD2D-51F9464CF34F}" destId="{4D7305B3-A5B0-4090-8641-2364A80FFF42}" srcOrd="1" destOrd="0" presId="urn:microsoft.com/office/officeart/2005/8/layout/hierarchy1"/>
    <dgm:cxn modelId="{BFD8476D-B797-4E2A-A329-8628DA94FABF}" type="presParOf" srcId="{133169ED-49D5-45A7-B243-C36945897818}" destId="{1B267209-CEE9-4170-AD49-736CB2802EB8}" srcOrd="1" destOrd="0" presId="urn:microsoft.com/office/officeart/2005/8/layout/hierarchy1"/>
    <dgm:cxn modelId="{6A4F21E8-C70A-4E19-A76B-A383565AD8F9}" type="presParOf" srcId="{83E6B032-668D-49A2-B440-D5CE9E90359B}" destId="{3A55D70B-9C86-4479-AE94-58A749DB0C2E}" srcOrd="1" destOrd="0" presId="urn:microsoft.com/office/officeart/2005/8/layout/hierarchy1"/>
    <dgm:cxn modelId="{464CEAFF-6B28-48B4-BA24-29715F8993F4}" type="presParOf" srcId="{3A55D70B-9C86-4479-AE94-58A749DB0C2E}" destId="{BC5F2A06-C47C-429F-A7B3-0105E86F7DC2}" srcOrd="0" destOrd="0" presId="urn:microsoft.com/office/officeart/2005/8/layout/hierarchy1"/>
    <dgm:cxn modelId="{E7F1C18F-AA4C-4247-897C-33B78321D228}" type="presParOf" srcId="{BC5F2A06-C47C-429F-A7B3-0105E86F7DC2}" destId="{0A4CF06E-4262-4DA2-B104-7AB2E34CB287}" srcOrd="0" destOrd="0" presId="urn:microsoft.com/office/officeart/2005/8/layout/hierarchy1"/>
    <dgm:cxn modelId="{63F60D59-DA37-4BEB-82F2-5E694B27D316}" type="presParOf" srcId="{BC5F2A06-C47C-429F-A7B3-0105E86F7DC2}" destId="{CA4DF975-CA94-418B-98A1-7EF12E3C17A9}" srcOrd="1" destOrd="0" presId="urn:microsoft.com/office/officeart/2005/8/layout/hierarchy1"/>
    <dgm:cxn modelId="{B7B5F4F8-79E6-4465-BD93-C20DE8A848A5}" type="presParOf" srcId="{3A55D70B-9C86-4479-AE94-58A749DB0C2E}" destId="{8D2EC802-14E8-4D46-9A1B-43A40A3241E5}" srcOrd="1" destOrd="0" presId="urn:microsoft.com/office/officeart/2005/8/layout/hierarchy1"/>
    <dgm:cxn modelId="{2C007AA7-7CAE-4971-AAF1-E9CCB9229D14}" type="presParOf" srcId="{83E6B032-668D-49A2-B440-D5CE9E90359B}" destId="{EC9FC6B6-C27E-4720-AB61-5CDB50ED73DC}" srcOrd="2" destOrd="0" presId="urn:microsoft.com/office/officeart/2005/8/layout/hierarchy1"/>
    <dgm:cxn modelId="{EBA22CA4-94CE-4E00-AA8C-B3BD57396ED0}" type="presParOf" srcId="{EC9FC6B6-C27E-4720-AB61-5CDB50ED73DC}" destId="{6D18F253-F6CA-414D-B1E9-4C2CC7FD18AD}" srcOrd="0" destOrd="0" presId="urn:microsoft.com/office/officeart/2005/8/layout/hierarchy1"/>
    <dgm:cxn modelId="{60E6E267-FA24-4A62-99B3-6B7AEA76478F}" type="presParOf" srcId="{6D18F253-F6CA-414D-B1E9-4C2CC7FD18AD}" destId="{B5AD689F-1734-46A5-8D54-404E6288645C}" srcOrd="0" destOrd="0" presId="urn:microsoft.com/office/officeart/2005/8/layout/hierarchy1"/>
    <dgm:cxn modelId="{8C352AA6-34C3-4041-B098-68CA46294E13}" type="presParOf" srcId="{6D18F253-F6CA-414D-B1E9-4C2CC7FD18AD}" destId="{7C7FCED3-9915-432E-805B-44B9B4B6929C}" srcOrd="1" destOrd="0" presId="urn:microsoft.com/office/officeart/2005/8/layout/hierarchy1"/>
    <dgm:cxn modelId="{2373B10D-97EC-45F3-8CFA-5928382D2593}" type="presParOf" srcId="{EC9FC6B6-C27E-4720-AB61-5CDB50ED73DC}" destId="{36689254-4D09-4C77-ADCD-AE375DDF88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4BF7A-8331-4FE5-9BF7-E8A46503A5B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602AE-BCB3-4D69-B1D3-E1E31991A24E}">
      <dgm:prSet custT="1"/>
      <dgm:spPr/>
      <dgm:t>
        <a:bodyPr/>
        <a:lstStyle/>
        <a:p>
          <a:r>
            <a:rPr lang="en-US" sz="2400" dirty="0"/>
            <a:t>Develop Single Model Approach </a:t>
          </a:r>
        </a:p>
      </dgm:t>
    </dgm:pt>
    <dgm:pt modelId="{2A361980-6D81-42AC-998D-E9870660F55A}" type="parTrans" cxnId="{28653794-9345-4AE3-986B-D665C8FF68F3}">
      <dgm:prSet/>
      <dgm:spPr/>
      <dgm:t>
        <a:bodyPr/>
        <a:lstStyle/>
        <a:p>
          <a:endParaRPr lang="en-US" sz="1800"/>
        </a:p>
      </dgm:t>
    </dgm:pt>
    <dgm:pt modelId="{396022EE-0BB9-4448-AD86-071E419F2CC1}" type="sibTrans" cxnId="{28653794-9345-4AE3-986B-D665C8FF68F3}">
      <dgm:prSet/>
      <dgm:spPr/>
      <dgm:t>
        <a:bodyPr/>
        <a:lstStyle/>
        <a:p>
          <a:endParaRPr lang="en-US" sz="1800"/>
        </a:p>
      </dgm:t>
    </dgm:pt>
    <dgm:pt modelId="{8B7CF5A9-96F5-43A0-9613-015F663B60A6}">
      <dgm:prSet custT="1"/>
      <dgm:spPr/>
      <dgm:t>
        <a:bodyPr/>
        <a:lstStyle/>
        <a:p>
          <a:r>
            <a:rPr lang="en-US" sz="2400" dirty="0"/>
            <a:t>Draw Business insights and feature Importance on real world</a:t>
          </a:r>
        </a:p>
      </dgm:t>
    </dgm:pt>
    <dgm:pt modelId="{02900EAF-4754-4A9C-9D21-8882793AEBC0}" type="parTrans" cxnId="{FE9A6C27-B159-49CC-9B08-D8ADAB02ECDE}">
      <dgm:prSet/>
      <dgm:spPr/>
      <dgm:t>
        <a:bodyPr/>
        <a:lstStyle/>
        <a:p>
          <a:endParaRPr lang="en-US" sz="1800"/>
        </a:p>
      </dgm:t>
    </dgm:pt>
    <dgm:pt modelId="{5A9A7999-CF29-4AAD-A555-7046951313DA}" type="sibTrans" cxnId="{FE9A6C27-B159-49CC-9B08-D8ADAB02ECDE}">
      <dgm:prSet/>
      <dgm:spPr/>
      <dgm:t>
        <a:bodyPr/>
        <a:lstStyle/>
        <a:p>
          <a:endParaRPr lang="en-US" sz="1800"/>
        </a:p>
      </dgm:t>
    </dgm:pt>
    <dgm:pt modelId="{5E75FE4D-CA12-4F9C-8982-9AC5D9425F25}">
      <dgm:prSet custT="1"/>
      <dgm:spPr/>
      <dgm:t>
        <a:bodyPr/>
        <a:lstStyle/>
        <a:p>
          <a:r>
            <a:rPr lang="en-US" sz="2400" dirty="0"/>
            <a:t>Improve Performance of Two Model Approach</a:t>
          </a:r>
        </a:p>
      </dgm:t>
    </dgm:pt>
    <dgm:pt modelId="{BA570BDB-2FE8-44BA-A381-747B98D6838B}" type="parTrans" cxnId="{B4EE42CA-33D4-4F07-AD3E-63066DAC2FD5}">
      <dgm:prSet/>
      <dgm:spPr/>
      <dgm:t>
        <a:bodyPr/>
        <a:lstStyle/>
        <a:p>
          <a:endParaRPr lang="en-IN"/>
        </a:p>
      </dgm:t>
    </dgm:pt>
    <dgm:pt modelId="{90AF3EDC-C87D-4105-8876-55D2473F7D32}" type="sibTrans" cxnId="{B4EE42CA-33D4-4F07-AD3E-63066DAC2FD5}">
      <dgm:prSet/>
      <dgm:spPr/>
      <dgm:t>
        <a:bodyPr/>
        <a:lstStyle/>
        <a:p>
          <a:endParaRPr lang="en-IN"/>
        </a:p>
      </dgm:t>
    </dgm:pt>
    <dgm:pt modelId="{597DDF77-10D1-4718-9874-46E1F440FDBB}" type="pres">
      <dgm:prSet presAssocID="{3174BF7A-8331-4FE5-9BF7-E8A46503A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F87594-DE17-4B88-8EEE-565191847B8C}" type="pres">
      <dgm:prSet presAssocID="{5E75FE4D-CA12-4F9C-8982-9AC5D9425F25}" presName="hierRoot1" presStyleCnt="0"/>
      <dgm:spPr/>
    </dgm:pt>
    <dgm:pt modelId="{35C59264-D819-426C-9270-39378A707558}" type="pres">
      <dgm:prSet presAssocID="{5E75FE4D-CA12-4F9C-8982-9AC5D9425F25}" presName="composite" presStyleCnt="0"/>
      <dgm:spPr/>
    </dgm:pt>
    <dgm:pt modelId="{C690F4AD-49D4-4283-8532-246176524C7A}" type="pres">
      <dgm:prSet presAssocID="{5E75FE4D-CA12-4F9C-8982-9AC5D9425F25}" presName="background" presStyleLbl="node0" presStyleIdx="0" presStyleCnt="3"/>
      <dgm:spPr/>
    </dgm:pt>
    <dgm:pt modelId="{C3B10057-FC15-445E-BCB3-D047AB9BB377}" type="pres">
      <dgm:prSet presAssocID="{5E75FE4D-CA12-4F9C-8982-9AC5D9425F25}" presName="text" presStyleLbl="fgAcc0" presStyleIdx="0" presStyleCnt="3">
        <dgm:presLayoutVars>
          <dgm:chPref val="3"/>
        </dgm:presLayoutVars>
      </dgm:prSet>
      <dgm:spPr/>
    </dgm:pt>
    <dgm:pt modelId="{97FFA80F-F32B-422C-8073-4538FB0FC447}" type="pres">
      <dgm:prSet presAssocID="{5E75FE4D-CA12-4F9C-8982-9AC5D9425F25}" presName="hierChild2" presStyleCnt="0"/>
      <dgm:spPr/>
    </dgm:pt>
    <dgm:pt modelId="{95AE042C-EAF4-48BF-B265-D78762AF627B}" type="pres">
      <dgm:prSet presAssocID="{B25602AE-BCB3-4D69-B1D3-E1E31991A24E}" presName="hierRoot1" presStyleCnt="0"/>
      <dgm:spPr/>
    </dgm:pt>
    <dgm:pt modelId="{6DC373A2-AB1A-45E2-B9D3-A6D73227BC0B}" type="pres">
      <dgm:prSet presAssocID="{B25602AE-BCB3-4D69-B1D3-E1E31991A24E}" presName="composite" presStyleCnt="0"/>
      <dgm:spPr/>
    </dgm:pt>
    <dgm:pt modelId="{2C97ECBE-7001-4F10-B105-41F508C4B432}" type="pres">
      <dgm:prSet presAssocID="{B25602AE-BCB3-4D69-B1D3-E1E31991A24E}" presName="background" presStyleLbl="node0" presStyleIdx="1" presStyleCnt="3"/>
      <dgm:spPr/>
    </dgm:pt>
    <dgm:pt modelId="{3E8290CF-30B3-489C-8E11-8943F74E980D}" type="pres">
      <dgm:prSet presAssocID="{B25602AE-BCB3-4D69-B1D3-E1E31991A24E}" presName="text" presStyleLbl="fgAcc0" presStyleIdx="1" presStyleCnt="3" custLinFactNeighborX="796" custLinFactNeighborY="-431">
        <dgm:presLayoutVars>
          <dgm:chPref val="3"/>
        </dgm:presLayoutVars>
      </dgm:prSet>
      <dgm:spPr/>
    </dgm:pt>
    <dgm:pt modelId="{DB6FE0D7-37CF-4E14-92B8-021845CCA4F7}" type="pres">
      <dgm:prSet presAssocID="{B25602AE-BCB3-4D69-B1D3-E1E31991A24E}" presName="hierChild2" presStyleCnt="0"/>
      <dgm:spPr/>
    </dgm:pt>
    <dgm:pt modelId="{05D7424E-34C0-4FFA-9A85-64F5EFDEC4EE}" type="pres">
      <dgm:prSet presAssocID="{8B7CF5A9-96F5-43A0-9613-015F663B60A6}" presName="hierRoot1" presStyleCnt="0"/>
      <dgm:spPr/>
    </dgm:pt>
    <dgm:pt modelId="{A6C39F28-7ECB-4058-B1B0-5BF5F33825FA}" type="pres">
      <dgm:prSet presAssocID="{8B7CF5A9-96F5-43A0-9613-015F663B60A6}" presName="composite" presStyleCnt="0"/>
      <dgm:spPr/>
    </dgm:pt>
    <dgm:pt modelId="{89FC8159-200E-4F2A-AB84-661C5A7AA387}" type="pres">
      <dgm:prSet presAssocID="{8B7CF5A9-96F5-43A0-9613-015F663B60A6}" presName="background" presStyleLbl="node0" presStyleIdx="2" presStyleCnt="3"/>
      <dgm:spPr/>
    </dgm:pt>
    <dgm:pt modelId="{C14B7B9E-84E8-4D92-83FC-099785D55FFE}" type="pres">
      <dgm:prSet presAssocID="{8B7CF5A9-96F5-43A0-9613-015F663B60A6}" presName="text" presStyleLbl="fgAcc0" presStyleIdx="2" presStyleCnt="3" custScaleX="167757">
        <dgm:presLayoutVars>
          <dgm:chPref val="3"/>
        </dgm:presLayoutVars>
      </dgm:prSet>
      <dgm:spPr/>
    </dgm:pt>
    <dgm:pt modelId="{A3E1F94E-5838-4D8F-B005-3734843031EA}" type="pres">
      <dgm:prSet presAssocID="{8B7CF5A9-96F5-43A0-9613-015F663B60A6}" presName="hierChild2" presStyleCnt="0"/>
      <dgm:spPr/>
    </dgm:pt>
  </dgm:ptLst>
  <dgm:cxnLst>
    <dgm:cxn modelId="{FE9A6C27-B159-49CC-9B08-D8ADAB02ECDE}" srcId="{3174BF7A-8331-4FE5-9BF7-E8A46503A5B6}" destId="{8B7CF5A9-96F5-43A0-9613-015F663B60A6}" srcOrd="2" destOrd="0" parTransId="{02900EAF-4754-4A9C-9D21-8882793AEBC0}" sibTransId="{5A9A7999-CF29-4AAD-A555-7046951313DA}"/>
    <dgm:cxn modelId="{1C76482B-3B0C-4C06-958B-8E13B3C83937}" type="presOf" srcId="{3174BF7A-8331-4FE5-9BF7-E8A46503A5B6}" destId="{597DDF77-10D1-4718-9874-46E1F440FDBB}" srcOrd="0" destOrd="0" presId="urn:microsoft.com/office/officeart/2005/8/layout/hierarchy1"/>
    <dgm:cxn modelId="{29F99668-AD68-4717-80D9-120D4258F6B7}" type="presOf" srcId="{8B7CF5A9-96F5-43A0-9613-015F663B60A6}" destId="{C14B7B9E-84E8-4D92-83FC-099785D55FFE}" srcOrd="0" destOrd="0" presId="urn:microsoft.com/office/officeart/2005/8/layout/hierarchy1"/>
    <dgm:cxn modelId="{682F846E-2DDE-47F9-8353-BB60F651A128}" type="presOf" srcId="{B25602AE-BCB3-4D69-B1D3-E1E31991A24E}" destId="{3E8290CF-30B3-489C-8E11-8943F74E980D}" srcOrd="0" destOrd="0" presId="urn:microsoft.com/office/officeart/2005/8/layout/hierarchy1"/>
    <dgm:cxn modelId="{0C22D853-FA14-4807-BCD8-AFC2C43F2602}" type="presOf" srcId="{5E75FE4D-CA12-4F9C-8982-9AC5D9425F25}" destId="{C3B10057-FC15-445E-BCB3-D047AB9BB377}" srcOrd="0" destOrd="0" presId="urn:microsoft.com/office/officeart/2005/8/layout/hierarchy1"/>
    <dgm:cxn modelId="{28653794-9345-4AE3-986B-D665C8FF68F3}" srcId="{3174BF7A-8331-4FE5-9BF7-E8A46503A5B6}" destId="{B25602AE-BCB3-4D69-B1D3-E1E31991A24E}" srcOrd="1" destOrd="0" parTransId="{2A361980-6D81-42AC-998D-E9870660F55A}" sibTransId="{396022EE-0BB9-4448-AD86-071E419F2CC1}"/>
    <dgm:cxn modelId="{B4EE42CA-33D4-4F07-AD3E-63066DAC2FD5}" srcId="{3174BF7A-8331-4FE5-9BF7-E8A46503A5B6}" destId="{5E75FE4D-CA12-4F9C-8982-9AC5D9425F25}" srcOrd="0" destOrd="0" parTransId="{BA570BDB-2FE8-44BA-A381-747B98D6838B}" sibTransId="{90AF3EDC-C87D-4105-8876-55D2473F7D32}"/>
    <dgm:cxn modelId="{25436AF7-3270-4DC3-9810-CFA82C37BFB1}" type="presParOf" srcId="{597DDF77-10D1-4718-9874-46E1F440FDBB}" destId="{EBF87594-DE17-4B88-8EEE-565191847B8C}" srcOrd="0" destOrd="0" presId="urn:microsoft.com/office/officeart/2005/8/layout/hierarchy1"/>
    <dgm:cxn modelId="{F2F64A72-4849-4A49-A199-E72FCC0E487E}" type="presParOf" srcId="{EBF87594-DE17-4B88-8EEE-565191847B8C}" destId="{35C59264-D819-426C-9270-39378A707558}" srcOrd="0" destOrd="0" presId="urn:microsoft.com/office/officeart/2005/8/layout/hierarchy1"/>
    <dgm:cxn modelId="{19B037A7-D519-4CF3-A7F7-6063E9CDA307}" type="presParOf" srcId="{35C59264-D819-426C-9270-39378A707558}" destId="{C690F4AD-49D4-4283-8532-246176524C7A}" srcOrd="0" destOrd="0" presId="urn:microsoft.com/office/officeart/2005/8/layout/hierarchy1"/>
    <dgm:cxn modelId="{A21F93D6-448B-4FD0-AF00-E6F913BD43C3}" type="presParOf" srcId="{35C59264-D819-426C-9270-39378A707558}" destId="{C3B10057-FC15-445E-BCB3-D047AB9BB377}" srcOrd="1" destOrd="0" presId="urn:microsoft.com/office/officeart/2005/8/layout/hierarchy1"/>
    <dgm:cxn modelId="{E1BDD30F-BB59-4773-8EF7-12E00D4D1DDF}" type="presParOf" srcId="{EBF87594-DE17-4B88-8EEE-565191847B8C}" destId="{97FFA80F-F32B-422C-8073-4538FB0FC447}" srcOrd="1" destOrd="0" presId="urn:microsoft.com/office/officeart/2005/8/layout/hierarchy1"/>
    <dgm:cxn modelId="{6B6A7CA6-43AE-40FC-9DA4-EDB18F70A8A7}" type="presParOf" srcId="{597DDF77-10D1-4718-9874-46E1F440FDBB}" destId="{95AE042C-EAF4-48BF-B265-D78762AF627B}" srcOrd="1" destOrd="0" presId="urn:microsoft.com/office/officeart/2005/8/layout/hierarchy1"/>
    <dgm:cxn modelId="{7B0F7CBF-9EBB-4076-B2DF-9517103AAC61}" type="presParOf" srcId="{95AE042C-EAF4-48BF-B265-D78762AF627B}" destId="{6DC373A2-AB1A-45E2-B9D3-A6D73227BC0B}" srcOrd="0" destOrd="0" presId="urn:microsoft.com/office/officeart/2005/8/layout/hierarchy1"/>
    <dgm:cxn modelId="{B2B5995C-1309-44BC-9FA4-9DF9B3AB4082}" type="presParOf" srcId="{6DC373A2-AB1A-45E2-B9D3-A6D73227BC0B}" destId="{2C97ECBE-7001-4F10-B105-41F508C4B432}" srcOrd="0" destOrd="0" presId="urn:microsoft.com/office/officeart/2005/8/layout/hierarchy1"/>
    <dgm:cxn modelId="{408FE8A8-6EA1-4F7D-9103-92A7B33262E0}" type="presParOf" srcId="{6DC373A2-AB1A-45E2-B9D3-A6D73227BC0B}" destId="{3E8290CF-30B3-489C-8E11-8943F74E980D}" srcOrd="1" destOrd="0" presId="urn:microsoft.com/office/officeart/2005/8/layout/hierarchy1"/>
    <dgm:cxn modelId="{CD3A6A82-EF22-4B76-A3FE-B9F396B0BC0C}" type="presParOf" srcId="{95AE042C-EAF4-48BF-B265-D78762AF627B}" destId="{DB6FE0D7-37CF-4E14-92B8-021845CCA4F7}" srcOrd="1" destOrd="0" presId="urn:microsoft.com/office/officeart/2005/8/layout/hierarchy1"/>
    <dgm:cxn modelId="{9B2555B8-2862-433A-A35F-A2DC9535C114}" type="presParOf" srcId="{597DDF77-10D1-4718-9874-46E1F440FDBB}" destId="{05D7424E-34C0-4FFA-9A85-64F5EFDEC4EE}" srcOrd="2" destOrd="0" presId="urn:microsoft.com/office/officeart/2005/8/layout/hierarchy1"/>
    <dgm:cxn modelId="{4FC2A4D8-A0F6-42CF-9795-721D29B41D3A}" type="presParOf" srcId="{05D7424E-34C0-4FFA-9A85-64F5EFDEC4EE}" destId="{A6C39F28-7ECB-4058-B1B0-5BF5F33825FA}" srcOrd="0" destOrd="0" presId="urn:microsoft.com/office/officeart/2005/8/layout/hierarchy1"/>
    <dgm:cxn modelId="{BE8F2A67-33C9-4A14-9DDB-6E3F98A625CD}" type="presParOf" srcId="{A6C39F28-7ECB-4058-B1B0-5BF5F33825FA}" destId="{89FC8159-200E-4F2A-AB84-661C5A7AA387}" srcOrd="0" destOrd="0" presId="urn:microsoft.com/office/officeart/2005/8/layout/hierarchy1"/>
    <dgm:cxn modelId="{94FE279E-2D2D-4748-9F05-7BD51CE24814}" type="presParOf" srcId="{A6C39F28-7ECB-4058-B1B0-5BF5F33825FA}" destId="{C14B7B9E-84E8-4D92-83FC-099785D55FFE}" srcOrd="1" destOrd="0" presId="urn:microsoft.com/office/officeart/2005/8/layout/hierarchy1"/>
    <dgm:cxn modelId="{78F621AE-C13E-4BEB-BFC9-68C1398B807F}" type="presParOf" srcId="{05D7424E-34C0-4FFA-9A85-64F5EFDEC4EE}" destId="{A3E1F94E-5838-4D8F-B005-3734843031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C6C5A-79D2-4B17-98C3-F6D1FFA3DDD1}">
      <dsp:nvSpPr>
        <dsp:cNvPr id="0" name=""/>
        <dsp:cNvSpPr/>
      </dsp:nvSpPr>
      <dsp:spPr>
        <a:xfrm>
          <a:off x="0" y="2633727"/>
          <a:ext cx="1978451" cy="864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707" tIns="213360" rIns="14070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</a:t>
          </a:r>
        </a:p>
      </dsp:txBody>
      <dsp:txXfrm>
        <a:off x="0" y="2633727"/>
        <a:ext cx="1978451" cy="864448"/>
      </dsp:txXfrm>
    </dsp:sp>
    <dsp:sp modelId="{5788F2D3-B673-49A5-85F8-0B251A276F1C}">
      <dsp:nvSpPr>
        <dsp:cNvPr id="0" name=""/>
        <dsp:cNvSpPr/>
      </dsp:nvSpPr>
      <dsp:spPr>
        <a:xfrm>
          <a:off x="1978450" y="2633727"/>
          <a:ext cx="5935353" cy="8644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97" tIns="190500" rIns="12039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model to identify the individuals who are only likely to respond after receiving a particular ‘treatment’ you decided to give them.</a:t>
          </a:r>
        </a:p>
      </dsp:txBody>
      <dsp:txXfrm>
        <a:off x="1978450" y="2633727"/>
        <a:ext cx="5935353" cy="864448"/>
      </dsp:txXfrm>
    </dsp:sp>
    <dsp:sp modelId="{660FB947-EA79-4706-9619-BBBD21C53636}">
      <dsp:nvSpPr>
        <dsp:cNvPr id="0" name=""/>
        <dsp:cNvSpPr/>
      </dsp:nvSpPr>
      <dsp:spPr>
        <a:xfrm rot="10800000">
          <a:off x="0" y="1317172"/>
          <a:ext cx="1978451" cy="13295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707" tIns="213360" rIns="14070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Prepare</a:t>
          </a:r>
        </a:p>
      </dsp:txBody>
      <dsp:txXfrm rot="-10800000">
        <a:off x="0" y="1317172"/>
        <a:ext cx="1978451" cy="864188"/>
      </dsp:txXfrm>
    </dsp:sp>
    <dsp:sp modelId="{C3B0A80A-3024-43EE-ACF7-DF0973E128F3}">
      <dsp:nvSpPr>
        <dsp:cNvPr id="0" name=""/>
        <dsp:cNvSpPr/>
      </dsp:nvSpPr>
      <dsp:spPr>
        <a:xfrm>
          <a:off x="1978450" y="1317172"/>
          <a:ext cx="5935353" cy="864188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97" tIns="190500" rIns="12039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 market response models.</a:t>
          </a:r>
        </a:p>
      </dsp:txBody>
      <dsp:txXfrm>
        <a:off x="1978450" y="1317172"/>
        <a:ext cx="5935353" cy="864188"/>
      </dsp:txXfrm>
    </dsp:sp>
    <dsp:sp modelId="{CCBD8CC4-A5FE-48F2-9855-C1CE436F49C1}">
      <dsp:nvSpPr>
        <dsp:cNvPr id="0" name=""/>
        <dsp:cNvSpPr/>
      </dsp:nvSpPr>
      <dsp:spPr>
        <a:xfrm rot="10800000">
          <a:off x="0" y="16732"/>
          <a:ext cx="1978451" cy="13295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707" tIns="213360" rIns="14070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Know</a:t>
          </a:r>
        </a:p>
      </dsp:txBody>
      <dsp:txXfrm rot="-10800000">
        <a:off x="0" y="16732"/>
        <a:ext cx="1978451" cy="864188"/>
      </dsp:txXfrm>
    </dsp:sp>
    <dsp:sp modelId="{7F94EB72-742A-46C6-B98D-EF1D755B611E}">
      <dsp:nvSpPr>
        <dsp:cNvPr id="0" name=""/>
        <dsp:cNvSpPr/>
      </dsp:nvSpPr>
      <dsp:spPr>
        <a:xfrm>
          <a:off x="1978450" y="618"/>
          <a:ext cx="5935353" cy="86418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97" tIns="190500" rIns="12039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Know your metrics &amp; segregate the customers according to that.</a:t>
          </a:r>
        </a:p>
      </dsp:txBody>
      <dsp:txXfrm>
        <a:off x="1978450" y="618"/>
        <a:ext cx="5935353" cy="864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2DC02-68BA-4E27-B0FB-298C09687FA9}">
      <dsp:nvSpPr>
        <dsp:cNvPr id="0" name=""/>
        <dsp:cNvSpPr/>
      </dsp:nvSpPr>
      <dsp:spPr>
        <a:xfrm>
          <a:off x="0" y="913308"/>
          <a:ext cx="2375554" cy="1508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305B3-A5B0-4090-8641-2364A80FFF42}">
      <dsp:nvSpPr>
        <dsp:cNvPr id="0" name=""/>
        <dsp:cNvSpPr/>
      </dsp:nvSpPr>
      <dsp:spPr>
        <a:xfrm>
          <a:off x="263950" y="1164061"/>
          <a:ext cx="2375554" cy="1508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Language: Python 3.6</a:t>
          </a:r>
        </a:p>
      </dsp:txBody>
      <dsp:txXfrm>
        <a:off x="308132" y="1208243"/>
        <a:ext cx="2287190" cy="1420113"/>
      </dsp:txXfrm>
    </dsp:sp>
    <dsp:sp modelId="{0A4CF06E-4262-4DA2-B104-7AB2E34CB287}">
      <dsp:nvSpPr>
        <dsp:cNvPr id="0" name=""/>
        <dsp:cNvSpPr/>
      </dsp:nvSpPr>
      <dsp:spPr>
        <a:xfrm>
          <a:off x="2903455" y="913308"/>
          <a:ext cx="2375554" cy="1508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DF975-CA94-418B-98A1-7EF12E3C17A9}">
      <dsp:nvSpPr>
        <dsp:cNvPr id="0" name=""/>
        <dsp:cNvSpPr/>
      </dsp:nvSpPr>
      <dsp:spPr>
        <a:xfrm>
          <a:off x="3167405" y="1164061"/>
          <a:ext cx="2375554" cy="1508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IDE: Jupyter Notebook</a:t>
          </a:r>
        </a:p>
      </dsp:txBody>
      <dsp:txXfrm>
        <a:off x="3211587" y="1208243"/>
        <a:ext cx="2287190" cy="1420113"/>
      </dsp:txXfrm>
    </dsp:sp>
    <dsp:sp modelId="{B5AD689F-1734-46A5-8D54-404E6288645C}">
      <dsp:nvSpPr>
        <dsp:cNvPr id="0" name=""/>
        <dsp:cNvSpPr/>
      </dsp:nvSpPr>
      <dsp:spPr>
        <a:xfrm>
          <a:off x="5806911" y="913308"/>
          <a:ext cx="2375554" cy="1508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FCED3-9915-432E-805B-44B9B4B6929C}">
      <dsp:nvSpPr>
        <dsp:cNvPr id="0" name=""/>
        <dsp:cNvSpPr/>
      </dsp:nvSpPr>
      <dsp:spPr>
        <a:xfrm>
          <a:off x="6070861" y="1164061"/>
          <a:ext cx="2375554" cy="1508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Libraries to be used: pandas, numpy, pylift, matplotlib, sklearn, seaborn</a:t>
          </a:r>
        </a:p>
      </dsp:txBody>
      <dsp:txXfrm>
        <a:off x="6115043" y="1208243"/>
        <a:ext cx="2287190" cy="1420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2DC02-68BA-4E27-B0FB-298C09687FA9}">
      <dsp:nvSpPr>
        <dsp:cNvPr id="0" name=""/>
        <dsp:cNvSpPr/>
      </dsp:nvSpPr>
      <dsp:spPr>
        <a:xfrm>
          <a:off x="2059" y="936673"/>
          <a:ext cx="2312453" cy="1468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305B3-A5B0-4090-8641-2364A80FFF42}">
      <dsp:nvSpPr>
        <dsp:cNvPr id="0" name=""/>
        <dsp:cNvSpPr/>
      </dsp:nvSpPr>
      <dsp:spPr>
        <a:xfrm>
          <a:off x="258999" y="1180766"/>
          <a:ext cx="2312453" cy="1468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Understanding all the metrics in the dataset provided by the client</a:t>
          </a:r>
          <a:endParaRPr lang="en-US" sz="1700" kern="1200" dirty="0"/>
        </a:p>
      </dsp:txBody>
      <dsp:txXfrm>
        <a:off x="302007" y="1223774"/>
        <a:ext cx="2226437" cy="1382392"/>
      </dsp:txXfrm>
    </dsp:sp>
    <dsp:sp modelId="{0A4CF06E-4262-4DA2-B104-7AB2E34CB287}">
      <dsp:nvSpPr>
        <dsp:cNvPr id="0" name=""/>
        <dsp:cNvSpPr/>
      </dsp:nvSpPr>
      <dsp:spPr>
        <a:xfrm>
          <a:off x="2828392" y="936673"/>
          <a:ext cx="2312453" cy="1468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DF975-CA94-418B-98A1-7EF12E3C17A9}">
      <dsp:nvSpPr>
        <dsp:cNvPr id="0" name=""/>
        <dsp:cNvSpPr/>
      </dsp:nvSpPr>
      <dsp:spPr>
        <a:xfrm>
          <a:off x="3085331" y="1180766"/>
          <a:ext cx="2312453" cy="1468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Pre-processing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Filtering/Imputing out the invalid entries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Times New Roman" panose="02020603050405020304" pitchFamily="18" charset="0"/>
            </a:rPr>
            <a:t>Label Encoding</a:t>
          </a:r>
          <a:endParaRPr lang="en-US" sz="1700" kern="1200" dirty="0"/>
        </a:p>
      </dsp:txBody>
      <dsp:txXfrm>
        <a:off x="3128339" y="1223774"/>
        <a:ext cx="2226437" cy="1382392"/>
      </dsp:txXfrm>
    </dsp:sp>
    <dsp:sp modelId="{B5AD689F-1734-46A5-8D54-404E6288645C}">
      <dsp:nvSpPr>
        <dsp:cNvPr id="0" name=""/>
        <dsp:cNvSpPr/>
      </dsp:nvSpPr>
      <dsp:spPr>
        <a:xfrm>
          <a:off x="5654724" y="936673"/>
          <a:ext cx="2532691" cy="1468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FCED3-9915-432E-805B-44B9B4B6929C}">
      <dsp:nvSpPr>
        <dsp:cNvPr id="0" name=""/>
        <dsp:cNvSpPr/>
      </dsp:nvSpPr>
      <dsp:spPr>
        <a:xfrm>
          <a:off x="5911664" y="1180766"/>
          <a:ext cx="2532691" cy="1468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Traditional algorithm has been modelled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Two- Model Approach has no good performance</a:t>
          </a:r>
        </a:p>
      </dsp:txBody>
      <dsp:txXfrm>
        <a:off x="5954672" y="1223774"/>
        <a:ext cx="2446675" cy="1382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F4AD-49D4-4283-8532-246176524C7A}">
      <dsp:nvSpPr>
        <dsp:cNvPr id="0" name=""/>
        <dsp:cNvSpPr/>
      </dsp:nvSpPr>
      <dsp:spPr>
        <a:xfrm>
          <a:off x="4447" y="1145867"/>
          <a:ext cx="2017869" cy="1281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B10057-FC15-445E-BCB3-D047AB9BB377}">
      <dsp:nvSpPr>
        <dsp:cNvPr id="0" name=""/>
        <dsp:cNvSpPr/>
      </dsp:nvSpPr>
      <dsp:spPr>
        <a:xfrm>
          <a:off x="228655" y="1358865"/>
          <a:ext cx="2017869" cy="1281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Performance of Two Model Approach</a:t>
          </a:r>
        </a:p>
      </dsp:txBody>
      <dsp:txXfrm>
        <a:off x="266184" y="1396394"/>
        <a:ext cx="1942811" cy="1206289"/>
      </dsp:txXfrm>
    </dsp:sp>
    <dsp:sp modelId="{2C97ECBE-7001-4F10-B105-41F508C4B432}">
      <dsp:nvSpPr>
        <dsp:cNvPr id="0" name=""/>
        <dsp:cNvSpPr/>
      </dsp:nvSpPr>
      <dsp:spPr>
        <a:xfrm>
          <a:off x="2486794" y="1140345"/>
          <a:ext cx="2017869" cy="1281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8290CF-30B3-489C-8E11-8943F74E980D}">
      <dsp:nvSpPr>
        <dsp:cNvPr id="0" name=""/>
        <dsp:cNvSpPr/>
      </dsp:nvSpPr>
      <dsp:spPr>
        <a:xfrm>
          <a:off x="2711002" y="1353342"/>
          <a:ext cx="2017869" cy="1281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 Single Model Approach </a:t>
          </a:r>
        </a:p>
      </dsp:txBody>
      <dsp:txXfrm>
        <a:off x="2748531" y="1390871"/>
        <a:ext cx="1942811" cy="1206289"/>
      </dsp:txXfrm>
    </dsp:sp>
    <dsp:sp modelId="{89FC8159-200E-4F2A-AB84-661C5A7AA387}">
      <dsp:nvSpPr>
        <dsp:cNvPr id="0" name=""/>
        <dsp:cNvSpPr/>
      </dsp:nvSpPr>
      <dsp:spPr>
        <a:xfrm>
          <a:off x="4937016" y="1145867"/>
          <a:ext cx="3385116" cy="1281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4B7B9E-84E8-4D92-83FC-099785D55FFE}">
      <dsp:nvSpPr>
        <dsp:cNvPr id="0" name=""/>
        <dsp:cNvSpPr/>
      </dsp:nvSpPr>
      <dsp:spPr>
        <a:xfrm>
          <a:off x="5161224" y="1358865"/>
          <a:ext cx="3385116" cy="1281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Draw Business insights and feature Importance on real world</a:t>
          </a:r>
        </a:p>
      </dsp:txBody>
      <dsp:txXfrm>
        <a:off x="5198753" y="1396394"/>
        <a:ext cx="3310058" cy="1206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506-0E96-4672-8AAA-51ADB26D195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7821-F1AB-4BE7-812D-2670E5E6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5FC6-1582-4866-90B0-738593B0F24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23E-AE08-4D15-8639-83F8BBCB3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023" y="114999"/>
            <a:ext cx="690393" cy="10073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B9F98-0B03-4A26-8ECF-A605EA98FE5F}"/>
              </a:ext>
            </a:extLst>
          </p:cNvPr>
          <p:cNvCxnSpPr/>
          <p:nvPr userDrawn="1"/>
        </p:nvCxnSpPr>
        <p:spPr>
          <a:xfrm>
            <a:off x="0" y="1120014"/>
            <a:ext cx="9144000" cy="0"/>
          </a:xfrm>
          <a:prstGeom prst="line">
            <a:avLst/>
          </a:prstGeom>
          <a:ln w="101600" cmpd="tri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43675-2C7F-461B-91BA-4224D189855E}"/>
              </a:ext>
            </a:extLst>
          </p:cNvPr>
          <p:cNvSpPr/>
          <p:nvPr userDrawn="1"/>
        </p:nvSpPr>
        <p:spPr>
          <a:xfrm>
            <a:off x="0" y="6508955"/>
            <a:ext cx="9144000" cy="3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350" dirty="0"/>
              <a:t>Department of Electronics &amp;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2872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317-73A9-4CB6-A075-C72507127F3A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797A-3773-4C7C-9A7A-D4A1C55CA16C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C62-AC8A-468D-8A2E-0C1EE2EC5F12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15F4-9713-4221-B05D-A3E5AF526F63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3939-D53C-43D3-BE79-A232C7580597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1DB-E981-482D-9A0C-635178E6EBF3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7-D4CA-469D-B11D-0317CE77DB0C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3F61-A016-46C9-B3E6-A1CF4D5574DA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5EB4-3A82-4066-9BEC-203D834196B0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665B-5A1B-4B81-8C16-F45C9DF2DA13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BAD7-2265-4275-A6D5-7FC2000125C8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va-portal.org/smash/get/diva2:1386196/FULLTEXT01.pdf" TargetMode="External"/><Relationship Id="rId3" Type="http://schemas.openxmlformats.org/officeDocument/2006/relationships/hyperlink" Target="https://www.researchgate.net/publication/270217235_Identifying_Individuals_Who_Are_Truly_Impacted_by_Treatment_Introduction_to_Recent_Advances_in_Uplift_Modeling" TargetMode="External"/><Relationship Id="rId7" Type="http://schemas.openxmlformats.org/officeDocument/2006/relationships/hyperlink" Target="https://www.fingent.com/blog/data-mining-and-predictive-analytics-know-the-difference/" TargetMode="External"/><Relationship Id="rId2" Type="http://schemas.openxmlformats.org/officeDocument/2006/relationships/hyperlink" Target="https://medium.datadriveninvestor.com/simple-machine-learning-techniques-to-improve-your-marketing-strategy-demystifying-uplift-models-dc4fb3f927a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edictiveanalyticsworld.com/machinelearningtimes/uplift-modeling-making-predictive-models-actionable/8578/" TargetMode="External"/><Relationship Id="rId5" Type="http://schemas.openxmlformats.org/officeDocument/2006/relationships/hyperlink" Target="https://www.investopedia.com/terms/d/datamining.asp#:~:text=Data%20mining%20is%20a%20process,increase%20sales%20and%20decrease%20costs" TargetMode="External"/><Relationship Id="rId4" Type="http://schemas.openxmlformats.org/officeDocument/2006/relationships/hyperlink" Target="https://towardsdatascience.com/tagged/data-driven-growt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910" y="1185085"/>
            <a:ext cx="8899301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rgbClr val="3333FF"/>
              </a:solidFill>
            </a:endParaRPr>
          </a:p>
          <a:p>
            <a:pPr algn="ctr"/>
            <a:r>
              <a:rPr lang="en-US" sz="3200" b="1" dirty="0">
                <a:solidFill>
                  <a:srgbClr val="3333FF"/>
                </a:solidFill>
              </a:rPr>
              <a:t>Uplift Model For Customer </a:t>
            </a:r>
          </a:p>
          <a:p>
            <a:pPr algn="ctr"/>
            <a:r>
              <a:rPr lang="en-US" sz="3200" b="1" dirty="0">
                <a:solidFill>
                  <a:srgbClr val="3333FF"/>
                </a:solidFill>
              </a:rPr>
              <a:t>Propensity Modeling</a:t>
            </a:r>
            <a:r>
              <a:rPr lang="en-GB" sz="3200" b="1" dirty="0">
                <a:solidFill>
                  <a:srgbClr val="3333FF"/>
                </a:solidFill>
              </a:rPr>
              <a:t> </a:t>
            </a:r>
            <a:endParaRPr lang="en-IN" sz="3200" dirty="0">
              <a:solidFill>
                <a:srgbClr val="3333FF"/>
              </a:solidFill>
            </a:endParaRPr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r>
              <a:rPr lang="en-GB" sz="1600" i="1" dirty="0"/>
              <a:t>by</a:t>
            </a:r>
            <a:endParaRPr lang="en-IN" sz="1600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    Sai Raghu Teja Davuluri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GB" sz="1600" dirty="0"/>
              <a:t> 170907024</a:t>
            </a:r>
            <a:endParaRPr lang="en-IN" sz="1600" dirty="0"/>
          </a:p>
          <a:p>
            <a:pPr algn="ctr"/>
            <a:r>
              <a:rPr lang="en-GB" sz="1600" i="1" dirty="0"/>
              <a:t>Under the guidance of</a:t>
            </a:r>
            <a:endParaRPr lang="en-IN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 </a:t>
            </a:r>
            <a:endParaRPr lang="en-IN" sz="1600" dirty="0"/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Internal Guide</a:t>
            </a:r>
            <a:r>
              <a:rPr lang="en-GB" sz="1600" b="1" dirty="0"/>
              <a:t>			                                            </a:t>
            </a:r>
            <a:r>
              <a:rPr lang="en-GB" b="1" dirty="0">
                <a:solidFill>
                  <a:srgbClr val="FF0000"/>
                </a:solidFill>
              </a:rPr>
              <a:t> External Guide  </a:t>
            </a:r>
            <a:endParaRPr lang="en-GB" sz="1600" b="1" dirty="0">
              <a:solidFill>
                <a:srgbClr val="FF0000"/>
              </a:solidFill>
            </a:endParaRPr>
          </a:p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Goutham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Simha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GD	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Mr. AAKASH SHARMA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Assistant Professor 		 		                       Sr. Manager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ECE			          	                          AS Dept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Manipal Institute of Technology		                        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Ugam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Solutions Pvt. Ltd.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5C9BC-0892-4B1E-BB61-12D8CA50EBF5}"/>
              </a:ext>
            </a:extLst>
          </p:cNvPr>
          <p:cNvSpPr txBox="1"/>
          <p:nvPr/>
        </p:nvSpPr>
        <p:spPr>
          <a:xfrm>
            <a:off x="883464" y="220276"/>
            <a:ext cx="757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Mid Term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385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B7E05-1D96-4360-BABE-7C10F62FE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625269"/>
              </p:ext>
            </p:extLst>
          </p:nvPr>
        </p:nvGraphicFramePr>
        <p:xfrm>
          <a:off x="348792" y="1919942"/>
          <a:ext cx="8446416" cy="35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4EF1294-5702-44EE-AE09-B5ACC35C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621" y="60049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</a:rPr>
              <a:t>Work Done till  now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8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20621" y="60049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</a:rPr>
              <a:t>Work Done till  now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2C95-0F4C-4448-9C82-BF889FB14B20}"/>
              </a:ext>
            </a:extLst>
          </p:cNvPr>
          <p:cNvSpPr txBox="1">
            <a:spLocks/>
          </p:cNvSpPr>
          <p:nvPr/>
        </p:nvSpPr>
        <p:spPr>
          <a:xfrm>
            <a:off x="602340" y="1414946"/>
            <a:ext cx="7693682" cy="292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Traditional Approach:</a:t>
            </a:r>
            <a:endParaRPr lang="en-US" sz="1400" b="1" dirty="0"/>
          </a:p>
          <a:p>
            <a:pPr algn="l"/>
            <a:r>
              <a:rPr lang="en-US" sz="1400" dirty="0"/>
              <a:t>Goal : To separate those who are likely to respond vs those who are less likely to respond to a promotion.</a:t>
            </a:r>
          </a:p>
          <a:p>
            <a:pPr algn="l"/>
            <a:r>
              <a:rPr lang="en-US" sz="1400" dirty="0"/>
              <a:t>A,C and F,G are the Sure Thing! B,H are the </a:t>
            </a:r>
            <a:r>
              <a:rPr lang="en-US" sz="1400" dirty="0" err="1"/>
              <a:t>Persuadables</a:t>
            </a:r>
            <a:r>
              <a:rPr lang="en-US" sz="1400" dirty="0"/>
              <a:t>.</a:t>
            </a:r>
          </a:p>
          <a:p>
            <a:pPr algn="l"/>
            <a:r>
              <a:rPr lang="en-US" sz="1400" dirty="0"/>
              <a:t>Approach: </a:t>
            </a:r>
          </a:p>
          <a:p>
            <a:pPr algn="l"/>
            <a:r>
              <a:rPr lang="en-US" sz="1400" dirty="0"/>
              <a:t>1. Mark A/B/C as 1 and the rest (D to J) as 0. Up-sample the training data.</a:t>
            </a:r>
          </a:p>
          <a:p>
            <a:pPr algn="l"/>
            <a:r>
              <a:rPr lang="en-US" sz="1400" dirty="0"/>
              <a:t>2. Train the model on the entire dataset. If the model identify 1 then send promo, if 0 we do not send promo</a:t>
            </a:r>
          </a:p>
          <a:p>
            <a:pPr algn="l"/>
            <a:r>
              <a:rPr lang="en-US" sz="1400" dirty="0"/>
              <a:t>Reason why it works: </a:t>
            </a:r>
          </a:p>
          <a:p>
            <a:pPr algn="l"/>
            <a:r>
              <a:rPr lang="en-US" sz="1400" dirty="0"/>
              <a:t>- With the old response model, normally we will build it based on all responders (A,B, C, F, G), which means B is only 20% of the responders. With the new approach, we only identify A, B, C as responders, now B accounts for 33% of the responders, meaning that the model is more likely to capture B&amp;H in the validation dataset.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FDD5E8-CA3C-4B60-9F10-0006D6589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0771"/>
              </p:ext>
            </p:extLst>
          </p:nvPr>
        </p:nvGraphicFramePr>
        <p:xfrm>
          <a:off x="2590990" y="5150377"/>
          <a:ext cx="3716382" cy="882951"/>
        </p:xfrm>
        <a:graphic>
          <a:graphicData uri="http://schemas.openxmlformats.org/drawingml/2006/table">
            <a:tbl>
              <a:tblPr/>
              <a:tblGrid>
                <a:gridCol w="857627">
                  <a:extLst>
                    <a:ext uri="{9D8B030D-6E8A-4147-A177-3AD203B41FA5}">
                      <a16:colId xmlns:a16="http://schemas.microsoft.com/office/drawing/2014/main" val="1648504744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104135181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535422220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887807029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772049795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3245091453"/>
                    </a:ext>
                  </a:extLst>
                </a:gridCol>
              </a:tblGrid>
              <a:tr h="29431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30101"/>
                  </a:ext>
                </a:extLst>
              </a:tr>
              <a:tr h="294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5992"/>
                  </a:ext>
                </a:extLst>
              </a:tr>
              <a:tr h="294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86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1BDC5-BD22-4598-B317-411EDB8349CA}"/>
              </a:ext>
            </a:extLst>
          </p:cNvPr>
          <p:cNvSpPr txBox="1"/>
          <p:nvPr/>
        </p:nvSpPr>
        <p:spPr>
          <a:xfrm>
            <a:off x="2590990" y="6227866"/>
            <a:ext cx="397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Highlight in green means that the customer responded</a:t>
            </a:r>
          </a:p>
        </p:txBody>
      </p:sp>
    </p:spTree>
    <p:extLst>
      <p:ext uri="{BB962C8B-B14F-4D97-AF65-F5344CB8AC3E}">
        <p14:creationId xmlns:p14="http://schemas.microsoft.com/office/powerpoint/2010/main" val="260294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20621" y="60049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endParaRPr lang="en-US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B20EF0-BC6F-492A-9DA2-649327F7A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14864"/>
              </p:ext>
            </p:extLst>
          </p:nvPr>
        </p:nvGraphicFramePr>
        <p:xfrm>
          <a:off x="523951" y="4161514"/>
          <a:ext cx="3539768" cy="193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D66E84-3CA8-458B-A699-FD84A6825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455953"/>
              </p:ext>
            </p:extLst>
          </p:nvPr>
        </p:nvGraphicFramePr>
        <p:xfrm>
          <a:off x="5192999" y="4161514"/>
          <a:ext cx="3539768" cy="193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BD620-BA9C-43EA-9CE2-DAF49F9C5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34123"/>
              </p:ext>
            </p:extLst>
          </p:nvPr>
        </p:nvGraphicFramePr>
        <p:xfrm>
          <a:off x="1555423" y="1420546"/>
          <a:ext cx="6189268" cy="215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887">
                  <a:extLst>
                    <a:ext uri="{9D8B030D-6E8A-4147-A177-3AD203B41FA5}">
                      <a16:colId xmlns:a16="http://schemas.microsoft.com/office/drawing/2014/main" val="3984609808"/>
                    </a:ext>
                  </a:extLst>
                </a:gridCol>
                <a:gridCol w="1047824">
                  <a:extLst>
                    <a:ext uri="{9D8B030D-6E8A-4147-A177-3AD203B41FA5}">
                      <a16:colId xmlns:a16="http://schemas.microsoft.com/office/drawing/2014/main" val="2824668347"/>
                    </a:ext>
                  </a:extLst>
                </a:gridCol>
                <a:gridCol w="956503">
                  <a:extLst>
                    <a:ext uri="{9D8B030D-6E8A-4147-A177-3AD203B41FA5}">
                      <a16:colId xmlns:a16="http://schemas.microsoft.com/office/drawing/2014/main" val="490370212"/>
                    </a:ext>
                  </a:extLst>
                </a:gridCol>
                <a:gridCol w="884181">
                  <a:extLst>
                    <a:ext uri="{9D8B030D-6E8A-4147-A177-3AD203B41FA5}">
                      <a16:colId xmlns:a16="http://schemas.microsoft.com/office/drawing/2014/main" val="1426322739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4198897532"/>
                    </a:ext>
                  </a:extLst>
                </a:gridCol>
                <a:gridCol w="761757">
                  <a:extLst>
                    <a:ext uri="{9D8B030D-6E8A-4147-A177-3AD203B41FA5}">
                      <a16:colId xmlns:a16="http://schemas.microsoft.com/office/drawing/2014/main" val="2774497821"/>
                    </a:ext>
                  </a:extLst>
                </a:gridCol>
                <a:gridCol w="707346">
                  <a:extLst>
                    <a:ext uri="{9D8B030D-6E8A-4147-A177-3AD203B41FA5}">
                      <a16:colId xmlns:a16="http://schemas.microsoft.com/office/drawing/2014/main" val="1524339676"/>
                    </a:ext>
                  </a:extLst>
                </a:gridCol>
              </a:tblGrid>
              <a:tr h="241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Column1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train_accuracy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test_accuracy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train recall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recall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train auc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 auc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235959"/>
                  </a:ext>
                </a:extLst>
              </a:tr>
              <a:tr h="1324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RF basic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696647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RF_fea_eng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6731290"/>
                  </a:ext>
                </a:extLst>
              </a:tr>
              <a:tr h="1324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RF_up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8422467"/>
                  </a:ext>
                </a:extLst>
              </a:tr>
              <a:tr h="1324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XG_basic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9406395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XG_fea_eng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93.19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65.83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6182340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XG_fea_up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8401834"/>
                  </a:ext>
                </a:extLst>
              </a:tr>
              <a:tr h="1324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LR_basic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61.51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0096508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LR_fea_eng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50.706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3749175"/>
                  </a:ext>
                </a:extLst>
              </a:tr>
              <a:tr h="1324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LR_fea_up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50.56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552235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14164EA-1864-4493-8BF2-30334C9F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497" y="60049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</a:rPr>
              <a:t>Work Done till  now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2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20621" y="60049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1D7FF-3E99-4A10-8B68-463613E8CB21}"/>
              </a:ext>
            </a:extLst>
          </p:cNvPr>
          <p:cNvSpPr txBox="1"/>
          <p:nvPr/>
        </p:nvSpPr>
        <p:spPr>
          <a:xfrm>
            <a:off x="314683" y="1405615"/>
            <a:ext cx="879520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TWO- Model approach</a:t>
            </a:r>
          </a:p>
          <a:p>
            <a:endParaRPr lang="en-US" sz="1400" dirty="0"/>
          </a:p>
          <a:p>
            <a:r>
              <a:rPr lang="en-US" sz="1400" dirty="0"/>
              <a:t>Goal : To identify those that are more likely to respond to a promo by subtracting the scores out of 2 models.</a:t>
            </a:r>
          </a:p>
          <a:p>
            <a:r>
              <a:rPr lang="en-US" sz="1400" dirty="0"/>
              <a:t>Again, A,C and F,G are the Sure Thing!, B,H are the </a:t>
            </a:r>
            <a:r>
              <a:rPr lang="en-US" sz="1400" dirty="0" err="1"/>
              <a:t>Persuadables</a:t>
            </a:r>
            <a:r>
              <a:rPr lang="en-US" sz="1400" dirty="0"/>
              <a:t>.</a:t>
            </a:r>
          </a:p>
          <a:p>
            <a:r>
              <a:rPr lang="en-US" sz="1400" dirty="0"/>
              <a:t>Approach: </a:t>
            </a:r>
          </a:p>
          <a:p>
            <a:pPr marL="257175" indent="-257175">
              <a:buAutoNum type="arabicPeriod"/>
            </a:pPr>
            <a:r>
              <a:rPr lang="en-US" sz="1400" dirty="0"/>
              <a:t>Train a model on treated group (Model #1) and another on control group (Model # 2).</a:t>
            </a:r>
          </a:p>
          <a:p>
            <a:pPr marL="257175" indent="-257175">
              <a:buAutoNum type="arabicPeriod"/>
            </a:pPr>
            <a:r>
              <a:rPr lang="en-US" sz="1400" dirty="0"/>
              <a:t>Apply both Model #1 and Model # 2 on the same person in validation dataset.</a:t>
            </a:r>
          </a:p>
          <a:p>
            <a:pPr marL="257175" indent="-257175">
              <a:buAutoNum type="arabicPeriod"/>
            </a:pPr>
            <a:r>
              <a:rPr lang="en-US" sz="1400" dirty="0"/>
              <a:t>Lift = score of model #1 – score of model #2.</a:t>
            </a:r>
          </a:p>
          <a:p>
            <a:pPr marL="257175" indent="-257175">
              <a:buFont typeface="Tw Cen MT" panose="020B0602020104020603" pitchFamily="34" charset="0"/>
              <a:buAutoNum type="arabicPeriod"/>
            </a:pPr>
            <a:r>
              <a:rPr lang="en-US" sz="1400" dirty="0"/>
              <a:t>The </a:t>
            </a:r>
            <a:r>
              <a:rPr lang="en-US" sz="1400" dirty="0" err="1"/>
              <a:t>Persuadables</a:t>
            </a:r>
            <a:r>
              <a:rPr lang="en-US" sz="1400" dirty="0"/>
              <a:t> are the ones with higher lift ( bigger difference in the score).</a:t>
            </a:r>
          </a:p>
          <a:p>
            <a:r>
              <a:rPr lang="en-US" sz="1400" dirty="0"/>
              <a:t>Reason why it works: </a:t>
            </a:r>
          </a:p>
          <a:p>
            <a:pPr>
              <a:buFontTx/>
              <a:buChar char="-"/>
            </a:pPr>
            <a:r>
              <a:rPr lang="en-US" sz="1400" dirty="0"/>
              <a:t>Given that B is considered a responder in Model # 1, a customer with similar attributes will receive a higher score in Model # 1. On the other hand, H is considered a non-responder in Model # 2, a customer with similar attributes will receive a lower score in Model # 2. </a:t>
            </a:r>
          </a:p>
          <a:p>
            <a:pPr>
              <a:buFontTx/>
              <a:buChar char="-"/>
            </a:pPr>
            <a:r>
              <a:rPr lang="en-US" sz="1400" dirty="0"/>
              <a:t>The lift of a customer similar to B will be higher than the lift of a customer similar to A, C that receive high score in both models.</a:t>
            </a:r>
          </a:p>
          <a:p>
            <a:endParaRPr lang="en-US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CEDC0A-DC4A-421A-9E16-F3F62122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62325"/>
              </p:ext>
            </p:extLst>
          </p:nvPr>
        </p:nvGraphicFramePr>
        <p:xfrm>
          <a:off x="2713809" y="5097215"/>
          <a:ext cx="3716382" cy="882951"/>
        </p:xfrm>
        <a:graphic>
          <a:graphicData uri="http://schemas.openxmlformats.org/drawingml/2006/table">
            <a:tbl>
              <a:tblPr/>
              <a:tblGrid>
                <a:gridCol w="857627">
                  <a:extLst>
                    <a:ext uri="{9D8B030D-6E8A-4147-A177-3AD203B41FA5}">
                      <a16:colId xmlns:a16="http://schemas.microsoft.com/office/drawing/2014/main" val="1648504744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104135181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535422220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887807029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1772049795"/>
                    </a:ext>
                  </a:extLst>
                </a:gridCol>
                <a:gridCol w="571751">
                  <a:extLst>
                    <a:ext uri="{9D8B030D-6E8A-4147-A177-3AD203B41FA5}">
                      <a16:colId xmlns:a16="http://schemas.microsoft.com/office/drawing/2014/main" val="3245091453"/>
                    </a:ext>
                  </a:extLst>
                </a:gridCol>
              </a:tblGrid>
              <a:tr h="29431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30101"/>
                  </a:ext>
                </a:extLst>
              </a:tr>
              <a:tr h="294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5992"/>
                  </a:ext>
                </a:extLst>
              </a:tr>
              <a:tr h="294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869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D169C6-AED8-48E0-AAC8-9502960A733F}"/>
              </a:ext>
            </a:extLst>
          </p:cNvPr>
          <p:cNvSpPr txBox="1"/>
          <p:nvPr/>
        </p:nvSpPr>
        <p:spPr>
          <a:xfrm>
            <a:off x="2713809" y="6118712"/>
            <a:ext cx="397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Highlight in green means that the customer responded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439B0B1-E537-4AA1-BEE2-3EB47C05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043" y="602068"/>
            <a:ext cx="6189269" cy="436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</a:rPr>
              <a:t>Work Done till  now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6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D70B140-C97E-4726-8EFB-96465799A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38209"/>
              </p:ext>
            </p:extLst>
          </p:nvPr>
        </p:nvGraphicFramePr>
        <p:xfrm>
          <a:off x="296605" y="1884346"/>
          <a:ext cx="8550789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20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References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E782-3ABF-439F-8AB4-0F68203B7EA1}"/>
              </a:ext>
            </a:extLst>
          </p:cNvPr>
          <p:cNvSpPr txBox="1">
            <a:spLocks/>
          </p:cNvSpPr>
          <p:nvPr/>
        </p:nvSpPr>
        <p:spPr>
          <a:xfrm>
            <a:off x="546526" y="1952233"/>
            <a:ext cx="7899891" cy="435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https://medium.datadriveninvestor.com/simple-machine-learning-techniques-to-improve-your-marketing-strategy-demystifying-uplift-models-dc4fb3f927a2</a:t>
            </a:r>
            <a:endParaRPr lang="en-I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https://www.researchgate.net/publication/270217235_Identifying_Individuals_Who_Are_Truly_Impacted_by_Treatment_Introduction_to_Recent_Advances_in_Uplift_Modeling</a:t>
            </a:r>
            <a:endParaRPr lang="en-I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https://towardsdatascience.com/tagged/data-driven-growth</a:t>
            </a:r>
            <a:endParaRPr lang="en-US" sz="1600" u="sng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https://www.investopedia.com/terms/d/datamining.asp#:~:text=Data%20mining%20is%20a%20process,increase%20sales%20and%20decrease%20costs</a:t>
            </a: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http://www.predictiveanalyticsworld.com/machinelearningtimes/uplift-modeling-making-predictive-models-actionable/8578/</a:t>
            </a:r>
            <a:endParaRPr lang="en-I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https://www.fingent.com/blog/data-mining-and-predictive-analytics-know-the-difference/</a:t>
            </a:r>
            <a:endParaRPr lang="en-I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u="sng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https://www.diva-portal.org/smash/get/diva2:1386196/FULLTEXT01.pdf</a:t>
            </a:r>
            <a:endParaRPr lang="en-I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IN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5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307" y="1427333"/>
            <a:ext cx="866632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b="1" dirty="0"/>
              <a:t>About the company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b="1" dirty="0"/>
              <a:t>Problem Statement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Introduction</a:t>
            </a:r>
            <a:endParaRPr lang="en-US" b="1" dirty="0"/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Software Requirements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Implementation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Data Summary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Work done till date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Remaining work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b="1" dirty="0"/>
              <a:t>References</a:t>
            </a:r>
            <a:endParaRPr lang="en-US" b="1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05956" y="462819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CC66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062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rgbClr val="CC6600"/>
                </a:solidFill>
                <a:latin typeface="+mn-lt"/>
              </a:rPr>
              <a:t>About the Company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13066B-C9F4-4E4C-8A64-5735F7FD6B87}"/>
              </a:ext>
            </a:extLst>
          </p:cNvPr>
          <p:cNvSpPr>
            <a:spLocks noGrp="1"/>
          </p:cNvSpPr>
          <p:nvPr/>
        </p:nvSpPr>
        <p:spPr>
          <a:xfrm>
            <a:off x="385047" y="1065663"/>
            <a:ext cx="10077236" cy="126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Ugam</a:t>
            </a:r>
            <a:r>
              <a:rPr lang="en-US" sz="4000" b="1" dirty="0"/>
              <a:t> Solutions Pvt. Ltd.</a:t>
            </a:r>
            <a:endParaRPr lang="en-IN" sz="4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1C9A59-8220-455E-B13A-93E8E7F37DCA}"/>
              </a:ext>
            </a:extLst>
          </p:cNvPr>
          <p:cNvSpPr>
            <a:spLocks noGrp="1"/>
          </p:cNvSpPr>
          <p:nvPr/>
        </p:nvSpPr>
        <p:spPr>
          <a:xfrm>
            <a:off x="385047" y="2849065"/>
            <a:ext cx="8373905" cy="3421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Times New Roman" panose="02020603050405020304" pitchFamily="18" charset="0"/>
              </a:rPr>
              <a:t>Ugam is a leading analytics and technology services company.</a:t>
            </a:r>
          </a:p>
          <a:p>
            <a:pPr marL="0" indent="0">
              <a:buNone/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ea typeface="Times New Roman" panose="02020603050405020304" pitchFamily="18" charset="0"/>
              </a:rPr>
              <a:t>Over the past 20 years, Ugam has been recognized by several firms including Forrester and Gartner and was recently named the No.1 data science company in India by Analytics Insight.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Problem Statement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7679-945E-48D7-AF8C-8F8E7CAC42F3}"/>
              </a:ext>
            </a:extLst>
          </p:cNvPr>
          <p:cNvSpPr txBox="1"/>
          <p:nvPr/>
        </p:nvSpPr>
        <p:spPr>
          <a:xfrm>
            <a:off x="542042" y="1594112"/>
            <a:ext cx="7687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Develop a predictive model to identify the individuals who are only likely to respond after receiving a particular ‘treatment’  you decided to give them using Uplift.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69D97BC-18F8-46AE-80F8-884507B87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539898"/>
              </p:ext>
            </p:extLst>
          </p:nvPr>
        </p:nvGraphicFramePr>
        <p:xfrm>
          <a:off x="532614" y="2694618"/>
          <a:ext cx="7913804" cy="34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4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Introduction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7679-945E-48D7-AF8C-8F8E7CAC42F3}"/>
              </a:ext>
            </a:extLst>
          </p:cNvPr>
          <p:cNvSpPr txBox="1"/>
          <p:nvPr/>
        </p:nvSpPr>
        <p:spPr>
          <a:xfrm>
            <a:off x="636309" y="2113864"/>
            <a:ext cx="78713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Uplift modeling uses a randomized scientific control to not only measure the effectiveness of a marketing action but also to build a predictive model that predicts the incremental response to the marketing action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This project deals with knowing the metrics on which the customers will be segmented and predictions</a:t>
            </a:r>
            <a:endParaRPr lang="en-IN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52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Software Requirements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AB0588-BACD-4830-80A0-889B7CF771E7}"/>
              </a:ext>
            </a:extLst>
          </p:cNvPr>
          <p:cNvSpPr txBox="1">
            <a:spLocks/>
          </p:cNvSpPr>
          <p:nvPr/>
        </p:nvSpPr>
        <p:spPr>
          <a:xfrm>
            <a:off x="594206" y="324311"/>
            <a:ext cx="8446416" cy="1374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B875E3C-F5B6-4338-8666-A924264C3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215124"/>
              </p:ext>
            </p:extLst>
          </p:nvPr>
        </p:nvGraphicFramePr>
        <p:xfrm>
          <a:off x="348792" y="1919942"/>
          <a:ext cx="8446416" cy="35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90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0" y="57962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Implementation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1DCCE-97A7-453E-8B2A-8842E8E8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25" y="3817853"/>
            <a:ext cx="3927001" cy="2460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480B5-E959-4D35-98CF-F9B35D103D2D}"/>
              </a:ext>
            </a:extLst>
          </p:cNvPr>
          <p:cNvSpPr txBox="1"/>
          <p:nvPr/>
        </p:nvSpPr>
        <p:spPr>
          <a:xfrm>
            <a:off x="518474" y="1473677"/>
            <a:ext cx="8107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problem can be approached in four different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 Approach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Two Models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Single Model Approach</a:t>
            </a:r>
          </a:p>
          <a:p>
            <a:pPr lvl="1"/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divided into two sets Control group and Treatment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objective of Uplift modeling is to identify the </a:t>
            </a:r>
            <a:r>
              <a:rPr lang="en-US" sz="1800" b="1" dirty="0" err="1"/>
              <a:t>Persuadables</a:t>
            </a:r>
            <a:r>
              <a:rPr lang="en-US" sz="1800" b="1" dirty="0"/>
              <a:t> </a:t>
            </a:r>
            <a:r>
              <a:rPr lang="en-US" sz="1800" dirty="0"/>
              <a:t>and target them in promotion.</a:t>
            </a:r>
          </a:p>
        </p:txBody>
      </p:sp>
    </p:spTree>
    <p:extLst>
      <p:ext uri="{BB962C8B-B14F-4D97-AF65-F5344CB8AC3E}">
        <p14:creationId xmlns:p14="http://schemas.microsoft.com/office/powerpoint/2010/main" val="8360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4F9BEB-9752-40A7-9B3A-6D668818E047}"/>
              </a:ext>
            </a:extLst>
          </p:cNvPr>
          <p:cNvSpPr txBox="1">
            <a:spLocks/>
          </p:cNvSpPr>
          <p:nvPr/>
        </p:nvSpPr>
        <p:spPr>
          <a:xfrm>
            <a:off x="626099" y="859584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65A30D-1D8D-420A-9066-BD63A56493A0}"/>
              </a:ext>
            </a:extLst>
          </p:cNvPr>
          <p:cNvSpPr txBox="1">
            <a:spLocks/>
          </p:cNvSpPr>
          <p:nvPr/>
        </p:nvSpPr>
        <p:spPr>
          <a:xfrm>
            <a:off x="333867" y="2163451"/>
            <a:ext cx="8423634" cy="331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We have used Uplift Modelling.xlsx ,sheet=1 for the analysis.</a:t>
            </a:r>
          </a:p>
          <a:p>
            <a:pPr algn="just"/>
            <a:r>
              <a:rPr lang="en-US" dirty="0"/>
              <a:t>Total 5000 records/observations</a:t>
            </a:r>
          </a:p>
          <a:p>
            <a:pPr algn="just"/>
            <a:r>
              <a:rPr lang="en-US" dirty="0"/>
              <a:t>19 variables of mixed datatypes</a:t>
            </a:r>
          </a:p>
          <a:p>
            <a:pPr algn="just"/>
            <a:r>
              <a:rPr lang="en-US" dirty="0"/>
              <a:t>11 categorical variables and 8 continuous variables</a:t>
            </a:r>
          </a:p>
          <a:p>
            <a:pPr algn="just"/>
            <a:r>
              <a:rPr lang="en-US" dirty="0"/>
              <a:t>Train and Test Split: All the mutations of data are divided into Train and Test data sets in the ratio of 80:20.</a:t>
            </a:r>
          </a:p>
          <a:p>
            <a:pPr algn="just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A745C3-F8F4-4F52-85E1-FAB6A228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962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Data Summary</a:t>
            </a:r>
          </a:p>
          <a:p>
            <a:pPr algn="r">
              <a:spcBef>
                <a:spcPct val="50000"/>
              </a:spcBef>
              <a:spcAft>
                <a:spcPct val="50000"/>
              </a:spcAft>
            </a:pP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361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D00E25-75A3-4FA0-94D6-52C13ECEC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410729"/>
              </p:ext>
            </p:extLst>
          </p:nvPr>
        </p:nvGraphicFramePr>
        <p:xfrm>
          <a:off x="471341" y="1263192"/>
          <a:ext cx="7984502" cy="5052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6811">
                  <a:extLst>
                    <a:ext uri="{9D8B030D-6E8A-4147-A177-3AD203B41FA5}">
                      <a16:colId xmlns:a16="http://schemas.microsoft.com/office/drawing/2014/main" val="988424396"/>
                    </a:ext>
                  </a:extLst>
                </a:gridCol>
                <a:gridCol w="5627691">
                  <a:extLst>
                    <a:ext uri="{9D8B030D-6E8A-4147-A177-3AD203B41FA5}">
                      <a16:colId xmlns:a16="http://schemas.microsoft.com/office/drawing/2014/main" val="2284839354"/>
                    </a:ext>
                  </a:extLst>
                </a:gridCol>
              </a:tblGrid>
              <a:tr h="347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</a:rPr>
                        <a:t>treatment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HO= Control Group</a:t>
                      </a:r>
                      <a:br>
                        <a:rPr lang="en-IN" sz="900">
                          <a:effectLst/>
                        </a:rPr>
                      </a:br>
                      <a:r>
                        <a:rPr lang="en-IN" sz="900">
                          <a:effectLst/>
                        </a:rPr>
                        <a:t>Promo = Test Group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520171209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zip5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zip code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998583498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unique_key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unique identifier of the record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1439290808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age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age of the customer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641901763"/>
                  </a:ext>
                </a:extLst>
              </a:tr>
              <a:tr h="347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channel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DM = Direct Mail</a:t>
                      </a:r>
                      <a:br>
                        <a:rPr lang="en-IN" sz="900">
                          <a:effectLst/>
                        </a:rPr>
                      </a:br>
                      <a:r>
                        <a:rPr lang="en-IN" sz="900">
                          <a:effectLst/>
                        </a:rPr>
                        <a:t>DM_EM= Direct Mail &amp; Email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2709547535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state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state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1467097041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inq_month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months since the last inquiry was made by customer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2773677272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 err="1">
                          <a:effectLst/>
                        </a:rPr>
                        <a:t>resp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</a:rPr>
                        <a:t>did the customer respond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024615389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conv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</a:rPr>
                        <a:t>did the customer convert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984614847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region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region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926287199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division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division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2860935637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cancel_reason_bucket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Policy cancelation reason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037584746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annual_premium_select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annual premium on the policy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1508215685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driver_cnt_select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driver count in a household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773197985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vehicle_cnt_select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vehicle count in a household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95549125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polk_flag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presence of auto in a household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2196712343"/>
                  </a:ext>
                </a:extLst>
              </a:tr>
              <a:tr h="701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pif_own_rent_cd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O - homeowner</a:t>
                      </a:r>
                      <a:br>
                        <a:rPr lang="en-IN" sz="900">
                          <a:effectLst/>
                        </a:rPr>
                      </a:br>
                      <a:r>
                        <a:rPr lang="en-IN" sz="900">
                          <a:effectLst/>
                        </a:rPr>
                        <a:t>R- Renter</a:t>
                      </a:r>
                      <a:br>
                        <a:rPr lang="en-IN" sz="900">
                          <a:effectLst/>
                        </a:rPr>
                      </a:br>
                      <a:r>
                        <a:rPr lang="en-IN" sz="900">
                          <a:effectLst/>
                        </a:rPr>
                        <a:t>T - Refused information</a:t>
                      </a:r>
                      <a:br>
                        <a:rPr lang="en-IN" sz="900">
                          <a:effectLst/>
                        </a:rPr>
                      </a:br>
                      <a:r>
                        <a:rPr lang="en-IN" sz="900">
                          <a:effectLst/>
                        </a:rPr>
                        <a:t>blank - no information available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2673629536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internet_sale_ind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Policy purchased through Internet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1284057348"/>
                  </a:ext>
                </a:extLst>
              </a:tr>
              <a:tr h="701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 err="1">
                          <a:effectLst/>
                        </a:rPr>
                        <a:t>pif_risk_lvl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</a:rPr>
                        <a:t>risk level of customer</a:t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>
                          <a:effectLst/>
                        </a:rPr>
                        <a:t>B - preferred</a:t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>
                          <a:effectLst/>
                        </a:rPr>
                        <a:t>C - Non Preferred</a:t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>
                          <a:effectLst/>
                        </a:rPr>
                        <a:t>D - Reject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3906466315"/>
                  </a:ext>
                </a:extLst>
              </a:tr>
              <a:tr h="1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</a:rPr>
                        <a:t>Blank - N/A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04" marR="53504" marT="0" marB="0" anchor="b"/>
                </a:tc>
                <a:extLst>
                  <a:ext uri="{0D108BD9-81ED-4DB2-BD59-A6C34878D82A}">
                    <a16:rowId xmlns:a16="http://schemas.microsoft.com/office/drawing/2014/main" val="13575071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1B43313-D3CC-4EE0-907F-ABDEFD406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962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Data Summary</a:t>
            </a:r>
          </a:p>
          <a:p>
            <a:pPr algn="r">
              <a:spcBef>
                <a:spcPct val="50000"/>
              </a:spcBef>
              <a:spcAft>
                <a:spcPct val="50000"/>
              </a:spcAft>
            </a:pP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67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6136</TotalTime>
  <Words>1344</Words>
  <Application>Microsoft Office PowerPoint</Application>
  <PresentationFormat>On-screen Show (4:3)</PresentationFormat>
  <Paragraphs>245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 Tiwari [MAHE-MIT]</dc:creator>
  <cp:lastModifiedBy>Sai Raghu Teja</cp:lastModifiedBy>
  <cp:revision>145</cp:revision>
  <dcterms:created xsi:type="dcterms:W3CDTF">2018-09-28T09:35:33Z</dcterms:created>
  <dcterms:modified xsi:type="dcterms:W3CDTF">2021-05-18T18:39:09Z</dcterms:modified>
</cp:coreProperties>
</file>