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8" r:id="rId2"/>
    <p:sldId id="259" r:id="rId3"/>
    <p:sldId id="261" r:id="rId4"/>
    <p:sldId id="343" r:id="rId5"/>
    <p:sldId id="317" r:id="rId6"/>
    <p:sldId id="320" r:id="rId7"/>
    <p:sldId id="318" r:id="rId8"/>
    <p:sldId id="316" r:id="rId9"/>
    <p:sldId id="324" r:id="rId10"/>
    <p:sldId id="325" r:id="rId11"/>
    <p:sldId id="335" r:id="rId12"/>
    <p:sldId id="326" r:id="rId13"/>
    <p:sldId id="331" r:id="rId14"/>
    <p:sldId id="332" r:id="rId15"/>
    <p:sldId id="333" r:id="rId16"/>
    <p:sldId id="334" r:id="rId17"/>
    <p:sldId id="319" r:id="rId18"/>
    <p:sldId id="328" r:id="rId19"/>
    <p:sldId id="329" r:id="rId20"/>
    <p:sldId id="330" r:id="rId21"/>
    <p:sldId id="336" r:id="rId22"/>
    <p:sldId id="338" r:id="rId23"/>
    <p:sldId id="337" r:id="rId24"/>
    <p:sldId id="339" r:id="rId25"/>
    <p:sldId id="340" r:id="rId26"/>
    <p:sldId id="327" r:id="rId27"/>
    <p:sldId id="315" r:id="rId28"/>
    <p:sldId id="341" r:id="rId29"/>
    <p:sldId id="34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ilendra Kumar Tiwari [MAHE-MIT]" initials="SKT[" lastIdx="1" clrIdx="0">
    <p:extLst>
      <p:ext uri="{19B8F6BF-5375-455C-9EA6-DF929625EA0E}">
        <p15:presenceInfo xmlns:p15="http://schemas.microsoft.com/office/powerpoint/2012/main" userId="Shailendra Kumar Tiwari [MAHE-M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682365-2398-445F-9EE7-05D9A15A78F0}" v="246" dt="2021-08-14T17:49:0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48" autoAdjust="0"/>
    <p:restoredTop sz="94660"/>
  </p:normalViewPr>
  <p:slideViewPr>
    <p:cSldViewPr snapToGrid="0">
      <p:cViewPr varScale="1">
        <p:scale>
          <a:sx n="68" d="100"/>
          <a:sy n="68" d="100"/>
        </p:scale>
        <p:origin x="9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aghu Teja" userId="7717e8b2-e2cf-4703-b27a-f2b8757e5060" providerId="ADAL" clId="{C3682365-2398-445F-9EE7-05D9A15A78F0}"/>
    <pc:docChg chg="undo redo custSel addSld delSld modSld">
      <pc:chgData name="Sai Raghu Teja" userId="7717e8b2-e2cf-4703-b27a-f2b8757e5060" providerId="ADAL" clId="{C3682365-2398-445F-9EE7-05D9A15A78F0}" dt="2021-08-14T17:49:20.888" v="1165" actId="20577"/>
      <pc:docMkLst>
        <pc:docMk/>
      </pc:docMkLst>
      <pc:sldChg chg="modSp mod">
        <pc:chgData name="Sai Raghu Teja" userId="7717e8b2-e2cf-4703-b27a-f2b8757e5060" providerId="ADAL" clId="{C3682365-2398-445F-9EE7-05D9A15A78F0}" dt="2021-08-09T18:29:04.599" v="43" actId="20577"/>
        <pc:sldMkLst>
          <pc:docMk/>
          <pc:sldMk cId="1200628930" sldId="259"/>
        </pc:sldMkLst>
        <pc:spChg chg="mod">
          <ac:chgData name="Sai Raghu Teja" userId="7717e8b2-e2cf-4703-b27a-f2b8757e5060" providerId="ADAL" clId="{C3682365-2398-445F-9EE7-05D9A15A78F0}" dt="2021-08-09T18:29:04.599" v="43" actId="20577"/>
          <ac:spMkLst>
            <pc:docMk/>
            <pc:sldMk cId="1200628930" sldId="259"/>
            <ac:spMk id="8" creationId="{00000000-0000-0000-0000-000000000000}"/>
          </ac:spMkLst>
        </pc:spChg>
      </pc:sldChg>
      <pc:sldChg chg="modSp mod">
        <pc:chgData name="Sai Raghu Teja" userId="7717e8b2-e2cf-4703-b27a-f2b8757e5060" providerId="ADAL" clId="{C3682365-2398-445F-9EE7-05D9A15A78F0}" dt="2021-08-09T18:39:33.077" v="49" actId="1076"/>
        <pc:sldMkLst>
          <pc:docMk/>
          <pc:sldMk cId="836017380" sldId="316"/>
        </pc:sldMkLst>
        <pc:spChg chg="mod">
          <ac:chgData name="Sai Raghu Teja" userId="7717e8b2-e2cf-4703-b27a-f2b8757e5060" providerId="ADAL" clId="{C3682365-2398-445F-9EE7-05D9A15A78F0}" dt="2021-08-09T18:39:26.328" v="48" actId="1076"/>
          <ac:spMkLst>
            <pc:docMk/>
            <pc:sldMk cId="836017380" sldId="316"/>
            <ac:spMk id="6" creationId="{26D480B5-E959-4D35-98CF-F9B35D103D2D}"/>
          </ac:spMkLst>
        </pc:spChg>
        <pc:picChg chg="mod">
          <ac:chgData name="Sai Raghu Teja" userId="7717e8b2-e2cf-4703-b27a-f2b8757e5060" providerId="ADAL" clId="{C3682365-2398-445F-9EE7-05D9A15A78F0}" dt="2021-08-09T18:39:33.077" v="49" actId="1076"/>
          <ac:picMkLst>
            <pc:docMk/>
            <pc:sldMk cId="836017380" sldId="316"/>
            <ac:picMk id="4" creationId="{F6B1DCCE-97A7-453E-8B2A-8842E8E82476}"/>
          </ac:picMkLst>
        </pc:picChg>
      </pc:sldChg>
      <pc:sldChg chg="modSp mod">
        <pc:chgData name="Sai Raghu Teja" userId="7717e8b2-e2cf-4703-b27a-f2b8757e5060" providerId="ADAL" clId="{C3682365-2398-445F-9EE7-05D9A15A78F0}" dt="2021-08-09T19:28:47.218" v="1144"/>
        <pc:sldMkLst>
          <pc:docMk/>
          <pc:sldMk cId="2602940640" sldId="319"/>
        </pc:sldMkLst>
        <pc:spChg chg="mod">
          <ac:chgData name="Sai Raghu Teja" userId="7717e8b2-e2cf-4703-b27a-f2b8757e5060" providerId="ADAL" clId="{C3682365-2398-445F-9EE7-05D9A15A78F0}" dt="2021-08-09T19:07:28.305" v="464" actId="20577"/>
          <ac:spMkLst>
            <pc:docMk/>
            <pc:sldMk cId="2602940640" sldId="319"/>
            <ac:spMk id="3" creationId="{35FB2C95-0F4C-4448-9C82-BF889FB14B20}"/>
          </ac:spMkLst>
        </pc:spChg>
        <pc:spChg chg="mod">
          <ac:chgData name="Sai Raghu Teja" userId="7717e8b2-e2cf-4703-b27a-f2b8757e5060" providerId="ADAL" clId="{C3682365-2398-445F-9EE7-05D9A15A78F0}" dt="2021-08-09T19:28:47.218" v="1144"/>
          <ac:spMkLst>
            <pc:docMk/>
            <pc:sldMk cId="2602940640" sldId="319"/>
            <ac:spMk id="6" creationId="{00000000-0000-0000-0000-000000000000}"/>
          </ac:spMkLst>
        </pc:spChg>
      </pc:sldChg>
      <pc:sldChg chg="del">
        <pc:chgData name="Sai Raghu Teja" userId="7717e8b2-e2cf-4703-b27a-f2b8757e5060" providerId="ADAL" clId="{C3682365-2398-445F-9EE7-05D9A15A78F0}" dt="2021-08-09T19:07:52.948" v="466" actId="47"/>
        <pc:sldMkLst>
          <pc:docMk/>
          <pc:sldMk cId="674221742" sldId="322"/>
        </pc:sldMkLst>
      </pc:sldChg>
      <pc:sldChg chg="del">
        <pc:chgData name="Sai Raghu Teja" userId="7717e8b2-e2cf-4703-b27a-f2b8757e5060" providerId="ADAL" clId="{C3682365-2398-445F-9EE7-05D9A15A78F0}" dt="2021-08-09T19:07:47.210" v="465" actId="47"/>
        <pc:sldMkLst>
          <pc:docMk/>
          <pc:sldMk cId="2434863956" sldId="323"/>
        </pc:sldMkLst>
      </pc:sldChg>
      <pc:sldChg chg="modSp mod">
        <pc:chgData name="Sai Raghu Teja" userId="7717e8b2-e2cf-4703-b27a-f2b8757e5060" providerId="ADAL" clId="{C3682365-2398-445F-9EE7-05D9A15A78F0}" dt="2021-08-09T18:50:35.810" v="435" actId="27636"/>
        <pc:sldMkLst>
          <pc:docMk/>
          <pc:sldMk cId="3693618298" sldId="324"/>
        </pc:sldMkLst>
        <pc:spChg chg="mod">
          <ac:chgData name="Sai Raghu Teja" userId="7717e8b2-e2cf-4703-b27a-f2b8757e5060" providerId="ADAL" clId="{C3682365-2398-445F-9EE7-05D9A15A78F0}" dt="2021-08-09T18:50:35.810" v="435" actId="27636"/>
          <ac:spMkLst>
            <pc:docMk/>
            <pc:sldMk cId="3693618298" sldId="324"/>
            <ac:spMk id="5" creationId="{D665A30D-1D8D-420A-9066-BD63A56493A0}"/>
          </ac:spMkLst>
        </pc:spChg>
      </pc:sldChg>
      <pc:sldChg chg="addSp delSp modSp mod">
        <pc:chgData name="Sai Raghu Teja" userId="7717e8b2-e2cf-4703-b27a-f2b8757e5060" providerId="ADAL" clId="{C3682365-2398-445F-9EE7-05D9A15A78F0}" dt="2021-08-09T19:28:27.261" v="1143" actId="20577"/>
        <pc:sldMkLst>
          <pc:docMk/>
          <pc:sldMk cId="3621582078" sldId="326"/>
        </pc:sldMkLst>
        <pc:spChg chg="add mod">
          <ac:chgData name="Sai Raghu Teja" userId="7717e8b2-e2cf-4703-b27a-f2b8757e5060" providerId="ADAL" clId="{C3682365-2398-445F-9EE7-05D9A15A78F0}" dt="2021-08-09T19:16:16.955" v="717" actId="1076"/>
          <ac:spMkLst>
            <pc:docMk/>
            <pc:sldMk cId="3621582078" sldId="326"/>
            <ac:spMk id="4" creationId="{C6C8A328-177E-4460-A30E-CAF48E69F726}"/>
          </ac:spMkLst>
        </pc:spChg>
        <pc:spChg chg="mod">
          <ac:chgData name="Sai Raghu Teja" userId="7717e8b2-e2cf-4703-b27a-f2b8757e5060" providerId="ADAL" clId="{C3682365-2398-445F-9EE7-05D9A15A78F0}" dt="2021-08-09T19:07:08.601" v="455" actId="20577"/>
          <ac:spMkLst>
            <pc:docMk/>
            <pc:sldMk cId="3621582078" sldId="326"/>
            <ac:spMk id="6" creationId="{54EF1294-5702-44EE-AE09-B5ACC35C99A4}"/>
          </ac:spMkLst>
        </pc:spChg>
        <pc:spChg chg="add mod">
          <ac:chgData name="Sai Raghu Teja" userId="7717e8b2-e2cf-4703-b27a-f2b8757e5060" providerId="ADAL" clId="{C3682365-2398-445F-9EE7-05D9A15A78F0}" dt="2021-08-09T19:15:55.896" v="701"/>
          <ac:spMkLst>
            <pc:docMk/>
            <pc:sldMk cId="3621582078" sldId="326"/>
            <ac:spMk id="8" creationId="{25D58977-8CE1-4DC4-AD36-CDAA62DE4217}"/>
          </ac:spMkLst>
        </pc:spChg>
        <pc:spChg chg="add mod">
          <ac:chgData name="Sai Raghu Teja" userId="7717e8b2-e2cf-4703-b27a-f2b8757e5060" providerId="ADAL" clId="{C3682365-2398-445F-9EE7-05D9A15A78F0}" dt="2021-08-09T19:19:30.822" v="803" actId="20577"/>
          <ac:spMkLst>
            <pc:docMk/>
            <pc:sldMk cId="3621582078" sldId="326"/>
            <ac:spMk id="9" creationId="{9F0ED3EA-CE0E-4185-9ADE-751E0084E3FD}"/>
          </ac:spMkLst>
        </pc:spChg>
        <pc:spChg chg="add mod">
          <ac:chgData name="Sai Raghu Teja" userId="7717e8b2-e2cf-4703-b27a-f2b8757e5060" providerId="ADAL" clId="{C3682365-2398-445F-9EE7-05D9A15A78F0}" dt="2021-08-09T19:19:52.831" v="891" actId="1036"/>
          <ac:spMkLst>
            <pc:docMk/>
            <pc:sldMk cId="3621582078" sldId="326"/>
            <ac:spMk id="10" creationId="{9FDB6722-57AF-4AB8-9D9E-313D0FA731F2}"/>
          </ac:spMkLst>
        </pc:spChg>
        <pc:spChg chg="mod">
          <ac:chgData name="Sai Raghu Teja" userId="7717e8b2-e2cf-4703-b27a-f2b8757e5060" providerId="ADAL" clId="{C3682365-2398-445F-9EE7-05D9A15A78F0}" dt="2021-08-09T19:19:38.693" v="804"/>
          <ac:spMkLst>
            <pc:docMk/>
            <pc:sldMk cId="3621582078" sldId="326"/>
            <ac:spMk id="12" creationId="{32CECABA-E24B-4AF1-A8FB-11955B7D6F80}"/>
          </ac:spMkLst>
        </pc:spChg>
        <pc:spChg chg="mod">
          <ac:chgData name="Sai Raghu Teja" userId="7717e8b2-e2cf-4703-b27a-f2b8757e5060" providerId="ADAL" clId="{C3682365-2398-445F-9EE7-05D9A15A78F0}" dt="2021-08-09T19:28:27.261" v="1143" actId="20577"/>
          <ac:spMkLst>
            <pc:docMk/>
            <pc:sldMk cId="3621582078" sldId="326"/>
            <ac:spMk id="13" creationId="{D0AB3742-717E-4ED6-9F25-FC0B4655B922}"/>
          </ac:spMkLst>
        </pc:spChg>
        <pc:spChg chg="add mod">
          <ac:chgData name="Sai Raghu Teja" userId="7717e8b2-e2cf-4703-b27a-f2b8757e5060" providerId="ADAL" clId="{C3682365-2398-445F-9EE7-05D9A15A78F0}" dt="2021-08-09T19:22:54.691" v="902" actId="14100"/>
          <ac:spMkLst>
            <pc:docMk/>
            <pc:sldMk cId="3621582078" sldId="326"/>
            <ac:spMk id="20" creationId="{BEC2705D-BEEB-4CC1-A990-42B2961FA958}"/>
          </ac:spMkLst>
        </pc:spChg>
        <pc:spChg chg="add">
          <ac:chgData name="Sai Raghu Teja" userId="7717e8b2-e2cf-4703-b27a-f2b8757e5060" providerId="ADAL" clId="{C3682365-2398-445F-9EE7-05D9A15A78F0}" dt="2021-08-09T19:23:14.356" v="903" actId="11529"/>
          <ac:spMkLst>
            <pc:docMk/>
            <pc:sldMk cId="3621582078" sldId="326"/>
            <ac:spMk id="21" creationId="{6E067BCE-A964-4F6A-A1F0-AEDB52021D7F}"/>
          </ac:spMkLst>
        </pc:spChg>
        <pc:spChg chg="add del">
          <ac:chgData name="Sai Raghu Teja" userId="7717e8b2-e2cf-4703-b27a-f2b8757e5060" providerId="ADAL" clId="{C3682365-2398-445F-9EE7-05D9A15A78F0}" dt="2021-08-09T19:23:50.581" v="905" actId="478"/>
          <ac:spMkLst>
            <pc:docMk/>
            <pc:sldMk cId="3621582078" sldId="326"/>
            <ac:spMk id="22" creationId="{28F084B0-D4AC-40A4-82E8-0C7E977493D1}"/>
          </ac:spMkLst>
        </pc:spChg>
        <pc:spChg chg="add del">
          <ac:chgData name="Sai Raghu Teja" userId="7717e8b2-e2cf-4703-b27a-f2b8757e5060" providerId="ADAL" clId="{C3682365-2398-445F-9EE7-05D9A15A78F0}" dt="2021-08-09T19:24:22.544" v="907" actId="478"/>
          <ac:spMkLst>
            <pc:docMk/>
            <pc:sldMk cId="3621582078" sldId="326"/>
            <ac:spMk id="23" creationId="{D3A3BCEE-8685-4022-ACC8-54BF5B1959FE}"/>
          </ac:spMkLst>
        </pc:spChg>
        <pc:spChg chg="add del mod">
          <ac:chgData name="Sai Raghu Teja" userId="7717e8b2-e2cf-4703-b27a-f2b8757e5060" providerId="ADAL" clId="{C3682365-2398-445F-9EE7-05D9A15A78F0}" dt="2021-08-09T19:25:12.370" v="912" actId="478"/>
          <ac:spMkLst>
            <pc:docMk/>
            <pc:sldMk cId="3621582078" sldId="326"/>
            <ac:spMk id="24" creationId="{9A139DCE-2D4B-4E3E-A589-7E79FDE6520F}"/>
          </ac:spMkLst>
        </pc:spChg>
        <pc:spChg chg="add mod">
          <ac:chgData name="Sai Raghu Teja" userId="7717e8b2-e2cf-4703-b27a-f2b8757e5060" providerId="ADAL" clId="{C3682365-2398-445F-9EE7-05D9A15A78F0}" dt="2021-08-09T19:25:54.478" v="1051" actId="1035"/>
          <ac:spMkLst>
            <pc:docMk/>
            <pc:sldMk cId="3621582078" sldId="326"/>
            <ac:spMk id="25" creationId="{9ACEC591-62D0-48CB-ABB0-017B96A0383C}"/>
          </ac:spMkLst>
        </pc:spChg>
        <pc:spChg chg="add mod">
          <ac:chgData name="Sai Raghu Teja" userId="7717e8b2-e2cf-4703-b27a-f2b8757e5060" providerId="ADAL" clId="{C3682365-2398-445F-9EE7-05D9A15A78F0}" dt="2021-08-09T19:27:47.723" v="1077" actId="14100"/>
          <ac:spMkLst>
            <pc:docMk/>
            <pc:sldMk cId="3621582078" sldId="326"/>
            <ac:spMk id="26" creationId="{BC6C88D8-353D-4D58-A165-F0AFCBFFD064}"/>
          </ac:spMkLst>
        </pc:spChg>
        <pc:grpChg chg="add mod">
          <ac:chgData name="Sai Raghu Teja" userId="7717e8b2-e2cf-4703-b27a-f2b8757e5060" providerId="ADAL" clId="{C3682365-2398-445F-9EE7-05D9A15A78F0}" dt="2021-08-09T19:16:16.955" v="717" actId="1076"/>
          <ac:grpSpMkLst>
            <pc:docMk/>
            <pc:sldMk cId="3621582078" sldId="326"/>
            <ac:grpSpMk id="7" creationId="{768B13EF-435F-4412-8E0F-557699AD5A93}"/>
          </ac:grpSpMkLst>
        </pc:grpChg>
        <pc:grpChg chg="add mod">
          <ac:chgData name="Sai Raghu Teja" userId="7717e8b2-e2cf-4703-b27a-f2b8757e5060" providerId="ADAL" clId="{C3682365-2398-445F-9EE7-05D9A15A78F0}" dt="2021-08-09T19:19:52.831" v="891" actId="1036"/>
          <ac:grpSpMkLst>
            <pc:docMk/>
            <pc:sldMk cId="3621582078" sldId="326"/>
            <ac:grpSpMk id="11" creationId="{22C2CFE8-25A5-4333-A4EC-2FA384691ACD}"/>
          </ac:grpSpMkLst>
        </pc:grpChg>
        <pc:graphicFrameChg chg="mod">
          <ac:chgData name="Sai Raghu Teja" userId="7717e8b2-e2cf-4703-b27a-f2b8757e5060" providerId="ADAL" clId="{C3682365-2398-445F-9EE7-05D9A15A78F0}" dt="2021-08-09T19:14:48.059" v="700"/>
          <ac:graphicFrameMkLst>
            <pc:docMk/>
            <pc:sldMk cId="3621582078" sldId="326"/>
            <ac:graphicFrameMk id="5" creationId="{F5BB7E05-1D96-4360-BABE-7C10F62FE0DC}"/>
          </ac:graphicFrameMkLst>
        </pc:graphicFrameChg>
        <pc:cxnChg chg="add del mod">
          <ac:chgData name="Sai Raghu Teja" userId="7717e8b2-e2cf-4703-b27a-f2b8757e5060" providerId="ADAL" clId="{C3682365-2398-445F-9EE7-05D9A15A78F0}" dt="2021-08-09T19:21:53.630" v="899" actId="478"/>
          <ac:cxnSpMkLst>
            <pc:docMk/>
            <pc:sldMk cId="3621582078" sldId="326"/>
            <ac:cxnSpMk id="3" creationId="{1D2A3E16-AA1E-4CAE-A0DE-2175AFD3EA23}"/>
          </ac:cxnSpMkLst>
        </pc:cxnChg>
      </pc:sldChg>
      <pc:sldChg chg="addSp delSp modSp add mod">
        <pc:chgData name="Sai Raghu Teja" userId="7717e8b2-e2cf-4703-b27a-f2b8757e5060" providerId="ADAL" clId="{C3682365-2398-445F-9EE7-05D9A15A78F0}" dt="2021-08-11T09:37:32" v="1153"/>
        <pc:sldMkLst>
          <pc:docMk/>
          <pc:sldMk cId="615225072" sldId="328"/>
        </pc:sldMkLst>
        <pc:spChg chg="add mod">
          <ac:chgData name="Sai Raghu Teja" userId="7717e8b2-e2cf-4703-b27a-f2b8757e5060" providerId="ADAL" clId="{C3682365-2398-445F-9EE7-05D9A15A78F0}" dt="2021-08-11T09:36:54.774" v="1148" actId="478"/>
          <ac:spMkLst>
            <pc:docMk/>
            <pc:sldMk cId="615225072" sldId="328"/>
            <ac:spMk id="3" creationId="{83672D2E-CC4B-463C-AAF9-EB691E3F3079}"/>
          </ac:spMkLst>
        </pc:spChg>
        <pc:spChg chg="add mod">
          <ac:chgData name="Sai Raghu Teja" userId="7717e8b2-e2cf-4703-b27a-f2b8757e5060" providerId="ADAL" clId="{C3682365-2398-445F-9EE7-05D9A15A78F0}" dt="2021-08-11T09:37:32" v="1153"/>
          <ac:spMkLst>
            <pc:docMk/>
            <pc:sldMk cId="615225072" sldId="328"/>
            <ac:spMk id="5" creationId="{191EAC33-D9B5-4DB7-89C3-59F9624A999C}"/>
          </ac:spMkLst>
        </pc:spChg>
        <pc:graphicFrameChg chg="del">
          <ac:chgData name="Sai Raghu Teja" userId="7717e8b2-e2cf-4703-b27a-f2b8757e5060" providerId="ADAL" clId="{C3682365-2398-445F-9EE7-05D9A15A78F0}" dt="2021-08-11T09:36:54.774" v="1148" actId="478"/>
          <ac:graphicFrameMkLst>
            <pc:docMk/>
            <pc:sldMk cId="615225072" sldId="328"/>
            <ac:graphicFrameMk id="4" creationId="{ED70B140-C97E-4726-8EFB-96465799A4AA}"/>
          </ac:graphicFrameMkLst>
        </pc:graphicFrameChg>
      </pc:sldChg>
      <pc:sldChg chg="new del">
        <pc:chgData name="Sai Raghu Teja" userId="7717e8b2-e2cf-4703-b27a-f2b8757e5060" providerId="ADAL" clId="{C3682365-2398-445F-9EE7-05D9A15A78F0}" dt="2021-08-11T09:36:38.786" v="1146" actId="680"/>
        <pc:sldMkLst>
          <pc:docMk/>
          <pc:sldMk cId="1733164758" sldId="328"/>
        </pc:sldMkLst>
      </pc:sldChg>
      <pc:sldChg chg="addSp delSp modSp add mod">
        <pc:chgData name="Sai Raghu Teja" userId="7717e8b2-e2cf-4703-b27a-f2b8757e5060" providerId="ADAL" clId="{C3682365-2398-445F-9EE7-05D9A15A78F0}" dt="2021-08-11T09:37:39.232" v="1154"/>
        <pc:sldMkLst>
          <pc:docMk/>
          <pc:sldMk cId="2469411455" sldId="329"/>
        </pc:sldMkLst>
        <pc:spChg chg="add mod">
          <ac:chgData name="Sai Raghu Teja" userId="7717e8b2-e2cf-4703-b27a-f2b8757e5060" providerId="ADAL" clId="{C3682365-2398-445F-9EE7-05D9A15A78F0}" dt="2021-08-11T09:37:10.130" v="1151" actId="478"/>
          <ac:spMkLst>
            <pc:docMk/>
            <pc:sldMk cId="2469411455" sldId="329"/>
            <ac:spMk id="3" creationId="{A17821E5-58B6-42A9-806B-BBB33BBE86AD}"/>
          </ac:spMkLst>
        </pc:spChg>
        <pc:spChg chg="add mod">
          <ac:chgData name="Sai Raghu Teja" userId="7717e8b2-e2cf-4703-b27a-f2b8757e5060" providerId="ADAL" clId="{C3682365-2398-445F-9EE7-05D9A15A78F0}" dt="2021-08-11T09:37:39.232" v="1154"/>
          <ac:spMkLst>
            <pc:docMk/>
            <pc:sldMk cId="2469411455" sldId="329"/>
            <ac:spMk id="5" creationId="{0935CBFF-06AB-4414-84B7-3F105FD5685F}"/>
          </ac:spMkLst>
        </pc:spChg>
        <pc:graphicFrameChg chg="del">
          <ac:chgData name="Sai Raghu Teja" userId="7717e8b2-e2cf-4703-b27a-f2b8757e5060" providerId="ADAL" clId="{C3682365-2398-445F-9EE7-05D9A15A78F0}" dt="2021-08-11T09:37:10.130" v="1151" actId="478"/>
          <ac:graphicFrameMkLst>
            <pc:docMk/>
            <pc:sldMk cId="2469411455" sldId="329"/>
            <ac:graphicFrameMk id="4" creationId="{ED70B140-C97E-4726-8EFB-96465799A4AA}"/>
          </ac:graphicFrameMkLst>
        </pc:graphicFrameChg>
      </pc:sldChg>
      <pc:sldChg chg="addSp delSp modSp add mod">
        <pc:chgData name="Sai Raghu Teja" userId="7717e8b2-e2cf-4703-b27a-f2b8757e5060" providerId="ADAL" clId="{C3682365-2398-445F-9EE7-05D9A15A78F0}" dt="2021-08-11T09:37:44.105" v="1155"/>
        <pc:sldMkLst>
          <pc:docMk/>
          <pc:sldMk cId="1579355906" sldId="330"/>
        </pc:sldMkLst>
        <pc:spChg chg="add mod">
          <ac:chgData name="Sai Raghu Teja" userId="7717e8b2-e2cf-4703-b27a-f2b8757e5060" providerId="ADAL" clId="{C3682365-2398-445F-9EE7-05D9A15A78F0}" dt="2021-08-11T09:37:14.774" v="1152" actId="478"/>
          <ac:spMkLst>
            <pc:docMk/>
            <pc:sldMk cId="1579355906" sldId="330"/>
            <ac:spMk id="3" creationId="{BF0F2BB8-FB02-4C32-90C7-085B6FA7E57F}"/>
          </ac:spMkLst>
        </pc:spChg>
        <pc:spChg chg="add mod">
          <ac:chgData name="Sai Raghu Teja" userId="7717e8b2-e2cf-4703-b27a-f2b8757e5060" providerId="ADAL" clId="{C3682365-2398-445F-9EE7-05D9A15A78F0}" dt="2021-08-11T09:37:44.105" v="1155"/>
          <ac:spMkLst>
            <pc:docMk/>
            <pc:sldMk cId="1579355906" sldId="330"/>
            <ac:spMk id="5" creationId="{86417585-C7B8-4E90-AB9C-E0C3DEBCEAC9}"/>
          </ac:spMkLst>
        </pc:spChg>
        <pc:graphicFrameChg chg="del">
          <ac:chgData name="Sai Raghu Teja" userId="7717e8b2-e2cf-4703-b27a-f2b8757e5060" providerId="ADAL" clId="{C3682365-2398-445F-9EE7-05D9A15A78F0}" dt="2021-08-11T09:37:14.774" v="1152" actId="478"/>
          <ac:graphicFrameMkLst>
            <pc:docMk/>
            <pc:sldMk cId="1579355906" sldId="330"/>
            <ac:graphicFrameMk id="4" creationId="{ED70B140-C97E-4726-8EFB-96465799A4AA}"/>
          </ac:graphicFrameMkLst>
        </pc:graphicFrameChg>
      </pc:sldChg>
      <pc:sldChg chg="modSp add mod">
        <pc:chgData name="Sai Raghu Teja" userId="7717e8b2-e2cf-4703-b27a-f2b8757e5060" providerId="ADAL" clId="{C3682365-2398-445F-9EE7-05D9A15A78F0}" dt="2021-08-14T17:49:20.888" v="1165" actId="20577"/>
        <pc:sldMkLst>
          <pc:docMk/>
          <pc:sldMk cId="2342529699" sldId="331"/>
        </pc:sldMkLst>
        <pc:spChg chg="mod">
          <ac:chgData name="Sai Raghu Teja" userId="7717e8b2-e2cf-4703-b27a-f2b8757e5060" providerId="ADAL" clId="{C3682365-2398-445F-9EE7-05D9A15A78F0}" dt="2021-08-14T17:49:20.888" v="1165" actId="20577"/>
          <ac:spMkLst>
            <pc:docMk/>
            <pc:sldMk cId="2342529699" sldId="331"/>
            <ac:spMk id="3" creationId="{83672D2E-CC4B-463C-AAF9-EB691E3F3079}"/>
          </ac:spMkLst>
        </pc:spChg>
      </pc:sldChg>
      <pc:sldChg chg="add">
        <pc:chgData name="Sai Raghu Teja" userId="7717e8b2-e2cf-4703-b27a-f2b8757e5060" providerId="ADAL" clId="{C3682365-2398-445F-9EE7-05D9A15A78F0}" dt="2021-08-14T17:49:08.655" v="1157"/>
        <pc:sldMkLst>
          <pc:docMk/>
          <pc:sldMk cId="598599014" sldId="33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iraghu.t\OneDrive%20-%20Ugam%20Solutions%20SEZ%20Pvt.Ltd\Documents\uplift%20modelling\Sample%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[Sample Data.xlsx]Sheet2!PivotTable2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Sheet2!$B$5</c:f>
              <c:strCache>
                <c:ptCount val="1"/>
                <c:pt idx="0">
                  <c:v>Total</c:v>
                </c:pt>
              </c:strCache>
            </c:strRef>
          </c:tx>
          <c:spPr>
            <a:solidFill>
              <a:schemeClr val="accent1"/>
            </a:solidFill>
            <a:ln>
              <a:noFill/>
            </a:ln>
            <a:effectLst/>
          </c:spPr>
          <c:invertIfNegative val="0"/>
          <c:cat>
            <c:strRef>
              <c:f>Sheet2!$A$6:$A$8</c:f>
              <c:strCache>
                <c:ptCount val="2"/>
                <c:pt idx="0">
                  <c:v>0</c:v>
                </c:pt>
                <c:pt idx="1">
                  <c:v>1</c:v>
                </c:pt>
              </c:strCache>
            </c:strRef>
          </c:cat>
          <c:val>
            <c:numRef>
              <c:f>Sheet2!$B$6:$B$8</c:f>
              <c:numCache>
                <c:formatCode>General</c:formatCode>
                <c:ptCount val="2"/>
                <c:pt idx="0">
                  <c:v>7999</c:v>
                </c:pt>
                <c:pt idx="1">
                  <c:v>2001</c:v>
                </c:pt>
              </c:numCache>
            </c:numRef>
          </c:val>
          <c:extLst>
            <c:ext xmlns:c16="http://schemas.microsoft.com/office/drawing/2014/chart" uri="{C3380CC4-5D6E-409C-BE32-E72D297353CC}">
              <c16:uniqueId val="{00000000-C062-4D17-9BC1-3C9284DCFA2C}"/>
            </c:ext>
          </c:extLst>
        </c:ser>
        <c:dLbls>
          <c:showLegendKey val="0"/>
          <c:showVal val="0"/>
          <c:showCatName val="0"/>
          <c:showSerName val="0"/>
          <c:showPercent val="0"/>
          <c:showBubbleSize val="0"/>
        </c:dLbls>
        <c:gapWidth val="219"/>
        <c:overlap val="-27"/>
        <c:axId val="691553615"/>
        <c:axId val="691555695"/>
      </c:barChart>
      <c:catAx>
        <c:axId val="69155361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Responses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555695"/>
        <c:crosses val="autoZero"/>
        <c:auto val="1"/>
        <c:lblAlgn val="ctr"/>
        <c:lblOffset val="100"/>
        <c:noMultiLvlLbl val="0"/>
      </c:catAx>
      <c:valAx>
        <c:axId val="691555695"/>
        <c:scaling>
          <c:orientation val="minMax"/>
        </c:scaling>
        <c:delete val="0"/>
        <c:axPos val="l"/>
        <c:majorGridlines>
          <c:spPr>
            <a:ln w="9525">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553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round/>
      </a:ln>
    </cs:spPr>
  </cs:dropLine>
  <cs:errorBar>
    <cs:lnRef idx="0"/>
    <cs:fillRef idx="0"/>
    <cs:effectRef idx="0"/>
    <cs:fontRef idx="minor">
      <a:schemeClr val="tx1"/>
    </cs:fontRef>
    <cs:spPr>
      <a:ln w="9525">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a:solidFill>
          <a:schemeClr val="tx1">
            <a:lumMod val="15000"/>
            <a:lumOff val="85000"/>
          </a:schemeClr>
        </a:solidFill>
        <a:round/>
      </a:ln>
    </cs:spPr>
  </cs:gridlineMajor>
  <cs:gridlineMinor>
    <cs:lnRef idx="0"/>
    <cs:fillRef idx="0"/>
    <cs:effectRef idx="0"/>
    <cs:fontRef idx="minor">
      <a:schemeClr val="tx1"/>
    </cs:fontRef>
    <cs:spPr>
      <a:ln w="9525">
        <a:solidFill>
          <a:schemeClr val="tx1">
            <a:lumMod val="5000"/>
            <a:lumOff val="95000"/>
          </a:schemeClr>
        </a:solidFill>
        <a:round/>
      </a:ln>
    </cs:spPr>
  </cs:gridlineMinor>
  <cs:hiLoLine>
    <cs:lnRef idx="0"/>
    <cs:fillRef idx="0"/>
    <cs:effectRef idx="0"/>
    <cs:fontRef idx="minor">
      <a:schemeClr val="tx1"/>
    </cs:fontRef>
    <cs:spPr>
      <a:ln w="9525">
        <a:solidFill>
          <a:schemeClr val="tx1">
            <a:lumMod val="75000"/>
            <a:lumOff val="25000"/>
          </a:schemeClr>
        </a:solidFill>
        <a:round/>
      </a:ln>
    </cs:spPr>
  </cs:hiLoLine>
  <cs:leaderLine>
    <cs:lnRef idx="0"/>
    <cs:fillRef idx="0"/>
    <cs:effectRef idx="0"/>
    <cs:fontRef idx="minor">
      <a:schemeClr val="tx1"/>
    </cs:fontRef>
    <cs:spPr>
      <a:ln w="9525">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A2BA5C-7887-4CD4-B402-586A478BA74C}"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5CEFA829-9512-4A13-BF3F-6F4989291033}">
      <dgm:prSet/>
      <dgm:spPr/>
      <dgm:t>
        <a:bodyPr/>
        <a:lstStyle/>
        <a:p>
          <a:r>
            <a:rPr lang="en-US"/>
            <a:t>Know</a:t>
          </a:r>
        </a:p>
      </dgm:t>
    </dgm:pt>
    <dgm:pt modelId="{97BA71FB-1FE2-41A8-B424-869FD165E03E}" type="sibTrans" cxnId="{A22BB46B-3D2A-40D1-B175-836E836C1CEB}">
      <dgm:prSet/>
      <dgm:spPr/>
      <dgm:t>
        <a:bodyPr/>
        <a:lstStyle/>
        <a:p>
          <a:endParaRPr lang="en-US"/>
        </a:p>
      </dgm:t>
    </dgm:pt>
    <dgm:pt modelId="{A4FA7F8C-81D2-4E78-B86F-5626E6C464DF}" type="parTrans" cxnId="{A22BB46B-3D2A-40D1-B175-836E836C1CEB}">
      <dgm:prSet/>
      <dgm:spPr/>
      <dgm:t>
        <a:bodyPr/>
        <a:lstStyle/>
        <a:p>
          <a:endParaRPr lang="en-US"/>
        </a:p>
      </dgm:t>
    </dgm:pt>
    <dgm:pt modelId="{5F01D6C1-2266-4769-9278-96B9C072D2C9}">
      <dgm:prSet/>
      <dgm:spPr/>
      <dgm:t>
        <a:bodyPr/>
        <a:lstStyle/>
        <a:p>
          <a:r>
            <a:rPr lang="en-US"/>
            <a:t>Prepare</a:t>
          </a:r>
        </a:p>
      </dgm:t>
    </dgm:pt>
    <dgm:pt modelId="{7594D61A-3D5D-4CCA-9847-1BAB3491A186}" type="sibTrans" cxnId="{71F2AF6E-E822-41DC-84AB-3470DAE46F1C}">
      <dgm:prSet/>
      <dgm:spPr/>
      <dgm:t>
        <a:bodyPr/>
        <a:lstStyle/>
        <a:p>
          <a:endParaRPr lang="en-US"/>
        </a:p>
      </dgm:t>
    </dgm:pt>
    <dgm:pt modelId="{D0D109C8-8E84-480A-BC6B-3FCE3EB1376A}" type="parTrans" cxnId="{71F2AF6E-E822-41DC-84AB-3470DAE46F1C}">
      <dgm:prSet/>
      <dgm:spPr/>
      <dgm:t>
        <a:bodyPr/>
        <a:lstStyle/>
        <a:p>
          <a:endParaRPr lang="en-US"/>
        </a:p>
      </dgm:t>
    </dgm:pt>
    <dgm:pt modelId="{FE9E71FA-060A-464A-9BFB-60C83D2DEE50}">
      <dgm:prSet/>
      <dgm:spPr/>
      <dgm:t>
        <a:bodyPr/>
        <a:lstStyle/>
        <a:p>
          <a:r>
            <a:rPr lang="en-US"/>
            <a:t>Prepare market response models.</a:t>
          </a:r>
        </a:p>
      </dgm:t>
    </dgm:pt>
    <dgm:pt modelId="{67D86593-F6BC-40B1-AE91-6D61584E23D6}" type="sibTrans" cxnId="{57FA7962-1696-41D7-BC8D-0B8375652B43}">
      <dgm:prSet/>
      <dgm:spPr/>
      <dgm:t>
        <a:bodyPr/>
        <a:lstStyle/>
        <a:p>
          <a:endParaRPr lang="en-US"/>
        </a:p>
      </dgm:t>
    </dgm:pt>
    <dgm:pt modelId="{E0389590-1BC4-45AB-8518-6026E5A286F5}" type="parTrans" cxnId="{57FA7962-1696-41D7-BC8D-0B8375652B43}">
      <dgm:prSet/>
      <dgm:spPr/>
      <dgm:t>
        <a:bodyPr/>
        <a:lstStyle/>
        <a:p>
          <a:endParaRPr lang="en-US"/>
        </a:p>
      </dgm:t>
    </dgm:pt>
    <dgm:pt modelId="{FBB928B4-1C2C-4C01-8259-AD6B5E1FCD5B}">
      <dgm:prSet/>
      <dgm:spPr/>
      <dgm:t>
        <a:bodyPr/>
        <a:lstStyle/>
        <a:p>
          <a:r>
            <a:rPr lang="en-US"/>
            <a:t>Create</a:t>
          </a:r>
        </a:p>
      </dgm:t>
    </dgm:pt>
    <dgm:pt modelId="{0906F356-B592-430F-8C3B-065B92DF4BEC}" type="sibTrans" cxnId="{2F8F4DB6-B67A-43CC-9F31-9DAE856706D6}">
      <dgm:prSet/>
      <dgm:spPr/>
      <dgm:t>
        <a:bodyPr/>
        <a:lstStyle/>
        <a:p>
          <a:endParaRPr lang="en-US"/>
        </a:p>
      </dgm:t>
    </dgm:pt>
    <dgm:pt modelId="{FEF405AD-6E21-407A-B9AD-10E5EA839E0F}" type="parTrans" cxnId="{2F8F4DB6-B67A-43CC-9F31-9DAE856706D6}">
      <dgm:prSet/>
      <dgm:spPr/>
      <dgm:t>
        <a:bodyPr/>
        <a:lstStyle/>
        <a:p>
          <a:endParaRPr lang="en-US"/>
        </a:p>
      </dgm:t>
    </dgm:pt>
    <dgm:pt modelId="{B061864B-9CFA-4279-9F27-9BFA4DB36FD9}">
      <dgm:prSet/>
      <dgm:spPr/>
      <dgm:t>
        <a:bodyPr/>
        <a:lstStyle/>
        <a:p>
          <a:r>
            <a:rPr lang="en-US"/>
            <a:t>Create a model to identify the individuals who are only likely to respond after receiving a particular ‘treatment’ you decided to give them.</a:t>
          </a:r>
        </a:p>
      </dgm:t>
    </dgm:pt>
    <dgm:pt modelId="{CB71FA29-F678-4CB8-B4FC-19E336B22785}" type="sibTrans" cxnId="{78B1399C-5509-4F4A-80C7-62D513E2C77C}">
      <dgm:prSet/>
      <dgm:spPr/>
      <dgm:t>
        <a:bodyPr/>
        <a:lstStyle/>
        <a:p>
          <a:endParaRPr lang="en-US"/>
        </a:p>
      </dgm:t>
    </dgm:pt>
    <dgm:pt modelId="{CEEFF408-4E1E-4031-917F-FEA03E7A0533}" type="parTrans" cxnId="{78B1399C-5509-4F4A-80C7-62D513E2C77C}">
      <dgm:prSet/>
      <dgm:spPr/>
      <dgm:t>
        <a:bodyPr/>
        <a:lstStyle/>
        <a:p>
          <a:endParaRPr lang="en-US"/>
        </a:p>
      </dgm:t>
    </dgm:pt>
    <dgm:pt modelId="{EF2F51EC-4D14-465F-B3BB-C263EC8AC9F3}">
      <dgm:prSet/>
      <dgm:spPr/>
      <dgm:t>
        <a:bodyPr/>
        <a:lstStyle/>
        <a:p>
          <a:r>
            <a:rPr lang="en-US"/>
            <a:t>Know your metrics &amp; segregate the customers according to that.</a:t>
          </a:r>
        </a:p>
      </dgm:t>
    </dgm:pt>
    <dgm:pt modelId="{E7B9B2F2-96B6-4AEA-98D3-8C91356A89D8}" type="sibTrans" cxnId="{7F1315D1-A7FC-4973-AE1A-3D3C243387CC}">
      <dgm:prSet/>
      <dgm:spPr/>
      <dgm:t>
        <a:bodyPr/>
        <a:lstStyle/>
        <a:p>
          <a:endParaRPr lang="en-US"/>
        </a:p>
      </dgm:t>
    </dgm:pt>
    <dgm:pt modelId="{AFEFE9D0-DA88-4F70-A2B9-EA20E4FDC02E}" type="parTrans" cxnId="{7F1315D1-A7FC-4973-AE1A-3D3C243387CC}">
      <dgm:prSet/>
      <dgm:spPr/>
      <dgm:t>
        <a:bodyPr/>
        <a:lstStyle/>
        <a:p>
          <a:endParaRPr lang="en-US"/>
        </a:p>
      </dgm:t>
    </dgm:pt>
    <dgm:pt modelId="{96799311-A22F-420A-BDA8-5DE600C724BF}" type="pres">
      <dgm:prSet presAssocID="{91A2BA5C-7887-4CD4-B402-586A478BA74C}" presName="Name0" presStyleCnt="0">
        <dgm:presLayoutVars>
          <dgm:dir/>
          <dgm:animLvl val="lvl"/>
          <dgm:resizeHandles val="exact"/>
        </dgm:presLayoutVars>
      </dgm:prSet>
      <dgm:spPr/>
    </dgm:pt>
    <dgm:pt modelId="{D422556F-8866-42FB-B7D5-8C0051CAD23F}" type="pres">
      <dgm:prSet presAssocID="{FBB928B4-1C2C-4C01-8259-AD6B5E1FCD5B}" presName="boxAndChildren" presStyleCnt="0"/>
      <dgm:spPr/>
    </dgm:pt>
    <dgm:pt modelId="{6BFC6C5A-79D2-4B17-98C3-F6D1FFA3DDD1}" type="pres">
      <dgm:prSet presAssocID="{FBB928B4-1C2C-4C01-8259-AD6B5E1FCD5B}" presName="parentTextBox" presStyleLbl="alignNode1" presStyleIdx="0" presStyleCnt="3"/>
      <dgm:spPr/>
    </dgm:pt>
    <dgm:pt modelId="{5788F2D3-B673-49A5-85F8-0B251A276F1C}" type="pres">
      <dgm:prSet presAssocID="{FBB928B4-1C2C-4C01-8259-AD6B5E1FCD5B}" presName="descendantBox" presStyleLbl="bgAccFollowNode1" presStyleIdx="0" presStyleCnt="3"/>
      <dgm:spPr/>
    </dgm:pt>
    <dgm:pt modelId="{85712092-1433-4B5E-AA54-574DF35C0ABF}" type="pres">
      <dgm:prSet presAssocID="{7594D61A-3D5D-4CCA-9847-1BAB3491A186}" presName="sp" presStyleCnt="0"/>
      <dgm:spPr/>
    </dgm:pt>
    <dgm:pt modelId="{E98090A3-A434-4506-B9DE-168B08CF086A}" type="pres">
      <dgm:prSet presAssocID="{5F01D6C1-2266-4769-9278-96B9C072D2C9}" presName="arrowAndChildren" presStyleCnt="0"/>
      <dgm:spPr/>
    </dgm:pt>
    <dgm:pt modelId="{BF7EAFA4-3996-4206-B2B9-F61AE2A229CC}" type="pres">
      <dgm:prSet presAssocID="{5F01D6C1-2266-4769-9278-96B9C072D2C9}" presName="parentTextArrow" presStyleLbl="node1" presStyleIdx="0" presStyleCnt="0"/>
      <dgm:spPr/>
    </dgm:pt>
    <dgm:pt modelId="{660FB947-EA79-4706-9619-BBBD21C53636}" type="pres">
      <dgm:prSet presAssocID="{5F01D6C1-2266-4769-9278-96B9C072D2C9}" presName="arrow" presStyleLbl="alignNode1" presStyleIdx="1" presStyleCnt="3"/>
      <dgm:spPr/>
    </dgm:pt>
    <dgm:pt modelId="{C3B0A80A-3024-43EE-ACF7-DF0973E128F3}" type="pres">
      <dgm:prSet presAssocID="{5F01D6C1-2266-4769-9278-96B9C072D2C9}" presName="descendantArrow" presStyleLbl="bgAccFollowNode1" presStyleIdx="1" presStyleCnt="3"/>
      <dgm:spPr/>
    </dgm:pt>
    <dgm:pt modelId="{0295A5FF-1A86-4F73-95AE-3456E81081E7}" type="pres">
      <dgm:prSet presAssocID="{97BA71FB-1FE2-41A8-B424-869FD165E03E}" presName="sp" presStyleCnt="0"/>
      <dgm:spPr/>
    </dgm:pt>
    <dgm:pt modelId="{A147C136-9344-4DFC-8767-109717A8F646}" type="pres">
      <dgm:prSet presAssocID="{5CEFA829-9512-4A13-BF3F-6F4989291033}" presName="arrowAndChildren" presStyleCnt="0"/>
      <dgm:spPr/>
    </dgm:pt>
    <dgm:pt modelId="{24FADEE9-626A-4075-8B15-A01D425EA103}" type="pres">
      <dgm:prSet presAssocID="{5CEFA829-9512-4A13-BF3F-6F4989291033}" presName="parentTextArrow" presStyleLbl="node1" presStyleIdx="0" presStyleCnt="0"/>
      <dgm:spPr/>
    </dgm:pt>
    <dgm:pt modelId="{CCBD8CC4-A5FE-48F2-9855-C1CE436F49C1}" type="pres">
      <dgm:prSet presAssocID="{5CEFA829-9512-4A13-BF3F-6F4989291033}" presName="arrow" presStyleLbl="alignNode1" presStyleIdx="2" presStyleCnt="3" custLinFactNeighborY="1212"/>
      <dgm:spPr/>
    </dgm:pt>
    <dgm:pt modelId="{7F94EB72-742A-46C6-B98D-EF1D755B611E}" type="pres">
      <dgm:prSet presAssocID="{5CEFA829-9512-4A13-BF3F-6F4989291033}" presName="descendantArrow" presStyleLbl="bgAccFollowNode1" presStyleIdx="2" presStyleCnt="3"/>
      <dgm:spPr/>
    </dgm:pt>
  </dgm:ptLst>
  <dgm:cxnLst>
    <dgm:cxn modelId="{63DAF222-B6E6-4D5F-B729-AD309F6611B8}" type="presOf" srcId="{EF2F51EC-4D14-465F-B3BB-C263EC8AC9F3}" destId="{7F94EB72-742A-46C6-B98D-EF1D755B611E}" srcOrd="0" destOrd="0" presId="urn:microsoft.com/office/officeart/2016/7/layout/VerticalDownArrowProcess"/>
    <dgm:cxn modelId="{81F63B29-C76B-4E48-AA43-2FC209F6A11C}" type="presOf" srcId="{FE9E71FA-060A-464A-9BFB-60C83D2DEE50}" destId="{C3B0A80A-3024-43EE-ACF7-DF0973E128F3}" srcOrd="0" destOrd="0" presId="urn:microsoft.com/office/officeart/2016/7/layout/VerticalDownArrowProcess"/>
    <dgm:cxn modelId="{57FA7962-1696-41D7-BC8D-0B8375652B43}" srcId="{5F01D6C1-2266-4769-9278-96B9C072D2C9}" destId="{FE9E71FA-060A-464A-9BFB-60C83D2DEE50}" srcOrd="0" destOrd="0" parTransId="{E0389590-1BC4-45AB-8518-6026E5A286F5}" sibTransId="{67D86593-F6BC-40B1-AE91-6D61584E23D6}"/>
    <dgm:cxn modelId="{A22BB46B-3D2A-40D1-B175-836E836C1CEB}" srcId="{91A2BA5C-7887-4CD4-B402-586A478BA74C}" destId="{5CEFA829-9512-4A13-BF3F-6F4989291033}" srcOrd="0" destOrd="0" parTransId="{A4FA7F8C-81D2-4E78-B86F-5626E6C464DF}" sibTransId="{97BA71FB-1FE2-41A8-B424-869FD165E03E}"/>
    <dgm:cxn modelId="{71F2AF6E-E822-41DC-84AB-3470DAE46F1C}" srcId="{91A2BA5C-7887-4CD4-B402-586A478BA74C}" destId="{5F01D6C1-2266-4769-9278-96B9C072D2C9}" srcOrd="1" destOrd="0" parTransId="{D0D109C8-8E84-480A-BC6B-3FCE3EB1376A}" sibTransId="{7594D61A-3D5D-4CCA-9847-1BAB3491A186}"/>
    <dgm:cxn modelId="{0112CB6F-B6D5-4C88-944B-C4128A3D7CBC}" type="presOf" srcId="{5CEFA829-9512-4A13-BF3F-6F4989291033}" destId="{CCBD8CC4-A5FE-48F2-9855-C1CE436F49C1}" srcOrd="1" destOrd="0" presId="urn:microsoft.com/office/officeart/2016/7/layout/VerticalDownArrowProcess"/>
    <dgm:cxn modelId="{78B1399C-5509-4F4A-80C7-62D513E2C77C}" srcId="{FBB928B4-1C2C-4C01-8259-AD6B5E1FCD5B}" destId="{B061864B-9CFA-4279-9F27-9BFA4DB36FD9}" srcOrd="0" destOrd="0" parTransId="{CEEFF408-4E1E-4031-917F-FEA03E7A0533}" sibTransId="{CB71FA29-F678-4CB8-B4FC-19E336B22785}"/>
    <dgm:cxn modelId="{81F5829F-47F8-4730-A5FB-37AE037EC8CF}" type="presOf" srcId="{5F01D6C1-2266-4769-9278-96B9C072D2C9}" destId="{BF7EAFA4-3996-4206-B2B9-F61AE2A229CC}" srcOrd="0" destOrd="0" presId="urn:microsoft.com/office/officeart/2016/7/layout/VerticalDownArrowProcess"/>
    <dgm:cxn modelId="{9E266DA4-CAF5-47BB-87C0-5D8BDB6031CD}" type="presOf" srcId="{5CEFA829-9512-4A13-BF3F-6F4989291033}" destId="{24FADEE9-626A-4075-8B15-A01D425EA103}" srcOrd="0" destOrd="0" presId="urn:microsoft.com/office/officeart/2016/7/layout/VerticalDownArrowProcess"/>
    <dgm:cxn modelId="{2F8F4DB6-B67A-43CC-9F31-9DAE856706D6}" srcId="{91A2BA5C-7887-4CD4-B402-586A478BA74C}" destId="{FBB928B4-1C2C-4C01-8259-AD6B5E1FCD5B}" srcOrd="2" destOrd="0" parTransId="{FEF405AD-6E21-407A-B9AD-10E5EA839E0F}" sibTransId="{0906F356-B592-430F-8C3B-065B92DF4BEC}"/>
    <dgm:cxn modelId="{46ADC3C8-306C-4C7E-8FE5-7729F32FC60E}" type="presOf" srcId="{91A2BA5C-7887-4CD4-B402-586A478BA74C}" destId="{96799311-A22F-420A-BDA8-5DE600C724BF}" srcOrd="0" destOrd="0" presId="urn:microsoft.com/office/officeart/2016/7/layout/VerticalDownArrowProcess"/>
    <dgm:cxn modelId="{03ADE8CE-498F-4384-998D-99F0E32642A3}" type="presOf" srcId="{B061864B-9CFA-4279-9F27-9BFA4DB36FD9}" destId="{5788F2D3-B673-49A5-85F8-0B251A276F1C}" srcOrd="0" destOrd="0" presId="urn:microsoft.com/office/officeart/2016/7/layout/VerticalDownArrowProcess"/>
    <dgm:cxn modelId="{4AAC7BCF-AD2C-4109-BA98-7EA74F51382D}" type="presOf" srcId="{5F01D6C1-2266-4769-9278-96B9C072D2C9}" destId="{660FB947-EA79-4706-9619-BBBD21C53636}" srcOrd="1" destOrd="0" presId="urn:microsoft.com/office/officeart/2016/7/layout/VerticalDownArrowProcess"/>
    <dgm:cxn modelId="{7F1315D1-A7FC-4973-AE1A-3D3C243387CC}" srcId="{5CEFA829-9512-4A13-BF3F-6F4989291033}" destId="{EF2F51EC-4D14-465F-B3BB-C263EC8AC9F3}" srcOrd="0" destOrd="0" parTransId="{AFEFE9D0-DA88-4F70-A2B9-EA20E4FDC02E}" sibTransId="{E7B9B2F2-96B6-4AEA-98D3-8C91356A89D8}"/>
    <dgm:cxn modelId="{BFFF88DC-0EB9-4001-A465-B1FA04137174}" type="presOf" srcId="{FBB928B4-1C2C-4C01-8259-AD6B5E1FCD5B}" destId="{6BFC6C5A-79D2-4B17-98C3-F6D1FFA3DDD1}" srcOrd="0" destOrd="0" presId="urn:microsoft.com/office/officeart/2016/7/layout/VerticalDownArrowProcess"/>
    <dgm:cxn modelId="{4A5F86E9-5BCF-492C-92A4-013F0830D458}" type="presParOf" srcId="{96799311-A22F-420A-BDA8-5DE600C724BF}" destId="{D422556F-8866-42FB-B7D5-8C0051CAD23F}" srcOrd="0" destOrd="0" presId="urn:microsoft.com/office/officeart/2016/7/layout/VerticalDownArrowProcess"/>
    <dgm:cxn modelId="{26F81A68-B060-4E40-9599-3CE9F1657066}" type="presParOf" srcId="{D422556F-8866-42FB-B7D5-8C0051CAD23F}" destId="{6BFC6C5A-79D2-4B17-98C3-F6D1FFA3DDD1}" srcOrd="0" destOrd="0" presId="urn:microsoft.com/office/officeart/2016/7/layout/VerticalDownArrowProcess"/>
    <dgm:cxn modelId="{2A10EE62-366D-4B60-B80D-1FBC0C7D023B}" type="presParOf" srcId="{D422556F-8866-42FB-B7D5-8C0051CAD23F}" destId="{5788F2D3-B673-49A5-85F8-0B251A276F1C}" srcOrd="1" destOrd="0" presId="urn:microsoft.com/office/officeart/2016/7/layout/VerticalDownArrowProcess"/>
    <dgm:cxn modelId="{1B6DB023-FBF1-4C89-B10A-B18107C67C7B}" type="presParOf" srcId="{96799311-A22F-420A-BDA8-5DE600C724BF}" destId="{85712092-1433-4B5E-AA54-574DF35C0ABF}" srcOrd="1" destOrd="0" presId="urn:microsoft.com/office/officeart/2016/7/layout/VerticalDownArrowProcess"/>
    <dgm:cxn modelId="{3E011996-94B7-42ED-A294-6D8803BA6BF5}" type="presParOf" srcId="{96799311-A22F-420A-BDA8-5DE600C724BF}" destId="{E98090A3-A434-4506-B9DE-168B08CF086A}" srcOrd="2" destOrd="0" presId="urn:microsoft.com/office/officeart/2016/7/layout/VerticalDownArrowProcess"/>
    <dgm:cxn modelId="{6DD39FAD-0B07-4BCE-BB2A-22B68F418244}" type="presParOf" srcId="{E98090A3-A434-4506-B9DE-168B08CF086A}" destId="{BF7EAFA4-3996-4206-B2B9-F61AE2A229CC}" srcOrd="0" destOrd="0" presId="urn:microsoft.com/office/officeart/2016/7/layout/VerticalDownArrowProcess"/>
    <dgm:cxn modelId="{94317E91-DA8E-4642-B541-56909A570969}" type="presParOf" srcId="{E98090A3-A434-4506-B9DE-168B08CF086A}" destId="{660FB947-EA79-4706-9619-BBBD21C53636}" srcOrd="1" destOrd="0" presId="urn:microsoft.com/office/officeart/2016/7/layout/VerticalDownArrowProcess"/>
    <dgm:cxn modelId="{FC12A789-14FE-45A4-90C5-777C9A5F55C1}" type="presParOf" srcId="{E98090A3-A434-4506-B9DE-168B08CF086A}" destId="{C3B0A80A-3024-43EE-ACF7-DF0973E128F3}" srcOrd="2" destOrd="0" presId="urn:microsoft.com/office/officeart/2016/7/layout/VerticalDownArrowProcess"/>
    <dgm:cxn modelId="{364BEFD9-8FE7-41FE-8A01-0899174D370D}" type="presParOf" srcId="{96799311-A22F-420A-BDA8-5DE600C724BF}" destId="{0295A5FF-1A86-4F73-95AE-3456E81081E7}" srcOrd="3" destOrd="0" presId="urn:microsoft.com/office/officeart/2016/7/layout/VerticalDownArrowProcess"/>
    <dgm:cxn modelId="{FB35AD00-F993-42EA-92C8-A65B118DE6FE}" type="presParOf" srcId="{96799311-A22F-420A-BDA8-5DE600C724BF}" destId="{A147C136-9344-4DFC-8767-109717A8F646}" srcOrd="4" destOrd="0" presId="urn:microsoft.com/office/officeart/2016/7/layout/VerticalDownArrowProcess"/>
    <dgm:cxn modelId="{60393277-C698-448D-9529-74E39D326DD0}" type="presParOf" srcId="{A147C136-9344-4DFC-8767-109717A8F646}" destId="{24FADEE9-626A-4075-8B15-A01D425EA103}" srcOrd="0" destOrd="0" presId="urn:microsoft.com/office/officeart/2016/7/layout/VerticalDownArrowProcess"/>
    <dgm:cxn modelId="{3EDC526C-F285-40ED-8FED-1C2A34837754}" type="presParOf" srcId="{A147C136-9344-4DFC-8767-109717A8F646}" destId="{CCBD8CC4-A5FE-48F2-9855-C1CE436F49C1}" srcOrd="1" destOrd="0" presId="urn:microsoft.com/office/officeart/2016/7/layout/VerticalDownArrowProcess"/>
    <dgm:cxn modelId="{84EA6373-FF23-4F01-85FF-CFDD33521A86}" type="presParOf" srcId="{A147C136-9344-4DFC-8767-109717A8F646}" destId="{7F94EB72-742A-46C6-B98D-EF1D755B611E}"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32CF94-2900-4B89-AFA9-EBBC966D87E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842D034-F866-4584-B933-8C2F8A591ABE}">
      <dgm:prSet/>
      <dgm:spPr/>
      <dgm:t>
        <a:bodyPr/>
        <a:lstStyle/>
        <a:p>
          <a:r>
            <a:rPr lang="en-US"/>
            <a:t>Language: Python 3.6</a:t>
          </a:r>
        </a:p>
      </dgm:t>
    </dgm:pt>
    <dgm:pt modelId="{B410A691-9870-4112-A0CF-F6B35FF86CFE}" type="parTrans" cxnId="{EDC86A06-682B-416F-9BB3-0582AE0A6CA4}">
      <dgm:prSet/>
      <dgm:spPr/>
      <dgm:t>
        <a:bodyPr/>
        <a:lstStyle/>
        <a:p>
          <a:endParaRPr lang="en-US"/>
        </a:p>
      </dgm:t>
    </dgm:pt>
    <dgm:pt modelId="{08245855-D422-4AC8-8E4B-5A7904989E8A}" type="sibTrans" cxnId="{EDC86A06-682B-416F-9BB3-0582AE0A6CA4}">
      <dgm:prSet/>
      <dgm:spPr/>
      <dgm:t>
        <a:bodyPr/>
        <a:lstStyle/>
        <a:p>
          <a:endParaRPr lang="en-US"/>
        </a:p>
      </dgm:t>
    </dgm:pt>
    <dgm:pt modelId="{1CAA1CE7-6449-4107-A00F-215BC00ACBB1}">
      <dgm:prSet/>
      <dgm:spPr/>
      <dgm:t>
        <a:bodyPr/>
        <a:lstStyle/>
        <a:p>
          <a:r>
            <a:rPr lang="en-US"/>
            <a:t>IDE: Jupyter Notebook</a:t>
          </a:r>
        </a:p>
      </dgm:t>
    </dgm:pt>
    <dgm:pt modelId="{B06A3C64-EBDB-4919-9D77-17177F0E518F}" type="parTrans" cxnId="{589BF153-E561-4296-9361-73A4280B039B}">
      <dgm:prSet/>
      <dgm:spPr/>
      <dgm:t>
        <a:bodyPr/>
        <a:lstStyle/>
        <a:p>
          <a:endParaRPr lang="en-US"/>
        </a:p>
      </dgm:t>
    </dgm:pt>
    <dgm:pt modelId="{7282251F-ED37-48A7-82C2-89EC97DEC67D}" type="sibTrans" cxnId="{589BF153-E561-4296-9361-73A4280B039B}">
      <dgm:prSet/>
      <dgm:spPr/>
      <dgm:t>
        <a:bodyPr/>
        <a:lstStyle/>
        <a:p>
          <a:endParaRPr lang="en-US"/>
        </a:p>
      </dgm:t>
    </dgm:pt>
    <dgm:pt modelId="{9AA27417-BA9C-4653-8640-76B740942D6A}">
      <dgm:prSet/>
      <dgm:spPr/>
      <dgm:t>
        <a:bodyPr/>
        <a:lstStyle/>
        <a:p>
          <a:r>
            <a:rPr lang="en-US"/>
            <a:t>Libraries to be used: pandas, numpy, pylift, matplotlib, sklearn, seaborn</a:t>
          </a:r>
        </a:p>
      </dgm:t>
    </dgm:pt>
    <dgm:pt modelId="{6FBFF5DB-37EC-49B5-ADDA-E6F17FFA1D5D}" type="parTrans" cxnId="{C2C384B2-87B4-4097-B565-B012CE1A41BA}">
      <dgm:prSet/>
      <dgm:spPr/>
      <dgm:t>
        <a:bodyPr/>
        <a:lstStyle/>
        <a:p>
          <a:endParaRPr lang="en-US"/>
        </a:p>
      </dgm:t>
    </dgm:pt>
    <dgm:pt modelId="{25D835E1-DCC4-4ECC-9EE7-C9985CA8F6D3}" type="sibTrans" cxnId="{C2C384B2-87B4-4097-B565-B012CE1A41BA}">
      <dgm:prSet/>
      <dgm:spPr/>
      <dgm:t>
        <a:bodyPr/>
        <a:lstStyle/>
        <a:p>
          <a:endParaRPr lang="en-US"/>
        </a:p>
      </dgm:t>
    </dgm:pt>
    <dgm:pt modelId="{83E6B032-668D-49A2-B440-D5CE9E90359B}" type="pres">
      <dgm:prSet presAssocID="{4632CF94-2900-4B89-AFA9-EBBC966D87E3}" presName="hierChild1" presStyleCnt="0">
        <dgm:presLayoutVars>
          <dgm:chPref val="1"/>
          <dgm:dir/>
          <dgm:animOne val="branch"/>
          <dgm:animLvl val="lvl"/>
          <dgm:resizeHandles/>
        </dgm:presLayoutVars>
      </dgm:prSet>
      <dgm:spPr/>
    </dgm:pt>
    <dgm:pt modelId="{133169ED-49D5-45A7-B243-C36945897818}" type="pres">
      <dgm:prSet presAssocID="{E842D034-F866-4584-B933-8C2F8A591ABE}" presName="hierRoot1" presStyleCnt="0"/>
      <dgm:spPr/>
    </dgm:pt>
    <dgm:pt modelId="{971DDC47-EF68-420C-BD2D-51F9464CF34F}" type="pres">
      <dgm:prSet presAssocID="{E842D034-F866-4584-B933-8C2F8A591ABE}" presName="composite" presStyleCnt="0"/>
      <dgm:spPr/>
    </dgm:pt>
    <dgm:pt modelId="{7032DC02-68BA-4E27-B0FB-298C09687FA9}" type="pres">
      <dgm:prSet presAssocID="{E842D034-F866-4584-B933-8C2F8A591ABE}" presName="background" presStyleLbl="node0" presStyleIdx="0" presStyleCnt="3"/>
      <dgm:spPr/>
    </dgm:pt>
    <dgm:pt modelId="{4D7305B3-A5B0-4090-8641-2364A80FFF42}" type="pres">
      <dgm:prSet presAssocID="{E842D034-F866-4584-B933-8C2F8A591ABE}" presName="text" presStyleLbl="fgAcc0" presStyleIdx="0" presStyleCnt="3">
        <dgm:presLayoutVars>
          <dgm:chPref val="3"/>
        </dgm:presLayoutVars>
      </dgm:prSet>
      <dgm:spPr/>
    </dgm:pt>
    <dgm:pt modelId="{1B267209-CEE9-4170-AD49-736CB2802EB8}" type="pres">
      <dgm:prSet presAssocID="{E842D034-F866-4584-B933-8C2F8A591ABE}" presName="hierChild2" presStyleCnt="0"/>
      <dgm:spPr/>
    </dgm:pt>
    <dgm:pt modelId="{3A55D70B-9C86-4479-AE94-58A749DB0C2E}" type="pres">
      <dgm:prSet presAssocID="{1CAA1CE7-6449-4107-A00F-215BC00ACBB1}" presName="hierRoot1" presStyleCnt="0"/>
      <dgm:spPr/>
    </dgm:pt>
    <dgm:pt modelId="{BC5F2A06-C47C-429F-A7B3-0105E86F7DC2}" type="pres">
      <dgm:prSet presAssocID="{1CAA1CE7-6449-4107-A00F-215BC00ACBB1}" presName="composite" presStyleCnt="0"/>
      <dgm:spPr/>
    </dgm:pt>
    <dgm:pt modelId="{0A4CF06E-4262-4DA2-B104-7AB2E34CB287}" type="pres">
      <dgm:prSet presAssocID="{1CAA1CE7-6449-4107-A00F-215BC00ACBB1}" presName="background" presStyleLbl="node0" presStyleIdx="1" presStyleCnt="3"/>
      <dgm:spPr/>
    </dgm:pt>
    <dgm:pt modelId="{CA4DF975-CA94-418B-98A1-7EF12E3C17A9}" type="pres">
      <dgm:prSet presAssocID="{1CAA1CE7-6449-4107-A00F-215BC00ACBB1}" presName="text" presStyleLbl="fgAcc0" presStyleIdx="1" presStyleCnt="3">
        <dgm:presLayoutVars>
          <dgm:chPref val="3"/>
        </dgm:presLayoutVars>
      </dgm:prSet>
      <dgm:spPr/>
    </dgm:pt>
    <dgm:pt modelId="{8D2EC802-14E8-4D46-9A1B-43A40A3241E5}" type="pres">
      <dgm:prSet presAssocID="{1CAA1CE7-6449-4107-A00F-215BC00ACBB1}" presName="hierChild2" presStyleCnt="0"/>
      <dgm:spPr/>
    </dgm:pt>
    <dgm:pt modelId="{EC9FC6B6-C27E-4720-AB61-5CDB50ED73DC}" type="pres">
      <dgm:prSet presAssocID="{9AA27417-BA9C-4653-8640-76B740942D6A}" presName="hierRoot1" presStyleCnt="0"/>
      <dgm:spPr/>
    </dgm:pt>
    <dgm:pt modelId="{6D18F253-F6CA-414D-B1E9-4C2CC7FD18AD}" type="pres">
      <dgm:prSet presAssocID="{9AA27417-BA9C-4653-8640-76B740942D6A}" presName="composite" presStyleCnt="0"/>
      <dgm:spPr/>
    </dgm:pt>
    <dgm:pt modelId="{B5AD689F-1734-46A5-8D54-404E6288645C}" type="pres">
      <dgm:prSet presAssocID="{9AA27417-BA9C-4653-8640-76B740942D6A}" presName="background" presStyleLbl="node0" presStyleIdx="2" presStyleCnt="3"/>
      <dgm:spPr/>
    </dgm:pt>
    <dgm:pt modelId="{7C7FCED3-9915-432E-805B-44B9B4B6929C}" type="pres">
      <dgm:prSet presAssocID="{9AA27417-BA9C-4653-8640-76B740942D6A}" presName="text" presStyleLbl="fgAcc0" presStyleIdx="2" presStyleCnt="3">
        <dgm:presLayoutVars>
          <dgm:chPref val="3"/>
        </dgm:presLayoutVars>
      </dgm:prSet>
      <dgm:spPr/>
    </dgm:pt>
    <dgm:pt modelId="{36689254-4D09-4C77-ADCD-AE375DDF8821}" type="pres">
      <dgm:prSet presAssocID="{9AA27417-BA9C-4653-8640-76B740942D6A}" presName="hierChild2" presStyleCnt="0"/>
      <dgm:spPr/>
    </dgm:pt>
  </dgm:ptLst>
  <dgm:cxnLst>
    <dgm:cxn modelId="{EDC86A06-682B-416F-9BB3-0582AE0A6CA4}" srcId="{4632CF94-2900-4B89-AFA9-EBBC966D87E3}" destId="{E842D034-F866-4584-B933-8C2F8A591ABE}" srcOrd="0" destOrd="0" parTransId="{B410A691-9870-4112-A0CF-F6B35FF86CFE}" sibTransId="{08245855-D422-4AC8-8E4B-5A7904989E8A}"/>
    <dgm:cxn modelId="{53B11016-1D3D-487C-A74A-0CE58ABEBC7B}" type="presOf" srcId="{E842D034-F866-4584-B933-8C2F8A591ABE}" destId="{4D7305B3-A5B0-4090-8641-2364A80FFF42}" srcOrd="0" destOrd="0" presId="urn:microsoft.com/office/officeart/2005/8/layout/hierarchy1"/>
    <dgm:cxn modelId="{25247568-61F3-489F-BB6C-124F875BA573}" type="presOf" srcId="{9AA27417-BA9C-4653-8640-76B740942D6A}" destId="{7C7FCED3-9915-432E-805B-44B9B4B6929C}" srcOrd="0" destOrd="0" presId="urn:microsoft.com/office/officeart/2005/8/layout/hierarchy1"/>
    <dgm:cxn modelId="{57B93E4C-4AE2-4538-B30A-45DD3C3638C9}" type="presOf" srcId="{4632CF94-2900-4B89-AFA9-EBBC966D87E3}" destId="{83E6B032-668D-49A2-B440-D5CE9E90359B}" srcOrd="0" destOrd="0" presId="urn:microsoft.com/office/officeart/2005/8/layout/hierarchy1"/>
    <dgm:cxn modelId="{589BF153-E561-4296-9361-73A4280B039B}" srcId="{4632CF94-2900-4B89-AFA9-EBBC966D87E3}" destId="{1CAA1CE7-6449-4107-A00F-215BC00ACBB1}" srcOrd="1" destOrd="0" parTransId="{B06A3C64-EBDB-4919-9D77-17177F0E518F}" sibTransId="{7282251F-ED37-48A7-82C2-89EC97DEC67D}"/>
    <dgm:cxn modelId="{C2C384B2-87B4-4097-B565-B012CE1A41BA}" srcId="{4632CF94-2900-4B89-AFA9-EBBC966D87E3}" destId="{9AA27417-BA9C-4653-8640-76B740942D6A}" srcOrd="2" destOrd="0" parTransId="{6FBFF5DB-37EC-49B5-ADDA-E6F17FFA1D5D}" sibTransId="{25D835E1-DCC4-4ECC-9EE7-C9985CA8F6D3}"/>
    <dgm:cxn modelId="{1C5EAEC5-8B8E-462E-8DF3-9F950B994382}" type="presOf" srcId="{1CAA1CE7-6449-4107-A00F-215BC00ACBB1}" destId="{CA4DF975-CA94-418B-98A1-7EF12E3C17A9}" srcOrd="0" destOrd="0" presId="urn:microsoft.com/office/officeart/2005/8/layout/hierarchy1"/>
    <dgm:cxn modelId="{D70F4EE8-908E-4998-899F-D9F8308F295A}" type="presParOf" srcId="{83E6B032-668D-49A2-B440-D5CE9E90359B}" destId="{133169ED-49D5-45A7-B243-C36945897818}" srcOrd="0" destOrd="0" presId="urn:microsoft.com/office/officeart/2005/8/layout/hierarchy1"/>
    <dgm:cxn modelId="{8CAA4296-FE24-4E31-A3B3-6E67C4FFEFE1}" type="presParOf" srcId="{133169ED-49D5-45A7-B243-C36945897818}" destId="{971DDC47-EF68-420C-BD2D-51F9464CF34F}" srcOrd="0" destOrd="0" presId="urn:microsoft.com/office/officeart/2005/8/layout/hierarchy1"/>
    <dgm:cxn modelId="{FCD76EC9-B076-4827-8AAB-F51AF0E05E5E}" type="presParOf" srcId="{971DDC47-EF68-420C-BD2D-51F9464CF34F}" destId="{7032DC02-68BA-4E27-B0FB-298C09687FA9}" srcOrd="0" destOrd="0" presId="urn:microsoft.com/office/officeart/2005/8/layout/hierarchy1"/>
    <dgm:cxn modelId="{C67FA37E-39ED-4947-B1F7-887A5B286F29}" type="presParOf" srcId="{971DDC47-EF68-420C-BD2D-51F9464CF34F}" destId="{4D7305B3-A5B0-4090-8641-2364A80FFF42}" srcOrd="1" destOrd="0" presId="urn:microsoft.com/office/officeart/2005/8/layout/hierarchy1"/>
    <dgm:cxn modelId="{BFD8476D-B797-4E2A-A329-8628DA94FABF}" type="presParOf" srcId="{133169ED-49D5-45A7-B243-C36945897818}" destId="{1B267209-CEE9-4170-AD49-736CB2802EB8}" srcOrd="1" destOrd="0" presId="urn:microsoft.com/office/officeart/2005/8/layout/hierarchy1"/>
    <dgm:cxn modelId="{6A4F21E8-C70A-4E19-A76B-A383565AD8F9}" type="presParOf" srcId="{83E6B032-668D-49A2-B440-D5CE9E90359B}" destId="{3A55D70B-9C86-4479-AE94-58A749DB0C2E}" srcOrd="1" destOrd="0" presId="urn:microsoft.com/office/officeart/2005/8/layout/hierarchy1"/>
    <dgm:cxn modelId="{464CEAFF-6B28-48B4-BA24-29715F8993F4}" type="presParOf" srcId="{3A55D70B-9C86-4479-AE94-58A749DB0C2E}" destId="{BC5F2A06-C47C-429F-A7B3-0105E86F7DC2}" srcOrd="0" destOrd="0" presId="urn:microsoft.com/office/officeart/2005/8/layout/hierarchy1"/>
    <dgm:cxn modelId="{E7F1C18F-AA4C-4247-897C-33B78321D228}" type="presParOf" srcId="{BC5F2A06-C47C-429F-A7B3-0105E86F7DC2}" destId="{0A4CF06E-4262-4DA2-B104-7AB2E34CB287}" srcOrd="0" destOrd="0" presId="urn:microsoft.com/office/officeart/2005/8/layout/hierarchy1"/>
    <dgm:cxn modelId="{63F60D59-DA37-4BEB-82F2-5E694B27D316}" type="presParOf" srcId="{BC5F2A06-C47C-429F-A7B3-0105E86F7DC2}" destId="{CA4DF975-CA94-418B-98A1-7EF12E3C17A9}" srcOrd="1" destOrd="0" presId="urn:microsoft.com/office/officeart/2005/8/layout/hierarchy1"/>
    <dgm:cxn modelId="{B7B5F4F8-79E6-4465-BD93-C20DE8A848A5}" type="presParOf" srcId="{3A55D70B-9C86-4479-AE94-58A749DB0C2E}" destId="{8D2EC802-14E8-4D46-9A1B-43A40A3241E5}" srcOrd="1" destOrd="0" presId="urn:microsoft.com/office/officeart/2005/8/layout/hierarchy1"/>
    <dgm:cxn modelId="{2C007AA7-7CAE-4971-AAF1-E9CCB9229D14}" type="presParOf" srcId="{83E6B032-668D-49A2-B440-D5CE9E90359B}" destId="{EC9FC6B6-C27E-4720-AB61-5CDB50ED73DC}" srcOrd="2" destOrd="0" presId="urn:microsoft.com/office/officeart/2005/8/layout/hierarchy1"/>
    <dgm:cxn modelId="{EBA22CA4-94CE-4E00-AA8C-B3BD57396ED0}" type="presParOf" srcId="{EC9FC6B6-C27E-4720-AB61-5CDB50ED73DC}" destId="{6D18F253-F6CA-414D-B1E9-4C2CC7FD18AD}" srcOrd="0" destOrd="0" presId="urn:microsoft.com/office/officeart/2005/8/layout/hierarchy1"/>
    <dgm:cxn modelId="{60E6E267-FA24-4A62-99B3-6B7AEA76478F}" type="presParOf" srcId="{6D18F253-F6CA-414D-B1E9-4C2CC7FD18AD}" destId="{B5AD689F-1734-46A5-8D54-404E6288645C}" srcOrd="0" destOrd="0" presId="urn:microsoft.com/office/officeart/2005/8/layout/hierarchy1"/>
    <dgm:cxn modelId="{8C352AA6-34C3-4041-B098-68CA46294E13}" type="presParOf" srcId="{6D18F253-F6CA-414D-B1E9-4C2CC7FD18AD}" destId="{7C7FCED3-9915-432E-805B-44B9B4B6929C}" srcOrd="1" destOrd="0" presId="urn:microsoft.com/office/officeart/2005/8/layout/hierarchy1"/>
    <dgm:cxn modelId="{2373B10D-97EC-45F3-8CFA-5928382D2593}" type="presParOf" srcId="{EC9FC6B6-C27E-4720-AB61-5CDB50ED73DC}" destId="{36689254-4D09-4C77-ADCD-AE375DDF882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32CF94-2900-4B89-AFA9-EBBC966D87E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842D034-F866-4584-B933-8C2F8A591ABE}">
      <dgm:prSet/>
      <dgm:spPr/>
      <dgm:t>
        <a:bodyPr/>
        <a:lstStyle/>
        <a:p>
          <a:r>
            <a:rPr lang="en-US" dirty="0">
              <a:effectLst/>
              <a:latin typeface="Times New Roman" panose="02020603050405020304" pitchFamily="18" charset="0"/>
              <a:ea typeface="Times New Roman" panose="02020603050405020304" pitchFamily="18" charset="0"/>
            </a:rPr>
            <a:t>Understanding all the metrics in the dataset provided by the client</a:t>
          </a:r>
          <a:endParaRPr lang="en-US" dirty="0"/>
        </a:p>
      </dgm:t>
    </dgm:pt>
    <dgm:pt modelId="{B410A691-9870-4112-A0CF-F6B35FF86CFE}" type="parTrans" cxnId="{EDC86A06-682B-416F-9BB3-0582AE0A6CA4}">
      <dgm:prSet/>
      <dgm:spPr/>
      <dgm:t>
        <a:bodyPr/>
        <a:lstStyle/>
        <a:p>
          <a:endParaRPr lang="en-US"/>
        </a:p>
      </dgm:t>
    </dgm:pt>
    <dgm:pt modelId="{08245855-D422-4AC8-8E4B-5A7904989E8A}" type="sibTrans" cxnId="{EDC86A06-682B-416F-9BB3-0582AE0A6CA4}">
      <dgm:prSet/>
      <dgm:spPr/>
      <dgm:t>
        <a:bodyPr/>
        <a:lstStyle/>
        <a:p>
          <a:endParaRPr lang="en-US"/>
        </a:p>
      </dgm:t>
    </dgm:pt>
    <dgm:pt modelId="{1CAA1CE7-6449-4107-A00F-215BC00ACBB1}">
      <dgm:prSet/>
      <dgm:spPr/>
      <dgm:t>
        <a:bodyPr/>
        <a:lstStyle/>
        <a:p>
          <a:r>
            <a:rPr lang="en-US" dirty="0">
              <a:effectLst/>
              <a:latin typeface="Times New Roman" panose="02020603050405020304" pitchFamily="18" charset="0"/>
              <a:ea typeface="Times New Roman" panose="02020603050405020304" pitchFamily="18" charset="0"/>
            </a:rPr>
            <a:t>Pre-processing</a:t>
          </a:r>
        </a:p>
        <a:p>
          <a:r>
            <a:rPr lang="en-US" dirty="0">
              <a:effectLst/>
              <a:latin typeface="Times New Roman" panose="02020603050405020304" pitchFamily="18" charset="0"/>
              <a:ea typeface="Times New Roman" panose="02020603050405020304" pitchFamily="18" charset="0"/>
            </a:rPr>
            <a:t>Filtering/Imputing out the invalid entries</a:t>
          </a:r>
        </a:p>
        <a:p>
          <a:r>
            <a:rPr lang="en-US" dirty="0">
              <a:effectLst/>
              <a:latin typeface="Times New Roman" panose="02020603050405020304" pitchFamily="18" charset="0"/>
            </a:rPr>
            <a:t>Label Encoding</a:t>
          </a:r>
          <a:endParaRPr lang="en-US" dirty="0"/>
        </a:p>
      </dgm:t>
    </dgm:pt>
    <dgm:pt modelId="{B06A3C64-EBDB-4919-9D77-17177F0E518F}" type="parTrans" cxnId="{589BF153-E561-4296-9361-73A4280B039B}">
      <dgm:prSet/>
      <dgm:spPr/>
      <dgm:t>
        <a:bodyPr/>
        <a:lstStyle/>
        <a:p>
          <a:endParaRPr lang="en-US"/>
        </a:p>
      </dgm:t>
    </dgm:pt>
    <dgm:pt modelId="{7282251F-ED37-48A7-82C2-89EC97DEC67D}" type="sibTrans" cxnId="{589BF153-E561-4296-9361-73A4280B039B}">
      <dgm:prSet/>
      <dgm:spPr/>
      <dgm:t>
        <a:bodyPr/>
        <a:lstStyle/>
        <a:p>
          <a:endParaRPr lang="en-US"/>
        </a:p>
      </dgm:t>
    </dgm:pt>
    <dgm:pt modelId="{9AA27417-BA9C-4653-8640-76B740942D6A}">
      <dgm:prSet/>
      <dgm:spPr/>
      <dgm:t>
        <a:bodyPr/>
        <a:lstStyle/>
        <a:p>
          <a:r>
            <a:rPr lang="en-US" dirty="0"/>
            <a:t>Develop multiple models based on the algorithm</a:t>
          </a:r>
        </a:p>
      </dgm:t>
    </dgm:pt>
    <dgm:pt modelId="{6FBFF5DB-37EC-49B5-ADDA-E6F17FFA1D5D}" type="parTrans" cxnId="{C2C384B2-87B4-4097-B565-B012CE1A41BA}">
      <dgm:prSet/>
      <dgm:spPr/>
      <dgm:t>
        <a:bodyPr/>
        <a:lstStyle/>
        <a:p>
          <a:endParaRPr lang="en-US"/>
        </a:p>
      </dgm:t>
    </dgm:pt>
    <dgm:pt modelId="{25D835E1-DCC4-4ECC-9EE7-C9985CA8F6D3}" type="sibTrans" cxnId="{C2C384B2-87B4-4097-B565-B012CE1A41BA}">
      <dgm:prSet/>
      <dgm:spPr/>
      <dgm:t>
        <a:bodyPr/>
        <a:lstStyle/>
        <a:p>
          <a:endParaRPr lang="en-US"/>
        </a:p>
      </dgm:t>
    </dgm:pt>
    <dgm:pt modelId="{83E6B032-668D-49A2-B440-D5CE9E90359B}" type="pres">
      <dgm:prSet presAssocID="{4632CF94-2900-4B89-AFA9-EBBC966D87E3}" presName="hierChild1" presStyleCnt="0">
        <dgm:presLayoutVars>
          <dgm:chPref val="1"/>
          <dgm:dir/>
          <dgm:animOne val="branch"/>
          <dgm:animLvl val="lvl"/>
          <dgm:resizeHandles/>
        </dgm:presLayoutVars>
      </dgm:prSet>
      <dgm:spPr/>
    </dgm:pt>
    <dgm:pt modelId="{133169ED-49D5-45A7-B243-C36945897818}" type="pres">
      <dgm:prSet presAssocID="{E842D034-F866-4584-B933-8C2F8A591ABE}" presName="hierRoot1" presStyleCnt="0"/>
      <dgm:spPr/>
    </dgm:pt>
    <dgm:pt modelId="{971DDC47-EF68-420C-BD2D-51F9464CF34F}" type="pres">
      <dgm:prSet presAssocID="{E842D034-F866-4584-B933-8C2F8A591ABE}" presName="composite" presStyleCnt="0"/>
      <dgm:spPr/>
    </dgm:pt>
    <dgm:pt modelId="{7032DC02-68BA-4E27-B0FB-298C09687FA9}" type="pres">
      <dgm:prSet presAssocID="{E842D034-F866-4584-B933-8C2F8A591ABE}" presName="background" presStyleLbl="node0" presStyleIdx="0" presStyleCnt="3"/>
      <dgm:spPr/>
    </dgm:pt>
    <dgm:pt modelId="{4D7305B3-A5B0-4090-8641-2364A80FFF42}" type="pres">
      <dgm:prSet presAssocID="{E842D034-F866-4584-B933-8C2F8A591ABE}" presName="text" presStyleLbl="fgAcc0" presStyleIdx="0" presStyleCnt="3" custLinFactNeighborY="-81088">
        <dgm:presLayoutVars>
          <dgm:chPref val="3"/>
        </dgm:presLayoutVars>
      </dgm:prSet>
      <dgm:spPr/>
    </dgm:pt>
    <dgm:pt modelId="{1B267209-CEE9-4170-AD49-736CB2802EB8}" type="pres">
      <dgm:prSet presAssocID="{E842D034-F866-4584-B933-8C2F8A591ABE}" presName="hierChild2" presStyleCnt="0"/>
      <dgm:spPr/>
    </dgm:pt>
    <dgm:pt modelId="{3A55D70B-9C86-4479-AE94-58A749DB0C2E}" type="pres">
      <dgm:prSet presAssocID="{1CAA1CE7-6449-4107-A00F-215BC00ACBB1}" presName="hierRoot1" presStyleCnt="0"/>
      <dgm:spPr/>
    </dgm:pt>
    <dgm:pt modelId="{BC5F2A06-C47C-429F-A7B3-0105E86F7DC2}" type="pres">
      <dgm:prSet presAssocID="{1CAA1CE7-6449-4107-A00F-215BC00ACBB1}" presName="composite" presStyleCnt="0"/>
      <dgm:spPr/>
    </dgm:pt>
    <dgm:pt modelId="{0A4CF06E-4262-4DA2-B104-7AB2E34CB287}" type="pres">
      <dgm:prSet presAssocID="{1CAA1CE7-6449-4107-A00F-215BC00ACBB1}" presName="background" presStyleLbl="node0" presStyleIdx="1" presStyleCnt="3"/>
      <dgm:spPr/>
    </dgm:pt>
    <dgm:pt modelId="{CA4DF975-CA94-418B-98A1-7EF12E3C17A9}" type="pres">
      <dgm:prSet presAssocID="{1CAA1CE7-6449-4107-A00F-215BC00ACBB1}" presName="text" presStyleLbl="fgAcc0" presStyleIdx="1" presStyleCnt="3" custLinFactNeighborY="-82442">
        <dgm:presLayoutVars>
          <dgm:chPref val="3"/>
        </dgm:presLayoutVars>
      </dgm:prSet>
      <dgm:spPr/>
    </dgm:pt>
    <dgm:pt modelId="{8D2EC802-14E8-4D46-9A1B-43A40A3241E5}" type="pres">
      <dgm:prSet presAssocID="{1CAA1CE7-6449-4107-A00F-215BC00ACBB1}" presName="hierChild2" presStyleCnt="0"/>
      <dgm:spPr/>
    </dgm:pt>
    <dgm:pt modelId="{EC9FC6B6-C27E-4720-AB61-5CDB50ED73DC}" type="pres">
      <dgm:prSet presAssocID="{9AA27417-BA9C-4653-8640-76B740942D6A}" presName="hierRoot1" presStyleCnt="0"/>
      <dgm:spPr/>
    </dgm:pt>
    <dgm:pt modelId="{6D18F253-F6CA-414D-B1E9-4C2CC7FD18AD}" type="pres">
      <dgm:prSet presAssocID="{9AA27417-BA9C-4653-8640-76B740942D6A}" presName="composite" presStyleCnt="0"/>
      <dgm:spPr/>
    </dgm:pt>
    <dgm:pt modelId="{B5AD689F-1734-46A5-8D54-404E6288645C}" type="pres">
      <dgm:prSet presAssocID="{9AA27417-BA9C-4653-8640-76B740942D6A}" presName="background" presStyleLbl="node0" presStyleIdx="2" presStyleCnt="3"/>
      <dgm:spPr/>
    </dgm:pt>
    <dgm:pt modelId="{7C7FCED3-9915-432E-805B-44B9B4B6929C}" type="pres">
      <dgm:prSet presAssocID="{9AA27417-BA9C-4653-8640-76B740942D6A}" presName="text" presStyleLbl="fgAcc0" presStyleIdx="2" presStyleCnt="3" custScaleX="109524" custLinFactY="-12361" custLinFactNeighborY="-100000">
        <dgm:presLayoutVars>
          <dgm:chPref val="3"/>
        </dgm:presLayoutVars>
      </dgm:prSet>
      <dgm:spPr/>
    </dgm:pt>
    <dgm:pt modelId="{36689254-4D09-4C77-ADCD-AE375DDF8821}" type="pres">
      <dgm:prSet presAssocID="{9AA27417-BA9C-4653-8640-76B740942D6A}" presName="hierChild2" presStyleCnt="0"/>
      <dgm:spPr/>
    </dgm:pt>
  </dgm:ptLst>
  <dgm:cxnLst>
    <dgm:cxn modelId="{EDC86A06-682B-416F-9BB3-0582AE0A6CA4}" srcId="{4632CF94-2900-4B89-AFA9-EBBC966D87E3}" destId="{E842D034-F866-4584-B933-8C2F8A591ABE}" srcOrd="0" destOrd="0" parTransId="{B410A691-9870-4112-A0CF-F6B35FF86CFE}" sibTransId="{08245855-D422-4AC8-8E4B-5A7904989E8A}"/>
    <dgm:cxn modelId="{53B11016-1D3D-487C-A74A-0CE58ABEBC7B}" type="presOf" srcId="{E842D034-F866-4584-B933-8C2F8A591ABE}" destId="{4D7305B3-A5B0-4090-8641-2364A80FFF42}" srcOrd="0" destOrd="0" presId="urn:microsoft.com/office/officeart/2005/8/layout/hierarchy1"/>
    <dgm:cxn modelId="{25247568-61F3-489F-BB6C-124F875BA573}" type="presOf" srcId="{9AA27417-BA9C-4653-8640-76B740942D6A}" destId="{7C7FCED3-9915-432E-805B-44B9B4B6929C}" srcOrd="0" destOrd="0" presId="urn:microsoft.com/office/officeart/2005/8/layout/hierarchy1"/>
    <dgm:cxn modelId="{57B93E4C-4AE2-4538-B30A-45DD3C3638C9}" type="presOf" srcId="{4632CF94-2900-4B89-AFA9-EBBC966D87E3}" destId="{83E6B032-668D-49A2-B440-D5CE9E90359B}" srcOrd="0" destOrd="0" presId="urn:microsoft.com/office/officeart/2005/8/layout/hierarchy1"/>
    <dgm:cxn modelId="{589BF153-E561-4296-9361-73A4280B039B}" srcId="{4632CF94-2900-4B89-AFA9-EBBC966D87E3}" destId="{1CAA1CE7-6449-4107-A00F-215BC00ACBB1}" srcOrd="1" destOrd="0" parTransId="{B06A3C64-EBDB-4919-9D77-17177F0E518F}" sibTransId="{7282251F-ED37-48A7-82C2-89EC97DEC67D}"/>
    <dgm:cxn modelId="{C2C384B2-87B4-4097-B565-B012CE1A41BA}" srcId="{4632CF94-2900-4B89-AFA9-EBBC966D87E3}" destId="{9AA27417-BA9C-4653-8640-76B740942D6A}" srcOrd="2" destOrd="0" parTransId="{6FBFF5DB-37EC-49B5-ADDA-E6F17FFA1D5D}" sibTransId="{25D835E1-DCC4-4ECC-9EE7-C9985CA8F6D3}"/>
    <dgm:cxn modelId="{1C5EAEC5-8B8E-462E-8DF3-9F950B994382}" type="presOf" srcId="{1CAA1CE7-6449-4107-A00F-215BC00ACBB1}" destId="{CA4DF975-CA94-418B-98A1-7EF12E3C17A9}" srcOrd="0" destOrd="0" presId="urn:microsoft.com/office/officeart/2005/8/layout/hierarchy1"/>
    <dgm:cxn modelId="{D70F4EE8-908E-4998-899F-D9F8308F295A}" type="presParOf" srcId="{83E6B032-668D-49A2-B440-D5CE9E90359B}" destId="{133169ED-49D5-45A7-B243-C36945897818}" srcOrd="0" destOrd="0" presId="urn:microsoft.com/office/officeart/2005/8/layout/hierarchy1"/>
    <dgm:cxn modelId="{8CAA4296-FE24-4E31-A3B3-6E67C4FFEFE1}" type="presParOf" srcId="{133169ED-49D5-45A7-B243-C36945897818}" destId="{971DDC47-EF68-420C-BD2D-51F9464CF34F}" srcOrd="0" destOrd="0" presId="urn:microsoft.com/office/officeart/2005/8/layout/hierarchy1"/>
    <dgm:cxn modelId="{FCD76EC9-B076-4827-8AAB-F51AF0E05E5E}" type="presParOf" srcId="{971DDC47-EF68-420C-BD2D-51F9464CF34F}" destId="{7032DC02-68BA-4E27-B0FB-298C09687FA9}" srcOrd="0" destOrd="0" presId="urn:microsoft.com/office/officeart/2005/8/layout/hierarchy1"/>
    <dgm:cxn modelId="{C67FA37E-39ED-4947-B1F7-887A5B286F29}" type="presParOf" srcId="{971DDC47-EF68-420C-BD2D-51F9464CF34F}" destId="{4D7305B3-A5B0-4090-8641-2364A80FFF42}" srcOrd="1" destOrd="0" presId="urn:microsoft.com/office/officeart/2005/8/layout/hierarchy1"/>
    <dgm:cxn modelId="{BFD8476D-B797-4E2A-A329-8628DA94FABF}" type="presParOf" srcId="{133169ED-49D5-45A7-B243-C36945897818}" destId="{1B267209-CEE9-4170-AD49-736CB2802EB8}" srcOrd="1" destOrd="0" presId="urn:microsoft.com/office/officeart/2005/8/layout/hierarchy1"/>
    <dgm:cxn modelId="{6A4F21E8-C70A-4E19-A76B-A383565AD8F9}" type="presParOf" srcId="{83E6B032-668D-49A2-B440-D5CE9E90359B}" destId="{3A55D70B-9C86-4479-AE94-58A749DB0C2E}" srcOrd="1" destOrd="0" presId="urn:microsoft.com/office/officeart/2005/8/layout/hierarchy1"/>
    <dgm:cxn modelId="{464CEAFF-6B28-48B4-BA24-29715F8993F4}" type="presParOf" srcId="{3A55D70B-9C86-4479-AE94-58A749DB0C2E}" destId="{BC5F2A06-C47C-429F-A7B3-0105E86F7DC2}" srcOrd="0" destOrd="0" presId="urn:microsoft.com/office/officeart/2005/8/layout/hierarchy1"/>
    <dgm:cxn modelId="{E7F1C18F-AA4C-4247-897C-33B78321D228}" type="presParOf" srcId="{BC5F2A06-C47C-429F-A7B3-0105E86F7DC2}" destId="{0A4CF06E-4262-4DA2-B104-7AB2E34CB287}" srcOrd="0" destOrd="0" presId="urn:microsoft.com/office/officeart/2005/8/layout/hierarchy1"/>
    <dgm:cxn modelId="{63F60D59-DA37-4BEB-82F2-5E694B27D316}" type="presParOf" srcId="{BC5F2A06-C47C-429F-A7B3-0105E86F7DC2}" destId="{CA4DF975-CA94-418B-98A1-7EF12E3C17A9}" srcOrd="1" destOrd="0" presId="urn:microsoft.com/office/officeart/2005/8/layout/hierarchy1"/>
    <dgm:cxn modelId="{B7B5F4F8-79E6-4465-BD93-C20DE8A848A5}" type="presParOf" srcId="{3A55D70B-9C86-4479-AE94-58A749DB0C2E}" destId="{8D2EC802-14E8-4D46-9A1B-43A40A3241E5}" srcOrd="1" destOrd="0" presId="urn:microsoft.com/office/officeart/2005/8/layout/hierarchy1"/>
    <dgm:cxn modelId="{2C007AA7-7CAE-4971-AAF1-E9CCB9229D14}" type="presParOf" srcId="{83E6B032-668D-49A2-B440-D5CE9E90359B}" destId="{EC9FC6B6-C27E-4720-AB61-5CDB50ED73DC}" srcOrd="2" destOrd="0" presId="urn:microsoft.com/office/officeart/2005/8/layout/hierarchy1"/>
    <dgm:cxn modelId="{EBA22CA4-94CE-4E00-AA8C-B3BD57396ED0}" type="presParOf" srcId="{EC9FC6B6-C27E-4720-AB61-5CDB50ED73DC}" destId="{6D18F253-F6CA-414D-B1E9-4C2CC7FD18AD}" srcOrd="0" destOrd="0" presId="urn:microsoft.com/office/officeart/2005/8/layout/hierarchy1"/>
    <dgm:cxn modelId="{60E6E267-FA24-4A62-99B3-6B7AEA76478F}" type="presParOf" srcId="{6D18F253-F6CA-414D-B1E9-4C2CC7FD18AD}" destId="{B5AD689F-1734-46A5-8D54-404E6288645C}" srcOrd="0" destOrd="0" presId="urn:microsoft.com/office/officeart/2005/8/layout/hierarchy1"/>
    <dgm:cxn modelId="{8C352AA6-34C3-4041-B098-68CA46294E13}" type="presParOf" srcId="{6D18F253-F6CA-414D-B1E9-4C2CC7FD18AD}" destId="{7C7FCED3-9915-432E-805B-44B9B4B6929C}" srcOrd="1" destOrd="0" presId="urn:microsoft.com/office/officeart/2005/8/layout/hierarchy1"/>
    <dgm:cxn modelId="{2373B10D-97EC-45F3-8CFA-5928382D2593}" type="presParOf" srcId="{EC9FC6B6-C27E-4720-AB61-5CDB50ED73DC}" destId="{36689254-4D09-4C77-ADCD-AE375DDF882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C6C5A-79D2-4B17-98C3-F6D1FFA3DDD1}">
      <dsp:nvSpPr>
        <dsp:cNvPr id="0" name=""/>
        <dsp:cNvSpPr/>
      </dsp:nvSpPr>
      <dsp:spPr>
        <a:xfrm>
          <a:off x="0" y="2633727"/>
          <a:ext cx="1978451" cy="86444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707" tIns="213360" rIns="140707" bIns="213360" numCol="1" spcCol="1270" anchor="ctr" anchorCtr="0">
          <a:noAutofit/>
        </a:bodyPr>
        <a:lstStyle/>
        <a:p>
          <a:pPr marL="0" lvl="0" indent="0" algn="ctr" defTabSz="1333500">
            <a:lnSpc>
              <a:spcPct val="90000"/>
            </a:lnSpc>
            <a:spcBef>
              <a:spcPct val="0"/>
            </a:spcBef>
            <a:spcAft>
              <a:spcPct val="35000"/>
            </a:spcAft>
            <a:buNone/>
          </a:pPr>
          <a:r>
            <a:rPr lang="en-US" sz="3000" kern="1200"/>
            <a:t>Create</a:t>
          </a:r>
        </a:p>
      </dsp:txBody>
      <dsp:txXfrm>
        <a:off x="0" y="2633727"/>
        <a:ext cx="1978451" cy="864448"/>
      </dsp:txXfrm>
    </dsp:sp>
    <dsp:sp modelId="{5788F2D3-B673-49A5-85F8-0B251A276F1C}">
      <dsp:nvSpPr>
        <dsp:cNvPr id="0" name=""/>
        <dsp:cNvSpPr/>
      </dsp:nvSpPr>
      <dsp:spPr>
        <a:xfrm>
          <a:off x="1978450" y="2633727"/>
          <a:ext cx="5935353" cy="86444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397" tIns="190500" rIns="120397" bIns="190500" numCol="1" spcCol="1270" anchor="ctr" anchorCtr="0">
          <a:noAutofit/>
        </a:bodyPr>
        <a:lstStyle/>
        <a:p>
          <a:pPr marL="0" lvl="0" indent="0" algn="l" defTabSz="666750">
            <a:lnSpc>
              <a:spcPct val="90000"/>
            </a:lnSpc>
            <a:spcBef>
              <a:spcPct val="0"/>
            </a:spcBef>
            <a:spcAft>
              <a:spcPct val="35000"/>
            </a:spcAft>
            <a:buNone/>
          </a:pPr>
          <a:r>
            <a:rPr lang="en-US" sz="1500" kern="1200"/>
            <a:t>Create a model to identify the individuals who are only likely to respond after receiving a particular ‘treatment’ you decided to give them.</a:t>
          </a:r>
        </a:p>
      </dsp:txBody>
      <dsp:txXfrm>
        <a:off x="1978450" y="2633727"/>
        <a:ext cx="5935353" cy="864448"/>
      </dsp:txXfrm>
    </dsp:sp>
    <dsp:sp modelId="{660FB947-EA79-4706-9619-BBBD21C53636}">
      <dsp:nvSpPr>
        <dsp:cNvPr id="0" name=""/>
        <dsp:cNvSpPr/>
      </dsp:nvSpPr>
      <dsp:spPr>
        <a:xfrm rot="10800000">
          <a:off x="0" y="1317172"/>
          <a:ext cx="1978451" cy="1329521"/>
        </a:xfrm>
        <a:prstGeom prst="upArrowCallout">
          <a:avLst>
            <a:gd name="adj1" fmla="val 5000"/>
            <a:gd name="adj2" fmla="val 10000"/>
            <a:gd name="adj3" fmla="val 15000"/>
            <a:gd name="adj4" fmla="val 64977"/>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707" tIns="213360" rIns="140707" bIns="213360" numCol="1" spcCol="1270" anchor="ctr" anchorCtr="0">
          <a:noAutofit/>
        </a:bodyPr>
        <a:lstStyle/>
        <a:p>
          <a:pPr marL="0" lvl="0" indent="0" algn="ctr" defTabSz="1333500">
            <a:lnSpc>
              <a:spcPct val="90000"/>
            </a:lnSpc>
            <a:spcBef>
              <a:spcPct val="0"/>
            </a:spcBef>
            <a:spcAft>
              <a:spcPct val="35000"/>
            </a:spcAft>
            <a:buNone/>
          </a:pPr>
          <a:r>
            <a:rPr lang="en-US" sz="3000" kern="1200"/>
            <a:t>Prepare</a:t>
          </a:r>
        </a:p>
      </dsp:txBody>
      <dsp:txXfrm rot="-10800000">
        <a:off x="0" y="1317172"/>
        <a:ext cx="1978451" cy="864188"/>
      </dsp:txXfrm>
    </dsp:sp>
    <dsp:sp modelId="{C3B0A80A-3024-43EE-ACF7-DF0973E128F3}">
      <dsp:nvSpPr>
        <dsp:cNvPr id="0" name=""/>
        <dsp:cNvSpPr/>
      </dsp:nvSpPr>
      <dsp:spPr>
        <a:xfrm>
          <a:off x="1978450" y="1317172"/>
          <a:ext cx="5935353" cy="864188"/>
        </a:xfrm>
        <a:prstGeom prst="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397" tIns="190500" rIns="120397" bIns="190500" numCol="1" spcCol="1270" anchor="ctr" anchorCtr="0">
          <a:noAutofit/>
        </a:bodyPr>
        <a:lstStyle/>
        <a:p>
          <a:pPr marL="0" lvl="0" indent="0" algn="l" defTabSz="666750">
            <a:lnSpc>
              <a:spcPct val="90000"/>
            </a:lnSpc>
            <a:spcBef>
              <a:spcPct val="0"/>
            </a:spcBef>
            <a:spcAft>
              <a:spcPct val="35000"/>
            </a:spcAft>
            <a:buNone/>
          </a:pPr>
          <a:r>
            <a:rPr lang="en-US" sz="1500" kern="1200"/>
            <a:t>Prepare market response models.</a:t>
          </a:r>
        </a:p>
      </dsp:txBody>
      <dsp:txXfrm>
        <a:off x="1978450" y="1317172"/>
        <a:ext cx="5935353" cy="864188"/>
      </dsp:txXfrm>
    </dsp:sp>
    <dsp:sp modelId="{CCBD8CC4-A5FE-48F2-9855-C1CE436F49C1}">
      <dsp:nvSpPr>
        <dsp:cNvPr id="0" name=""/>
        <dsp:cNvSpPr/>
      </dsp:nvSpPr>
      <dsp:spPr>
        <a:xfrm rot="10800000">
          <a:off x="0" y="16732"/>
          <a:ext cx="1978451" cy="1329521"/>
        </a:xfrm>
        <a:prstGeom prst="upArrowCallout">
          <a:avLst>
            <a:gd name="adj1" fmla="val 5000"/>
            <a:gd name="adj2" fmla="val 10000"/>
            <a:gd name="adj3" fmla="val 15000"/>
            <a:gd name="adj4" fmla="val 64977"/>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707" tIns="213360" rIns="140707" bIns="213360" numCol="1" spcCol="1270" anchor="ctr" anchorCtr="0">
          <a:noAutofit/>
        </a:bodyPr>
        <a:lstStyle/>
        <a:p>
          <a:pPr marL="0" lvl="0" indent="0" algn="ctr" defTabSz="1333500">
            <a:lnSpc>
              <a:spcPct val="90000"/>
            </a:lnSpc>
            <a:spcBef>
              <a:spcPct val="0"/>
            </a:spcBef>
            <a:spcAft>
              <a:spcPct val="35000"/>
            </a:spcAft>
            <a:buNone/>
          </a:pPr>
          <a:r>
            <a:rPr lang="en-US" sz="3000" kern="1200"/>
            <a:t>Know</a:t>
          </a:r>
        </a:p>
      </dsp:txBody>
      <dsp:txXfrm rot="-10800000">
        <a:off x="0" y="16732"/>
        <a:ext cx="1978451" cy="864188"/>
      </dsp:txXfrm>
    </dsp:sp>
    <dsp:sp modelId="{7F94EB72-742A-46C6-B98D-EF1D755B611E}">
      <dsp:nvSpPr>
        <dsp:cNvPr id="0" name=""/>
        <dsp:cNvSpPr/>
      </dsp:nvSpPr>
      <dsp:spPr>
        <a:xfrm>
          <a:off x="1978450" y="618"/>
          <a:ext cx="5935353" cy="864188"/>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397" tIns="190500" rIns="120397" bIns="190500" numCol="1" spcCol="1270" anchor="ctr" anchorCtr="0">
          <a:noAutofit/>
        </a:bodyPr>
        <a:lstStyle/>
        <a:p>
          <a:pPr marL="0" lvl="0" indent="0" algn="l" defTabSz="666750">
            <a:lnSpc>
              <a:spcPct val="90000"/>
            </a:lnSpc>
            <a:spcBef>
              <a:spcPct val="0"/>
            </a:spcBef>
            <a:spcAft>
              <a:spcPct val="35000"/>
            </a:spcAft>
            <a:buNone/>
          </a:pPr>
          <a:r>
            <a:rPr lang="en-US" sz="1500" kern="1200"/>
            <a:t>Know your metrics &amp; segregate the customers according to that.</a:t>
          </a:r>
        </a:p>
      </dsp:txBody>
      <dsp:txXfrm>
        <a:off x="1978450" y="618"/>
        <a:ext cx="5935353" cy="864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2DC02-68BA-4E27-B0FB-298C09687FA9}">
      <dsp:nvSpPr>
        <dsp:cNvPr id="0" name=""/>
        <dsp:cNvSpPr/>
      </dsp:nvSpPr>
      <dsp:spPr>
        <a:xfrm>
          <a:off x="0" y="913308"/>
          <a:ext cx="2375554" cy="15084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7305B3-A5B0-4090-8641-2364A80FFF42}">
      <dsp:nvSpPr>
        <dsp:cNvPr id="0" name=""/>
        <dsp:cNvSpPr/>
      </dsp:nvSpPr>
      <dsp:spPr>
        <a:xfrm>
          <a:off x="263950" y="1164061"/>
          <a:ext cx="2375554" cy="15084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Language: Python 3.6</a:t>
          </a:r>
        </a:p>
      </dsp:txBody>
      <dsp:txXfrm>
        <a:off x="308132" y="1208243"/>
        <a:ext cx="2287190" cy="1420113"/>
      </dsp:txXfrm>
    </dsp:sp>
    <dsp:sp modelId="{0A4CF06E-4262-4DA2-B104-7AB2E34CB287}">
      <dsp:nvSpPr>
        <dsp:cNvPr id="0" name=""/>
        <dsp:cNvSpPr/>
      </dsp:nvSpPr>
      <dsp:spPr>
        <a:xfrm>
          <a:off x="2903455" y="913308"/>
          <a:ext cx="2375554" cy="15084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4DF975-CA94-418B-98A1-7EF12E3C17A9}">
      <dsp:nvSpPr>
        <dsp:cNvPr id="0" name=""/>
        <dsp:cNvSpPr/>
      </dsp:nvSpPr>
      <dsp:spPr>
        <a:xfrm>
          <a:off x="3167405" y="1164061"/>
          <a:ext cx="2375554" cy="15084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IDE: Jupyter Notebook</a:t>
          </a:r>
        </a:p>
      </dsp:txBody>
      <dsp:txXfrm>
        <a:off x="3211587" y="1208243"/>
        <a:ext cx="2287190" cy="1420113"/>
      </dsp:txXfrm>
    </dsp:sp>
    <dsp:sp modelId="{B5AD689F-1734-46A5-8D54-404E6288645C}">
      <dsp:nvSpPr>
        <dsp:cNvPr id="0" name=""/>
        <dsp:cNvSpPr/>
      </dsp:nvSpPr>
      <dsp:spPr>
        <a:xfrm>
          <a:off x="5806911" y="913308"/>
          <a:ext cx="2375554" cy="15084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7FCED3-9915-432E-805B-44B9B4B6929C}">
      <dsp:nvSpPr>
        <dsp:cNvPr id="0" name=""/>
        <dsp:cNvSpPr/>
      </dsp:nvSpPr>
      <dsp:spPr>
        <a:xfrm>
          <a:off x="6070861" y="1164061"/>
          <a:ext cx="2375554" cy="15084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Libraries to be used: pandas, numpy, pylift, matplotlib, sklearn, seaborn</a:t>
          </a:r>
        </a:p>
      </dsp:txBody>
      <dsp:txXfrm>
        <a:off x="6115043" y="1208243"/>
        <a:ext cx="2287190" cy="14201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2DC02-68BA-4E27-B0FB-298C09687FA9}">
      <dsp:nvSpPr>
        <dsp:cNvPr id="0" name=""/>
        <dsp:cNvSpPr/>
      </dsp:nvSpPr>
      <dsp:spPr>
        <a:xfrm>
          <a:off x="2059" y="-244092"/>
          <a:ext cx="2312453" cy="14684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7305B3-A5B0-4090-8641-2364A80FFF42}">
      <dsp:nvSpPr>
        <dsp:cNvPr id="0" name=""/>
        <dsp:cNvSpPr/>
      </dsp:nvSpPr>
      <dsp:spPr>
        <a:xfrm>
          <a:off x="258999" y="0"/>
          <a:ext cx="2312453" cy="14684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effectLst/>
              <a:latin typeface="Times New Roman" panose="02020603050405020304" pitchFamily="18" charset="0"/>
              <a:ea typeface="Times New Roman" panose="02020603050405020304" pitchFamily="18" charset="0"/>
            </a:rPr>
            <a:t>Understanding all the metrics in the dataset provided by the client</a:t>
          </a:r>
          <a:endParaRPr lang="en-US" sz="1800" kern="1200" dirty="0"/>
        </a:p>
      </dsp:txBody>
      <dsp:txXfrm>
        <a:off x="302007" y="43008"/>
        <a:ext cx="2226437" cy="1382392"/>
      </dsp:txXfrm>
    </dsp:sp>
    <dsp:sp modelId="{0A4CF06E-4262-4DA2-B104-7AB2E34CB287}">
      <dsp:nvSpPr>
        <dsp:cNvPr id="0" name=""/>
        <dsp:cNvSpPr/>
      </dsp:nvSpPr>
      <dsp:spPr>
        <a:xfrm>
          <a:off x="2828392" y="-244092"/>
          <a:ext cx="2312453" cy="14684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4DF975-CA94-418B-98A1-7EF12E3C17A9}">
      <dsp:nvSpPr>
        <dsp:cNvPr id="0" name=""/>
        <dsp:cNvSpPr/>
      </dsp:nvSpPr>
      <dsp:spPr>
        <a:xfrm>
          <a:off x="3085331" y="0"/>
          <a:ext cx="2312453" cy="14684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effectLst/>
              <a:latin typeface="Times New Roman" panose="02020603050405020304" pitchFamily="18" charset="0"/>
              <a:ea typeface="Times New Roman" panose="02020603050405020304" pitchFamily="18" charset="0"/>
            </a:rPr>
            <a:t>Pre-processing</a:t>
          </a:r>
        </a:p>
        <a:p>
          <a:pPr marL="0" lvl="0" indent="0" algn="ctr" defTabSz="800100">
            <a:lnSpc>
              <a:spcPct val="90000"/>
            </a:lnSpc>
            <a:spcBef>
              <a:spcPct val="0"/>
            </a:spcBef>
            <a:spcAft>
              <a:spcPct val="35000"/>
            </a:spcAft>
            <a:buNone/>
          </a:pPr>
          <a:r>
            <a:rPr lang="en-US" sz="1800" kern="1200" dirty="0">
              <a:effectLst/>
              <a:latin typeface="Times New Roman" panose="02020603050405020304" pitchFamily="18" charset="0"/>
              <a:ea typeface="Times New Roman" panose="02020603050405020304" pitchFamily="18" charset="0"/>
            </a:rPr>
            <a:t>Filtering/Imputing out the invalid entries</a:t>
          </a:r>
        </a:p>
        <a:p>
          <a:pPr marL="0" lvl="0" indent="0" algn="ctr" defTabSz="800100">
            <a:lnSpc>
              <a:spcPct val="90000"/>
            </a:lnSpc>
            <a:spcBef>
              <a:spcPct val="0"/>
            </a:spcBef>
            <a:spcAft>
              <a:spcPct val="35000"/>
            </a:spcAft>
            <a:buNone/>
          </a:pPr>
          <a:r>
            <a:rPr lang="en-US" sz="1800" kern="1200" dirty="0">
              <a:effectLst/>
              <a:latin typeface="Times New Roman" panose="02020603050405020304" pitchFamily="18" charset="0"/>
            </a:rPr>
            <a:t>Label Encoding</a:t>
          </a:r>
          <a:endParaRPr lang="en-US" sz="1800" kern="1200" dirty="0"/>
        </a:p>
      </dsp:txBody>
      <dsp:txXfrm>
        <a:off x="3128339" y="43008"/>
        <a:ext cx="2226437" cy="1382392"/>
      </dsp:txXfrm>
    </dsp:sp>
    <dsp:sp modelId="{B5AD689F-1734-46A5-8D54-404E6288645C}">
      <dsp:nvSpPr>
        <dsp:cNvPr id="0" name=""/>
        <dsp:cNvSpPr/>
      </dsp:nvSpPr>
      <dsp:spPr>
        <a:xfrm>
          <a:off x="5654724" y="-244092"/>
          <a:ext cx="2532691" cy="14684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7FCED3-9915-432E-805B-44B9B4B6929C}">
      <dsp:nvSpPr>
        <dsp:cNvPr id="0" name=""/>
        <dsp:cNvSpPr/>
      </dsp:nvSpPr>
      <dsp:spPr>
        <a:xfrm>
          <a:off x="5911664" y="0"/>
          <a:ext cx="2532691" cy="14684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Develop multiple models based on the algorithm</a:t>
          </a:r>
        </a:p>
      </dsp:txBody>
      <dsp:txXfrm>
        <a:off x="5954672" y="43008"/>
        <a:ext cx="2446675" cy="138239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BF506-0E96-4672-8AAA-51ADB26D195F}" type="datetimeFigureOut">
              <a:rPr lang="en-US" smtClean="0"/>
              <a:t>8/15/2021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17821-F1AB-4BE7-812D-2670E5E6353B}" type="slidenum">
              <a:rPr lang="en-US" smtClean="0"/>
              <a:t>‹#›</a:t>
            </a:fld>
            <a:endParaRPr lang="en-US"/>
          </a:p>
        </p:txBody>
      </p:sp>
    </p:spTree>
    <p:extLst>
      <p:ext uri="{BB962C8B-B14F-4D97-AF65-F5344CB8AC3E}">
        <p14:creationId xmlns:p14="http://schemas.microsoft.com/office/powerpoint/2010/main" val="1055383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A5FC6-1582-4866-90B0-738593B0F24D}" type="datetime1">
              <a:rPr lang="en-US" smtClean="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a:extLst>
              <a:ext uri="{FF2B5EF4-FFF2-40B4-BE49-F238E27FC236}">
                <a16:creationId xmlns:a16="http://schemas.microsoft.com/office/drawing/2014/main" id="{92E7C23E-AE08-4D15-8639-83F8BBCB3D78}"/>
              </a:ext>
            </a:extLst>
          </p:cNvPr>
          <p:cNvPicPr>
            <a:picLocks noChangeAspect="1"/>
          </p:cNvPicPr>
          <p:nvPr userDrawn="1"/>
        </p:nvPicPr>
        <p:blipFill>
          <a:blip r:embed="rId2"/>
          <a:stretch>
            <a:fillRect/>
          </a:stretch>
        </p:blipFill>
        <p:spPr>
          <a:xfrm>
            <a:off x="352023" y="114999"/>
            <a:ext cx="690393" cy="1007365"/>
          </a:xfrm>
          <a:prstGeom prst="rect">
            <a:avLst/>
          </a:prstGeom>
        </p:spPr>
      </p:pic>
      <p:cxnSp>
        <p:nvCxnSpPr>
          <p:cNvPr id="8" name="Straight Connector 7">
            <a:extLst>
              <a:ext uri="{FF2B5EF4-FFF2-40B4-BE49-F238E27FC236}">
                <a16:creationId xmlns:a16="http://schemas.microsoft.com/office/drawing/2014/main" id="{066B9F98-0B03-4A26-8ECF-A605EA98FE5F}"/>
              </a:ext>
            </a:extLst>
          </p:cNvPr>
          <p:cNvCxnSpPr/>
          <p:nvPr userDrawn="1"/>
        </p:nvCxnSpPr>
        <p:spPr>
          <a:xfrm>
            <a:off x="0" y="1120014"/>
            <a:ext cx="9144000" cy="0"/>
          </a:xfrm>
          <a:prstGeom prst="line">
            <a:avLst/>
          </a:prstGeom>
          <a:ln w="101600" cmpd="tri"/>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27E43675-2C7F-461B-91BA-4224D189855E}"/>
              </a:ext>
            </a:extLst>
          </p:cNvPr>
          <p:cNvSpPr/>
          <p:nvPr userDrawn="1"/>
        </p:nvSpPr>
        <p:spPr>
          <a:xfrm>
            <a:off x="0" y="6508955"/>
            <a:ext cx="9144000" cy="3490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en-US" sz="1350" dirty="0"/>
              <a:t>Department of Electronics &amp; Communication Engineering, MIT, Manipal</a:t>
            </a:r>
          </a:p>
        </p:txBody>
      </p:sp>
    </p:spTree>
    <p:extLst>
      <p:ext uri="{BB962C8B-B14F-4D97-AF65-F5344CB8AC3E}">
        <p14:creationId xmlns:p14="http://schemas.microsoft.com/office/powerpoint/2010/main" val="428721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37317-73A9-4CB6-A075-C72507127F3A}" type="datetime1">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25687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0797A-3773-4C7C-9A7A-D4A1C55CA16C}" type="datetime1">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320861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DB2C62-AC8A-468D-8A2E-0C1EE2EC5F12}" type="datetime1">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150627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6715F4-9713-4221-B05D-A3E5AF526F63}" type="datetime1">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139011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573939-D53C-43D3-BE79-A232C7580597}" type="datetime1">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108461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5FE1DB-E981-482D-9A0C-635178E6EBF3}" type="datetime1">
              <a:rPr lang="en-US" smtClean="0"/>
              <a:t>8/15/2021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5007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C7E347-D4CA-469D-B11D-0317CE77DB0C}" type="datetime1">
              <a:rPr lang="en-US" smtClean="0"/>
              <a:t>8/15/2021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240329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93F61-A016-46C9-B3E6-A1CF4D5574DA}" type="datetime1">
              <a:rPr lang="en-US" smtClean="0"/>
              <a:t>8/15/2021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118878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E5EB4-3A82-4066-9BEC-203D834196B0}" type="datetime1">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106702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78665B-5A1B-4B81-8C16-F45C9DF2DA13}" type="datetime1">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170926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BBAD7-2265-4275-A6D5-7FC2000125C8}" type="datetime1">
              <a:rPr lang="en-US" smtClean="0"/>
              <a:t>8/15/2021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5B487-FC57-4F97-9B07-BA739D4FB768}" type="slidenum">
              <a:rPr lang="en-US" smtClean="0"/>
              <a:t>‹#›</a:t>
            </a:fld>
            <a:endParaRPr lang="en-US"/>
          </a:p>
        </p:txBody>
      </p:sp>
    </p:spTree>
    <p:extLst>
      <p:ext uri="{BB962C8B-B14F-4D97-AF65-F5344CB8AC3E}">
        <p14:creationId xmlns:p14="http://schemas.microsoft.com/office/powerpoint/2010/main" val="51680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6"/>
          <p:cNvSpPr txBox="1">
            <a:spLocks noChangeArrowheads="1"/>
          </p:cNvSpPr>
          <p:nvPr/>
        </p:nvSpPr>
        <p:spPr bwMode="auto">
          <a:xfrm>
            <a:off x="115910" y="1185085"/>
            <a:ext cx="8899301" cy="5355312"/>
          </a:xfrm>
          <a:prstGeom prst="rect">
            <a:avLst/>
          </a:prstGeom>
          <a:noFill/>
          <a:ln w="9525">
            <a:noFill/>
            <a:miter lim="800000"/>
            <a:headEnd/>
            <a:tailEnd/>
          </a:ln>
        </p:spPr>
        <p:txBody>
          <a:bodyPr wrap="square">
            <a:spAutoFit/>
          </a:bodyPr>
          <a:lstStyle/>
          <a:p>
            <a:pPr algn="ctr"/>
            <a:endParaRPr lang="en-US" sz="3200" b="1" dirty="0">
              <a:solidFill>
                <a:srgbClr val="3333FF"/>
              </a:solidFill>
            </a:endParaRPr>
          </a:p>
          <a:p>
            <a:pPr algn="ctr"/>
            <a:r>
              <a:rPr lang="en-US" sz="3200" b="1" dirty="0">
                <a:solidFill>
                  <a:srgbClr val="3333FF"/>
                </a:solidFill>
              </a:rPr>
              <a:t>Uplift Model For Customer </a:t>
            </a:r>
          </a:p>
          <a:p>
            <a:pPr algn="ctr"/>
            <a:r>
              <a:rPr lang="en-US" sz="3200" b="1" dirty="0">
                <a:solidFill>
                  <a:srgbClr val="3333FF"/>
                </a:solidFill>
              </a:rPr>
              <a:t>Propensity Modeling</a:t>
            </a:r>
            <a:r>
              <a:rPr lang="en-GB" sz="3200" b="1" dirty="0">
                <a:solidFill>
                  <a:srgbClr val="3333FF"/>
                </a:solidFill>
              </a:rPr>
              <a:t> </a:t>
            </a:r>
            <a:endParaRPr lang="en-IN" sz="3200" dirty="0">
              <a:solidFill>
                <a:srgbClr val="3333FF"/>
              </a:solidFill>
            </a:endParaRPr>
          </a:p>
          <a:p>
            <a:pPr algn="ctr"/>
            <a:endParaRPr lang="en-GB" sz="1600" i="1" dirty="0"/>
          </a:p>
          <a:p>
            <a:pPr algn="ctr"/>
            <a:endParaRPr lang="en-GB" sz="1600" i="1" dirty="0"/>
          </a:p>
          <a:p>
            <a:pPr algn="ctr"/>
            <a:r>
              <a:rPr lang="en-GB" sz="1600" i="1" dirty="0"/>
              <a:t>by</a:t>
            </a:r>
            <a:endParaRPr lang="en-IN" sz="1600" dirty="0"/>
          </a:p>
          <a:p>
            <a:pPr algn="ctr"/>
            <a:r>
              <a:rPr lang="en-GB" sz="2000" b="1" dirty="0">
                <a:solidFill>
                  <a:srgbClr val="C00000"/>
                </a:solidFill>
              </a:rPr>
              <a:t>    Sai Raghu Teja Davuluri</a:t>
            </a:r>
            <a:endParaRPr lang="en-IN" sz="2000" dirty="0">
              <a:solidFill>
                <a:srgbClr val="C00000"/>
              </a:solidFill>
            </a:endParaRPr>
          </a:p>
          <a:p>
            <a:pPr algn="ctr"/>
            <a:r>
              <a:rPr lang="en-GB" sz="1600" dirty="0"/>
              <a:t> 170907024</a:t>
            </a:r>
            <a:endParaRPr lang="en-IN" sz="1600" dirty="0"/>
          </a:p>
          <a:p>
            <a:pPr algn="ctr"/>
            <a:r>
              <a:rPr lang="en-GB" sz="1600" i="1" dirty="0"/>
              <a:t>Under the guidance of</a:t>
            </a:r>
            <a:endParaRPr lang="en-IN" sz="1600" dirty="0"/>
          </a:p>
          <a:p>
            <a:pPr algn="ctr"/>
            <a:br>
              <a:rPr lang="en-GB" sz="1600" dirty="0"/>
            </a:br>
            <a:endParaRPr lang="en-GB" sz="1600" dirty="0"/>
          </a:p>
          <a:p>
            <a:pPr algn="ctr"/>
            <a:r>
              <a:rPr lang="en-GB" sz="1600" dirty="0"/>
              <a:t> </a:t>
            </a:r>
            <a:endParaRPr lang="en-IN" sz="1600" dirty="0"/>
          </a:p>
          <a:p>
            <a:pPr algn="ctr"/>
            <a:r>
              <a:rPr lang="en-GB" b="1" dirty="0">
                <a:solidFill>
                  <a:srgbClr val="FF0000"/>
                </a:solidFill>
              </a:rPr>
              <a:t>Internal Guide</a:t>
            </a:r>
            <a:r>
              <a:rPr lang="en-GB" sz="1600" b="1" dirty="0"/>
              <a:t>			                                            </a:t>
            </a:r>
            <a:r>
              <a:rPr lang="en-GB" b="1" dirty="0">
                <a:solidFill>
                  <a:srgbClr val="FF0000"/>
                </a:solidFill>
              </a:rPr>
              <a:t> External Guide  </a:t>
            </a:r>
            <a:endParaRPr lang="en-GB" sz="1600" b="1" dirty="0">
              <a:solidFill>
                <a:srgbClr val="FF0000"/>
              </a:solidFill>
            </a:endParaRPr>
          </a:p>
          <a:p>
            <a:pPr algn="l"/>
            <a:r>
              <a:rPr lang="en-GB"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Dr. Goutham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Simha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GD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Mr. Aakash Sharma</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l"/>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Assistant Professor 		 		                       Sr. Manager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Department of ECE			          	                          AS Dept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Manipal Institute of Technology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Ugam</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Solutions Pvt. Ltd.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GB" sz="1600" b="1" dirty="0"/>
          </a:p>
        </p:txBody>
      </p:sp>
      <p:sp>
        <p:nvSpPr>
          <p:cNvPr id="2" name="TextBox 1">
            <a:extLst>
              <a:ext uri="{FF2B5EF4-FFF2-40B4-BE49-F238E27FC236}">
                <a16:creationId xmlns:a16="http://schemas.microsoft.com/office/drawing/2014/main" id="{84A5C9BC-0892-4B1E-BB61-12D8CA50EBF5}"/>
              </a:ext>
            </a:extLst>
          </p:cNvPr>
          <p:cNvSpPr txBox="1"/>
          <p:nvPr/>
        </p:nvSpPr>
        <p:spPr>
          <a:xfrm>
            <a:off x="883464" y="220276"/>
            <a:ext cx="7572778" cy="646331"/>
          </a:xfrm>
          <a:prstGeom prst="rect">
            <a:avLst/>
          </a:prstGeom>
          <a:noFill/>
        </p:spPr>
        <p:txBody>
          <a:bodyPr wrap="square" rtlCol="0">
            <a:spAutoFit/>
          </a:bodyPr>
          <a:lstStyle/>
          <a:p>
            <a:pPr algn="ctr"/>
            <a:r>
              <a:rPr lang="en-IN" sz="3600" b="1" dirty="0">
                <a:solidFill>
                  <a:srgbClr val="C00000"/>
                </a:solidFill>
              </a:rPr>
              <a:t>Mid Term Presentation </a:t>
            </a:r>
          </a:p>
        </p:txBody>
      </p:sp>
    </p:spTree>
    <p:extLst>
      <p:ext uri="{BB962C8B-B14F-4D97-AF65-F5344CB8AC3E}">
        <p14:creationId xmlns:p14="http://schemas.microsoft.com/office/powerpoint/2010/main" val="263853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ED00E25-75A3-4FA0-94D6-52C13ECECC67}"/>
              </a:ext>
            </a:extLst>
          </p:cNvPr>
          <p:cNvGraphicFramePr>
            <a:graphicFrameLocks/>
          </p:cNvGraphicFramePr>
          <p:nvPr>
            <p:extLst>
              <p:ext uri="{D42A27DB-BD31-4B8C-83A1-F6EECF244321}">
                <p14:modId xmlns:p14="http://schemas.microsoft.com/office/powerpoint/2010/main" val="668410729"/>
              </p:ext>
            </p:extLst>
          </p:nvPr>
        </p:nvGraphicFramePr>
        <p:xfrm>
          <a:off x="471341" y="1263192"/>
          <a:ext cx="7984502" cy="5052769"/>
        </p:xfrm>
        <a:graphic>
          <a:graphicData uri="http://schemas.openxmlformats.org/drawingml/2006/table">
            <a:tbl>
              <a:tblPr firstRow="1" firstCol="1" bandRow="1">
                <a:tableStyleId>{5C22544A-7EE6-4342-B048-85BDC9FD1C3A}</a:tableStyleId>
              </a:tblPr>
              <a:tblGrid>
                <a:gridCol w="2356811">
                  <a:extLst>
                    <a:ext uri="{9D8B030D-6E8A-4147-A177-3AD203B41FA5}">
                      <a16:colId xmlns:a16="http://schemas.microsoft.com/office/drawing/2014/main" val="988424396"/>
                    </a:ext>
                  </a:extLst>
                </a:gridCol>
                <a:gridCol w="5627691">
                  <a:extLst>
                    <a:ext uri="{9D8B030D-6E8A-4147-A177-3AD203B41FA5}">
                      <a16:colId xmlns:a16="http://schemas.microsoft.com/office/drawing/2014/main" val="2284839354"/>
                    </a:ext>
                  </a:extLst>
                </a:gridCol>
              </a:tblGrid>
              <a:tr h="347694">
                <a:tc>
                  <a:txBody>
                    <a:bodyPr/>
                    <a:lstStyle/>
                    <a:p>
                      <a:pPr>
                        <a:lnSpc>
                          <a:spcPct val="107000"/>
                        </a:lnSpc>
                      </a:pPr>
                      <a:r>
                        <a:rPr lang="en-IN" sz="900" dirty="0">
                          <a:effectLst/>
                        </a:rPr>
                        <a:t>treatment</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HO= Control Group</a:t>
                      </a:r>
                      <a:br>
                        <a:rPr lang="en-IN" sz="900">
                          <a:effectLst/>
                        </a:rPr>
                      </a:br>
                      <a:r>
                        <a:rPr lang="en-IN" sz="900">
                          <a:effectLst/>
                        </a:rPr>
                        <a:t>Promo = Test Group</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520171209"/>
                  </a:ext>
                </a:extLst>
              </a:tr>
              <a:tr h="173846">
                <a:tc>
                  <a:txBody>
                    <a:bodyPr/>
                    <a:lstStyle/>
                    <a:p>
                      <a:pPr>
                        <a:lnSpc>
                          <a:spcPct val="107000"/>
                        </a:lnSpc>
                      </a:pPr>
                      <a:r>
                        <a:rPr lang="en-IN" sz="900">
                          <a:effectLst/>
                        </a:rPr>
                        <a:t>zip5</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zip code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3998583498"/>
                  </a:ext>
                </a:extLst>
              </a:tr>
              <a:tr h="173846">
                <a:tc>
                  <a:txBody>
                    <a:bodyPr/>
                    <a:lstStyle/>
                    <a:p>
                      <a:pPr>
                        <a:lnSpc>
                          <a:spcPct val="107000"/>
                        </a:lnSpc>
                      </a:pPr>
                      <a:r>
                        <a:rPr lang="en-IN" sz="900">
                          <a:effectLst/>
                        </a:rPr>
                        <a:t>unique_key</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unique identifier of the record</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1439290808"/>
                  </a:ext>
                </a:extLst>
              </a:tr>
              <a:tr h="173846">
                <a:tc>
                  <a:txBody>
                    <a:bodyPr/>
                    <a:lstStyle/>
                    <a:p>
                      <a:pPr>
                        <a:lnSpc>
                          <a:spcPct val="107000"/>
                        </a:lnSpc>
                      </a:pPr>
                      <a:r>
                        <a:rPr lang="en-IN" sz="900">
                          <a:effectLst/>
                        </a:rPr>
                        <a:t>age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age of the customer</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3641901763"/>
                  </a:ext>
                </a:extLst>
              </a:tr>
              <a:tr h="347694">
                <a:tc>
                  <a:txBody>
                    <a:bodyPr/>
                    <a:lstStyle/>
                    <a:p>
                      <a:pPr>
                        <a:lnSpc>
                          <a:spcPct val="107000"/>
                        </a:lnSpc>
                      </a:pPr>
                      <a:r>
                        <a:rPr lang="en-IN" sz="900">
                          <a:effectLst/>
                        </a:rPr>
                        <a:t>channel</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DM = Direct Mail</a:t>
                      </a:r>
                      <a:br>
                        <a:rPr lang="en-IN" sz="900">
                          <a:effectLst/>
                        </a:rPr>
                      </a:br>
                      <a:r>
                        <a:rPr lang="en-IN" sz="900">
                          <a:effectLst/>
                        </a:rPr>
                        <a:t>DM_EM= Direct Mail &amp; Email</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2709547535"/>
                  </a:ext>
                </a:extLst>
              </a:tr>
              <a:tr h="173846">
                <a:tc>
                  <a:txBody>
                    <a:bodyPr/>
                    <a:lstStyle/>
                    <a:p>
                      <a:pPr>
                        <a:lnSpc>
                          <a:spcPct val="107000"/>
                        </a:lnSpc>
                      </a:pPr>
                      <a:r>
                        <a:rPr lang="en-IN" sz="900">
                          <a:effectLst/>
                        </a:rPr>
                        <a:t>state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state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1467097041"/>
                  </a:ext>
                </a:extLst>
              </a:tr>
              <a:tr h="173846">
                <a:tc>
                  <a:txBody>
                    <a:bodyPr/>
                    <a:lstStyle/>
                    <a:p>
                      <a:pPr>
                        <a:lnSpc>
                          <a:spcPct val="107000"/>
                        </a:lnSpc>
                      </a:pPr>
                      <a:r>
                        <a:rPr lang="en-IN" sz="900">
                          <a:effectLst/>
                        </a:rPr>
                        <a:t>inq_month</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months since the last inquiry was made by customer</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2773677272"/>
                  </a:ext>
                </a:extLst>
              </a:tr>
              <a:tr h="173846">
                <a:tc>
                  <a:txBody>
                    <a:bodyPr/>
                    <a:lstStyle/>
                    <a:p>
                      <a:pPr>
                        <a:lnSpc>
                          <a:spcPct val="107000"/>
                        </a:lnSpc>
                      </a:pPr>
                      <a:r>
                        <a:rPr lang="en-IN" sz="900" dirty="0" err="1">
                          <a:effectLst/>
                        </a:rPr>
                        <a:t>resp</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dirty="0">
                          <a:effectLst/>
                        </a:rPr>
                        <a:t>did the customer respond</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3024615389"/>
                  </a:ext>
                </a:extLst>
              </a:tr>
              <a:tr h="173846">
                <a:tc>
                  <a:txBody>
                    <a:bodyPr/>
                    <a:lstStyle/>
                    <a:p>
                      <a:pPr>
                        <a:lnSpc>
                          <a:spcPct val="107000"/>
                        </a:lnSpc>
                      </a:pPr>
                      <a:r>
                        <a:rPr lang="en-IN" sz="900">
                          <a:effectLst/>
                        </a:rPr>
                        <a:t>conv</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dirty="0">
                          <a:effectLst/>
                        </a:rPr>
                        <a:t>did the customer convert</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984614847"/>
                  </a:ext>
                </a:extLst>
              </a:tr>
              <a:tr h="173846">
                <a:tc>
                  <a:txBody>
                    <a:bodyPr/>
                    <a:lstStyle/>
                    <a:p>
                      <a:pPr>
                        <a:lnSpc>
                          <a:spcPct val="107000"/>
                        </a:lnSpc>
                      </a:pPr>
                      <a:r>
                        <a:rPr lang="en-IN" sz="900">
                          <a:effectLst/>
                        </a:rPr>
                        <a:t>region</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region</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3926287199"/>
                  </a:ext>
                </a:extLst>
              </a:tr>
              <a:tr h="173846">
                <a:tc>
                  <a:txBody>
                    <a:bodyPr/>
                    <a:lstStyle/>
                    <a:p>
                      <a:pPr>
                        <a:lnSpc>
                          <a:spcPct val="107000"/>
                        </a:lnSpc>
                      </a:pPr>
                      <a:r>
                        <a:rPr lang="en-IN" sz="900">
                          <a:effectLst/>
                        </a:rPr>
                        <a:t>division</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division</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2860935637"/>
                  </a:ext>
                </a:extLst>
              </a:tr>
              <a:tr h="173846">
                <a:tc>
                  <a:txBody>
                    <a:bodyPr/>
                    <a:lstStyle/>
                    <a:p>
                      <a:pPr>
                        <a:lnSpc>
                          <a:spcPct val="107000"/>
                        </a:lnSpc>
                      </a:pPr>
                      <a:r>
                        <a:rPr lang="en-IN" sz="900">
                          <a:effectLst/>
                        </a:rPr>
                        <a:t>cancel_reason_bucket</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Policy cancelation reason</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3037584746"/>
                  </a:ext>
                </a:extLst>
              </a:tr>
              <a:tr h="346465">
                <a:tc>
                  <a:txBody>
                    <a:bodyPr/>
                    <a:lstStyle/>
                    <a:p>
                      <a:pPr>
                        <a:lnSpc>
                          <a:spcPct val="107000"/>
                        </a:lnSpc>
                      </a:pPr>
                      <a:r>
                        <a:rPr lang="en-IN" sz="900">
                          <a:effectLst/>
                        </a:rPr>
                        <a:t>annual_premium_select</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annual premium on the policy</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1508215685"/>
                  </a:ext>
                </a:extLst>
              </a:tr>
              <a:tr h="173846">
                <a:tc>
                  <a:txBody>
                    <a:bodyPr/>
                    <a:lstStyle/>
                    <a:p>
                      <a:pPr>
                        <a:lnSpc>
                          <a:spcPct val="107000"/>
                        </a:lnSpc>
                      </a:pPr>
                      <a:r>
                        <a:rPr lang="en-IN" sz="900">
                          <a:effectLst/>
                        </a:rPr>
                        <a:t>driver_cnt_select</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driver count in a household</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3773197985"/>
                  </a:ext>
                </a:extLst>
              </a:tr>
              <a:tr h="173846">
                <a:tc>
                  <a:txBody>
                    <a:bodyPr/>
                    <a:lstStyle/>
                    <a:p>
                      <a:pPr>
                        <a:lnSpc>
                          <a:spcPct val="107000"/>
                        </a:lnSpc>
                      </a:pPr>
                      <a:r>
                        <a:rPr lang="en-IN" sz="900">
                          <a:effectLst/>
                        </a:rPr>
                        <a:t>vehicle_cnt_select</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vehicle count in a household</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395549125"/>
                  </a:ext>
                </a:extLst>
              </a:tr>
              <a:tr h="173846">
                <a:tc>
                  <a:txBody>
                    <a:bodyPr/>
                    <a:lstStyle/>
                    <a:p>
                      <a:pPr>
                        <a:lnSpc>
                          <a:spcPct val="107000"/>
                        </a:lnSpc>
                      </a:pPr>
                      <a:r>
                        <a:rPr lang="en-IN" sz="900">
                          <a:effectLst/>
                        </a:rPr>
                        <a:t>polk_flag</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presence of auto in a household</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2196712343"/>
                  </a:ext>
                </a:extLst>
              </a:tr>
              <a:tr h="701613">
                <a:tc>
                  <a:txBody>
                    <a:bodyPr/>
                    <a:lstStyle/>
                    <a:p>
                      <a:pPr>
                        <a:lnSpc>
                          <a:spcPct val="107000"/>
                        </a:lnSpc>
                      </a:pPr>
                      <a:r>
                        <a:rPr lang="en-IN" sz="900">
                          <a:effectLst/>
                        </a:rPr>
                        <a:t>pif_own_rent_cd</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O - homeowner</a:t>
                      </a:r>
                      <a:br>
                        <a:rPr lang="en-IN" sz="900">
                          <a:effectLst/>
                        </a:rPr>
                      </a:br>
                      <a:r>
                        <a:rPr lang="en-IN" sz="900">
                          <a:effectLst/>
                        </a:rPr>
                        <a:t>R- Renter</a:t>
                      </a:r>
                      <a:br>
                        <a:rPr lang="en-IN" sz="900">
                          <a:effectLst/>
                        </a:rPr>
                      </a:br>
                      <a:r>
                        <a:rPr lang="en-IN" sz="900">
                          <a:effectLst/>
                        </a:rPr>
                        <a:t>T - Refused information</a:t>
                      </a:r>
                      <a:br>
                        <a:rPr lang="en-IN" sz="900">
                          <a:effectLst/>
                        </a:rPr>
                      </a:br>
                      <a:r>
                        <a:rPr lang="en-IN" sz="900">
                          <a:effectLst/>
                        </a:rPr>
                        <a:t>blank - no information available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2673629536"/>
                  </a:ext>
                </a:extLst>
              </a:tr>
              <a:tr h="173846">
                <a:tc>
                  <a:txBody>
                    <a:bodyPr/>
                    <a:lstStyle/>
                    <a:p>
                      <a:pPr>
                        <a:lnSpc>
                          <a:spcPct val="107000"/>
                        </a:lnSpc>
                      </a:pPr>
                      <a:r>
                        <a:rPr lang="en-IN" sz="900">
                          <a:effectLst/>
                        </a:rPr>
                        <a:t>internet_sale_ind</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a:effectLst/>
                        </a:rPr>
                        <a:t>Policy purchased through Internet</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1284057348"/>
                  </a:ext>
                </a:extLst>
              </a:tr>
              <a:tr h="701613">
                <a:tc>
                  <a:txBody>
                    <a:bodyPr/>
                    <a:lstStyle/>
                    <a:p>
                      <a:pPr>
                        <a:lnSpc>
                          <a:spcPct val="107000"/>
                        </a:lnSpc>
                      </a:pPr>
                      <a:r>
                        <a:rPr lang="en-IN" sz="900" dirty="0" err="1">
                          <a:effectLst/>
                        </a:rPr>
                        <a:t>pif_risk_lvl</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dirty="0">
                          <a:effectLst/>
                        </a:rPr>
                        <a:t>risk level of customer</a:t>
                      </a:r>
                      <a:br>
                        <a:rPr lang="en-IN" sz="900" dirty="0">
                          <a:effectLst/>
                        </a:rPr>
                      </a:br>
                      <a:r>
                        <a:rPr lang="en-IN" sz="900" dirty="0">
                          <a:effectLst/>
                        </a:rPr>
                        <a:t>B - preferred</a:t>
                      </a:r>
                      <a:br>
                        <a:rPr lang="en-IN" sz="900" dirty="0">
                          <a:effectLst/>
                        </a:rPr>
                      </a:br>
                      <a:r>
                        <a:rPr lang="en-IN" sz="900" dirty="0">
                          <a:effectLst/>
                        </a:rPr>
                        <a:t>C - Non Preferred</a:t>
                      </a:r>
                      <a:br>
                        <a:rPr lang="en-IN" sz="900" dirty="0">
                          <a:effectLst/>
                        </a:rPr>
                      </a:br>
                      <a:r>
                        <a:rPr lang="en-IN" sz="900" dirty="0">
                          <a:effectLst/>
                        </a:rPr>
                        <a:t>D - Reject</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3906466315"/>
                  </a:ext>
                </a:extLst>
              </a:tr>
              <a:tr h="173846">
                <a:tc>
                  <a:txBody>
                    <a:bodyPr/>
                    <a:lstStyle/>
                    <a:p>
                      <a:pPr>
                        <a:lnSpc>
                          <a:spcPct val="107000"/>
                        </a:lnSpc>
                      </a:pPr>
                      <a:r>
                        <a:rPr lang="en-IN" sz="900">
                          <a:effectLst/>
                        </a:rPr>
                        <a:t> </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tc>
                  <a:txBody>
                    <a:bodyPr/>
                    <a:lstStyle/>
                    <a:p>
                      <a:pPr>
                        <a:lnSpc>
                          <a:spcPct val="107000"/>
                        </a:lnSpc>
                      </a:pPr>
                      <a:r>
                        <a:rPr lang="en-IN" sz="900" dirty="0">
                          <a:effectLst/>
                        </a:rPr>
                        <a:t>Blank - N/A</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504" marR="53504" marT="0" marB="0" anchor="b"/>
                </a:tc>
                <a:extLst>
                  <a:ext uri="{0D108BD9-81ED-4DB2-BD59-A6C34878D82A}">
                    <a16:rowId xmlns:a16="http://schemas.microsoft.com/office/drawing/2014/main" val="135750711"/>
                  </a:ext>
                </a:extLst>
              </a:tr>
            </a:tbl>
          </a:graphicData>
        </a:graphic>
      </p:graphicFrame>
      <p:sp>
        <p:nvSpPr>
          <p:cNvPr id="5" name="Rectangle 2">
            <a:extLst>
              <a:ext uri="{FF2B5EF4-FFF2-40B4-BE49-F238E27FC236}">
                <a16:creationId xmlns:a16="http://schemas.microsoft.com/office/drawing/2014/main" id="{71B43313-D3CC-4EE0-907F-ABDEFD406F5A}"/>
              </a:ext>
            </a:extLst>
          </p:cNvPr>
          <p:cNvSpPr txBox="1">
            <a:spLocks noChangeArrowheads="1"/>
          </p:cNvSpPr>
          <p:nvPr/>
        </p:nvSpPr>
        <p:spPr bwMode="auto">
          <a:xfrm>
            <a:off x="3962400" y="579620"/>
            <a:ext cx="518160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US" sz="3200" b="1" dirty="0">
                <a:solidFill>
                  <a:schemeClr val="accent2"/>
                </a:solidFill>
                <a:latin typeface="+mn-lt"/>
              </a:rPr>
              <a:t>Data Summary</a:t>
            </a:r>
          </a:p>
          <a:p>
            <a:pPr algn="r">
              <a:spcBef>
                <a:spcPct val="50000"/>
              </a:spcBef>
              <a:spcAft>
                <a:spcPct val="50000"/>
              </a:spcAft>
            </a:pPr>
            <a:endParaRPr lang="en-US" sz="3200" b="1" dirty="0">
              <a:solidFill>
                <a:schemeClr val="accent2"/>
              </a:solidFill>
              <a:latin typeface="+mn-lt"/>
            </a:endParaRPr>
          </a:p>
        </p:txBody>
      </p:sp>
    </p:spTree>
    <p:extLst>
      <p:ext uri="{BB962C8B-B14F-4D97-AF65-F5344CB8AC3E}">
        <p14:creationId xmlns:p14="http://schemas.microsoft.com/office/powerpoint/2010/main" val="367667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935CBFF-06AB-4414-84B7-3F105FD5685F}"/>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US" sz="3200" b="1" dirty="0">
                <a:solidFill>
                  <a:schemeClr val="accent2"/>
                </a:solidFill>
                <a:latin typeface="+mn-lt"/>
              </a:rPr>
              <a:t>Data Summary</a:t>
            </a:r>
          </a:p>
          <a:p>
            <a:pPr algn="r">
              <a:spcBef>
                <a:spcPct val="50000"/>
              </a:spcBef>
              <a:spcAft>
                <a:spcPct val="50000"/>
              </a:spcAft>
            </a:pPr>
            <a:endParaRPr lang="en-US" sz="3200" b="1" dirty="0">
              <a:solidFill>
                <a:schemeClr val="accent2"/>
              </a:solidFill>
              <a:latin typeface="+mn-lt"/>
            </a:endParaRPr>
          </a:p>
          <a:p>
            <a:pPr lvl="2" algn="r">
              <a:spcBef>
                <a:spcPct val="50000"/>
              </a:spcBef>
              <a:spcAft>
                <a:spcPct val="50000"/>
              </a:spcAft>
            </a:pPr>
            <a:endParaRPr lang="en-US" sz="3200" b="1" dirty="0">
              <a:solidFill>
                <a:schemeClr val="accent2"/>
              </a:solidFill>
            </a:endParaRPr>
          </a:p>
        </p:txBody>
      </p:sp>
      <p:graphicFrame>
        <p:nvGraphicFramePr>
          <p:cNvPr id="4" name="Chart 3">
            <a:extLst>
              <a:ext uri="{FF2B5EF4-FFF2-40B4-BE49-F238E27FC236}">
                <a16:creationId xmlns:a16="http://schemas.microsoft.com/office/drawing/2014/main" id="{6179791A-C870-43E1-A2EC-EA7752D5CA6A}"/>
              </a:ext>
            </a:extLst>
          </p:cNvPr>
          <p:cNvGraphicFramePr/>
          <p:nvPr>
            <p:extLst>
              <p:ext uri="{D42A27DB-BD31-4B8C-83A1-F6EECF244321}">
                <p14:modId xmlns:p14="http://schemas.microsoft.com/office/powerpoint/2010/main" val="3548559801"/>
              </p:ext>
            </p:extLst>
          </p:nvPr>
        </p:nvGraphicFramePr>
        <p:xfrm>
          <a:off x="4572000" y="3016577"/>
          <a:ext cx="4265821" cy="299918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C3C13DB-1FB7-48F2-8904-1ECF31F6F82C}"/>
              </a:ext>
            </a:extLst>
          </p:cNvPr>
          <p:cNvSpPr txBox="1"/>
          <p:nvPr/>
        </p:nvSpPr>
        <p:spPr>
          <a:xfrm>
            <a:off x="631402" y="1556467"/>
            <a:ext cx="7928136" cy="1664879"/>
          </a:xfrm>
          <a:prstGeom prst="rect">
            <a:avLst/>
          </a:prstGeom>
          <a:noFill/>
        </p:spPr>
        <p:txBody>
          <a:bodyPr wrap="square">
            <a:spAutoFit/>
          </a:bodyPr>
          <a:lstStyle/>
          <a:p>
            <a:pPr lvl="0" algn="just">
              <a:lnSpc>
                <a:spcPct val="115000"/>
              </a:lnSpc>
              <a:spcAft>
                <a:spcPts val="800"/>
              </a:spcAft>
            </a:pP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Target-Churn Analysis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Target or churn analysis analyzes the outcome or target variable concerning the other features among the data and the univariate analysis of the feature itself. In the data, the target variable is binary and consists of 7999 1's and 2001 0's, making it 20% of responses from the data, which is more than an industry standard to go for modelling.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334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F5BB7E05-1D96-4360-BABE-7C10F62FE0DC}"/>
              </a:ext>
            </a:extLst>
          </p:cNvPr>
          <p:cNvGraphicFramePr>
            <a:graphicFrameLocks/>
          </p:cNvGraphicFramePr>
          <p:nvPr>
            <p:extLst>
              <p:ext uri="{D42A27DB-BD31-4B8C-83A1-F6EECF244321}">
                <p14:modId xmlns:p14="http://schemas.microsoft.com/office/powerpoint/2010/main" val="3232938552"/>
              </p:ext>
            </p:extLst>
          </p:nvPr>
        </p:nvGraphicFramePr>
        <p:xfrm>
          <a:off x="348792" y="1919942"/>
          <a:ext cx="8446416" cy="3585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2">
            <a:extLst>
              <a:ext uri="{FF2B5EF4-FFF2-40B4-BE49-F238E27FC236}">
                <a16:creationId xmlns:a16="http://schemas.microsoft.com/office/drawing/2014/main" id="{54EF1294-5702-44EE-AE09-B5ACC35C99A4}"/>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sp>
        <p:nvSpPr>
          <p:cNvPr id="4" name="Rectangle: Rounded Corners 3">
            <a:extLst>
              <a:ext uri="{FF2B5EF4-FFF2-40B4-BE49-F238E27FC236}">
                <a16:creationId xmlns:a16="http://schemas.microsoft.com/office/drawing/2014/main" id="{C6C8A328-177E-4460-A30E-CAF48E69F726}"/>
              </a:ext>
            </a:extLst>
          </p:cNvPr>
          <p:cNvSpPr/>
          <p:nvPr/>
        </p:nvSpPr>
        <p:spPr>
          <a:xfrm>
            <a:off x="4866837" y="4160183"/>
            <a:ext cx="2532691" cy="133491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 name="Group 6">
            <a:extLst>
              <a:ext uri="{FF2B5EF4-FFF2-40B4-BE49-F238E27FC236}">
                <a16:creationId xmlns:a16="http://schemas.microsoft.com/office/drawing/2014/main" id="{768B13EF-435F-4412-8E0F-557699AD5A93}"/>
              </a:ext>
            </a:extLst>
          </p:cNvPr>
          <p:cNvGrpSpPr/>
          <p:nvPr/>
        </p:nvGrpSpPr>
        <p:grpSpPr>
          <a:xfrm>
            <a:off x="5123777" y="4404275"/>
            <a:ext cx="2532691" cy="1334916"/>
            <a:chOff x="5911664" y="0"/>
            <a:chExt cx="2532691" cy="1468408"/>
          </a:xfrm>
        </p:grpSpPr>
        <p:sp>
          <p:nvSpPr>
            <p:cNvPr id="8" name="Rectangle: Rounded Corners 7">
              <a:extLst>
                <a:ext uri="{FF2B5EF4-FFF2-40B4-BE49-F238E27FC236}">
                  <a16:creationId xmlns:a16="http://schemas.microsoft.com/office/drawing/2014/main" id="{25D58977-8CE1-4DC4-AD36-CDAA62DE4217}"/>
                </a:ext>
              </a:extLst>
            </p:cNvPr>
            <p:cNvSpPr/>
            <p:nvPr/>
          </p:nvSpPr>
          <p:spPr>
            <a:xfrm>
              <a:off x="5911664" y="0"/>
              <a:ext cx="2532691" cy="146840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ectangle: Rounded Corners 5">
              <a:extLst>
                <a:ext uri="{FF2B5EF4-FFF2-40B4-BE49-F238E27FC236}">
                  <a16:creationId xmlns:a16="http://schemas.microsoft.com/office/drawing/2014/main" id="{9F0ED3EA-CE0E-4185-9ADE-751E0084E3FD}"/>
                </a:ext>
              </a:extLst>
            </p:cNvPr>
            <p:cNvSpPr txBox="1"/>
            <p:nvPr/>
          </p:nvSpPr>
          <p:spPr>
            <a:xfrm>
              <a:off x="5954672" y="43008"/>
              <a:ext cx="2446675" cy="13823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Assess and compare performance of models with AUC </a:t>
              </a:r>
              <a:r>
                <a:rPr lang="en-US" dirty="0"/>
                <a:t>,Recall , Accuracy</a:t>
              </a:r>
              <a:endParaRPr lang="en-US" sz="1800" kern="1200" dirty="0"/>
            </a:p>
          </p:txBody>
        </p:sp>
      </p:grpSp>
      <p:sp>
        <p:nvSpPr>
          <p:cNvPr id="10" name="Rectangle: Rounded Corners 9">
            <a:extLst>
              <a:ext uri="{FF2B5EF4-FFF2-40B4-BE49-F238E27FC236}">
                <a16:creationId xmlns:a16="http://schemas.microsoft.com/office/drawing/2014/main" id="{9FDB6722-57AF-4AB8-9D9E-313D0FA731F2}"/>
              </a:ext>
            </a:extLst>
          </p:cNvPr>
          <p:cNvSpPr/>
          <p:nvPr/>
        </p:nvSpPr>
        <p:spPr>
          <a:xfrm>
            <a:off x="1606731" y="4180605"/>
            <a:ext cx="2532691" cy="133491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1" name="Group 10">
            <a:extLst>
              <a:ext uri="{FF2B5EF4-FFF2-40B4-BE49-F238E27FC236}">
                <a16:creationId xmlns:a16="http://schemas.microsoft.com/office/drawing/2014/main" id="{22C2CFE8-25A5-4333-A4EC-2FA384691ACD}"/>
              </a:ext>
            </a:extLst>
          </p:cNvPr>
          <p:cNvGrpSpPr/>
          <p:nvPr/>
        </p:nvGrpSpPr>
        <p:grpSpPr>
          <a:xfrm>
            <a:off x="1863671" y="4424697"/>
            <a:ext cx="2532691" cy="1334916"/>
            <a:chOff x="5911664" y="0"/>
            <a:chExt cx="2532691" cy="1468408"/>
          </a:xfrm>
        </p:grpSpPr>
        <p:sp>
          <p:nvSpPr>
            <p:cNvPr id="12" name="Rectangle: Rounded Corners 11">
              <a:extLst>
                <a:ext uri="{FF2B5EF4-FFF2-40B4-BE49-F238E27FC236}">
                  <a16:creationId xmlns:a16="http://schemas.microsoft.com/office/drawing/2014/main" id="{32CECABA-E24B-4AF1-A8FB-11955B7D6F80}"/>
                </a:ext>
              </a:extLst>
            </p:cNvPr>
            <p:cNvSpPr/>
            <p:nvPr/>
          </p:nvSpPr>
          <p:spPr>
            <a:xfrm>
              <a:off x="5911664" y="0"/>
              <a:ext cx="2532691" cy="146840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Rectangle: Rounded Corners 5">
              <a:extLst>
                <a:ext uri="{FF2B5EF4-FFF2-40B4-BE49-F238E27FC236}">
                  <a16:creationId xmlns:a16="http://schemas.microsoft.com/office/drawing/2014/main" id="{D0AB3742-717E-4ED6-9F25-FC0B4655B922}"/>
                </a:ext>
              </a:extLst>
            </p:cNvPr>
            <p:cNvSpPr txBox="1"/>
            <p:nvPr/>
          </p:nvSpPr>
          <p:spPr>
            <a:xfrm>
              <a:off x="5954672" y="43008"/>
              <a:ext cx="2446675" cy="13823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Predict probability of the output and divide them into quantiles</a:t>
              </a:r>
            </a:p>
          </p:txBody>
        </p:sp>
      </p:grpSp>
      <p:sp>
        <p:nvSpPr>
          <p:cNvPr id="20" name="Arrow: Curved Up 19">
            <a:extLst>
              <a:ext uri="{FF2B5EF4-FFF2-40B4-BE49-F238E27FC236}">
                <a16:creationId xmlns:a16="http://schemas.microsoft.com/office/drawing/2014/main" id="{BEC2705D-BEEB-4CC1-A990-42B2961FA958}"/>
              </a:ext>
            </a:extLst>
          </p:cNvPr>
          <p:cNvSpPr/>
          <p:nvPr/>
        </p:nvSpPr>
        <p:spPr>
          <a:xfrm>
            <a:off x="2366445" y="3389902"/>
            <a:ext cx="1772977" cy="49778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Curved Down 20">
            <a:extLst>
              <a:ext uri="{FF2B5EF4-FFF2-40B4-BE49-F238E27FC236}">
                <a16:creationId xmlns:a16="http://schemas.microsoft.com/office/drawing/2014/main" id="{6E067BCE-A964-4F6A-A1F0-AEDB52021D7F}"/>
              </a:ext>
            </a:extLst>
          </p:cNvPr>
          <p:cNvSpPr/>
          <p:nvPr/>
        </p:nvSpPr>
        <p:spPr>
          <a:xfrm>
            <a:off x="5166785" y="1281319"/>
            <a:ext cx="1827904" cy="3777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Curved Down 24">
            <a:extLst>
              <a:ext uri="{FF2B5EF4-FFF2-40B4-BE49-F238E27FC236}">
                <a16:creationId xmlns:a16="http://schemas.microsoft.com/office/drawing/2014/main" id="{9ACEC591-62D0-48CB-ABB0-017B96A0383C}"/>
              </a:ext>
            </a:extLst>
          </p:cNvPr>
          <p:cNvSpPr/>
          <p:nvPr/>
        </p:nvSpPr>
        <p:spPr>
          <a:xfrm rot="10800000">
            <a:off x="3673994" y="5750186"/>
            <a:ext cx="1915210" cy="46607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Arrow: Curved Down 25">
            <a:extLst>
              <a:ext uri="{FF2B5EF4-FFF2-40B4-BE49-F238E27FC236}">
                <a16:creationId xmlns:a16="http://schemas.microsoft.com/office/drawing/2014/main" id="{BC6C88D8-353D-4D58-A165-F0AFCBFFD064}"/>
              </a:ext>
            </a:extLst>
          </p:cNvPr>
          <p:cNvSpPr/>
          <p:nvPr/>
        </p:nvSpPr>
        <p:spPr>
          <a:xfrm rot="7402372">
            <a:off x="7304640" y="3987533"/>
            <a:ext cx="2419509" cy="635742"/>
          </a:xfrm>
          <a:prstGeom prst="curvedDownArrow">
            <a:avLst>
              <a:gd name="adj1" fmla="val 25000"/>
              <a:gd name="adj2" fmla="val 50000"/>
              <a:gd name="adj3" fmla="val 27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21582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672D2E-CC4B-463C-AAF9-EB691E3F3079}"/>
              </a:ext>
            </a:extLst>
          </p:cNvPr>
          <p:cNvSpPr>
            <a:spLocks noGrp="1"/>
          </p:cNvSpPr>
          <p:nvPr>
            <p:ph type="subTitle" idx="1"/>
          </p:nvPr>
        </p:nvSpPr>
        <p:spPr>
          <a:xfrm>
            <a:off x="398282" y="1603556"/>
            <a:ext cx="6858000" cy="436729"/>
          </a:xfrm>
        </p:spPr>
        <p:txBody>
          <a:bodyPr/>
          <a:lstStyle/>
          <a:p>
            <a:pPr algn="l"/>
            <a:r>
              <a:rPr lang="en-US" b="1" dirty="0"/>
              <a:t>Data Pre-processing :</a:t>
            </a:r>
          </a:p>
          <a:p>
            <a:pPr algn="l"/>
            <a:endParaRPr lang="en-IN" sz="1800" dirty="0"/>
          </a:p>
        </p:txBody>
      </p:sp>
      <p:sp>
        <p:nvSpPr>
          <p:cNvPr id="5" name="Rectangle 2">
            <a:extLst>
              <a:ext uri="{FF2B5EF4-FFF2-40B4-BE49-F238E27FC236}">
                <a16:creationId xmlns:a16="http://schemas.microsoft.com/office/drawing/2014/main" id="{191EAC33-D9B5-4DB7-89C3-59F9624A999C}"/>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sp>
        <p:nvSpPr>
          <p:cNvPr id="4" name="Subtitle 2">
            <a:extLst>
              <a:ext uri="{FF2B5EF4-FFF2-40B4-BE49-F238E27FC236}">
                <a16:creationId xmlns:a16="http://schemas.microsoft.com/office/drawing/2014/main" id="{D5967E42-F5B8-473E-A35C-EBCDD59A9946}"/>
              </a:ext>
            </a:extLst>
          </p:cNvPr>
          <p:cNvSpPr txBox="1">
            <a:spLocks/>
          </p:cNvSpPr>
          <p:nvPr/>
        </p:nvSpPr>
        <p:spPr>
          <a:xfrm>
            <a:off x="398282" y="2147270"/>
            <a:ext cx="4769487" cy="1717719"/>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7200" b="1" dirty="0"/>
              <a:t>a)Missing Value Treatment</a:t>
            </a:r>
            <a:r>
              <a:rPr lang="en-US" sz="8000" b="1" dirty="0"/>
              <a:t>:</a:t>
            </a:r>
          </a:p>
          <a:p>
            <a:pPr algn="l"/>
            <a:endParaRPr lang="en-US" sz="4400" u="sng" dirty="0">
              <a:effectLst/>
              <a:latin typeface="Courier New" panose="02070309020205020404" pitchFamily="49" charset="0"/>
              <a:ea typeface="Calibri" panose="020F0502020204030204" pitchFamily="34" charset="0"/>
              <a:cs typeface="Times New Roman" panose="02020603050405020304" pitchFamily="18" charset="0"/>
            </a:endParaRPr>
          </a:p>
          <a:p>
            <a:pPr algn="l"/>
            <a:endParaRPr lang="en-US" sz="4800" u="sng" dirty="0">
              <a:effectLst/>
              <a:latin typeface="Courier New" panose="02070309020205020404" pitchFamily="49" charset="0"/>
              <a:ea typeface="Calibri" panose="020F0502020204030204" pitchFamily="34" charset="0"/>
              <a:cs typeface="Times New Roman" panose="02020603050405020304" pitchFamily="18" charset="0"/>
            </a:endParaRPr>
          </a:p>
          <a:p>
            <a:pPr algn="l"/>
            <a:r>
              <a:rPr lang="en-IN" sz="4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imputer </a:t>
            </a:r>
            <a:r>
              <a:rPr lang="en-IN" sz="48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4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4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KNNImputer</a:t>
            </a:r>
            <a:r>
              <a:rPr lang="en-IN" sz="48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 (</a:t>
            </a:r>
            <a:r>
              <a:rPr lang="en-IN" sz="4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n_neighbors</a:t>
            </a:r>
            <a:r>
              <a:rPr lang="en-IN" sz="48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4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48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5</a:t>
            </a:r>
            <a:r>
              <a:rPr lang="en-IN" sz="48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p>
          <a:p>
            <a:pPr algn="l"/>
            <a:r>
              <a:rPr lang="en-IN" sz="4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imputed_X_train</a:t>
            </a:r>
            <a:r>
              <a:rPr lang="en-IN" sz="4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48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4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pd</a:t>
            </a:r>
            <a:r>
              <a:rPr lang="en-IN" sz="48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4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4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DataFrame</a:t>
            </a:r>
            <a:r>
              <a:rPr lang="en-IN" sz="48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4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imputer</a:t>
            </a:r>
            <a:r>
              <a:rPr lang="en-IN" sz="4800" b="1" dirty="0" err="1">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4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fit_transform</a:t>
            </a:r>
            <a:r>
              <a:rPr lang="en-IN" sz="48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48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data_X_train</a:t>
            </a:r>
            <a:r>
              <a:rPr lang="en-IN" sz="48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endParaRPr lang="en-US" sz="4000" b="1" dirty="0"/>
          </a:p>
          <a:p>
            <a:pPr algn="l"/>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EA9665BF-16BD-480C-89E6-3DEFCC1EF4BD}"/>
              </a:ext>
            </a:extLst>
          </p:cNvPr>
          <p:cNvGraphicFramePr>
            <a:graphicFrameLocks noGrp="1"/>
          </p:cNvGraphicFramePr>
          <p:nvPr>
            <p:extLst>
              <p:ext uri="{D42A27DB-BD31-4B8C-83A1-F6EECF244321}">
                <p14:modId xmlns:p14="http://schemas.microsoft.com/office/powerpoint/2010/main" val="979718030"/>
              </p:ext>
            </p:extLst>
          </p:nvPr>
        </p:nvGraphicFramePr>
        <p:xfrm>
          <a:off x="5167770" y="2649114"/>
          <a:ext cx="3597275" cy="3608388"/>
        </p:xfrm>
        <a:graphic>
          <a:graphicData uri="http://schemas.openxmlformats.org/drawingml/2006/table">
            <a:tbl>
              <a:tblPr firstRow="1" firstCol="1" bandRow="1">
                <a:tableStyleId>{5C22544A-7EE6-4342-B048-85BDC9FD1C3A}</a:tableStyleId>
              </a:tblPr>
              <a:tblGrid>
                <a:gridCol w="1514475">
                  <a:extLst>
                    <a:ext uri="{9D8B030D-6E8A-4147-A177-3AD203B41FA5}">
                      <a16:colId xmlns:a16="http://schemas.microsoft.com/office/drawing/2014/main" val="503379435"/>
                    </a:ext>
                  </a:extLst>
                </a:gridCol>
                <a:gridCol w="887095">
                  <a:extLst>
                    <a:ext uri="{9D8B030D-6E8A-4147-A177-3AD203B41FA5}">
                      <a16:colId xmlns:a16="http://schemas.microsoft.com/office/drawing/2014/main" val="3092301536"/>
                    </a:ext>
                  </a:extLst>
                </a:gridCol>
                <a:gridCol w="1195705">
                  <a:extLst>
                    <a:ext uri="{9D8B030D-6E8A-4147-A177-3AD203B41FA5}">
                      <a16:colId xmlns:a16="http://schemas.microsoft.com/office/drawing/2014/main" val="1701244897"/>
                    </a:ext>
                  </a:extLst>
                </a:gridCol>
              </a:tblGrid>
              <a:tr h="159385">
                <a:tc>
                  <a:txBody>
                    <a:bodyPr/>
                    <a:lstStyle/>
                    <a:p>
                      <a:pPr algn="ctr">
                        <a:lnSpc>
                          <a:spcPct val="107000"/>
                        </a:lnSpc>
                        <a:spcAft>
                          <a:spcPts val="800"/>
                        </a:spcAft>
                      </a:pPr>
                      <a:r>
                        <a:rPr lang="en-IN" sz="1100">
                          <a:effectLst/>
                        </a:rPr>
                        <a:t>col_name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null 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After Imputation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9783539"/>
                  </a:ext>
                </a:extLst>
              </a:tr>
              <a:tr h="159385">
                <a:tc>
                  <a:txBody>
                    <a:bodyPr/>
                    <a:lstStyle/>
                    <a:p>
                      <a:pPr>
                        <a:lnSpc>
                          <a:spcPct val="107000"/>
                        </a:lnSpc>
                        <a:spcAft>
                          <a:spcPts val="800"/>
                        </a:spcAft>
                      </a:pPr>
                      <a:r>
                        <a:rPr lang="en-IN" sz="1100">
                          <a:effectLst/>
                        </a:rPr>
                        <a:t>zip5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0504700"/>
                  </a:ext>
                </a:extLst>
              </a:tr>
              <a:tr h="159385">
                <a:tc>
                  <a:txBody>
                    <a:bodyPr/>
                    <a:lstStyle/>
                    <a:p>
                      <a:pPr>
                        <a:lnSpc>
                          <a:spcPct val="107000"/>
                        </a:lnSpc>
                        <a:spcAft>
                          <a:spcPts val="800"/>
                        </a:spcAft>
                      </a:pPr>
                      <a:r>
                        <a:rPr lang="en-IN" sz="1100">
                          <a:effectLst/>
                        </a:rPr>
                        <a:t>unique_key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1400200"/>
                  </a:ext>
                </a:extLst>
              </a:tr>
              <a:tr h="159385">
                <a:tc>
                  <a:txBody>
                    <a:bodyPr/>
                    <a:lstStyle/>
                    <a:p>
                      <a:pPr>
                        <a:lnSpc>
                          <a:spcPct val="107000"/>
                        </a:lnSpc>
                        <a:spcAft>
                          <a:spcPts val="800"/>
                        </a:spcAft>
                      </a:pPr>
                      <a:r>
                        <a:rPr lang="en-IN" sz="1100">
                          <a:effectLst/>
                        </a:rPr>
                        <a: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3041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8634296"/>
                  </a:ext>
                </a:extLst>
              </a:tr>
              <a:tr h="159385">
                <a:tc>
                  <a:txBody>
                    <a:bodyPr/>
                    <a:lstStyle/>
                    <a:p>
                      <a:pPr>
                        <a:lnSpc>
                          <a:spcPct val="107000"/>
                        </a:lnSpc>
                        <a:spcAft>
                          <a:spcPts val="800"/>
                        </a:spcAft>
                      </a:pPr>
                      <a:r>
                        <a:rPr lang="en-IN" sz="1100" dirty="0" err="1">
                          <a:effectLst/>
                        </a:rPr>
                        <a:t>channel_cd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0021908"/>
                  </a:ext>
                </a:extLst>
              </a:tr>
              <a:tr h="159385">
                <a:tc>
                  <a:txBody>
                    <a:bodyPr/>
                    <a:lstStyle/>
                    <a:p>
                      <a:pPr>
                        <a:lnSpc>
                          <a:spcPct val="107000"/>
                        </a:lnSpc>
                        <a:spcAft>
                          <a:spcPts val="800"/>
                        </a:spcAft>
                      </a:pPr>
                      <a:r>
                        <a:rPr lang="en-IN" sz="1100">
                          <a:effectLst/>
                        </a:rPr>
                        <a:t>state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5859940"/>
                  </a:ext>
                </a:extLst>
              </a:tr>
              <a:tr h="159385">
                <a:tc>
                  <a:txBody>
                    <a:bodyPr/>
                    <a:lstStyle/>
                    <a:p>
                      <a:pPr>
                        <a:lnSpc>
                          <a:spcPct val="107000"/>
                        </a:lnSpc>
                        <a:spcAft>
                          <a:spcPts val="800"/>
                        </a:spcAft>
                      </a:pPr>
                      <a:r>
                        <a:rPr lang="en-IN" sz="1100">
                          <a:effectLst/>
                        </a:rPr>
                        <a:t>cancels_month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0673875"/>
                  </a:ext>
                </a:extLst>
              </a:tr>
              <a:tr h="159385">
                <a:tc>
                  <a:txBody>
                    <a:bodyPr/>
                    <a:lstStyle/>
                    <a:p>
                      <a:pPr>
                        <a:lnSpc>
                          <a:spcPct val="107000"/>
                        </a:lnSpc>
                        <a:spcAft>
                          <a:spcPts val="800"/>
                        </a:spcAft>
                      </a:pPr>
                      <a:r>
                        <a:rPr lang="en-IN" sz="1100">
                          <a:effectLst/>
                        </a:rPr>
                        <a:t>treatment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736222"/>
                  </a:ext>
                </a:extLst>
              </a:tr>
              <a:tr h="159385">
                <a:tc>
                  <a:txBody>
                    <a:bodyPr/>
                    <a:lstStyle/>
                    <a:p>
                      <a:pPr>
                        <a:lnSpc>
                          <a:spcPct val="107000"/>
                        </a:lnSpc>
                        <a:spcAft>
                          <a:spcPts val="800"/>
                        </a:spcAft>
                      </a:pPr>
                      <a:r>
                        <a:rPr lang="en-IN" sz="1100">
                          <a:effectLst/>
                        </a:rPr>
                        <a:t>resp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7220621"/>
                  </a:ext>
                </a:extLst>
              </a:tr>
              <a:tr h="159385">
                <a:tc>
                  <a:txBody>
                    <a:bodyPr/>
                    <a:lstStyle/>
                    <a:p>
                      <a:pPr>
                        <a:lnSpc>
                          <a:spcPct val="107000"/>
                        </a:lnSpc>
                        <a:spcAft>
                          <a:spcPts val="800"/>
                        </a:spcAft>
                      </a:pPr>
                      <a:r>
                        <a:rPr lang="en-IN" sz="1100">
                          <a:effectLst/>
                        </a:rPr>
                        <a:t>conv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772126"/>
                  </a:ext>
                </a:extLst>
              </a:tr>
              <a:tr h="159385">
                <a:tc>
                  <a:txBody>
                    <a:bodyPr/>
                    <a:lstStyle/>
                    <a:p>
                      <a:pPr>
                        <a:lnSpc>
                          <a:spcPct val="107000"/>
                        </a:lnSpc>
                        <a:spcAft>
                          <a:spcPts val="800"/>
                        </a:spcAft>
                      </a:pPr>
                      <a:r>
                        <a:rPr lang="en-IN" sz="1100">
                          <a:effectLst/>
                        </a:rPr>
                        <a:t>region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0387407"/>
                  </a:ext>
                </a:extLst>
              </a:tr>
              <a:tr h="159385">
                <a:tc>
                  <a:txBody>
                    <a:bodyPr/>
                    <a:lstStyle/>
                    <a:p>
                      <a:pPr>
                        <a:lnSpc>
                          <a:spcPct val="107000"/>
                        </a:lnSpc>
                        <a:spcAft>
                          <a:spcPts val="800"/>
                        </a:spcAft>
                      </a:pPr>
                      <a:r>
                        <a:rPr lang="en-IN" sz="1100">
                          <a:effectLst/>
                        </a:rPr>
                        <a:t>division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3615025"/>
                  </a:ext>
                </a:extLst>
              </a:tr>
              <a:tr h="159385">
                <a:tc>
                  <a:txBody>
                    <a:bodyPr/>
                    <a:lstStyle/>
                    <a:p>
                      <a:pPr>
                        <a:lnSpc>
                          <a:spcPct val="107000"/>
                        </a:lnSpc>
                        <a:spcAft>
                          <a:spcPts val="800"/>
                        </a:spcAft>
                      </a:pPr>
                      <a:r>
                        <a:rPr lang="en-IN" sz="1100">
                          <a:effectLst/>
                        </a:rPr>
                        <a:t>cancel_reason_bucket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9844700"/>
                  </a:ext>
                </a:extLst>
              </a:tr>
              <a:tr h="159385">
                <a:tc>
                  <a:txBody>
                    <a:bodyPr/>
                    <a:lstStyle/>
                    <a:p>
                      <a:pPr>
                        <a:lnSpc>
                          <a:spcPct val="107000"/>
                        </a:lnSpc>
                        <a:spcAft>
                          <a:spcPts val="800"/>
                        </a:spcAft>
                      </a:pPr>
                      <a:r>
                        <a:rPr lang="en-IN" sz="1100">
                          <a:effectLst/>
                        </a:rPr>
                        <a:t>annual_premium_select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419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800340"/>
                  </a:ext>
                </a:extLst>
              </a:tr>
              <a:tr h="159385">
                <a:tc>
                  <a:txBody>
                    <a:bodyPr/>
                    <a:lstStyle/>
                    <a:p>
                      <a:pPr>
                        <a:lnSpc>
                          <a:spcPct val="107000"/>
                        </a:lnSpc>
                        <a:spcAft>
                          <a:spcPts val="800"/>
                        </a:spcAft>
                      </a:pPr>
                      <a:r>
                        <a:rPr lang="en-IN" sz="1100">
                          <a:effectLst/>
                        </a:rPr>
                        <a:t>driver_cnt_select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419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5222221"/>
                  </a:ext>
                </a:extLst>
              </a:tr>
              <a:tr h="159385">
                <a:tc>
                  <a:txBody>
                    <a:bodyPr/>
                    <a:lstStyle/>
                    <a:p>
                      <a:pPr>
                        <a:lnSpc>
                          <a:spcPct val="107000"/>
                        </a:lnSpc>
                        <a:spcAft>
                          <a:spcPts val="800"/>
                        </a:spcAft>
                      </a:pPr>
                      <a:r>
                        <a:rPr lang="en-IN" sz="1100">
                          <a:effectLst/>
                        </a:rPr>
                        <a:t>vehicle_cnt_select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419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8183246"/>
                  </a:ext>
                </a:extLst>
              </a:tr>
              <a:tr h="159385">
                <a:tc>
                  <a:txBody>
                    <a:bodyPr/>
                    <a:lstStyle/>
                    <a:p>
                      <a:pPr>
                        <a:lnSpc>
                          <a:spcPct val="107000"/>
                        </a:lnSpc>
                        <a:spcAft>
                          <a:spcPts val="800"/>
                        </a:spcAft>
                      </a:pPr>
                      <a:r>
                        <a:rPr lang="en-IN" sz="1100">
                          <a:effectLst/>
                        </a:rPr>
                        <a:t>polk_flag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3287223"/>
                  </a:ext>
                </a:extLst>
              </a:tr>
              <a:tr h="159385">
                <a:tc>
                  <a:txBody>
                    <a:bodyPr/>
                    <a:lstStyle/>
                    <a:p>
                      <a:pPr>
                        <a:lnSpc>
                          <a:spcPct val="107000"/>
                        </a:lnSpc>
                        <a:spcAft>
                          <a:spcPts val="800"/>
                        </a:spcAft>
                      </a:pPr>
                      <a:r>
                        <a:rPr lang="en-IN" sz="1100">
                          <a:effectLst/>
                        </a:rPr>
                        <a:t>pif_own_rent_cd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3382561"/>
                  </a:ext>
                </a:extLst>
              </a:tr>
              <a:tr h="159385">
                <a:tc>
                  <a:txBody>
                    <a:bodyPr/>
                    <a:lstStyle/>
                    <a:p>
                      <a:pPr>
                        <a:lnSpc>
                          <a:spcPct val="107000"/>
                        </a:lnSpc>
                        <a:spcAft>
                          <a:spcPts val="800"/>
                        </a:spcAft>
                      </a:pPr>
                      <a:r>
                        <a:rPr lang="en-IN" sz="1100">
                          <a:effectLst/>
                        </a:rPr>
                        <a:t>internet_sale_ind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465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2456906"/>
                  </a:ext>
                </a:extLst>
              </a:tr>
              <a:tr h="159385">
                <a:tc>
                  <a:txBody>
                    <a:bodyPr/>
                    <a:lstStyle/>
                    <a:p>
                      <a:pPr>
                        <a:lnSpc>
                          <a:spcPct val="107000"/>
                        </a:lnSpc>
                        <a:spcAft>
                          <a:spcPts val="800"/>
                        </a:spcAft>
                      </a:pPr>
                      <a:r>
                        <a:rPr lang="en-IN" sz="1100">
                          <a:effectLst/>
                        </a:rPr>
                        <a:t>pif_risk_lvl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465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1622897"/>
                  </a:ext>
                </a:extLst>
              </a:tr>
            </a:tbl>
          </a:graphicData>
        </a:graphic>
      </p:graphicFrame>
      <p:pic>
        <p:nvPicPr>
          <p:cNvPr id="8" name="Picture 7" descr="A picture containing icon&#10;&#10;Description automatically generated">
            <a:extLst>
              <a:ext uri="{FF2B5EF4-FFF2-40B4-BE49-F238E27FC236}">
                <a16:creationId xmlns:a16="http://schemas.microsoft.com/office/drawing/2014/main" id="{052FCB52-1428-4D8A-BFE8-E06487D8D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45" y="4230727"/>
            <a:ext cx="3260523" cy="2047433"/>
          </a:xfrm>
          <a:prstGeom prst="rect">
            <a:avLst/>
          </a:prstGeom>
        </p:spPr>
      </p:pic>
    </p:spTree>
    <p:extLst>
      <p:ext uri="{BB962C8B-B14F-4D97-AF65-F5344CB8AC3E}">
        <p14:creationId xmlns:p14="http://schemas.microsoft.com/office/powerpoint/2010/main" val="234252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672D2E-CC4B-463C-AAF9-EB691E3F3079}"/>
              </a:ext>
            </a:extLst>
          </p:cNvPr>
          <p:cNvSpPr>
            <a:spLocks noGrp="1"/>
          </p:cNvSpPr>
          <p:nvPr>
            <p:ph type="subTitle" idx="1"/>
          </p:nvPr>
        </p:nvSpPr>
        <p:spPr>
          <a:xfrm>
            <a:off x="6265313" y="3846314"/>
            <a:ext cx="2387625" cy="331670"/>
          </a:xfrm>
        </p:spPr>
        <p:txBody>
          <a:bodyPr vert="horz" lIns="91440" tIns="45720" rIns="91440" bIns="45720" rtlCol="0">
            <a:normAutofit lnSpcReduction="10000"/>
          </a:bodyPr>
          <a:lstStyle/>
          <a:p>
            <a:r>
              <a:rPr lang="en-US" sz="1300"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i="1" dirty="0">
                <a:effectLst/>
                <a:latin typeface="Times New Roman" panose="02020603050405020304" pitchFamily="18" charset="0"/>
                <a:ea typeface="Calibri" panose="020F0502020204030204" pitchFamily="34" charset="0"/>
                <a:cs typeface="Times New Roman" panose="02020603050405020304" pitchFamily="18" charset="0"/>
              </a:rPr>
              <a:t>Age</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Boxplot</a:t>
            </a:r>
            <a:endParaRPr lang="en-US" sz="1300" dirty="0"/>
          </a:p>
        </p:txBody>
      </p:sp>
      <p:pic>
        <p:nvPicPr>
          <p:cNvPr id="8" name="Picture 7" descr="Chart, box and whisker chart&#10;&#10;Description automatically generated">
            <a:extLst>
              <a:ext uri="{FF2B5EF4-FFF2-40B4-BE49-F238E27FC236}">
                <a16:creationId xmlns:a16="http://schemas.microsoft.com/office/drawing/2014/main" id="{FED34FE6-B7C5-4F6C-AFB5-9B46B6772DF5}"/>
              </a:ext>
            </a:extLst>
          </p:cNvPr>
          <p:cNvPicPr/>
          <p:nvPr/>
        </p:nvPicPr>
        <p:blipFill>
          <a:blip r:embed="rId2">
            <a:extLst>
              <a:ext uri="{28A0092B-C50C-407E-A947-70E740481C1C}">
                <a14:useLocalDpi xmlns:a14="http://schemas.microsoft.com/office/drawing/2010/main" val="0"/>
              </a:ext>
            </a:extLst>
          </a:blip>
          <a:srcRect b="4392"/>
          <a:stretch>
            <a:fillRect/>
          </a:stretch>
        </p:blipFill>
        <p:spPr bwMode="auto">
          <a:xfrm>
            <a:off x="6115050" y="1924701"/>
            <a:ext cx="2665476" cy="1764772"/>
          </a:xfrm>
          <a:prstGeom prst="rect">
            <a:avLst/>
          </a:prstGeom>
          <a:extLst>
            <a:ext uri="{53640926-AAD7-44D8-BBD7-CCE9431645EC}">
              <a14:shadowObscured xmlns:a14="http://schemas.microsoft.com/office/drawing/2010/main"/>
            </a:ext>
          </a:extLst>
        </p:spPr>
      </p:pic>
      <p:cxnSp>
        <p:nvCxnSpPr>
          <p:cNvPr id="16" name="Straight Connector 15">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00" y="5778706"/>
            <a:ext cx="6858000" cy="0"/>
          </a:xfrm>
          <a:prstGeom prst="line">
            <a:avLst/>
          </a:prstGeom>
          <a:ln w="19050">
            <a:solidFill>
              <a:srgbClr val="FEAB65"/>
            </a:solidFill>
          </a:ln>
        </p:spPr>
        <p:style>
          <a:lnRef idx="1">
            <a:schemeClr val="accent1"/>
          </a:lnRef>
          <a:fillRef idx="0">
            <a:schemeClr val="accent1"/>
          </a:fillRef>
          <a:effectRef idx="0">
            <a:schemeClr val="accent1"/>
          </a:effectRef>
          <a:fontRef idx="minor">
            <a:schemeClr val="tx1"/>
          </a:fontRef>
        </p:style>
      </p:cxnSp>
      <p:sp>
        <p:nvSpPr>
          <p:cNvPr id="17" name="Rectangle 2">
            <a:extLst>
              <a:ext uri="{FF2B5EF4-FFF2-40B4-BE49-F238E27FC236}">
                <a16:creationId xmlns:a16="http://schemas.microsoft.com/office/drawing/2014/main" id="{8E38948D-5B5C-475E-8355-788F6A70ADD1}"/>
              </a:ext>
            </a:extLst>
          </p:cNvPr>
          <p:cNvSpPr txBox="1">
            <a:spLocks noChangeArrowheads="1"/>
          </p:cNvSpPr>
          <p:nvPr/>
        </p:nvSpPr>
        <p:spPr bwMode="auto">
          <a:xfrm>
            <a:off x="2954731" y="606307"/>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sp>
        <p:nvSpPr>
          <p:cNvPr id="19" name="Subtitle 2">
            <a:extLst>
              <a:ext uri="{FF2B5EF4-FFF2-40B4-BE49-F238E27FC236}">
                <a16:creationId xmlns:a16="http://schemas.microsoft.com/office/drawing/2014/main" id="{BF3F9A19-D6A2-45C2-A95D-44E23F9BD591}"/>
              </a:ext>
            </a:extLst>
          </p:cNvPr>
          <p:cNvSpPr txBox="1">
            <a:spLocks/>
          </p:cNvSpPr>
          <p:nvPr/>
        </p:nvSpPr>
        <p:spPr>
          <a:xfrm>
            <a:off x="491062" y="3846314"/>
            <a:ext cx="2387625" cy="331670"/>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Times New Roman" panose="02020603050405020304" pitchFamily="18" charset="0"/>
                <a:ea typeface="Calibri" panose="020F0502020204030204" pitchFamily="34" charset="0"/>
                <a:cs typeface="Times New Roman" panose="02020603050405020304" pitchFamily="18" charset="0"/>
              </a:rPr>
              <a:t>(A)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Vehicle_cnt_select</a:t>
            </a:r>
            <a:r>
              <a:rPr lang="en-US" sz="1800" dirty="0">
                <a:latin typeface="Times New Roman" panose="02020603050405020304" pitchFamily="18" charset="0"/>
                <a:ea typeface="Calibri" panose="020F0502020204030204" pitchFamily="34" charset="0"/>
                <a:cs typeface="Times New Roman" panose="02020603050405020304" pitchFamily="18" charset="0"/>
              </a:rPr>
              <a:t> Boxplot </a:t>
            </a:r>
            <a:endParaRPr lang="en-US" dirty="0"/>
          </a:p>
        </p:txBody>
      </p:sp>
      <p:sp>
        <p:nvSpPr>
          <p:cNvPr id="21" name="Subtitle 2">
            <a:extLst>
              <a:ext uri="{FF2B5EF4-FFF2-40B4-BE49-F238E27FC236}">
                <a16:creationId xmlns:a16="http://schemas.microsoft.com/office/drawing/2014/main" id="{2CECAF7D-544F-4552-887F-554867CF30F6}"/>
              </a:ext>
            </a:extLst>
          </p:cNvPr>
          <p:cNvSpPr txBox="1">
            <a:spLocks/>
          </p:cNvSpPr>
          <p:nvPr/>
        </p:nvSpPr>
        <p:spPr>
          <a:xfrm>
            <a:off x="3378187" y="3872056"/>
            <a:ext cx="2387625" cy="331670"/>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Times New Roman" panose="02020603050405020304" pitchFamily="18" charset="0"/>
                <a:ea typeface="Calibri" panose="020F0502020204030204" pitchFamily="34" charset="0"/>
                <a:cs typeface="Times New Roman" panose="02020603050405020304" pitchFamily="18" charset="0"/>
              </a:rPr>
              <a:t>(B) : </a:t>
            </a:r>
            <a:r>
              <a:rPr lang="en-US" sz="1800" i="1" dirty="0" err="1">
                <a:effectLst/>
                <a:latin typeface="Times New Roman" panose="02020603050405020304" pitchFamily="18" charset="0"/>
                <a:ea typeface="Calibri" panose="020F0502020204030204" pitchFamily="34" charset="0"/>
              </a:rPr>
              <a:t>Driver_cnt_select</a:t>
            </a:r>
            <a:r>
              <a:rPr lang="en-US" sz="1800" dirty="0">
                <a:effectLst/>
                <a:latin typeface="Times New Roman" panose="02020603050405020304" pitchFamily="18" charset="0"/>
                <a:ea typeface="Calibri" panose="020F0502020204030204" pitchFamily="34" charset="0"/>
              </a:rPr>
              <a:t> Boxplot </a:t>
            </a:r>
            <a:endParaRPr lang="en-US" dirty="0"/>
          </a:p>
        </p:txBody>
      </p:sp>
      <p:pic>
        <p:nvPicPr>
          <p:cNvPr id="23" name="Picture 22" descr="Chart, box and whisker chart&#10;&#10;Description automatically generated">
            <a:extLst>
              <a:ext uri="{FF2B5EF4-FFF2-40B4-BE49-F238E27FC236}">
                <a16:creationId xmlns:a16="http://schemas.microsoft.com/office/drawing/2014/main" id="{89C62D68-6B44-48F4-90F6-8B8FB86C7EAD}"/>
              </a:ext>
            </a:extLst>
          </p:cNvPr>
          <p:cNvPicPr/>
          <p:nvPr/>
        </p:nvPicPr>
        <p:blipFill>
          <a:blip r:embed="rId3">
            <a:extLst>
              <a:ext uri="{28A0092B-C50C-407E-A947-70E740481C1C}">
                <a14:useLocalDpi xmlns:a14="http://schemas.microsoft.com/office/drawing/2010/main" val="0"/>
              </a:ext>
            </a:extLst>
          </a:blip>
          <a:stretch>
            <a:fillRect/>
          </a:stretch>
        </p:blipFill>
        <p:spPr>
          <a:xfrm>
            <a:off x="361458" y="1880696"/>
            <a:ext cx="2646832" cy="1852782"/>
          </a:xfrm>
          <a:prstGeom prst="rect">
            <a:avLst/>
          </a:prstGeom>
        </p:spPr>
      </p:pic>
      <p:pic>
        <p:nvPicPr>
          <p:cNvPr id="24" name="Picture 23" descr="Chart, box and whisker chart&#10;&#10;Description automatically generated">
            <a:extLst>
              <a:ext uri="{FF2B5EF4-FFF2-40B4-BE49-F238E27FC236}">
                <a16:creationId xmlns:a16="http://schemas.microsoft.com/office/drawing/2014/main" id="{B8D535ED-12FA-4FA6-83B7-B017F97D7D6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249590" y="1844986"/>
            <a:ext cx="2644818" cy="1924201"/>
          </a:xfrm>
          <a:prstGeom prst="rect">
            <a:avLst/>
          </a:prstGeom>
        </p:spPr>
      </p:pic>
      <p:sp>
        <p:nvSpPr>
          <p:cNvPr id="25" name="TextBox 24">
            <a:extLst>
              <a:ext uri="{FF2B5EF4-FFF2-40B4-BE49-F238E27FC236}">
                <a16:creationId xmlns:a16="http://schemas.microsoft.com/office/drawing/2014/main" id="{B439DBA1-2583-45A9-AA1E-18155C53A2D5}"/>
              </a:ext>
            </a:extLst>
          </p:cNvPr>
          <p:cNvSpPr txBox="1"/>
          <p:nvPr/>
        </p:nvSpPr>
        <p:spPr>
          <a:xfrm>
            <a:off x="361458" y="1424168"/>
            <a:ext cx="4652128" cy="400110"/>
          </a:xfrm>
          <a:prstGeom prst="rect">
            <a:avLst/>
          </a:prstGeom>
          <a:noFill/>
        </p:spPr>
        <p:txBody>
          <a:bodyPr wrap="square">
            <a:spAutoFit/>
          </a:bodyPr>
          <a:lstStyle/>
          <a:p>
            <a:pPr algn="l"/>
            <a:r>
              <a:rPr lang="en-US" b="1" dirty="0"/>
              <a:t>b</a:t>
            </a:r>
            <a:r>
              <a:rPr lang="en-US" sz="1800" b="1" dirty="0"/>
              <a:t>)Outliers</a:t>
            </a:r>
            <a:r>
              <a:rPr lang="en-US" sz="2000" b="1" dirty="0"/>
              <a:t>:</a:t>
            </a:r>
          </a:p>
        </p:txBody>
      </p:sp>
      <p:sp>
        <p:nvSpPr>
          <p:cNvPr id="26" name="TextBox 25">
            <a:extLst>
              <a:ext uri="{FF2B5EF4-FFF2-40B4-BE49-F238E27FC236}">
                <a16:creationId xmlns:a16="http://schemas.microsoft.com/office/drawing/2014/main" id="{31F09BD1-6DA9-4EEE-83C8-05F57FBE8393}"/>
              </a:ext>
            </a:extLst>
          </p:cNvPr>
          <p:cNvSpPr txBox="1"/>
          <p:nvPr/>
        </p:nvSpPr>
        <p:spPr>
          <a:xfrm>
            <a:off x="153184" y="4689946"/>
            <a:ext cx="8837629" cy="1088760"/>
          </a:xfrm>
          <a:prstGeom prst="rect">
            <a:avLst/>
          </a:prstGeom>
          <a:noFill/>
        </p:spPr>
        <p:txBody>
          <a:bodyPr wrap="square">
            <a:spAutoFit/>
          </a:bodyPr>
          <a:lstStyle/>
          <a:p>
            <a:pPr marL="914400">
              <a:lnSpc>
                <a:spcPct val="107000"/>
              </a:lnSpc>
              <a:spcAft>
                <a:spcPts val="800"/>
              </a:spcAft>
            </a:pP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outliers </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"age"</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05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err="1">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annual_premium_select</a:t>
            </a:r>
            <a:r>
              <a:rPr lang="en-IN" sz="105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05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err="1">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driver_cnt_select</a:t>
            </a:r>
            <a:r>
              <a:rPr lang="en-IN" sz="105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05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err="1">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vehicle_cnt_select</a:t>
            </a:r>
            <a:r>
              <a:rPr lang="en-IN" sz="105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050" b="1"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for</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col </a:t>
            </a:r>
            <a:r>
              <a:rPr lang="en-IN" sz="1050" b="1"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in</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outliers</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05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out_age</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05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data_X_train</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col</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quantile</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0.75</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1.5</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iqr</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data_X_train</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col</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05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data_X_train</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col</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data_X_train</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col</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mask</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data_X_train</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col</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]&gt;</a:t>
            </a:r>
            <a:r>
              <a:rPr lang="en-IN" sz="105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out_age</a:t>
            </a:r>
            <a:r>
              <a:rPr lang="en-IN" sz="1050" b="1" dirty="0" err="1">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105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out_age</a:t>
            </a:r>
            <a:r>
              <a:rPr lang="en-IN" sz="105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8599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672D2E-CC4B-463C-AAF9-EB691E3F3079}"/>
              </a:ext>
            </a:extLst>
          </p:cNvPr>
          <p:cNvSpPr>
            <a:spLocks noGrp="1"/>
          </p:cNvSpPr>
          <p:nvPr>
            <p:ph type="subTitle" idx="1"/>
          </p:nvPr>
        </p:nvSpPr>
        <p:spPr>
          <a:xfrm>
            <a:off x="596245" y="1565848"/>
            <a:ext cx="5069264" cy="1655762"/>
          </a:xfrm>
        </p:spPr>
        <p:txBody>
          <a:bodyPr>
            <a:normAutofit/>
          </a:bodyPr>
          <a:lstStyle/>
          <a:p>
            <a:pPr algn="l"/>
            <a:r>
              <a:rPr lang="en-US" sz="2000" b="1" dirty="0">
                <a:effectLst/>
                <a:latin typeface="Times New Roman" panose="02020603050405020304" pitchFamily="18" charset="0"/>
                <a:ea typeface="Calibri" panose="020F0502020204030204" pitchFamily="34" charset="0"/>
              </a:rPr>
              <a:t>c)Categorical Variable treatment:</a:t>
            </a:r>
          </a:p>
          <a:p>
            <a:pPr algn="l"/>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dirty="0"/>
          </a:p>
        </p:txBody>
      </p:sp>
      <p:sp>
        <p:nvSpPr>
          <p:cNvPr id="5" name="Rectangle 2">
            <a:extLst>
              <a:ext uri="{FF2B5EF4-FFF2-40B4-BE49-F238E27FC236}">
                <a16:creationId xmlns:a16="http://schemas.microsoft.com/office/drawing/2014/main" id="{191EAC33-D9B5-4DB7-89C3-59F9624A999C}"/>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graphicFrame>
        <p:nvGraphicFramePr>
          <p:cNvPr id="2" name="Table 1">
            <a:extLst>
              <a:ext uri="{FF2B5EF4-FFF2-40B4-BE49-F238E27FC236}">
                <a16:creationId xmlns:a16="http://schemas.microsoft.com/office/drawing/2014/main" id="{11526901-5F48-4D44-9B11-433B2CB44862}"/>
              </a:ext>
            </a:extLst>
          </p:cNvPr>
          <p:cNvGraphicFramePr>
            <a:graphicFrameLocks noGrp="1"/>
          </p:cNvGraphicFramePr>
          <p:nvPr>
            <p:extLst>
              <p:ext uri="{D42A27DB-BD31-4B8C-83A1-F6EECF244321}">
                <p14:modId xmlns:p14="http://schemas.microsoft.com/office/powerpoint/2010/main" val="961874737"/>
              </p:ext>
            </p:extLst>
          </p:nvPr>
        </p:nvGraphicFramePr>
        <p:xfrm>
          <a:off x="5795796" y="2657676"/>
          <a:ext cx="3155059" cy="2427298"/>
        </p:xfrm>
        <a:graphic>
          <a:graphicData uri="http://schemas.openxmlformats.org/drawingml/2006/table">
            <a:tbl>
              <a:tblPr firstRow="1" firstCol="1" bandRow="1">
                <a:tableStyleId>{5C22544A-7EE6-4342-B048-85BDC9FD1C3A}</a:tableStyleId>
              </a:tblPr>
              <a:tblGrid>
                <a:gridCol w="1542888">
                  <a:extLst>
                    <a:ext uri="{9D8B030D-6E8A-4147-A177-3AD203B41FA5}">
                      <a16:colId xmlns:a16="http://schemas.microsoft.com/office/drawing/2014/main" val="1104113024"/>
                    </a:ext>
                  </a:extLst>
                </a:gridCol>
                <a:gridCol w="1612171">
                  <a:extLst>
                    <a:ext uri="{9D8B030D-6E8A-4147-A177-3AD203B41FA5}">
                      <a16:colId xmlns:a16="http://schemas.microsoft.com/office/drawing/2014/main" val="2426959636"/>
                    </a:ext>
                  </a:extLst>
                </a:gridCol>
              </a:tblGrid>
              <a:tr h="204330">
                <a:tc>
                  <a:txBody>
                    <a:bodyPr/>
                    <a:lstStyle/>
                    <a:p>
                      <a:pPr>
                        <a:lnSpc>
                          <a:spcPct val="107000"/>
                        </a:lnSpc>
                        <a:spcAft>
                          <a:spcPts val="800"/>
                        </a:spcAft>
                      </a:pPr>
                      <a:r>
                        <a:rPr lang="en-IN" sz="1100">
                          <a:effectLst/>
                        </a:rPr>
                        <a:t>variable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dirty="0">
                          <a:effectLst/>
                        </a:rPr>
                        <a:t>Categorical Treatment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87779697"/>
                  </a:ext>
                </a:extLst>
              </a:tr>
              <a:tr h="204330">
                <a:tc>
                  <a:txBody>
                    <a:bodyPr/>
                    <a:lstStyle/>
                    <a:p>
                      <a:pPr>
                        <a:lnSpc>
                          <a:spcPct val="107000"/>
                        </a:lnSpc>
                        <a:spcAft>
                          <a:spcPts val="800"/>
                        </a:spcAft>
                      </a:pPr>
                      <a:r>
                        <a:rPr lang="en-IN" sz="1100" dirty="0">
                          <a:effectLst/>
                        </a:rPr>
                        <a:t>'division'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Dummy Encoding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48874872"/>
                  </a:ext>
                </a:extLst>
              </a:tr>
              <a:tr h="204330">
                <a:tc>
                  <a:txBody>
                    <a:bodyPr/>
                    <a:lstStyle/>
                    <a:p>
                      <a:pPr>
                        <a:lnSpc>
                          <a:spcPct val="107000"/>
                        </a:lnSpc>
                        <a:spcAft>
                          <a:spcPts val="800"/>
                        </a:spcAft>
                      </a:pPr>
                      <a:r>
                        <a:rPr lang="en-IN" sz="1100">
                          <a:effectLst/>
                        </a:rPr>
                        <a:t> 'region'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Dummy Encoding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8985728"/>
                  </a:ext>
                </a:extLst>
              </a:tr>
              <a:tr h="588328">
                <a:tc>
                  <a:txBody>
                    <a:bodyPr/>
                    <a:lstStyle/>
                    <a:p>
                      <a:pPr>
                        <a:lnSpc>
                          <a:spcPct val="107000"/>
                        </a:lnSpc>
                        <a:spcAft>
                          <a:spcPts val="800"/>
                        </a:spcAft>
                      </a:pPr>
                      <a:r>
                        <a:rPr lang="en-IN" sz="1100">
                          <a:effectLst/>
                        </a:rPr>
                        <a:t> 'Cancel_reason_bucket'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Dummy Encoding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85087385"/>
                  </a:ext>
                </a:extLst>
              </a:tr>
              <a:tr h="204330">
                <a:tc>
                  <a:txBody>
                    <a:bodyPr/>
                    <a:lstStyle/>
                    <a:p>
                      <a:pPr>
                        <a:lnSpc>
                          <a:spcPct val="107000"/>
                        </a:lnSpc>
                        <a:spcAft>
                          <a:spcPts val="800"/>
                        </a:spcAft>
                      </a:pPr>
                      <a:r>
                        <a:rPr lang="en-IN" sz="1100">
                          <a:effectLst/>
                        </a:rPr>
                        <a:t> 'Pif_own_rent_cd'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Dummy Encoding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12779482"/>
                  </a:ext>
                </a:extLst>
              </a:tr>
              <a:tr h="204330">
                <a:tc>
                  <a:txBody>
                    <a:bodyPr/>
                    <a:lstStyle/>
                    <a:p>
                      <a:pPr>
                        <a:lnSpc>
                          <a:spcPct val="107000"/>
                        </a:lnSpc>
                        <a:spcAft>
                          <a:spcPts val="800"/>
                        </a:spcAft>
                      </a:pPr>
                      <a:r>
                        <a:rPr lang="en-IN" sz="1100">
                          <a:effectLst/>
                        </a:rPr>
                        <a:t>'Internet_sale_ind'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Dummy Encoding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43683443"/>
                  </a:ext>
                </a:extLst>
              </a:tr>
              <a:tr h="204330">
                <a:tc>
                  <a:txBody>
                    <a:bodyPr/>
                    <a:lstStyle/>
                    <a:p>
                      <a:pPr>
                        <a:lnSpc>
                          <a:spcPct val="107000"/>
                        </a:lnSpc>
                        <a:spcAft>
                          <a:spcPts val="800"/>
                        </a:spcAft>
                      </a:pPr>
                      <a:r>
                        <a:rPr lang="en-IN" sz="1100">
                          <a:effectLst/>
                        </a:rPr>
                        <a:t> 'Pif_risk_lvl'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Dummy Encoding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22752711"/>
                  </a:ext>
                </a:extLst>
              </a:tr>
              <a:tr h="204330">
                <a:tc>
                  <a:txBody>
                    <a:bodyPr/>
                    <a:lstStyle/>
                    <a:p>
                      <a:pPr>
                        <a:lnSpc>
                          <a:spcPct val="107000"/>
                        </a:lnSpc>
                        <a:spcAft>
                          <a:spcPts val="800"/>
                        </a:spcAft>
                      </a:pPr>
                      <a:r>
                        <a:rPr lang="en-IN" sz="1100">
                          <a:effectLst/>
                        </a:rPr>
                        <a:t>treatment'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Label Encoding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98848353"/>
                  </a:ext>
                </a:extLst>
              </a:tr>
              <a:tr h="204330">
                <a:tc>
                  <a:txBody>
                    <a:bodyPr/>
                    <a:lstStyle/>
                    <a:p>
                      <a:pPr>
                        <a:lnSpc>
                          <a:spcPct val="107000"/>
                        </a:lnSpc>
                        <a:spcAft>
                          <a:spcPts val="800"/>
                        </a:spcAft>
                      </a:pPr>
                      <a:r>
                        <a:rPr lang="en-IN" sz="1100">
                          <a:effectLst/>
                        </a:rPr>
                        <a:t>channel_cd'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a:effectLst/>
                        </a:rPr>
                        <a:t>Label Encoding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87455107"/>
                  </a:ext>
                </a:extLst>
              </a:tr>
              <a:tr h="204330">
                <a:tc>
                  <a:txBody>
                    <a:bodyPr/>
                    <a:lstStyle/>
                    <a:p>
                      <a:pPr>
                        <a:lnSpc>
                          <a:spcPct val="107000"/>
                        </a:lnSpc>
                        <a:spcAft>
                          <a:spcPts val="800"/>
                        </a:spcAft>
                      </a:pPr>
                      <a:r>
                        <a:rPr lang="en-IN" sz="1100">
                          <a:effectLst/>
                        </a:rPr>
                        <a:t>state'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dirty="0">
                          <a:effectLst/>
                        </a:rPr>
                        <a:t>Dummy Encoding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26123989"/>
                  </a:ext>
                </a:extLst>
              </a:tr>
            </a:tbl>
          </a:graphicData>
        </a:graphic>
      </p:graphicFrame>
      <p:sp>
        <p:nvSpPr>
          <p:cNvPr id="6" name="TextBox 5">
            <a:extLst>
              <a:ext uri="{FF2B5EF4-FFF2-40B4-BE49-F238E27FC236}">
                <a16:creationId xmlns:a16="http://schemas.microsoft.com/office/drawing/2014/main" id="{3A340474-D08C-4E4C-ADAD-6AAEAF355DC0}"/>
              </a:ext>
            </a:extLst>
          </p:cNvPr>
          <p:cNvSpPr txBox="1"/>
          <p:nvPr/>
        </p:nvSpPr>
        <p:spPr>
          <a:xfrm>
            <a:off x="681087" y="2602590"/>
            <a:ext cx="4633274" cy="2031325"/>
          </a:xfrm>
          <a:prstGeom prst="rect">
            <a:avLst/>
          </a:prstGeom>
          <a:noFill/>
        </p:spPr>
        <p:txBody>
          <a:bodyPr wrap="square">
            <a:spAutoFit/>
          </a:bodyPr>
          <a:lstStyle/>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Carrying Exploratory data analysis or Model building on categorical variables is next to impossible due to its mathematics. So, the categorical variables in the data have to be treated by certain methods and should be converted into numerical values. Most used are Label Encoding and  Dummy Coding.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0313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672D2E-CC4B-463C-AAF9-EB691E3F3079}"/>
              </a:ext>
            </a:extLst>
          </p:cNvPr>
          <p:cNvSpPr>
            <a:spLocks noGrp="1"/>
          </p:cNvSpPr>
          <p:nvPr>
            <p:ph type="subTitle" idx="1"/>
          </p:nvPr>
        </p:nvSpPr>
        <p:spPr>
          <a:xfrm>
            <a:off x="122548" y="1519393"/>
            <a:ext cx="6858000" cy="1655762"/>
          </a:xfrm>
        </p:spPr>
        <p:txBody>
          <a:bodyPr/>
          <a:lstStyle/>
          <a:p>
            <a:pPr algn="l"/>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 Feature Engineering:</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
        <p:nvSpPr>
          <p:cNvPr id="5" name="Rectangle 2">
            <a:extLst>
              <a:ext uri="{FF2B5EF4-FFF2-40B4-BE49-F238E27FC236}">
                <a16:creationId xmlns:a16="http://schemas.microsoft.com/office/drawing/2014/main" id="{191EAC33-D9B5-4DB7-89C3-59F9624A999C}"/>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pic>
        <p:nvPicPr>
          <p:cNvPr id="4" name="Picture 3">
            <a:extLst>
              <a:ext uri="{FF2B5EF4-FFF2-40B4-BE49-F238E27FC236}">
                <a16:creationId xmlns:a16="http://schemas.microsoft.com/office/drawing/2014/main" id="{9FC373D6-848C-47AB-9322-4F393044D941}"/>
              </a:ext>
            </a:extLst>
          </p:cNvPr>
          <p:cNvPicPr/>
          <p:nvPr/>
        </p:nvPicPr>
        <p:blipFill>
          <a:blip r:embed="rId2">
            <a:extLst>
              <a:ext uri="{28A0092B-C50C-407E-A947-70E740481C1C}">
                <a14:useLocalDpi xmlns:a14="http://schemas.microsoft.com/office/drawing/2010/main" val="0"/>
              </a:ext>
            </a:extLst>
          </a:blip>
          <a:srcRect t="2243"/>
          <a:stretch>
            <a:fillRect/>
          </a:stretch>
        </p:blipFill>
        <p:spPr bwMode="auto">
          <a:xfrm>
            <a:off x="4807670" y="2347274"/>
            <a:ext cx="4302220" cy="4062953"/>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F2968544-B133-4164-A65B-6286DB1C8A4C}"/>
              </a:ext>
            </a:extLst>
          </p:cNvPr>
          <p:cNvSpPr txBox="1"/>
          <p:nvPr/>
        </p:nvSpPr>
        <p:spPr>
          <a:xfrm>
            <a:off x="355862" y="2162608"/>
            <a:ext cx="4633274" cy="3323987"/>
          </a:xfrm>
          <a:prstGeom prst="rect">
            <a:avLst/>
          </a:prstGeom>
          <a:noFill/>
        </p:spPr>
        <p:txBody>
          <a:bodyPr wrap="square">
            <a:spAutoFit/>
          </a:bodyPr>
          <a:lstStyle/>
          <a:p>
            <a:r>
              <a:rPr lang="en-US" dirty="0" err="1">
                <a:latin typeface="Times New Roman" panose="02020603050405020304" pitchFamily="18" charset="0"/>
                <a:ea typeface="Calibri" panose="020F0502020204030204" pitchFamily="34" charset="0"/>
              </a:rPr>
              <a:t>i</a:t>
            </a:r>
            <a:r>
              <a:rPr lang="en-US" dirty="0">
                <a:latin typeface="Times New Roman" panose="02020603050405020304" pitchFamily="18" charset="0"/>
                <a:ea typeface="Calibri" panose="020F0502020204030204" pitchFamily="34" charset="0"/>
              </a:rPr>
              <a:t>. V</a:t>
            </a:r>
            <a:r>
              <a:rPr lang="en-US" sz="1800" dirty="0">
                <a:effectLst/>
                <a:latin typeface="Times New Roman" panose="02020603050405020304" pitchFamily="18" charset="0"/>
                <a:ea typeface="Calibri" panose="020F0502020204030204" pitchFamily="34" charset="0"/>
              </a:rPr>
              <a:t>ariability in the data: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unique_key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zip5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endParaRPr>
          </a:p>
          <a:p>
            <a:pPr marL="400050" indent="-400050">
              <a:buAutoNum type="romanLcPeriod"/>
            </a:pP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ii. Multicollinearity:</a:t>
            </a:r>
          </a:p>
          <a:p>
            <a:endParaRPr lang="en-US" sz="1800" dirty="0">
              <a:effectLst/>
              <a:latin typeface="Times New Roman" panose="02020603050405020304" pitchFamily="18" charset="0"/>
              <a:ea typeface="Calibri" panose="020F0502020204030204" pitchFamily="34" charset="0"/>
            </a:endParaRP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State_TX</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Division_West_South_Central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Region_Midwest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Division_Middle_Atlantic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Region_Northeast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Division_East_North_Central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88146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sp>
        <p:nvSpPr>
          <p:cNvPr id="3" name="Content Placeholder 2">
            <a:extLst>
              <a:ext uri="{FF2B5EF4-FFF2-40B4-BE49-F238E27FC236}">
                <a16:creationId xmlns:a16="http://schemas.microsoft.com/office/drawing/2014/main" id="{35FB2C95-0F4C-4448-9C82-BF889FB14B20}"/>
              </a:ext>
            </a:extLst>
          </p:cNvPr>
          <p:cNvSpPr txBox="1">
            <a:spLocks/>
          </p:cNvSpPr>
          <p:nvPr/>
        </p:nvSpPr>
        <p:spPr>
          <a:xfrm>
            <a:off x="602340" y="1414946"/>
            <a:ext cx="7693682" cy="29297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Algorithm:</a:t>
            </a:r>
            <a:endParaRPr lang="en-US" sz="1400" b="1" dirty="0"/>
          </a:p>
          <a:p>
            <a:pPr algn="l"/>
            <a:r>
              <a:rPr lang="en-US" sz="1400" dirty="0"/>
              <a:t>Goal : To separate those who are likely to respond vs those who are less likely to respond to a promotion.</a:t>
            </a:r>
          </a:p>
          <a:p>
            <a:pPr algn="l"/>
            <a:r>
              <a:rPr lang="en-US" sz="1400" dirty="0"/>
              <a:t>A,C and F,G are the Sure Thing! B,H are the </a:t>
            </a:r>
            <a:r>
              <a:rPr lang="en-US" sz="1400" dirty="0" err="1"/>
              <a:t>Persuadables</a:t>
            </a:r>
            <a:r>
              <a:rPr lang="en-US" sz="1400" dirty="0"/>
              <a:t>.</a:t>
            </a:r>
          </a:p>
          <a:p>
            <a:pPr algn="l"/>
            <a:r>
              <a:rPr lang="en-US" sz="1400" dirty="0"/>
              <a:t>Approach: </a:t>
            </a:r>
          </a:p>
          <a:p>
            <a:pPr algn="l"/>
            <a:r>
              <a:rPr lang="en-US" sz="1400" dirty="0"/>
              <a:t>1. Mark A/B/C as 1 and the rest (D to J) as 0. Up-sample the training data.</a:t>
            </a:r>
          </a:p>
          <a:p>
            <a:pPr algn="l"/>
            <a:r>
              <a:rPr lang="en-US" sz="1400" dirty="0"/>
              <a:t>2. Train the model on the entire dataset. If the model identify 1 then send promo, if 0 we do not send promo</a:t>
            </a:r>
          </a:p>
          <a:p>
            <a:pPr algn="l"/>
            <a:r>
              <a:rPr lang="en-US" sz="1400" dirty="0"/>
              <a:t>Reason why it works: </a:t>
            </a:r>
          </a:p>
          <a:p>
            <a:pPr algn="l"/>
            <a:r>
              <a:rPr lang="en-US" sz="1400" dirty="0"/>
              <a:t>- With the old response model, normally we will build it based on all responders (A,B, C, F, G), which means B is only 20% of the responders. With the new approach, we only identify A, B, C as responders, now B accounts for 33% of the responders, meaning that the model is more likely to capture B&amp;H in the validation dataset.</a:t>
            </a:r>
          </a:p>
          <a:p>
            <a:pPr algn="l"/>
            <a:endParaRPr lang="en-US" sz="1400" dirty="0"/>
          </a:p>
          <a:p>
            <a:pPr algn="l"/>
            <a:endParaRPr lang="en-US" sz="1400" dirty="0"/>
          </a:p>
          <a:p>
            <a:pPr algn="l"/>
            <a:endParaRPr lang="en-US" sz="1400" dirty="0"/>
          </a:p>
        </p:txBody>
      </p:sp>
      <p:graphicFrame>
        <p:nvGraphicFramePr>
          <p:cNvPr id="4" name="Table 3">
            <a:extLst>
              <a:ext uri="{FF2B5EF4-FFF2-40B4-BE49-F238E27FC236}">
                <a16:creationId xmlns:a16="http://schemas.microsoft.com/office/drawing/2014/main" id="{62FDD5E8-CA3C-4B60-9F10-0006D6589C1C}"/>
              </a:ext>
            </a:extLst>
          </p:cNvPr>
          <p:cNvGraphicFramePr>
            <a:graphicFrameLocks noGrp="1"/>
          </p:cNvGraphicFramePr>
          <p:nvPr>
            <p:extLst>
              <p:ext uri="{D42A27DB-BD31-4B8C-83A1-F6EECF244321}">
                <p14:modId xmlns:p14="http://schemas.microsoft.com/office/powerpoint/2010/main" val="206520771"/>
              </p:ext>
            </p:extLst>
          </p:nvPr>
        </p:nvGraphicFramePr>
        <p:xfrm>
          <a:off x="2590990" y="5150377"/>
          <a:ext cx="3716382" cy="882951"/>
        </p:xfrm>
        <a:graphic>
          <a:graphicData uri="http://schemas.openxmlformats.org/drawingml/2006/table">
            <a:tbl>
              <a:tblPr/>
              <a:tblGrid>
                <a:gridCol w="857627">
                  <a:extLst>
                    <a:ext uri="{9D8B030D-6E8A-4147-A177-3AD203B41FA5}">
                      <a16:colId xmlns:a16="http://schemas.microsoft.com/office/drawing/2014/main" val="1648504744"/>
                    </a:ext>
                  </a:extLst>
                </a:gridCol>
                <a:gridCol w="571751">
                  <a:extLst>
                    <a:ext uri="{9D8B030D-6E8A-4147-A177-3AD203B41FA5}">
                      <a16:colId xmlns:a16="http://schemas.microsoft.com/office/drawing/2014/main" val="1104135181"/>
                    </a:ext>
                  </a:extLst>
                </a:gridCol>
                <a:gridCol w="571751">
                  <a:extLst>
                    <a:ext uri="{9D8B030D-6E8A-4147-A177-3AD203B41FA5}">
                      <a16:colId xmlns:a16="http://schemas.microsoft.com/office/drawing/2014/main" val="1535422220"/>
                    </a:ext>
                  </a:extLst>
                </a:gridCol>
                <a:gridCol w="571751">
                  <a:extLst>
                    <a:ext uri="{9D8B030D-6E8A-4147-A177-3AD203B41FA5}">
                      <a16:colId xmlns:a16="http://schemas.microsoft.com/office/drawing/2014/main" val="1887807029"/>
                    </a:ext>
                  </a:extLst>
                </a:gridCol>
                <a:gridCol w="571751">
                  <a:extLst>
                    <a:ext uri="{9D8B030D-6E8A-4147-A177-3AD203B41FA5}">
                      <a16:colId xmlns:a16="http://schemas.microsoft.com/office/drawing/2014/main" val="1772049795"/>
                    </a:ext>
                  </a:extLst>
                </a:gridCol>
                <a:gridCol w="571751">
                  <a:extLst>
                    <a:ext uri="{9D8B030D-6E8A-4147-A177-3AD203B41FA5}">
                      <a16:colId xmlns:a16="http://schemas.microsoft.com/office/drawing/2014/main" val="3245091453"/>
                    </a:ext>
                  </a:extLst>
                </a:gridCol>
              </a:tblGrid>
              <a:tr h="294317">
                <a:tc>
                  <a:txBody>
                    <a:bodyPr/>
                    <a:lstStyle/>
                    <a:p>
                      <a:pPr algn="ctr" fontAlgn="b"/>
                      <a:endParaRPr lang="en-US" sz="1100" b="0" i="0" u="none" strike="noStrike">
                        <a:solidFill>
                          <a:srgbClr val="000000"/>
                        </a:solidFill>
                        <a:effectLst/>
                        <a:latin typeface="Calibri" panose="020F0502020204030204" pitchFamily="34" charset="0"/>
                      </a:endParaRPr>
                    </a:p>
                  </a:txBody>
                  <a:tcPr marL="4763" marR="4763" marT="4763"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5">
                  <a:txBody>
                    <a:bodyPr/>
                    <a:lstStyle/>
                    <a:p>
                      <a:pPr algn="ctr" fontAlgn="b"/>
                      <a:r>
                        <a:rPr lang="en-US" sz="1100" b="0" i="0" u="none" strike="noStrike" dirty="0">
                          <a:solidFill>
                            <a:srgbClr val="000000"/>
                          </a:solidFill>
                          <a:effectLst/>
                          <a:latin typeface="Calibri" panose="020F0502020204030204" pitchFamily="34" charset="0"/>
                        </a:rPr>
                        <a:t>Audience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9930101"/>
                  </a:ext>
                </a:extLst>
              </a:tr>
              <a:tr h="294317">
                <a:tc>
                  <a:txBody>
                    <a:bodyPr/>
                    <a:lstStyle/>
                    <a:p>
                      <a:pPr algn="ctr" fontAlgn="b"/>
                      <a:r>
                        <a:rPr lang="en-US" sz="1100" b="0" i="0" u="none" strike="noStrike">
                          <a:solidFill>
                            <a:srgbClr val="000000"/>
                          </a:solidFill>
                          <a:effectLst/>
                          <a:latin typeface="Calibri" panose="020F0502020204030204" pitchFamily="34" charset="0"/>
                        </a:rPr>
                        <a:t>Treat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A</a:t>
                      </a:r>
                    </a:p>
                  </a:txBody>
                  <a:tcPr marL="4763" marR="4763" marT="47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FF0000"/>
                          </a:solidFill>
                          <a:effectLst/>
                          <a:latin typeface="Calibri" panose="020F0502020204030204" pitchFamily="34" charset="0"/>
                        </a:rPr>
                        <a:t>B</a:t>
                      </a:r>
                    </a:p>
                  </a:txBody>
                  <a:tcPr marL="4763" marR="4763" marT="47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latin typeface="Calibri" panose="020F0502020204030204" pitchFamily="34" charset="0"/>
                        </a:rPr>
                        <a:t>C</a:t>
                      </a:r>
                    </a:p>
                  </a:txBody>
                  <a:tcPr marL="4763" marR="4763" marT="47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latin typeface="Calibri" panose="020F0502020204030204" pitchFamily="34" charset="0"/>
                        </a:rPr>
                        <a:t>D</a:t>
                      </a:r>
                    </a:p>
                  </a:txBody>
                  <a:tcPr marL="4763" marR="4763" marT="47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E</a:t>
                      </a:r>
                    </a:p>
                  </a:txBody>
                  <a:tcPr marL="4763" marR="4763" marT="47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675992"/>
                  </a:ext>
                </a:extLst>
              </a:tr>
              <a:tr h="294317">
                <a:tc>
                  <a:txBody>
                    <a:bodyPr/>
                    <a:lstStyle/>
                    <a:p>
                      <a:pPr algn="ctr" fontAlgn="b"/>
                      <a:r>
                        <a:rPr lang="en-US" sz="1100" b="0" i="0" u="none" strike="noStrike" dirty="0">
                          <a:solidFill>
                            <a:srgbClr val="000000"/>
                          </a:solidFill>
                          <a:effectLst/>
                          <a:latin typeface="Calibri" panose="020F0502020204030204" pitchFamily="34" charset="0"/>
                        </a:rPr>
                        <a:t>Control</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F</a:t>
                      </a:r>
                    </a:p>
                  </a:txBody>
                  <a:tcPr marL="4763" marR="4763" marT="47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latin typeface="Calibri" panose="020F0502020204030204" pitchFamily="34" charset="0"/>
                        </a:rPr>
                        <a:t>G</a:t>
                      </a:r>
                    </a:p>
                  </a:txBody>
                  <a:tcPr marL="4763" marR="4763" marT="47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FF0000"/>
                          </a:solidFill>
                          <a:effectLst/>
                          <a:latin typeface="Calibri" panose="020F0502020204030204" pitchFamily="34" charset="0"/>
                        </a:rPr>
                        <a:t>H</a:t>
                      </a:r>
                    </a:p>
                  </a:txBody>
                  <a:tcPr marL="4763" marR="4763" marT="47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I</a:t>
                      </a:r>
                    </a:p>
                  </a:txBody>
                  <a:tcPr marL="4763" marR="4763" marT="47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J</a:t>
                      </a:r>
                    </a:p>
                  </a:txBody>
                  <a:tcPr marL="4763" marR="4763" marT="47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986978"/>
                  </a:ext>
                </a:extLst>
              </a:tr>
            </a:tbl>
          </a:graphicData>
        </a:graphic>
      </p:graphicFrame>
      <p:sp>
        <p:nvSpPr>
          <p:cNvPr id="5" name="TextBox 4">
            <a:extLst>
              <a:ext uri="{FF2B5EF4-FFF2-40B4-BE49-F238E27FC236}">
                <a16:creationId xmlns:a16="http://schemas.microsoft.com/office/drawing/2014/main" id="{9721BDC5-BD22-4598-B317-411EDB8349CA}"/>
              </a:ext>
            </a:extLst>
          </p:cNvPr>
          <p:cNvSpPr txBox="1"/>
          <p:nvPr/>
        </p:nvSpPr>
        <p:spPr>
          <a:xfrm>
            <a:off x="2590990" y="6227866"/>
            <a:ext cx="3971108" cy="230832"/>
          </a:xfrm>
          <a:prstGeom prst="rect">
            <a:avLst/>
          </a:prstGeom>
          <a:noFill/>
        </p:spPr>
        <p:txBody>
          <a:bodyPr wrap="square" rtlCol="0">
            <a:spAutoFit/>
          </a:bodyPr>
          <a:lstStyle/>
          <a:p>
            <a:r>
              <a:rPr lang="en-US" sz="900" dirty="0"/>
              <a:t>* Highlight in green means that the customer responded</a:t>
            </a:r>
          </a:p>
        </p:txBody>
      </p:sp>
    </p:spTree>
    <p:extLst>
      <p:ext uri="{BB962C8B-B14F-4D97-AF65-F5344CB8AC3E}">
        <p14:creationId xmlns:p14="http://schemas.microsoft.com/office/powerpoint/2010/main" val="260294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672D2E-CC4B-463C-AAF9-EB691E3F3079}"/>
              </a:ext>
            </a:extLst>
          </p:cNvPr>
          <p:cNvSpPr>
            <a:spLocks noGrp="1"/>
          </p:cNvSpPr>
          <p:nvPr>
            <p:ph type="subTitle" idx="1"/>
          </p:nvPr>
        </p:nvSpPr>
        <p:spPr>
          <a:xfrm>
            <a:off x="472340" y="1635821"/>
            <a:ext cx="6858000" cy="1655762"/>
          </a:xfrm>
        </p:spPr>
        <p:txBody>
          <a:bodyPr/>
          <a:lstStyle/>
          <a:p>
            <a:pPr algn="l"/>
            <a:r>
              <a:rPr lang="en-US" b="1" dirty="0"/>
              <a:t>Random Forest:</a:t>
            </a:r>
          </a:p>
          <a:p>
            <a:pPr algn="l"/>
            <a:endParaRPr lang="en-IN" sz="1800" dirty="0"/>
          </a:p>
        </p:txBody>
      </p:sp>
      <p:sp>
        <p:nvSpPr>
          <p:cNvPr id="5" name="Rectangle 2">
            <a:extLst>
              <a:ext uri="{FF2B5EF4-FFF2-40B4-BE49-F238E27FC236}">
                <a16:creationId xmlns:a16="http://schemas.microsoft.com/office/drawing/2014/main" id="{191EAC33-D9B5-4DB7-89C3-59F9624A999C}"/>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pic>
        <p:nvPicPr>
          <p:cNvPr id="4" name="Picture 3" descr="Diagram&#10;&#10;Description automatically generated">
            <a:extLst>
              <a:ext uri="{FF2B5EF4-FFF2-40B4-BE49-F238E27FC236}">
                <a16:creationId xmlns:a16="http://schemas.microsoft.com/office/drawing/2014/main" id="{F690D5F3-6FBA-4A0D-A2D0-50865AEB2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399" y="2307353"/>
            <a:ext cx="3364941" cy="2243294"/>
          </a:xfrm>
          <a:prstGeom prst="rect">
            <a:avLst/>
          </a:prstGeom>
        </p:spPr>
      </p:pic>
      <p:graphicFrame>
        <p:nvGraphicFramePr>
          <p:cNvPr id="2" name="Table 1">
            <a:extLst>
              <a:ext uri="{FF2B5EF4-FFF2-40B4-BE49-F238E27FC236}">
                <a16:creationId xmlns:a16="http://schemas.microsoft.com/office/drawing/2014/main" id="{A5C45817-DC72-45F8-BD13-2536A6010D56}"/>
              </a:ext>
            </a:extLst>
          </p:cNvPr>
          <p:cNvGraphicFramePr>
            <a:graphicFrameLocks noGrp="1"/>
          </p:cNvGraphicFramePr>
          <p:nvPr>
            <p:extLst>
              <p:ext uri="{D42A27DB-BD31-4B8C-83A1-F6EECF244321}">
                <p14:modId xmlns:p14="http://schemas.microsoft.com/office/powerpoint/2010/main" val="4008083116"/>
              </p:ext>
            </p:extLst>
          </p:nvPr>
        </p:nvGraphicFramePr>
        <p:xfrm>
          <a:off x="4647415" y="3429000"/>
          <a:ext cx="4227830" cy="1002284"/>
        </p:xfrm>
        <a:graphic>
          <a:graphicData uri="http://schemas.openxmlformats.org/drawingml/2006/table">
            <a:tbl>
              <a:tblPr firstRow="1" firstCol="1" bandRow="1">
                <a:tableStyleId>{5C22544A-7EE6-4342-B048-85BDC9FD1C3A}</a:tableStyleId>
              </a:tblPr>
              <a:tblGrid>
                <a:gridCol w="1418831">
                  <a:extLst>
                    <a:ext uri="{9D8B030D-6E8A-4147-A177-3AD203B41FA5}">
                      <a16:colId xmlns:a16="http://schemas.microsoft.com/office/drawing/2014/main" val="2140052479"/>
                    </a:ext>
                  </a:extLst>
                </a:gridCol>
                <a:gridCol w="1726961">
                  <a:extLst>
                    <a:ext uri="{9D8B030D-6E8A-4147-A177-3AD203B41FA5}">
                      <a16:colId xmlns:a16="http://schemas.microsoft.com/office/drawing/2014/main" val="3260912669"/>
                    </a:ext>
                  </a:extLst>
                </a:gridCol>
                <a:gridCol w="1082038">
                  <a:extLst>
                    <a:ext uri="{9D8B030D-6E8A-4147-A177-3AD203B41FA5}">
                      <a16:colId xmlns:a16="http://schemas.microsoft.com/office/drawing/2014/main" val="2802580333"/>
                    </a:ext>
                  </a:extLst>
                </a:gridCol>
              </a:tblGrid>
              <a:tr h="0">
                <a:tc>
                  <a:txBody>
                    <a:bodyPr/>
                    <a:lstStyle/>
                    <a:p>
                      <a:pPr marL="457200">
                        <a:lnSpc>
                          <a:spcPct val="115000"/>
                        </a:lnSpc>
                      </a:pPr>
                      <a:r>
                        <a:rPr lang="en-US" sz="1200" dirty="0">
                          <a:effectLst/>
                        </a:rPr>
                        <a:t>Measure</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dirty="0">
                          <a:effectLst/>
                        </a:rPr>
                        <a:t>Train data</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a:effectLst/>
                        </a:rPr>
                        <a:t>Test data</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8784721"/>
                  </a:ext>
                </a:extLst>
              </a:tr>
              <a:tr h="0">
                <a:tc>
                  <a:txBody>
                    <a:bodyPr/>
                    <a:lstStyle/>
                    <a:p>
                      <a:pPr marL="457200">
                        <a:lnSpc>
                          <a:spcPct val="115000"/>
                        </a:lnSpc>
                      </a:pPr>
                      <a:r>
                        <a:rPr lang="en-US" sz="1200">
                          <a:effectLst/>
                        </a:rPr>
                        <a:t>Accuracy</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dirty="0">
                          <a:effectLst/>
                        </a:rPr>
                        <a:t>100%</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a:effectLst/>
                        </a:rPr>
                        <a:t>78%</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8747793"/>
                  </a:ext>
                </a:extLst>
              </a:tr>
              <a:tr h="0">
                <a:tc>
                  <a:txBody>
                    <a:bodyPr/>
                    <a:lstStyle/>
                    <a:p>
                      <a:pPr marL="457200">
                        <a:lnSpc>
                          <a:spcPct val="115000"/>
                        </a:lnSpc>
                      </a:pPr>
                      <a:r>
                        <a:rPr lang="en-US" sz="1200">
                          <a:effectLst/>
                        </a:rPr>
                        <a:t>Recall</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dirty="0">
                          <a:effectLst/>
                        </a:rPr>
                        <a:t>100%</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a:effectLst/>
                        </a:rPr>
                        <a:t>4.6%</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6054615"/>
                  </a:ext>
                </a:extLst>
              </a:tr>
              <a:tr h="0">
                <a:tc>
                  <a:txBody>
                    <a:bodyPr/>
                    <a:lstStyle/>
                    <a:p>
                      <a:pPr marL="457200">
                        <a:lnSpc>
                          <a:spcPct val="115000"/>
                        </a:lnSpc>
                      </a:pPr>
                      <a:r>
                        <a:rPr lang="en-US" sz="1200" dirty="0">
                          <a:effectLst/>
                        </a:rPr>
                        <a:t>AUC Score</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a:effectLst/>
                        </a:rPr>
                        <a:t>100%</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dirty="0">
                          <a:effectLst/>
                        </a:rPr>
                        <a:t>50.8%</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2359920"/>
                  </a:ext>
                </a:extLst>
              </a:tr>
            </a:tbl>
          </a:graphicData>
        </a:graphic>
      </p:graphicFrame>
      <p:sp>
        <p:nvSpPr>
          <p:cNvPr id="7" name="TextBox 6">
            <a:extLst>
              <a:ext uri="{FF2B5EF4-FFF2-40B4-BE49-F238E27FC236}">
                <a16:creationId xmlns:a16="http://schemas.microsoft.com/office/drawing/2014/main" id="{1556948C-E3E7-4642-8231-07F6C7040DBE}"/>
              </a:ext>
            </a:extLst>
          </p:cNvPr>
          <p:cNvSpPr txBox="1"/>
          <p:nvPr/>
        </p:nvSpPr>
        <p:spPr>
          <a:xfrm>
            <a:off x="282806" y="5084624"/>
            <a:ext cx="7814820" cy="1027782"/>
          </a:xfrm>
          <a:prstGeom prst="rect">
            <a:avLst/>
          </a:prstGeom>
          <a:noFill/>
        </p:spPr>
        <p:txBody>
          <a:bodyPr wrap="square">
            <a:spAutoFit/>
          </a:bodyPr>
          <a:lstStyle/>
          <a:p>
            <a:pPr marL="914400">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above model performs well on the training data, but it fails to perform well on the test data set. So we consider these types of cases as overfitting. We have to perform hyperparameter tuning on the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5225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935CBFF-06AB-4414-84B7-3F105FD5685F}"/>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pic>
        <p:nvPicPr>
          <p:cNvPr id="4" name="Picture 3" descr="Diagram&#10;&#10;Description automatically generated">
            <a:extLst>
              <a:ext uri="{FF2B5EF4-FFF2-40B4-BE49-F238E27FC236}">
                <a16:creationId xmlns:a16="http://schemas.microsoft.com/office/drawing/2014/main" id="{69049D6B-1979-4517-A5B5-87134571BBAF}"/>
              </a:ext>
            </a:extLst>
          </p:cNvPr>
          <p:cNvPicPr/>
          <p:nvPr/>
        </p:nvPicPr>
        <p:blipFill rotWithShape="1">
          <a:blip r:embed="rId2">
            <a:extLst>
              <a:ext uri="{28A0092B-C50C-407E-A947-70E740481C1C}">
                <a14:useLocalDpi xmlns:a14="http://schemas.microsoft.com/office/drawing/2010/main" val="0"/>
              </a:ext>
            </a:extLst>
          </a:blip>
          <a:srcRect b="21146"/>
          <a:stretch/>
        </p:blipFill>
        <p:spPr>
          <a:xfrm>
            <a:off x="444756" y="2121520"/>
            <a:ext cx="4655145" cy="2676723"/>
          </a:xfrm>
          <a:prstGeom prst="rect">
            <a:avLst/>
          </a:prstGeom>
        </p:spPr>
      </p:pic>
      <p:graphicFrame>
        <p:nvGraphicFramePr>
          <p:cNvPr id="2" name="Table 1">
            <a:extLst>
              <a:ext uri="{FF2B5EF4-FFF2-40B4-BE49-F238E27FC236}">
                <a16:creationId xmlns:a16="http://schemas.microsoft.com/office/drawing/2014/main" id="{2943E29B-ABCC-46D6-957E-BA3375B20BF4}"/>
              </a:ext>
            </a:extLst>
          </p:cNvPr>
          <p:cNvGraphicFramePr>
            <a:graphicFrameLocks noGrp="1"/>
          </p:cNvGraphicFramePr>
          <p:nvPr>
            <p:extLst>
              <p:ext uri="{D42A27DB-BD31-4B8C-83A1-F6EECF244321}">
                <p14:modId xmlns:p14="http://schemas.microsoft.com/office/powerpoint/2010/main" val="3519762762"/>
              </p:ext>
            </p:extLst>
          </p:nvPr>
        </p:nvGraphicFramePr>
        <p:xfrm>
          <a:off x="5099901" y="3491276"/>
          <a:ext cx="3896867" cy="1090989"/>
        </p:xfrm>
        <a:graphic>
          <a:graphicData uri="http://schemas.openxmlformats.org/drawingml/2006/table">
            <a:tbl>
              <a:tblPr firstRow="1" firstCol="1" bandRow="1">
                <a:tableStyleId>{5C22544A-7EE6-4342-B048-85BDC9FD1C3A}</a:tableStyleId>
              </a:tblPr>
              <a:tblGrid>
                <a:gridCol w="1209237">
                  <a:extLst>
                    <a:ext uri="{9D8B030D-6E8A-4147-A177-3AD203B41FA5}">
                      <a16:colId xmlns:a16="http://schemas.microsoft.com/office/drawing/2014/main" val="396569709"/>
                    </a:ext>
                  </a:extLst>
                </a:gridCol>
                <a:gridCol w="1393953">
                  <a:extLst>
                    <a:ext uri="{9D8B030D-6E8A-4147-A177-3AD203B41FA5}">
                      <a16:colId xmlns:a16="http://schemas.microsoft.com/office/drawing/2014/main" val="1046261130"/>
                    </a:ext>
                  </a:extLst>
                </a:gridCol>
                <a:gridCol w="1293677">
                  <a:extLst>
                    <a:ext uri="{9D8B030D-6E8A-4147-A177-3AD203B41FA5}">
                      <a16:colId xmlns:a16="http://schemas.microsoft.com/office/drawing/2014/main" val="3581309487"/>
                    </a:ext>
                  </a:extLst>
                </a:gridCol>
              </a:tblGrid>
              <a:tr h="219111">
                <a:tc>
                  <a:txBody>
                    <a:bodyPr/>
                    <a:lstStyle/>
                    <a:p>
                      <a:pPr marL="457200">
                        <a:lnSpc>
                          <a:spcPct val="115000"/>
                        </a:lnSpc>
                      </a:pPr>
                      <a:r>
                        <a:rPr lang="en-US" sz="1200">
                          <a:effectLst/>
                        </a:rPr>
                        <a:t>Measure</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a:effectLst/>
                        </a:rPr>
                        <a:t>Train data</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a:effectLst/>
                        </a:rPr>
                        <a:t>Test data</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6988167"/>
                  </a:ext>
                </a:extLst>
              </a:tr>
              <a:tr h="233457">
                <a:tc>
                  <a:txBody>
                    <a:bodyPr/>
                    <a:lstStyle/>
                    <a:p>
                      <a:pPr marL="457200">
                        <a:lnSpc>
                          <a:spcPct val="115000"/>
                        </a:lnSpc>
                      </a:pPr>
                      <a:r>
                        <a:rPr lang="en-US" sz="1200" dirty="0">
                          <a:effectLst/>
                        </a:rPr>
                        <a:t>Accuracy</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a:effectLst/>
                        </a:rPr>
                        <a:t>100%</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a:effectLst/>
                        </a:rPr>
                        <a:t>82%</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4584260"/>
                  </a:ext>
                </a:extLst>
              </a:tr>
              <a:tr h="219111">
                <a:tc>
                  <a:txBody>
                    <a:bodyPr/>
                    <a:lstStyle/>
                    <a:p>
                      <a:pPr marL="457200">
                        <a:lnSpc>
                          <a:spcPct val="115000"/>
                        </a:lnSpc>
                      </a:pPr>
                      <a:r>
                        <a:rPr lang="en-US" sz="1200">
                          <a:effectLst/>
                        </a:rPr>
                        <a:t>Recall</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a:effectLst/>
                        </a:rPr>
                        <a:t>100%</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a:effectLst/>
                        </a:rPr>
                        <a:t>9.6%</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9458055"/>
                  </a:ext>
                </a:extLst>
              </a:tr>
              <a:tr h="419310">
                <a:tc>
                  <a:txBody>
                    <a:bodyPr/>
                    <a:lstStyle/>
                    <a:p>
                      <a:pPr marL="457200">
                        <a:lnSpc>
                          <a:spcPct val="115000"/>
                        </a:lnSpc>
                      </a:pPr>
                      <a:r>
                        <a:rPr lang="en-US" sz="1200">
                          <a:effectLst/>
                        </a:rPr>
                        <a:t>AUC Score</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a:effectLst/>
                        </a:rPr>
                        <a:t>100%</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dirty="0">
                          <a:effectLst/>
                        </a:rPr>
                        <a:t>52.03%</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0776372"/>
                  </a:ext>
                </a:extLst>
              </a:tr>
            </a:tbl>
          </a:graphicData>
        </a:graphic>
      </p:graphicFrame>
      <p:sp>
        <p:nvSpPr>
          <p:cNvPr id="6" name="Subtitle 2">
            <a:extLst>
              <a:ext uri="{FF2B5EF4-FFF2-40B4-BE49-F238E27FC236}">
                <a16:creationId xmlns:a16="http://schemas.microsoft.com/office/drawing/2014/main" id="{1CE745AF-ADD1-40FC-9E0B-3BA8490AAE92}"/>
              </a:ext>
            </a:extLst>
          </p:cNvPr>
          <p:cNvSpPr txBox="1">
            <a:spLocks/>
          </p:cNvSpPr>
          <p:nvPr/>
        </p:nvSpPr>
        <p:spPr>
          <a:xfrm>
            <a:off x="472340" y="1619537"/>
            <a:ext cx="6858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err="1"/>
              <a:t>Xg</a:t>
            </a:r>
            <a:r>
              <a:rPr lang="en-US" b="1" dirty="0"/>
              <a:t> Boost:</a:t>
            </a:r>
          </a:p>
          <a:p>
            <a:pPr algn="l"/>
            <a:endParaRPr lang="en-IN" sz="1800" dirty="0"/>
          </a:p>
        </p:txBody>
      </p:sp>
      <p:sp>
        <p:nvSpPr>
          <p:cNvPr id="7" name="TextBox 6">
            <a:extLst>
              <a:ext uri="{FF2B5EF4-FFF2-40B4-BE49-F238E27FC236}">
                <a16:creationId xmlns:a16="http://schemas.microsoft.com/office/drawing/2014/main" id="{E729BFE3-C44E-4148-8005-DA4EB9890D19}"/>
              </a:ext>
            </a:extLst>
          </p:cNvPr>
          <p:cNvSpPr txBox="1"/>
          <p:nvPr/>
        </p:nvSpPr>
        <p:spPr>
          <a:xfrm>
            <a:off x="282806" y="5084624"/>
            <a:ext cx="7814820" cy="1027782"/>
          </a:xfrm>
          <a:prstGeom prst="rect">
            <a:avLst/>
          </a:prstGeom>
          <a:noFill/>
        </p:spPr>
        <p:txBody>
          <a:bodyPr wrap="square">
            <a:spAutoFit/>
          </a:bodyPr>
          <a:lstStyle/>
          <a:p>
            <a:pPr marL="914400">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t>
            </a:r>
            <a:r>
              <a:rPr lang="en-US" dirty="0">
                <a:latin typeface="Times New Roman" panose="02020603050405020304" pitchFamily="18" charset="0"/>
                <a:ea typeface="Calibri" panose="020F0502020204030204" pitchFamily="34" charset="0"/>
                <a:cs typeface="Times New Roman" panose="02020603050405020304" pitchFamily="18" charset="0"/>
              </a:rPr>
              <a:t>has been a slight increase in the evaluation metrics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a:t>
            </a:r>
            <a:r>
              <a:rPr lang="en-US" dirty="0">
                <a:latin typeface="Times New Roman" panose="02020603050405020304" pitchFamily="18" charset="0"/>
                <a:ea typeface="Calibri" panose="020F0502020204030204" pitchFamily="34" charset="0"/>
                <a:cs typeface="Times New Roman" panose="02020603050405020304" pitchFamily="18" charset="0"/>
              </a:rPr>
              <a:t>will be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performing hyperparameter tuning on the model to </a:t>
            </a:r>
            <a:r>
              <a:rPr lang="en-US" dirty="0">
                <a:latin typeface="Times New Roman" panose="02020603050405020304" pitchFamily="18" charset="0"/>
                <a:ea typeface="Calibri" panose="020F0502020204030204" pitchFamily="34" charset="0"/>
                <a:cs typeface="Times New Roman" panose="02020603050405020304" pitchFamily="18" charset="0"/>
              </a:rPr>
              <a:t>elevate the outcomes more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941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259307" y="1427333"/>
            <a:ext cx="8666329" cy="4801314"/>
          </a:xfrm>
          <a:prstGeom prst="rect">
            <a:avLst/>
          </a:prstGeom>
          <a:noFill/>
          <a:ln w="9525">
            <a:noFill/>
            <a:miter lim="800000"/>
            <a:headEnd/>
            <a:tailEnd/>
          </a:ln>
        </p:spPr>
        <p:txBody>
          <a:bodyPr wrap="square">
            <a:spAutoFit/>
          </a:bodyPr>
          <a:lstStyle/>
          <a:p>
            <a:pPr marL="342900" indent="-342900" algn="l">
              <a:spcBef>
                <a:spcPct val="50000"/>
              </a:spcBef>
              <a:spcAft>
                <a:spcPct val="50000"/>
              </a:spcAft>
              <a:buFontTx/>
              <a:buAutoNum type="arabicPeriod"/>
            </a:pPr>
            <a:r>
              <a:rPr lang="en-US" b="1" dirty="0"/>
              <a:t>About the company</a:t>
            </a:r>
          </a:p>
          <a:p>
            <a:pPr marL="342900" indent="-342900" algn="l">
              <a:spcBef>
                <a:spcPct val="50000"/>
              </a:spcBef>
              <a:spcAft>
                <a:spcPct val="50000"/>
              </a:spcAft>
              <a:buFontTx/>
              <a:buAutoNum type="arabicPeriod"/>
            </a:pPr>
            <a:r>
              <a:rPr lang="en-US" b="1" dirty="0"/>
              <a:t>Problem Statement</a:t>
            </a:r>
          </a:p>
          <a:p>
            <a:pPr marL="342900" indent="-342900" algn="l">
              <a:spcBef>
                <a:spcPct val="50000"/>
              </a:spcBef>
              <a:spcAft>
                <a:spcPct val="50000"/>
              </a:spcAft>
              <a:buFontTx/>
              <a:buAutoNum type="arabicPeriod"/>
            </a:pPr>
            <a:r>
              <a:rPr lang="en-GB" b="1" dirty="0"/>
              <a:t>Introduction</a:t>
            </a:r>
            <a:endParaRPr lang="en-US" b="1" dirty="0"/>
          </a:p>
          <a:p>
            <a:pPr marL="342900" indent="-342900" algn="l">
              <a:spcBef>
                <a:spcPct val="50000"/>
              </a:spcBef>
              <a:spcAft>
                <a:spcPct val="50000"/>
              </a:spcAft>
              <a:buFontTx/>
              <a:buAutoNum type="arabicPeriod"/>
            </a:pPr>
            <a:r>
              <a:rPr lang="en-GB" b="1" dirty="0"/>
              <a:t>Software Requirements</a:t>
            </a:r>
          </a:p>
          <a:p>
            <a:pPr marL="342900" indent="-342900" algn="l">
              <a:spcBef>
                <a:spcPct val="50000"/>
              </a:spcBef>
              <a:spcAft>
                <a:spcPct val="50000"/>
              </a:spcAft>
              <a:buFontTx/>
              <a:buAutoNum type="arabicPeriod"/>
            </a:pPr>
            <a:r>
              <a:rPr lang="en-GB" b="1" dirty="0"/>
              <a:t>Implementation</a:t>
            </a:r>
          </a:p>
          <a:p>
            <a:pPr marL="342900" indent="-342900" algn="l">
              <a:spcBef>
                <a:spcPct val="50000"/>
              </a:spcBef>
              <a:spcAft>
                <a:spcPct val="50000"/>
              </a:spcAft>
              <a:buFontTx/>
              <a:buAutoNum type="arabicPeriod"/>
            </a:pPr>
            <a:r>
              <a:rPr lang="en-GB" b="1" dirty="0"/>
              <a:t>Data Summary</a:t>
            </a:r>
          </a:p>
          <a:p>
            <a:pPr marL="342900" indent="-342900" algn="l">
              <a:spcBef>
                <a:spcPct val="50000"/>
              </a:spcBef>
              <a:spcAft>
                <a:spcPct val="50000"/>
              </a:spcAft>
              <a:buFontTx/>
              <a:buAutoNum type="arabicPeriod"/>
            </a:pPr>
            <a:r>
              <a:rPr lang="en-GB" b="1" dirty="0"/>
              <a:t>Methodology</a:t>
            </a:r>
          </a:p>
          <a:p>
            <a:pPr marL="342900" indent="-342900" algn="l">
              <a:spcBef>
                <a:spcPct val="50000"/>
              </a:spcBef>
              <a:spcAft>
                <a:spcPct val="50000"/>
              </a:spcAft>
              <a:buFontTx/>
              <a:buAutoNum type="arabicPeriod"/>
            </a:pPr>
            <a:r>
              <a:rPr lang="en-GB" b="1" dirty="0"/>
              <a:t>Results</a:t>
            </a:r>
          </a:p>
          <a:p>
            <a:pPr marL="342900" indent="-342900" algn="l">
              <a:spcBef>
                <a:spcPct val="50000"/>
              </a:spcBef>
              <a:spcAft>
                <a:spcPct val="50000"/>
              </a:spcAft>
              <a:buFontTx/>
              <a:buAutoNum type="arabicPeriod"/>
            </a:pPr>
            <a:r>
              <a:rPr lang="en-GB" b="1" dirty="0"/>
              <a:t>Conclusion</a:t>
            </a:r>
            <a:endParaRPr lang="en-US" b="1" dirty="0"/>
          </a:p>
        </p:txBody>
      </p:sp>
      <p:sp>
        <p:nvSpPr>
          <p:cNvPr id="9" name="Text Box 2"/>
          <p:cNvSpPr txBox="1">
            <a:spLocks noChangeArrowheads="1"/>
          </p:cNvSpPr>
          <p:nvPr/>
        </p:nvSpPr>
        <p:spPr bwMode="auto">
          <a:xfrm>
            <a:off x="4405956" y="462819"/>
            <a:ext cx="4724400" cy="584775"/>
          </a:xfrm>
          <a:prstGeom prst="rect">
            <a:avLst/>
          </a:prstGeom>
          <a:noFill/>
          <a:ln w="9525">
            <a:noFill/>
            <a:miter lim="800000"/>
            <a:headEnd/>
            <a:tailEnd/>
          </a:ln>
        </p:spPr>
        <p:txBody>
          <a:bodyPr>
            <a:spAutoFit/>
          </a:bodyPr>
          <a:lstStyle/>
          <a:p>
            <a:pPr algn="r">
              <a:spcBef>
                <a:spcPct val="50000"/>
              </a:spcBef>
            </a:pPr>
            <a:r>
              <a:rPr lang="en-US" sz="3200" b="1" dirty="0">
                <a:solidFill>
                  <a:srgbClr val="CC6600"/>
                </a:solidFill>
              </a:rPr>
              <a:t>Contents</a:t>
            </a:r>
          </a:p>
        </p:txBody>
      </p:sp>
    </p:spTree>
    <p:extLst>
      <p:ext uri="{BB962C8B-B14F-4D97-AF65-F5344CB8AC3E}">
        <p14:creationId xmlns:p14="http://schemas.microsoft.com/office/powerpoint/2010/main" val="1200628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6417585-C7B8-4E90-AB9C-E0C3DEBCEAC9}"/>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sp>
        <p:nvSpPr>
          <p:cNvPr id="6" name="TextBox 5">
            <a:extLst>
              <a:ext uri="{FF2B5EF4-FFF2-40B4-BE49-F238E27FC236}">
                <a16:creationId xmlns:a16="http://schemas.microsoft.com/office/drawing/2014/main" id="{1A6C5B83-BE48-4F58-ABF6-D07209982C73}"/>
              </a:ext>
            </a:extLst>
          </p:cNvPr>
          <p:cNvSpPr txBox="1"/>
          <p:nvPr/>
        </p:nvSpPr>
        <p:spPr>
          <a:xfrm>
            <a:off x="365288" y="1415534"/>
            <a:ext cx="4633274" cy="400110"/>
          </a:xfrm>
          <a:prstGeom prst="rect">
            <a:avLst/>
          </a:prstGeom>
          <a:noFill/>
        </p:spPr>
        <p:txBody>
          <a:bodyPr wrap="square">
            <a:spAutoFit/>
          </a:bodyPr>
          <a:lstStyle/>
          <a:p>
            <a:r>
              <a:rPr lang="en-US" sz="2000" b="1" dirty="0" err="1">
                <a:effectLst/>
                <a:latin typeface="Times New Roman" panose="02020603050405020304" pitchFamily="18" charset="0"/>
                <a:ea typeface="Calibri" panose="020F0502020204030204" pitchFamily="34" charset="0"/>
              </a:rPr>
              <a:t>XGBoost</a:t>
            </a:r>
            <a:r>
              <a:rPr lang="en-US" sz="2000" b="1" dirty="0">
                <a:effectLst/>
                <a:latin typeface="Times New Roman" panose="02020603050405020304" pitchFamily="18" charset="0"/>
                <a:ea typeface="Calibri" panose="020F0502020204030204" pitchFamily="34" charset="0"/>
              </a:rPr>
              <a:t> with Gradient Search CV</a:t>
            </a:r>
            <a:endParaRPr lang="en-IN" sz="2000" b="1" dirty="0"/>
          </a:p>
        </p:txBody>
      </p:sp>
      <p:sp>
        <p:nvSpPr>
          <p:cNvPr id="10" name="TextBox 9">
            <a:extLst>
              <a:ext uri="{FF2B5EF4-FFF2-40B4-BE49-F238E27FC236}">
                <a16:creationId xmlns:a16="http://schemas.microsoft.com/office/drawing/2014/main" id="{226C4A1A-F3F7-452B-A2AE-FC77A0DE4A0A}"/>
              </a:ext>
            </a:extLst>
          </p:cNvPr>
          <p:cNvSpPr txBox="1"/>
          <p:nvPr/>
        </p:nvSpPr>
        <p:spPr>
          <a:xfrm>
            <a:off x="717106" y="2060521"/>
            <a:ext cx="6596212" cy="1754326"/>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similar to grid search in random forest, here we perform a series of steps updating each parameter at a particular step. </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For hyperparameter tuning, we run many rounds of the entire K-Fold CV process, each time with different model parameters. </a:t>
            </a:r>
          </a:p>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W</a:t>
            </a:r>
            <a:r>
              <a:rPr lang="en-US" sz="1800" dirty="0">
                <a:effectLst/>
                <a:latin typeface="Times New Roman" panose="02020603050405020304" pitchFamily="18" charset="0"/>
                <a:ea typeface="Calibri" panose="020F0502020204030204" pitchFamily="34" charset="0"/>
              </a:rPr>
              <a:t>e compare all of the models, choose the best, train it on the whole training set, then put it through its paces on the testing set. </a:t>
            </a:r>
            <a:endParaRPr lang="en-IN" dirty="0"/>
          </a:p>
        </p:txBody>
      </p:sp>
      <p:pic>
        <p:nvPicPr>
          <p:cNvPr id="11" name="Picture 10" descr="Chart, bar chart, box and whisker chart&#10;&#10;Description automatically generated">
            <a:extLst>
              <a:ext uri="{FF2B5EF4-FFF2-40B4-BE49-F238E27FC236}">
                <a16:creationId xmlns:a16="http://schemas.microsoft.com/office/drawing/2014/main" id="{C5F92904-7F61-4230-9C62-DB070EC4A4AE}"/>
              </a:ext>
            </a:extLst>
          </p:cNvPr>
          <p:cNvPicPr/>
          <p:nvPr/>
        </p:nvPicPr>
        <p:blipFill>
          <a:blip r:embed="rId2">
            <a:extLst>
              <a:ext uri="{28A0092B-C50C-407E-A947-70E740481C1C}">
                <a14:useLocalDpi xmlns:a14="http://schemas.microsoft.com/office/drawing/2010/main" val="0"/>
              </a:ext>
            </a:extLst>
          </a:blip>
          <a:stretch>
            <a:fillRect/>
          </a:stretch>
        </p:blipFill>
        <p:spPr>
          <a:xfrm>
            <a:off x="2146617" y="4112595"/>
            <a:ext cx="4850765" cy="1854571"/>
          </a:xfrm>
          <a:prstGeom prst="rect">
            <a:avLst/>
          </a:prstGeom>
        </p:spPr>
      </p:pic>
    </p:spTree>
    <p:extLst>
      <p:ext uri="{BB962C8B-B14F-4D97-AF65-F5344CB8AC3E}">
        <p14:creationId xmlns:p14="http://schemas.microsoft.com/office/powerpoint/2010/main" val="157935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0F2BB8-FB02-4C32-90C7-085B6FA7E57F}"/>
              </a:ext>
            </a:extLst>
          </p:cNvPr>
          <p:cNvSpPr>
            <a:spLocks noGrp="1"/>
          </p:cNvSpPr>
          <p:nvPr>
            <p:ph type="subTitle" idx="1"/>
          </p:nvPr>
        </p:nvSpPr>
        <p:spPr/>
        <p:txBody>
          <a:bodyPr/>
          <a:lstStyle/>
          <a:p>
            <a:endParaRPr lang="en-IN"/>
          </a:p>
        </p:txBody>
      </p:sp>
      <p:sp>
        <p:nvSpPr>
          <p:cNvPr id="5" name="Rectangle 2">
            <a:extLst>
              <a:ext uri="{FF2B5EF4-FFF2-40B4-BE49-F238E27FC236}">
                <a16:creationId xmlns:a16="http://schemas.microsoft.com/office/drawing/2014/main" id="{86417585-C7B8-4E90-AB9C-E0C3DEBCEAC9}"/>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graphicFrame>
        <p:nvGraphicFramePr>
          <p:cNvPr id="4" name="Table 3">
            <a:extLst>
              <a:ext uri="{FF2B5EF4-FFF2-40B4-BE49-F238E27FC236}">
                <a16:creationId xmlns:a16="http://schemas.microsoft.com/office/drawing/2014/main" id="{90E7EE05-F55F-4D43-98FB-1A21C71F88FC}"/>
              </a:ext>
            </a:extLst>
          </p:cNvPr>
          <p:cNvGraphicFramePr>
            <a:graphicFrameLocks noGrp="1"/>
          </p:cNvGraphicFramePr>
          <p:nvPr>
            <p:extLst>
              <p:ext uri="{D42A27DB-BD31-4B8C-83A1-F6EECF244321}">
                <p14:modId xmlns:p14="http://schemas.microsoft.com/office/powerpoint/2010/main" val="1116261312"/>
              </p:ext>
            </p:extLst>
          </p:nvPr>
        </p:nvGraphicFramePr>
        <p:xfrm>
          <a:off x="685800" y="2117548"/>
          <a:ext cx="6596213" cy="3477905"/>
        </p:xfrm>
        <a:graphic>
          <a:graphicData uri="http://schemas.openxmlformats.org/drawingml/2006/table">
            <a:tbl>
              <a:tblPr firstRow="1" firstCol="1" bandRow="1">
                <a:tableStyleId>{5C22544A-7EE6-4342-B048-85BDC9FD1C3A}</a:tableStyleId>
              </a:tblPr>
              <a:tblGrid>
                <a:gridCol w="1319521">
                  <a:extLst>
                    <a:ext uri="{9D8B030D-6E8A-4147-A177-3AD203B41FA5}">
                      <a16:colId xmlns:a16="http://schemas.microsoft.com/office/drawing/2014/main" val="3779003734"/>
                    </a:ext>
                  </a:extLst>
                </a:gridCol>
                <a:gridCol w="701799">
                  <a:extLst>
                    <a:ext uri="{9D8B030D-6E8A-4147-A177-3AD203B41FA5}">
                      <a16:colId xmlns:a16="http://schemas.microsoft.com/office/drawing/2014/main" val="1961154219"/>
                    </a:ext>
                  </a:extLst>
                </a:gridCol>
                <a:gridCol w="701799">
                  <a:extLst>
                    <a:ext uri="{9D8B030D-6E8A-4147-A177-3AD203B41FA5}">
                      <a16:colId xmlns:a16="http://schemas.microsoft.com/office/drawing/2014/main" val="1937424866"/>
                    </a:ext>
                  </a:extLst>
                </a:gridCol>
                <a:gridCol w="509325">
                  <a:extLst>
                    <a:ext uri="{9D8B030D-6E8A-4147-A177-3AD203B41FA5}">
                      <a16:colId xmlns:a16="http://schemas.microsoft.com/office/drawing/2014/main" val="3178341285"/>
                    </a:ext>
                  </a:extLst>
                </a:gridCol>
                <a:gridCol w="498902">
                  <a:extLst>
                    <a:ext uri="{9D8B030D-6E8A-4147-A177-3AD203B41FA5}">
                      <a16:colId xmlns:a16="http://schemas.microsoft.com/office/drawing/2014/main" val="578487540"/>
                    </a:ext>
                  </a:extLst>
                </a:gridCol>
                <a:gridCol w="498902">
                  <a:extLst>
                    <a:ext uri="{9D8B030D-6E8A-4147-A177-3AD203B41FA5}">
                      <a16:colId xmlns:a16="http://schemas.microsoft.com/office/drawing/2014/main" val="972826579"/>
                    </a:ext>
                  </a:extLst>
                </a:gridCol>
                <a:gridCol w="498902">
                  <a:extLst>
                    <a:ext uri="{9D8B030D-6E8A-4147-A177-3AD203B41FA5}">
                      <a16:colId xmlns:a16="http://schemas.microsoft.com/office/drawing/2014/main" val="3380579000"/>
                    </a:ext>
                  </a:extLst>
                </a:gridCol>
                <a:gridCol w="1867063">
                  <a:extLst>
                    <a:ext uri="{9D8B030D-6E8A-4147-A177-3AD203B41FA5}">
                      <a16:colId xmlns:a16="http://schemas.microsoft.com/office/drawing/2014/main" val="3289713054"/>
                    </a:ext>
                  </a:extLst>
                </a:gridCol>
              </a:tblGrid>
              <a:tr h="395176">
                <a:tc>
                  <a:txBody>
                    <a:bodyPr/>
                    <a:lstStyle/>
                    <a:p>
                      <a:pPr algn="l">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Train 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Test 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train recall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test recall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train auc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test auc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update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9651760"/>
                  </a:ext>
                </a:extLst>
              </a:tr>
              <a:tr h="395176">
                <a:tc>
                  <a:txBody>
                    <a:bodyPr/>
                    <a:lstStyle/>
                    <a:p>
                      <a:pPr algn="l">
                        <a:lnSpc>
                          <a:spcPct val="107000"/>
                        </a:lnSpc>
                        <a:spcAft>
                          <a:spcPts val="800"/>
                        </a:spcAft>
                      </a:pPr>
                      <a:r>
                        <a:rPr lang="en-IN" sz="1100">
                          <a:effectLst/>
                        </a:rPr>
                        <a:t>XG_basic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91.21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82.32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90.9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91.21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52.03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4675247"/>
                  </a:ext>
                </a:extLst>
              </a:tr>
              <a:tr h="395176">
                <a:tc>
                  <a:txBody>
                    <a:bodyPr/>
                    <a:lstStyle/>
                    <a:p>
                      <a:pPr algn="l">
                        <a:lnSpc>
                          <a:spcPct val="107000"/>
                        </a:lnSpc>
                        <a:spcAft>
                          <a:spcPts val="800"/>
                        </a:spcAft>
                      </a:pPr>
                      <a:r>
                        <a:rPr lang="en-IN" sz="1100">
                          <a:effectLst/>
                        </a:rPr>
                        <a:t>xg_fea_grid_step1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91.64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82.99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92.04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10.42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91.64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52.33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5866004"/>
                  </a:ext>
                </a:extLst>
              </a:tr>
              <a:tr h="395176">
                <a:tc>
                  <a:txBody>
                    <a:bodyPr/>
                    <a:lstStyle/>
                    <a:p>
                      <a:pPr algn="l">
                        <a:lnSpc>
                          <a:spcPct val="107000"/>
                        </a:lnSpc>
                        <a:spcAft>
                          <a:spcPts val="800"/>
                        </a:spcAft>
                      </a:pPr>
                      <a:r>
                        <a:rPr lang="en-IN" sz="1100">
                          <a:effectLst/>
                        </a:rPr>
                        <a:t>xg_fea_grid_step2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90.87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81.47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91.29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10.98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90.84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52.78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max_deapth=2, min_child_weight=0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3869247"/>
                  </a:ext>
                </a:extLst>
              </a:tr>
              <a:tr h="395176">
                <a:tc>
                  <a:txBody>
                    <a:bodyPr/>
                    <a:lstStyle/>
                    <a:p>
                      <a:pPr algn="l">
                        <a:lnSpc>
                          <a:spcPct val="107000"/>
                        </a:lnSpc>
                        <a:spcAft>
                          <a:spcPts val="800"/>
                        </a:spcAft>
                      </a:pPr>
                      <a:r>
                        <a:rPr lang="en-IN" sz="1100">
                          <a:effectLst/>
                        </a:rPr>
                        <a:t>xg_fea_grid_step3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85.89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79.31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85.41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11.51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85.62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53.27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gamma=0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0007727"/>
                  </a:ext>
                </a:extLst>
              </a:tr>
              <a:tr h="711673">
                <a:tc>
                  <a:txBody>
                    <a:bodyPr/>
                    <a:lstStyle/>
                    <a:p>
                      <a:pPr algn="l">
                        <a:lnSpc>
                          <a:spcPct val="107000"/>
                        </a:lnSpc>
                        <a:spcAft>
                          <a:spcPts val="800"/>
                        </a:spcAft>
                      </a:pPr>
                      <a:r>
                        <a:rPr lang="en-IN" sz="1100">
                          <a:effectLst/>
                        </a:rPr>
                        <a:t>xg_fea_grid_step4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85.6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77.62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85.7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12.66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85.41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53.41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colsample_bytree=0.75, subsample=0.7,</a:t>
                      </a:r>
                    </a:p>
                    <a:p>
                      <a:pPr algn="l">
                        <a:lnSpc>
                          <a:spcPct val="107000"/>
                        </a:lnSpc>
                        <a:spcAft>
                          <a:spcPts val="800"/>
                        </a:spcAft>
                      </a:pPr>
                      <a:r>
                        <a:rPr lang="en-IN" sz="1100">
                          <a:effectLst/>
                        </a:rPr>
                        <a:t>reg_alpha=0.0001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0827002"/>
                  </a:ext>
                </a:extLst>
              </a:tr>
              <a:tr h="395176">
                <a:tc>
                  <a:txBody>
                    <a:bodyPr/>
                    <a:lstStyle/>
                    <a:p>
                      <a:pPr algn="l">
                        <a:lnSpc>
                          <a:spcPct val="107000"/>
                        </a:lnSpc>
                        <a:spcAft>
                          <a:spcPts val="800"/>
                        </a:spcAft>
                      </a:pPr>
                      <a:r>
                        <a:rPr lang="en-IN" sz="1100">
                          <a:effectLst/>
                        </a:rPr>
                        <a:t>xg_fea_grid_step5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85.6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77.31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85.7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12.86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85.41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54.01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a:effectLst/>
                        </a:rPr>
                        <a:t>reg_lamba=0.05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258103"/>
                  </a:ext>
                </a:extLst>
              </a:tr>
              <a:tr h="395176">
                <a:tc>
                  <a:txBody>
                    <a:bodyPr/>
                    <a:lstStyle/>
                    <a:p>
                      <a:pPr algn="l">
                        <a:lnSpc>
                          <a:spcPct val="107000"/>
                        </a:lnSpc>
                        <a:spcAft>
                          <a:spcPts val="800"/>
                        </a:spcAft>
                      </a:pPr>
                      <a:r>
                        <a:rPr lang="en-IN" sz="1100">
                          <a:effectLst/>
                        </a:rPr>
                        <a:t>xg_fea_grid_step6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77.14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13.69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dirty="0">
                          <a:effectLst/>
                        </a:rPr>
                        <a:t>55.72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dirty="0" err="1">
                          <a:effectLst/>
                        </a:rPr>
                        <a:t>learning_rate</a:t>
                      </a:r>
                      <a:r>
                        <a:rPr lang="en-IN" sz="1100" dirty="0">
                          <a:effectLst/>
                        </a:rPr>
                        <a:t>=0.5, </a:t>
                      </a:r>
                      <a:r>
                        <a:rPr lang="en-IN" sz="1100" dirty="0" err="1">
                          <a:effectLst/>
                        </a:rPr>
                        <a:t>n_estimators</a:t>
                      </a:r>
                      <a:r>
                        <a:rPr lang="en-IN" sz="1100" dirty="0">
                          <a:effectLst/>
                        </a:rPr>
                        <a:t>=3000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661900"/>
                  </a:ext>
                </a:extLst>
              </a:tr>
            </a:tbl>
          </a:graphicData>
        </a:graphic>
      </p:graphicFrame>
      <p:sp>
        <p:nvSpPr>
          <p:cNvPr id="6" name="TextBox 5">
            <a:extLst>
              <a:ext uri="{FF2B5EF4-FFF2-40B4-BE49-F238E27FC236}">
                <a16:creationId xmlns:a16="http://schemas.microsoft.com/office/drawing/2014/main" id="{5CD2F2C3-6C1F-48D3-9611-9F6C03425E62}"/>
              </a:ext>
            </a:extLst>
          </p:cNvPr>
          <p:cNvSpPr txBox="1"/>
          <p:nvPr/>
        </p:nvSpPr>
        <p:spPr>
          <a:xfrm>
            <a:off x="685800" y="1636008"/>
            <a:ext cx="5649012"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we provided a table of parameter update at each step.</a:t>
            </a:r>
            <a:endParaRPr lang="en-IN" dirty="0"/>
          </a:p>
        </p:txBody>
      </p:sp>
      <p:sp>
        <p:nvSpPr>
          <p:cNvPr id="8" name="TextBox 7">
            <a:extLst>
              <a:ext uri="{FF2B5EF4-FFF2-40B4-BE49-F238E27FC236}">
                <a16:creationId xmlns:a16="http://schemas.microsoft.com/office/drawing/2014/main" id="{A15EBE5E-A2AC-45DD-9F25-418601B77944}"/>
              </a:ext>
            </a:extLst>
          </p:cNvPr>
          <p:cNvSpPr txBox="1"/>
          <p:nvPr/>
        </p:nvSpPr>
        <p:spPr>
          <a:xfrm>
            <a:off x="685800" y="5808500"/>
            <a:ext cx="8222531"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There is an increase in the output values, but it is not up to the industrial standards</a:t>
            </a:r>
            <a:endParaRPr lang="en-IN" dirty="0"/>
          </a:p>
        </p:txBody>
      </p:sp>
    </p:spTree>
    <p:extLst>
      <p:ext uri="{BB962C8B-B14F-4D97-AF65-F5344CB8AC3E}">
        <p14:creationId xmlns:p14="http://schemas.microsoft.com/office/powerpoint/2010/main" val="3745914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6417585-C7B8-4E90-AB9C-E0C3DEBCEAC9}"/>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pic>
        <p:nvPicPr>
          <p:cNvPr id="4" name="Picture 3">
            <a:extLst>
              <a:ext uri="{FF2B5EF4-FFF2-40B4-BE49-F238E27FC236}">
                <a16:creationId xmlns:a16="http://schemas.microsoft.com/office/drawing/2014/main" id="{DC060651-12AD-474E-87A8-E19D61520CF7}"/>
              </a:ext>
            </a:extLst>
          </p:cNvPr>
          <p:cNvPicPr/>
          <p:nvPr/>
        </p:nvPicPr>
        <p:blipFill>
          <a:blip r:embed="rId2"/>
          <a:stretch>
            <a:fillRect/>
          </a:stretch>
        </p:blipFill>
        <p:spPr>
          <a:xfrm>
            <a:off x="5619330" y="4451055"/>
            <a:ext cx="3264181" cy="2025159"/>
          </a:xfrm>
          <a:prstGeom prst="rect">
            <a:avLst/>
          </a:prstGeom>
        </p:spPr>
      </p:pic>
      <p:sp>
        <p:nvSpPr>
          <p:cNvPr id="7" name="TextBox 6">
            <a:extLst>
              <a:ext uri="{FF2B5EF4-FFF2-40B4-BE49-F238E27FC236}">
                <a16:creationId xmlns:a16="http://schemas.microsoft.com/office/drawing/2014/main" id="{A0FC5128-48D5-40B0-8091-9819DC44722C}"/>
              </a:ext>
            </a:extLst>
          </p:cNvPr>
          <p:cNvSpPr txBox="1"/>
          <p:nvPr/>
        </p:nvSpPr>
        <p:spPr>
          <a:xfrm>
            <a:off x="-240384" y="1320455"/>
            <a:ext cx="4633274" cy="423834"/>
          </a:xfrm>
          <a:prstGeom prst="rect">
            <a:avLst/>
          </a:prstGeom>
          <a:noFill/>
        </p:spPr>
        <p:txBody>
          <a:bodyPr wrap="square">
            <a:spAutoFit/>
          </a:bodyPr>
          <a:lstStyle/>
          <a:p>
            <a:pPr lvl="2">
              <a:lnSpc>
                <a:spcPct val="115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Neural net</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04B90FA-3B2F-4C54-8162-35E50B3A35CD}"/>
              </a:ext>
            </a:extLst>
          </p:cNvPr>
          <p:cNvSpPr txBox="1"/>
          <p:nvPr/>
        </p:nvSpPr>
        <p:spPr>
          <a:xfrm>
            <a:off x="626884" y="1745043"/>
            <a:ext cx="6028441" cy="3282950"/>
          </a:xfrm>
          <a:prstGeom prst="rect">
            <a:avLst/>
          </a:prstGeom>
          <a:noFill/>
        </p:spPr>
        <p:txBody>
          <a:bodyPr wrap="square">
            <a:spAutoFit/>
          </a:bodyPr>
          <a:lstStyle/>
          <a:p>
            <a:pPr>
              <a:spcAft>
                <a:spcPts val="800"/>
              </a:spcAft>
            </a:pP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model</a:t>
            </a:r>
            <a:r>
              <a:rPr lang="en-IN" sz="900" b="1" dirty="0" err="1">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Dense</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64</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input_dim</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46</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activation</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relu</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model</a:t>
            </a:r>
            <a:r>
              <a:rPr lang="en-IN" sz="900" b="1" dirty="0" err="1">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Dense</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32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activation</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relu</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900" dirty="0" err="1">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model.add</a:t>
            </a:r>
            <a:r>
              <a:rPr lang="en-IN" sz="900"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(Dropout(0.2))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model</a:t>
            </a:r>
            <a:r>
              <a:rPr lang="en-IN" sz="900" b="1" dirty="0" err="1">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Dense</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16</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activation</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relu</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kernel_regularizer</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regularizers</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l1_l2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l1</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1e-5</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1e-4</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bias_regularizer</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regularizers</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1e-4</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activity_regularizer</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regularizers</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1e-5</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model</a:t>
            </a:r>
            <a:r>
              <a:rPr lang="en-IN" sz="900" b="1" dirty="0" err="1">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Dense</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16</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activation</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relu</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kernel_regularizer</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regularizers</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l1_l2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l1</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1e-5</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1e-4</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bias_regularizer</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regularizers</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1e-4</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activity_regularizer</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regularizers</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1e-5</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900" dirty="0" err="1">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model.add</a:t>
            </a:r>
            <a:r>
              <a:rPr lang="en-IN" sz="900"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(Dropout(0.2))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model</a:t>
            </a:r>
            <a:r>
              <a:rPr lang="en-IN" sz="900" b="1" dirty="0" err="1">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Dense</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8</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activation</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relu</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kernel_regularizer</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regularizers</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l1_l2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l1</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1e-5</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1e-4</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bias_regularizer</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regularizers</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1e-4</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activity_regularizer</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regularizers</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1e-5</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model</a:t>
            </a:r>
            <a:r>
              <a:rPr lang="en-IN" sz="900" b="1" dirty="0" err="1">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Dense</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4</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activation</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relu</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kernel_regularizer</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regularizers</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l1_l2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l1</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1e-5</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1e-4</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bias_regularizer</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regularizers</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1e-4</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activity_regularizer</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regularizers</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l2</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1e-5</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model</a:t>
            </a:r>
            <a:r>
              <a:rPr lang="en-IN" sz="900" b="1" dirty="0" err="1">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Dense</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rPr>
              <a:t>1</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activation</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r>
              <a:rPr lang="en-IN" sz="900" dirty="0">
                <a:solidFill>
                  <a:srgbClr val="808080"/>
                </a:solidFill>
                <a:effectLst/>
                <a:latin typeface="Courier New" panose="02070309020205020404" pitchFamily="49" charset="0"/>
                <a:ea typeface="Calibri" panose="020F0502020204030204" pitchFamily="34" charset="0"/>
                <a:cs typeface="Courier New" panose="02070309020205020404" pitchFamily="49" charset="0"/>
              </a:rPr>
              <a:t>'sigmoid'</a:t>
            </a:r>
            <a:r>
              <a:rPr lang="en-IN" sz="900" b="1" dirty="0">
                <a:solidFill>
                  <a:srgbClr val="000080"/>
                </a:solidFill>
                <a:effectLst/>
                <a:latin typeface="Courier New" panose="02070309020205020404" pitchFamily="49" charset="0"/>
                <a:ea typeface="Calibri" panose="020F0502020204030204" pitchFamily="34" charset="0"/>
                <a:cs typeface="Courier New" panose="02070309020205020404" pitchFamily="49" charset="0"/>
              </a:rPr>
              <a:t>))</a:t>
            </a:r>
            <a:endParaRPr lang="en-IN" sz="900" dirty="0"/>
          </a:p>
        </p:txBody>
      </p:sp>
      <p:graphicFrame>
        <p:nvGraphicFramePr>
          <p:cNvPr id="10" name="Table 9">
            <a:extLst>
              <a:ext uri="{FF2B5EF4-FFF2-40B4-BE49-F238E27FC236}">
                <a16:creationId xmlns:a16="http://schemas.microsoft.com/office/drawing/2014/main" id="{1C5141D2-7414-442B-9025-AA34EEDD981D}"/>
              </a:ext>
            </a:extLst>
          </p:cNvPr>
          <p:cNvGraphicFramePr>
            <a:graphicFrameLocks noGrp="1"/>
          </p:cNvGraphicFramePr>
          <p:nvPr>
            <p:extLst>
              <p:ext uri="{D42A27DB-BD31-4B8C-83A1-F6EECF244321}">
                <p14:modId xmlns:p14="http://schemas.microsoft.com/office/powerpoint/2010/main" val="1871748750"/>
              </p:ext>
            </p:extLst>
          </p:nvPr>
        </p:nvGraphicFramePr>
        <p:xfrm>
          <a:off x="626885" y="5231877"/>
          <a:ext cx="4666826" cy="734919"/>
        </p:xfrm>
        <a:graphic>
          <a:graphicData uri="http://schemas.openxmlformats.org/drawingml/2006/table">
            <a:tbl>
              <a:tblPr firstRow="1" firstCol="1" bandRow="1">
                <a:tableStyleId>{5C22544A-7EE6-4342-B048-85BDC9FD1C3A}</a:tableStyleId>
              </a:tblPr>
              <a:tblGrid>
                <a:gridCol w="1304577">
                  <a:extLst>
                    <a:ext uri="{9D8B030D-6E8A-4147-A177-3AD203B41FA5}">
                      <a16:colId xmlns:a16="http://schemas.microsoft.com/office/drawing/2014/main" val="289675972"/>
                    </a:ext>
                  </a:extLst>
                </a:gridCol>
                <a:gridCol w="1680795">
                  <a:extLst>
                    <a:ext uri="{9D8B030D-6E8A-4147-A177-3AD203B41FA5}">
                      <a16:colId xmlns:a16="http://schemas.microsoft.com/office/drawing/2014/main" val="3264245889"/>
                    </a:ext>
                  </a:extLst>
                </a:gridCol>
                <a:gridCol w="1681454">
                  <a:extLst>
                    <a:ext uri="{9D8B030D-6E8A-4147-A177-3AD203B41FA5}">
                      <a16:colId xmlns:a16="http://schemas.microsoft.com/office/drawing/2014/main" val="1396333674"/>
                    </a:ext>
                  </a:extLst>
                </a:gridCol>
              </a:tblGrid>
              <a:tr h="244973">
                <a:tc>
                  <a:txBody>
                    <a:bodyPr/>
                    <a:lstStyle/>
                    <a:p>
                      <a:pPr marL="457200">
                        <a:lnSpc>
                          <a:spcPct val="115000"/>
                        </a:lnSpc>
                      </a:pPr>
                      <a:r>
                        <a:rPr lang="en-US" sz="1200">
                          <a:effectLst/>
                        </a:rPr>
                        <a:t>Measure</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a:effectLst/>
                        </a:rPr>
                        <a:t>Train data</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a:effectLst/>
                        </a:rPr>
                        <a:t>Test data</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4500884"/>
                  </a:ext>
                </a:extLst>
              </a:tr>
              <a:tr h="244973">
                <a:tc>
                  <a:txBody>
                    <a:bodyPr/>
                    <a:lstStyle/>
                    <a:p>
                      <a:pPr marL="457200">
                        <a:lnSpc>
                          <a:spcPct val="115000"/>
                        </a:lnSpc>
                      </a:pPr>
                      <a:r>
                        <a:rPr lang="en-US" sz="1200">
                          <a:effectLst/>
                        </a:rPr>
                        <a:t>AUC Score</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a:effectLst/>
                        </a:rPr>
                        <a:t>87.25%</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a:effectLst/>
                        </a:rPr>
                        <a:t>59.1%</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6280088"/>
                  </a:ext>
                </a:extLst>
              </a:tr>
              <a:tr h="244973">
                <a:tc>
                  <a:txBody>
                    <a:bodyPr/>
                    <a:lstStyle/>
                    <a:p>
                      <a:pPr marL="457200">
                        <a:lnSpc>
                          <a:spcPct val="115000"/>
                        </a:lnSpc>
                      </a:pPr>
                      <a:r>
                        <a:rPr lang="en-US" sz="1200">
                          <a:effectLst/>
                        </a:rPr>
                        <a:t>Loss</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a:effectLst/>
                        </a:rPr>
                        <a:t>49.75%</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dirty="0">
                          <a:effectLst/>
                        </a:rPr>
                        <a:t>53.6%</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9775732"/>
                  </a:ext>
                </a:extLst>
              </a:tr>
            </a:tbl>
          </a:graphicData>
        </a:graphic>
      </p:graphicFrame>
    </p:spTree>
    <p:extLst>
      <p:ext uri="{BB962C8B-B14F-4D97-AF65-F5344CB8AC3E}">
        <p14:creationId xmlns:p14="http://schemas.microsoft.com/office/powerpoint/2010/main" val="228284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0F2BB8-FB02-4C32-90C7-085B6FA7E57F}"/>
              </a:ext>
            </a:extLst>
          </p:cNvPr>
          <p:cNvSpPr>
            <a:spLocks noGrp="1"/>
          </p:cNvSpPr>
          <p:nvPr>
            <p:ph type="subTitle" idx="1"/>
          </p:nvPr>
        </p:nvSpPr>
        <p:spPr>
          <a:xfrm>
            <a:off x="992095" y="4823122"/>
            <a:ext cx="6858000" cy="1298908"/>
          </a:xfrm>
        </p:spPr>
        <p:txBody>
          <a:bodyPr>
            <a:normAutofit/>
          </a:bodyPr>
          <a:lstStyle/>
          <a:p>
            <a:pPr marL="285750" indent="-285750" algn="l">
              <a:buFont typeface="Arial" panose="020B0604020202020204" pitchFamily="34" charset="0"/>
              <a:buChar char="•"/>
            </a:pPr>
            <a:r>
              <a:rPr lang="en-US" sz="1600" dirty="0"/>
              <a:t>Surprisingly, the logistic regression has performed way lot different than all the other.</a:t>
            </a:r>
          </a:p>
          <a:p>
            <a:pPr marL="285750" indent="-285750" algn="l">
              <a:buFont typeface="Arial" panose="020B0604020202020204" pitchFamily="34" charset="0"/>
              <a:buChar char="•"/>
            </a:pPr>
            <a:r>
              <a:rPr lang="en-US" sz="1600" dirty="0"/>
              <a:t>The model is facing a problem of underfitting</a:t>
            </a:r>
          </a:p>
          <a:p>
            <a:pPr marL="285750" indent="-285750" algn="l">
              <a:buFont typeface="Arial" panose="020B0604020202020204" pitchFamily="34" charset="0"/>
              <a:buChar char="•"/>
            </a:pPr>
            <a:r>
              <a:rPr lang="en-IN" sz="1600" dirty="0"/>
              <a:t>The reasons are a)Lesser records b)Poor optimisation</a:t>
            </a:r>
          </a:p>
        </p:txBody>
      </p:sp>
      <p:sp>
        <p:nvSpPr>
          <p:cNvPr id="5" name="Rectangle 2">
            <a:extLst>
              <a:ext uri="{FF2B5EF4-FFF2-40B4-BE49-F238E27FC236}">
                <a16:creationId xmlns:a16="http://schemas.microsoft.com/office/drawing/2014/main" id="{86417585-C7B8-4E90-AB9C-E0C3DEBCEAC9}"/>
              </a:ext>
            </a:extLst>
          </p:cNvPr>
          <p:cNvSpPr txBox="1">
            <a:spLocks noChangeArrowheads="1"/>
          </p:cNvSpPr>
          <p:nvPr/>
        </p:nvSpPr>
        <p:spPr bwMode="auto">
          <a:xfrm>
            <a:off x="295473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sp>
        <p:nvSpPr>
          <p:cNvPr id="7" name="TextBox 6">
            <a:extLst>
              <a:ext uri="{FF2B5EF4-FFF2-40B4-BE49-F238E27FC236}">
                <a16:creationId xmlns:a16="http://schemas.microsoft.com/office/drawing/2014/main" id="{34CECF4C-09E0-4297-B83C-78D4BD4D8B2A}"/>
              </a:ext>
            </a:extLst>
          </p:cNvPr>
          <p:cNvSpPr txBox="1"/>
          <p:nvPr/>
        </p:nvSpPr>
        <p:spPr>
          <a:xfrm>
            <a:off x="-160256" y="1505628"/>
            <a:ext cx="4652128" cy="423834"/>
          </a:xfrm>
          <a:prstGeom prst="rect">
            <a:avLst/>
          </a:prstGeom>
          <a:noFill/>
        </p:spPr>
        <p:txBody>
          <a:bodyPr wrap="square">
            <a:spAutoFit/>
          </a:bodyPr>
          <a:lstStyle/>
          <a:p>
            <a:pPr lvl="2">
              <a:lnSpc>
                <a:spcPct val="115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hart, diagram&#10;&#10;Description automatically generated">
            <a:extLst>
              <a:ext uri="{FF2B5EF4-FFF2-40B4-BE49-F238E27FC236}">
                <a16:creationId xmlns:a16="http://schemas.microsoft.com/office/drawing/2014/main" id="{D909231F-2AE1-4088-9FB4-67C0CA44864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85922" y="2196323"/>
            <a:ext cx="3080284" cy="1951471"/>
          </a:xfrm>
          <a:prstGeom prst="rect">
            <a:avLst/>
          </a:prstGeom>
        </p:spPr>
      </p:pic>
      <p:graphicFrame>
        <p:nvGraphicFramePr>
          <p:cNvPr id="9" name="Table 8">
            <a:extLst>
              <a:ext uri="{FF2B5EF4-FFF2-40B4-BE49-F238E27FC236}">
                <a16:creationId xmlns:a16="http://schemas.microsoft.com/office/drawing/2014/main" id="{F259ED57-B1A9-49B3-99C1-A79A0D8C5A62}"/>
              </a:ext>
            </a:extLst>
          </p:cNvPr>
          <p:cNvGraphicFramePr>
            <a:graphicFrameLocks noGrp="1"/>
          </p:cNvGraphicFramePr>
          <p:nvPr>
            <p:extLst>
              <p:ext uri="{D42A27DB-BD31-4B8C-83A1-F6EECF244321}">
                <p14:modId xmlns:p14="http://schemas.microsoft.com/office/powerpoint/2010/main" val="943814638"/>
              </p:ext>
            </p:extLst>
          </p:nvPr>
        </p:nvGraphicFramePr>
        <p:xfrm>
          <a:off x="4421095" y="2870060"/>
          <a:ext cx="4677410" cy="1298908"/>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val="3902445194"/>
                    </a:ext>
                  </a:extLst>
                </a:gridCol>
                <a:gridCol w="1619885">
                  <a:extLst>
                    <a:ext uri="{9D8B030D-6E8A-4147-A177-3AD203B41FA5}">
                      <a16:colId xmlns:a16="http://schemas.microsoft.com/office/drawing/2014/main" val="1592654985"/>
                    </a:ext>
                  </a:extLst>
                </a:gridCol>
                <a:gridCol w="1710055">
                  <a:extLst>
                    <a:ext uri="{9D8B030D-6E8A-4147-A177-3AD203B41FA5}">
                      <a16:colId xmlns:a16="http://schemas.microsoft.com/office/drawing/2014/main" val="648425176"/>
                    </a:ext>
                  </a:extLst>
                </a:gridCol>
              </a:tblGrid>
              <a:tr h="324727">
                <a:tc>
                  <a:txBody>
                    <a:bodyPr/>
                    <a:lstStyle/>
                    <a:p>
                      <a:pPr marL="457200">
                        <a:lnSpc>
                          <a:spcPct val="115000"/>
                        </a:lnSpc>
                      </a:pPr>
                      <a:r>
                        <a:rPr lang="en-US" sz="1200">
                          <a:effectLst/>
                        </a:rPr>
                        <a:t>Measure</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a:effectLst/>
                        </a:rPr>
                        <a:t>Train data</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a:effectLst/>
                        </a:rPr>
                        <a:t>Test data</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4269277"/>
                  </a:ext>
                </a:extLst>
              </a:tr>
              <a:tr h="324727">
                <a:tc>
                  <a:txBody>
                    <a:bodyPr/>
                    <a:lstStyle/>
                    <a:p>
                      <a:pPr marL="457200">
                        <a:lnSpc>
                          <a:spcPct val="115000"/>
                        </a:lnSpc>
                      </a:pPr>
                      <a:r>
                        <a:rPr lang="en-US" sz="1200">
                          <a:effectLst/>
                        </a:rPr>
                        <a:t>Accuracy</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dirty="0">
                          <a:effectLst/>
                        </a:rPr>
                        <a:t>59.53%</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a:effectLst/>
                        </a:rPr>
                        <a:t>55.17%</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5051979"/>
                  </a:ext>
                </a:extLst>
              </a:tr>
              <a:tr h="324727">
                <a:tc>
                  <a:txBody>
                    <a:bodyPr/>
                    <a:lstStyle/>
                    <a:p>
                      <a:pPr marL="457200">
                        <a:lnSpc>
                          <a:spcPct val="115000"/>
                        </a:lnSpc>
                      </a:pPr>
                      <a:r>
                        <a:rPr lang="en-US" sz="1200">
                          <a:effectLst/>
                        </a:rPr>
                        <a:t>Recall</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a:effectLst/>
                        </a:rPr>
                        <a:t>64.07%</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a:effectLst/>
                        </a:rPr>
                        <a:t>58.19%</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6847370"/>
                  </a:ext>
                </a:extLst>
              </a:tr>
              <a:tr h="324727">
                <a:tc>
                  <a:txBody>
                    <a:bodyPr/>
                    <a:lstStyle/>
                    <a:p>
                      <a:pPr marL="457200">
                        <a:lnSpc>
                          <a:spcPct val="115000"/>
                        </a:lnSpc>
                      </a:pPr>
                      <a:r>
                        <a:rPr lang="en-US" sz="1200">
                          <a:effectLst/>
                        </a:rPr>
                        <a:t>AUC Score</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a:effectLst/>
                        </a:rPr>
                        <a:t>59.01%</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dirty="0">
                          <a:effectLst/>
                        </a:rPr>
                        <a:t>56.29%</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0583255"/>
                  </a:ext>
                </a:extLst>
              </a:tr>
            </a:tbl>
          </a:graphicData>
        </a:graphic>
      </p:graphicFrame>
    </p:spTree>
    <p:extLst>
      <p:ext uri="{BB962C8B-B14F-4D97-AF65-F5344CB8AC3E}">
        <p14:creationId xmlns:p14="http://schemas.microsoft.com/office/powerpoint/2010/main" val="26125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6417585-C7B8-4E90-AB9C-E0C3DEBCEAC9}"/>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sp>
        <p:nvSpPr>
          <p:cNvPr id="6" name="TextBox 5">
            <a:extLst>
              <a:ext uri="{FF2B5EF4-FFF2-40B4-BE49-F238E27FC236}">
                <a16:creationId xmlns:a16="http://schemas.microsoft.com/office/drawing/2014/main" id="{8475097D-F867-40BF-AEFC-42993987EFAC}"/>
              </a:ext>
            </a:extLst>
          </p:cNvPr>
          <p:cNvSpPr txBox="1"/>
          <p:nvPr/>
        </p:nvSpPr>
        <p:spPr>
          <a:xfrm>
            <a:off x="-216819" y="1378931"/>
            <a:ext cx="4633274" cy="423834"/>
          </a:xfrm>
          <a:prstGeom prst="rect">
            <a:avLst/>
          </a:prstGeom>
          <a:noFill/>
        </p:spPr>
        <p:txBody>
          <a:bodyPr wrap="square">
            <a:spAutoFit/>
          </a:bodyPr>
          <a:lstStyle/>
          <a:p>
            <a:pPr lvl="2">
              <a:lnSpc>
                <a:spcPct val="115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Stacking Classifier</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62D980D-B6DB-4AFA-A0CD-E6458BFA14AE}"/>
              </a:ext>
            </a:extLst>
          </p:cNvPr>
          <p:cNvSpPr txBox="1"/>
          <p:nvPr/>
        </p:nvSpPr>
        <p:spPr>
          <a:xfrm>
            <a:off x="310512" y="2019361"/>
            <a:ext cx="6189269" cy="3981218"/>
          </a:xfrm>
          <a:prstGeom prst="rect">
            <a:avLst/>
          </a:prstGeom>
          <a:noFill/>
        </p:spPr>
        <p:txBody>
          <a:bodyPr wrap="square">
            <a:spAutoFit/>
          </a:bodyPr>
          <a:lstStyle/>
          <a:p>
            <a:pPr marL="742950" indent="-285750">
              <a:lnSpc>
                <a:spcPct val="115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ensemble learning technique where the predictions of multiple classifiers (referred to as level-one classifiers) are used as new features to train a </a:t>
            </a:r>
            <a:r>
              <a:rPr lang="en-IN" b="1" dirty="0"/>
              <a:t>Level-two classifiers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indent="-285750">
              <a:lnSpc>
                <a:spcPct val="115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Their predictions get stacked and are used as features to train the meta-classifier which makes the final prediction.</a:t>
            </a:r>
          </a:p>
          <a:p>
            <a:pPr marL="742950" indent="-285750">
              <a:lnSpc>
                <a:spcPct val="115000"/>
              </a:lnSpc>
              <a:spcAft>
                <a:spcPts val="800"/>
              </a:spcAft>
              <a:buFont typeface="Arial" panose="020B0604020202020204" pitchFamily="34" charset="0"/>
              <a:buChar char="•"/>
            </a:pPr>
            <a:r>
              <a:rPr lang="en-US" b="1" dirty="0"/>
              <a:t>Level-1 Models (</a:t>
            </a:r>
            <a:r>
              <a:rPr lang="en-US" b="1" i="1" dirty="0"/>
              <a:t>Base-Models</a:t>
            </a:r>
            <a:r>
              <a:rPr lang="en-US" b="1" dirty="0"/>
              <a:t>)</a:t>
            </a:r>
            <a:r>
              <a:rPr lang="en-US" dirty="0"/>
              <a:t>: Models fit on the training data and whose predictions are compiled.</a:t>
            </a:r>
          </a:p>
          <a:p>
            <a:pPr marL="742950" indent="-285750">
              <a:lnSpc>
                <a:spcPct val="115000"/>
              </a:lnSpc>
              <a:spcAft>
                <a:spcPts val="800"/>
              </a:spcAft>
              <a:buFont typeface="Arial" panose="020B0604020202020204" pitchFamily="34" charset="0"/>
              <a:buChar char="•"/>
            </a:pPr>
            <a:r>
              <a:rPr lang="en-US" b="1" dirty="0"/>
              <a:t>Level-2 Model (</a:t>
            </a:r>
            <a:r>
              <a:rPr lang="en-US" b="1" i="1" dirty="0"/>
              <a:t>Meta-Model</a:t>
            </a:r>
            <a:r>
              <a:rPr lang="en-US" b="1" dirty="0"/>
              <a:t>)</a:t>
            </a:r>
            <a:r>
              <a:rPr lang="en-US" dirty="0"/>
              <a:t>: Model that learns how to best combine the predictions of the base models.</a:t>
            </a:r>
          </a:p>
          <a:p>
            <a:pPr marL="742950" indent="-285750">
              <a:lnSpc>
                <a:spcPct val="115000"/>
              </a:lnSpc>
              <a:spcAft>
                <a:spcPts val="800"/>
              </a:spcAf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808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6417585-C7B8-4E90-AB9C-E0C3DEBCEAC9}"/>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Methodology</a:t>
            </a:r>
            <a:endParaRPr lang="en-US" sz="3200" b="1" dirty="0">
              <a:solidFill>
                <a:schemeClr val="accent2"/>
              </a:solidFill>
            </a:endParaRPr>
          </a:p>
        </p:txBody>
      </p:sp>
      <p:sp>
        <p:nvSpPr>
          <p:cNvPr id="6" name="TextBox 5">
            <a:extLst>
              <a:ext uri="{FF2B5EF4-FFF2-40B4-BE49-F238E27FC236}">
                <a16:creationId xmlns:a16="http://schemas.microsoft.com/office/drawing/2014/main" id="{2E772DAF-AB6B-4F59-ACE0-CBE64632D2F3}"/>
              </a:ext>
            </a:extLst>
          </p:cNvPr>
          <p:cNvSpPr txBox="1"/>
          <p:nvPr/>
        </p:nvSpPr>
        <p:spPr>
          <a:xfrm>
            <a:off x="452090" y="1521519"/>
            <a:ext cx="6110925" cy="1448923"/>
          </a:xfrm>
          <a:prstGeom prst="rect">
            <a:avLst/>
          </a:prstGeom>
          <a:noFill/>
        </p:spPr>
        <p:txBody>
          <a:bodyPr wrap="square">
            <a:spAutoFit/>
          </a:bodyPr>
          <a:lstStyle/>
          <a:p>
            <a:pPr marL="742950" indent="-285750">
              <a:lnSpc>
                <a:spcPct val="115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level one classifiers are random forest and logistic regression.</a:t>
            </a:r>
          </a:p>
          <a:p>
            <a:pPr marL="742950" indent="-285750">
              <a:lnSpc>
                <a:spcPct val="115000"/>
              </a:lnSpc>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 meta classifier is the XG </a:t>
            </a:r>
            <a:r>
              <a:rPr lang="en-US" sz="1800" dirty="0" err="1">
                <a:effectLst/>
                <a:latin typeface="Times New Roman" panose="02020603050405020304" pitchFamily="18" charset="0"/>
                <a:ea typeface="Calibri" panose="020F0502020204030204" pitchFamily="34" charset="0"/>
              </a:rPr>
              <a:t>Bosst</a:t>
            </a:r>
            <a:r>
              <a:rPr lang="en-US" sz="1800" dirty="0">
                <a:effectLst/>
                <a:latin typeface="Times New Roman" panose="02020603050405020304" pitchFamily="18" charset="0"/>
                <a:ea typeface="Calibri" panose="020F0502020204030204" pitchFamily="34" charset="0"/>
              </a:rPr>
              <a:t> algorithm which neutralizes the effect of both underfitting and overfitting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1AAB9B1A-22B5-4281-9D91-1CAA726E74FF}"/>
              </a:ext>
            </a:extLst>
          </p:cNvPr>
          <p:cNvGraphicFramePr>
            <a:graphicFrameLocks noGrp="1"/>
          </p:cNvGraphicFramePr>
          <p:nvPr>
            <p:extLst>
              <p:ext uri="{D42A27DB-BD31-4B8C-83A1-F6EECF244321}">
                <p14:modId xmlns:p14="http://schemas.microsoft.com/office/powerpoint/2010/main" val="3634428144"/>
              </p:ext>
            </p:extLst>
          </p:nvPr>
        </p:nvGraphicFramePr>
        <p:xfrm>
          <a:off x="1074580" y="3351229"/>
          <a:ext cx="6110924" cy="1298908"/>
        </p:xfrm>
        <a:graphic>
          <a:graphicData uri="http://schemas.openxmlformats.org/drawingml/2006/table">
            <a:tbl>
              <a:tblPr firstRow="1" firstCol="1" bandRow="1">
                <a:tableStyleId>{5C22544A-7EE6-4342-B048-85BDC9FD1C3A}</a:tableStyleId>
              </a:tblPr>
              <a:tblGrid>
                <a:gridCol w="1760437">
                  <a:extLst>
                    <a:ext uri="{9D8B030D-6E8A-4147-A177-3AD203B41FA5}">
                      <a16:colId xmlns:a16="http://schemas.microsoft.com/office/drawing/2014/main" val="3902445194"/>
                    </a:ext>
                  </a:extLst>
                </a:gridCol>
                <a:gridCol w="2116341">
                  <a:extLst>
                    <a:ext uri="{9D8B030D-6E8A-4147-A177-3AD203B41FA5}">
                      <a16:colId xmlns:a16="http://schemas.microsoft.com/office/drawing/2014/main" val="1592654985"/>
                    </a:ext>
                  </a:extLst>
                </a:gridCol>
                <a:gridCol w="2234146">
                  <a:extLst>
                    <a:ext uri="{9D8B030D-6E8A-4147-A177-3AD203B41FA5}">
                      <a16:colId xmlns:a16="http://schemas.microsoft.com/office/drawing/2014/main" val="648425176"/>
                    </a:ext>
                  </a:extLst>
                </a:gridCol>
              </a:tblGrid>
              <a:tr h="324727">
                <a:tc>
                  <a:txBody>
                    <a:bodyPr/>
                    <a:lstStyle/>
                    <a:p>
                      <a:pPr marL="457200">
                        <a:lnSpc>
                          <a:spcPct val="115000"/>
                        </a:lnSpc>
                      </a:pPr>
                      <a:r>
                        <a:rPr lang="en-US" sz="1200" dirty="0">
                          <a:effectLst/>
                        </a:rPr>
                        <a:t>Measure</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a:effectLst/>
                        </a:rPr>
                        <a:t>Train data</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a:effectLst/>
                        </a:rPr>
                        <a:t>Test data</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4269277"/>
                  </a:ext>
                </a:extLst>
              </a:tr>
              <a:tr h="324727">
                <a:tc>
                  <a:txBody>
                    <a:bodyPr/>
                    <a:lstStyle/>
                    <a:p>
                      <a:pPr marL="457200">
                        <a:lnSpc>
                          <a:spcPct val="115000"/>
                        </a:lnSpc>
                      </a:pPr>
                      <a:r>
                        <a:rPr lang="en-US" sz="1200">
                          <a:effectLst/>
                        </a:rPr>
                        <a:t>Accuracy</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dirty="0">
                          <a:effectLst/>
                        </a:rPr>
                        <a:t>91.57%</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dirty="0">
                          <a:effectLst/>
                        </a:rPr>
                        <a:t>83.14%</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5051979"/>
                  </a:ext>
                </a:extLst>
              </a:tr>
              <a:tr h="324727">
                <a:tc>
                  <a:txBody>
                    <a:bodyPr/>
                    <a:lstStyle/>
                    <a:p>
                      <a:pPr marL="457200">
                        <a:lnSpc>
                          <a:spcPct val="115000"/>
                        </a:lnSpc>
                      </a:pPr>
                      <a:r>
                        <a:rPr lang="en-US" sz="1200">
                          <a:effectLst/>
                        </a:rPr>
                        <a:t>Recall</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dirty="0">
                          <a:effectLst/>
                        </a:rPr>
                        <a:t>89.07%</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dirty="0">
                          <a:effectLst/>
                        </a:rPr>
                        <a:t>48.19%</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6847370"/>
                  </a:ext>
                </a:extLst>
              </a:tr>
              <a:tr h="324727">
                <a:tc>
                  <a:txBody>
                    <a:bodyPr/>
                    <a:lstStyle/>
                    <a:p>
                      <a:pPr marL="457200">
                        <a:lnSpc>
                          <a:spcPct val="115000"/>
                        </a:lnSpc>
                      </a:pPr>
                      <a:r>
                        <a:rPr lang="en-US" sz="1200">
                          <a:effectLst/>
                        </a:rPr>
                        <a:t>AUC Score</a:t>
                      </a:r>
                      <a:endParaRPr lang="en-IN" sz="110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pPr>
                      <a:r>
                        <a:rPr lang="en-US" sz="1200" dirty="0">
                          <a:effectLst/>
                        </a:rPr>
                        <a:t>85.17%</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800"/>
                        </a:spcAft>
                      </a:pPr>
                      <a:r>
                        <a:rPr lang="en-US" sz="1200" dirty="0">
                          <a:effectLst/>
                        </a:rPr>
                        <a:t>71.98%</a:t>
                      </a:r>
                      <a:endParaRPr lang="en-IN" sz="1100" dirty="0">
                        <a:solidFill>
                          <a:srgbClr val="7B7B7B"/>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0583255"/>
                  </a:ext>
                </a:extLst>
              </a:tr>
            </a:tbl>
          </a:graphicData>
        </a:graphic>
      </p:graphicFrame>
      <p:sp>
        <p:nvSpPr>
          <p:cNvPr id="10" name="TextBox 9">
            <a:extLst>
              <a:ext uri="{FF2B5EF4-FFF2-40B4-BE49-F238E27FC236}">
                <a16:creationId xmlns:a16="http://schemas.microsoft.com/office/drawing/2014/main" id="{7ADA779C-FD95-45C6-A96B-9C239C708B45}"/>
              </a:ext>
            </a:extLst>
          </p:cNvPr>
          <p:cNvSpPr txBox="1"/>
          <p:nvPr/>
        </p:nvSpPr>
        <p:spPr>
          <a:xfrm>
            <a:off x="452090" y="5130904"/>
            <a:ext cx="6516279" cy="709233"/>
          </a:xfrm>
          <a:prstGeom prst="rect">
            <a:avLst/>
          </a:prstGeom>
          <a:noFill/>
        </p:spPr>
        <p:txBody>
          <a:bodyPr wrap="square">
            <a:spAutoFit/>
          </a:bodyPr>
          <a:lstStyle/>
          <a:p>
            <a:pPr marL="742950" indent="-285750">
              <a:lnSpc>
                <a:spcPct val="115000"/>
              </a:lnSpc>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 were able to achieve an AUC&gt;70 which is an industrial standard for the acceptance of the Model.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5183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B49E8C0-9338-4973-9E71-2E2770F0218D}"/>
              </a:ext>
            </a:extLst>
          </p:cNvPr>
          <p:cNvSpPr txBox="1">
            <a:spLocks noChangeArrowheads="1"/>
          </p:cNvSpPr>
          <p:nvPr/>
        </p:nvSpPr>
        <p:spPr bwMode="auto">
          <a:xfrm>
            <a:off x="2920621" y="600498"/>
            <a:ext cx="6189269" cy="43672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r">
              <a:spcBef>
                <a:spcPct val="50000"/>
              </a:spcBef>
              <a:spcAft>
                <a:spcPct val="50000"/>
              </a:spcAft>
            </a:pPr>
            <a:r>
              <a:rPr lang="en-GB" sz="3200" b="1" dirty="0">
                <a:solidFill>
                  <a:schemeClr val="accent2"/>
                </a:solidFill>
              </a:rPr>
              <a:t>Results</a:t>
            </a:r>
            <a:endParaRPr lang="en-US" sz="3200" b="1" dirty="0">
              <a:solidFill>
                <a:schemeClr val="accent2"/>
              </a:solidFill>
            </a:endParaRPr>
          </a:p>
        </p:txBody>
      </p:sp>
      <p:graphicFrame>
        <p:nvGraphicFramePr>
          <p:cNvPr id="7" name="Table 6">
            <a:extLst>
              <a:ext uri="{FF2B5EF4-FFF2-40B4-BE49-F238E27FC236}">
                <a16:creationId xmlns:a16="http://schemas.microsoft.com/office/drawing/2014/main" id="{0D8A1D6D-4630-4DA1-817E-B4CC33174693}"/>
              </a:ext>
            </a:extLst>
          </p:cNvPr>
          <p:cNvGraphicFramePr>
            <a:graphicFrameLocks noGrp="1"/>
          </p:cNvGraphicFramePr>
          <p:nvPr>
            <p:extLst>
              <p:ext uri="{D42A27DB-BD31-4B8C-83A1-F6EECF244321}">
                <p14:modId xmlns:p14="http://schemas.microsoft.com/office/powerpoint/2010/main" val="3110544066"/>
              </p:ext>
            </p:extLst>
          </p:nvPr>
        </p:nvGraphicFramePr>
        <p:xfrm>
          <a:off x="838330" y="1680615"/>
          <a:ext cx="7654567" cy="1748385"/>
        </p:xfrm>
        <a:graphic>
          <a:graphicData uri="http://schemas.openxmlformats.org/drawingml/2006/table">
            <a:tbl>
              <a:tblPr firstRow="1" firstCol="1" bandRow="1">
                <a:tableStyleId>{5C22544A-7EE6-4342-B048-85BDC9FD1C3A}</a:tableStyleId>
              </a:tblPr>
              <a:tblGrid>
                <a:gridCol w="650034">
                  <a:extLst>
                    <a:ext uri="{9D8B030D-6E8A-4147-A177-3AD203B41FA5}">
                      <a16:colId xmlns:a16="http://schemas.microsoft.com/office/drawing/2014/main" val="1232178940"/>
                    </a:ext>
                  </a:extLst>
                </a:gridCol>
                <a:gridCol w="481751">
                  <a:extLst>
                    <a:ext uri="{9D8B030D-6E8A-4147-A177-3AD203B41FA5}">
                      <a16:colId xmlns:a16="http://schemas.microsoft.com/office/drawing/2014/main" val="4189182800"/>
                    </a:ext>
                  </a:extLst>
                </a:gridCol>
                <a:gridCol w="694910">
                  <a:extLst>
                    <a:ext uri="{9D8B030D-6E8A-4147-A177-3AD203B41FA5}">
                      <a16:colId xmlns:a16="http://schemas.microsoft.com/office/drawing/2014/main" val="810379732"/>
                    </a:ext>
                  </a:extLst>
                </a:gridCol>
                <a:gridCol w="694910">
                  <a:extLst>
                    <a:ext uri="{9D8B030D-6E8A-4147-A177-3AD203B41FA5}">
                      <a16:colId xmlns:a16="http://schemas.microsoft.com/office/drawing/2014/main" val="572214171"/>
                    </a:ext>
                  </a:extLst>
                </a:gridCol>
                <a:gridCol w="481751">
                  <a:extLst>
                    <a:ext uri="{9D8B030D-6E8A-4147-A177-3AD203B41FA5}">
                      <a16:colId xmlns:a16="http://schemas.microsoft.com/office/drawing/2014/main" val="1647795278"/>
                    </a:ext>
                  </a:extLst>
                </a:gridCol>
                <a:gridCol w="694910">
                  <a:extLst>
                    <a:ext uri="{9D8B030D-6E8A-4147-A177-3AD203B41FA5}">
                      <a16:colId xmlns:a16="http://schemas.microsoft.com/office/drawing/2014/main" val="2815411435"/>
                    </a:ext>
                  </a:extLst>
                </a:gridCol>
                <a:gridCol w="694910">
                  <a:extLst>
                    <a:ext uri="{9D8B030D-6E8A-4147-A177-3AD203B41FA5}">
                      <a16:colId xmlns:a16="http://schemas.microsoft.com/office/drawing/2014/main" val="3211650367"/>
                    </a:ext>
                  </a:extLst>
                </a:gridCol>
                <a:gridCol w="481751">
                  <a:extLst>
                    <a:ext uri="{9D8B030D-6E8A-4147-A177-3AD203B41FA5}">
                      <a16:colId xmlns:a16="http://schemas.microsoft.com/office/drawing/2014/main" val="1306482613"/>
                    </a:ext>
                  </a:extLst>
                </a:gridCol>
                <a:gridCol w="694910">
                  <a:extLst>
                    <a:ext uri="{9D8B030D-6E8A-4147-A177-3AD203B41FA5}">
                      <a16:colId xmlns:a16="http://schemas.microsoft.com/office/drawing/2014/main" val="3720701774"/>
                    </a:ext>
                  </a:extLst>
                </a:gridCol>
                <a:gridCol w="694910">
                  <a:extLst>
                    <a:ext uri="{9D8B030D-6E8A-4147-A177-3AD203B41FA5}">
                      <a16:colId xmlns:a16="http://schemas.microsoft.com/office/drawing/2014/main" val="1054511316"/>
                    </a:ext>
                  </a:extLst>
                </a:gridCol>
                <a:gridCol w="694910">
                  <a:extLst>
                    <a:ext uri="{9D8B030D-6E8A-4147-A177-3AD203B41FA5}">
                      <a16:colId xmlns:a16="http://schemas.microsoft.com/office/drawing/2014/main" val="4193636587"/>
                    </a:ext>
                  </a:extLst>
                </a:gridCol>
                <a:gridCol w="694910">
                  <a:extLst>
                    <a:ext uri="{9D8B030D-6E8A-4147-A177-3AD203B41FA5}">
                      <a16:colId xmlns:a16="http://schemas.microsoft.com/office/drawing/2014/main" val="1115964731"/>
                    </a:ext>
                  </a:extLst>
                </a:gridCol>
              </a:tblGrid>
              <a:tr h="306521">
                <a:tc gridSpan="12">
                  <a:txBody>
                    <a:bodyPr/>
                    <a:lstStyle/>
                    <a:p>
                      <a:pPr algn="ctr">
                        <a:lnSpc>
                          <a:spcPct val="107000"/>
                        </a:lnSpc>
                        <a:spcAft>
                          <a:spcPts val="800"/>
                        </a:spcAft>
                      </a:pPr>
                      <a:r>
                        <a:rPr lang="en-IN" sz="1100">
                          <a:effectLst/>
                        </a:rPr>
                        <a:t>Table 5.1: Stacking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36132715"/>
                  </a:ext>
                </a:extLst>
              </a:tr>
              <a:tr h="204627">
                <a:tc rowSpan="2">
                  <a:txBody>
                    <a:bodyPr/>
                    <a:lstStyle/>
                    <a:p>
                      <a:pPr algn="ctr">
                        <a:lnSpc>
                          <a:spcPct val="107000"/>
                        </a:lnSpc>
                        <a:spcAft>
                          <a:spcPts val="800"/>
                        </a:spcAft>
                      </a:pPr>
                      <a:r>
                        <a:rPr lang="en-IN" sz="1100">
                          <a:effectLst/>
                        </a:rPr>
                        <a:t>Quantile Rank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3">
                  <a:txBody>
                    <a:bodyPr/>
                    <a:lstStyle/>
                    <a:p>
                      <a:pPr algn="ctr">
                        <a:lnSpc>
                          <a:spcPct val="107000"/>
                        </a:lnSpc>
                        <a:spcAft>
                          <a:spcPts val="800"/>
                        </a:spcAft>
                      </a:pPr>
                      <a:r>
                        <a:rPr lang="en-IN" sz="11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gridSpan="3">
                  <a:txBody>
                    <a:bodyPr/>
                    <a:lstStyle/>
                    <a:p>
                      <a:pPr algn="ctr">
                        <a:lnSpc>
                          <a:spcPct val="107000"/>
                        </a:lnSpc>
                        <a:spcAft>
                          <a:spcPts val="800"/>
                        </a:spcAft>
                      </a:pPr>
                      <a:r>
                        <a:rPr lang="en-IN" sz="1100">
                          <a:effectLst/>
                        </a:rPr>
                        <a:t>Promo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gridSpan="3">
                  <a:txBody>
                    <a:bodyPr/>
                    <a:lstStyle/>
                    <a:p>
                      <a:pPr algn="ctr">
                        <a:lnSpc>
                          <a:spcPct val="107000"/>
                        </a:lnSpc>
                        <a:spcAft>
                          <a:spcPts val="800"/>
                        </a:spcAft>
                      </a:pPr>
                      <a:r>
                        <a:rPr lang="en-IN" sz="1100">
                          <a:effectLst/>
                        </a:rPr>
                        <a:t>HO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rowSpan="2">
                  <a:txBody>
                    <a:bodyPr/>
                    <a:lstStyle/>
                    <a:p>
                      <a:pPr algn="ctr">
                        <a:lnSpc>
                          <a:spcPct val="107000"/>
                        </a:lnSpc>
                        <a:spcAft>
                          <a:spcPts val="800"/>
                        </a:spcAft>
                      </a:pPr>
                      <a:r>
                        <a:rPr lang="en-IN" sz="1100">
                          <a:effectLst/>
                        </a:rPr>
                        <a:t>IRR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rowSpan="2">
                  <a:txBody>
                    <a:bodyPr/>
                    <a:lstStyle/>
                    <a:p>
                      <a:pPr algn="ctr">
                        <a:lnSpc>
                          <a:spcPct val="107000"/>
                        </a:lnSpc>
                        <a:spcAft>
                          <a:spcPts val="800"/>
                        </a:spcAft>
                      </a:pPr>
                      <a:r>
                        <a:rPr lang="en-IN" sz="1100">
                          <a:effectLst/>
                        </a:rPr>
                        <a:t>Lift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53279867"/>
                  </a:ext>
                </a:extLst>
              </a:tr>
              <a:tr h="214102">
                <a:tc vMerge="1">
                  <a:txBody>
                    <a:bodyPr/>
                    <a:lstStyle/>
                    <a:p>
                      <a:endParaRPr lang="en-IN"/>
                    </a:p>
                  </a:txBody>
                  <a:tcPr/>
                </a:tc>
                <a:tc>
                  <a:txBody>
                    <a:bodyPr/>
                    <a:lstStyle/>
                    <a:p>
                      <a:pPr algn="ctr">
                        <a:lnSpc>
                          <a:spcPct val="107000"/>
                        </a:lnSpc>
                        <a:spcAft>
                          <a:spcPts val="800"/>
                        </a:spcAft>
                      </a:pPr>
                      <a:r>
                        <a:rPr lang="en-IN" sz="1100">
                          <a:effectLst/>
                        </a:rPr>
                        <a:t>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resp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RR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resp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RR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resp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a:effectLst/>
                        </a:rPr>
                        <a:t>RR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908256916"/>
                  </a:ext>
                </a:extLst>
              </a:tr>
              <a:tr h="204627">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399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0.042607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0.055276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0.030151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2.512563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183.3333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72447754"/>
                  </a:ext>
                </a:extLst>
              </a:tr>
              <a:tr h="204627">
                <a:tc>
                  <a:txBody>
                    <a:bodyPr/>
                    <a:lstStyle/>
                    <a:p>
                      <a:pPr algn="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398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0.027638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0.040201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0.015152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2.504949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265.3266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47378266"/>
                  </a:ext>
                </a:extLst>
              </a:tr>
              <a:tr h="204627">
                <a:tc>
                  <a:txBody>
                    <a:bodyPr/>
                    <a:lstStyle/>
                    <a:p>
                      <a:pPr algn="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398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0.047739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0.060302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0.035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2.530151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172.29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80950075"/>
                  </a:ext>
                </a:extLst>
              </a:tr>
              <a:tr h="204627">
                <a:tc>
                  <a:txBody>
                    <a:bodyPr/>
                    <a:lstStyle/>
                    <a:p>
                      <a:pPr algn="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398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0.168342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0.165829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0.160804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0.502513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103.125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64695825"/>
                  </a:ext>
                </a:extLst>
              </a:tr>
              <a:tr h="204627">
                <a:tc>
                  <a:txBody>
                    <a:bodyPr/>
                    <a:lstStyle/>
                    <a:p>
                      <a:pPr algn="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399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136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0.340852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0.345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0.345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dirty="0">
                          <a:effectLst/>
                        </a:rPr>
                        <a:t>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59458582"/>
                  </a:ext>
                </a:extLst>
              </a:tr>
            </a:tbl>
          </a:graphicData>
        </a:graphic>
      </p:graphicFrame>
      <p:sp>
        <p:nvSpPr>
          <p:cNvPr id="10" name="TextBox 9">
            <a:extLst>
              <a:ext uri="{FF2B5EF4-FFF2-40B4-BE49-F238E27FC236}">
                <a16:creationId xmlns:a16="http://schemas.microsoft.com/office/drawing/2014/main" id="{16A1442C-F8EC-4BD6-B847-1E65E714F78F}"/>
              </a:ext>
            </a:extLst>
          </p:cNvPr>
          <p:cNvSpPr txBox="1"/>
          <p:nvPr/>
        </p:nvSpPr>
        <p:spPr>
          <a:xfrm>
            <a:off x="453665" y="3264822"/>
            <a:ext cx="7852005" cy="2928302"/>
          </a:xfrm>
          <a:prstGeom prst="rect">
            <a:avLst/>
          </a:prstGeom>
          <a:noFill/>
        </p:spPr>
        <p:txBody>
          <a:bodyPr wrap="square">
            <a:spAutoFit/>
          </a:bodyPr>
          <a:lstStyle/>
          <a:p>
            <a:pPr marL="742950" indent="-285750">
              <a:lnSpc>
                <a:spcPct val="115000"/>
              </a:lnSpc>
              <a:spcAft>
                <a:spcPts val="800"/>
              </a:spcAft>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indent="-285750">
              <a:lnSpc>
                <a:spcPct val="115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The probability of outcomes have been measured and arranged in </a:t>
            </a:r>
            <a:r>
              <a:rPr lang="en-IN" dirty="0" err="1">
                <a:latin typeface="Times New Roman" panose="02020603050405020304" pitchFamily="18" charset="0"/>
                <a:ea typeface="Calibri" panose="020F0502020204030204" pitchFamily="34" charset="0"/>
                <a:cs typeface="Times New Roman" panose="02020603050405020304" pitchFamily="18" charset="0"/>
              </a:rPr>
              <a:t>decending</a:t>
            </a:r>
            <a:r>
              <a:rPr lang="en-IN" dirty="0">
                <a:latin typeface="Times New Roman" panose="02020603050405020304" pitchFamily="18" charset="0"/>
                <a:ea typeface="Calibri" panose="020F0502020204030204" pitchFamily="34" charset="0"/>
                <a:cs typeface="Times New Roman" panose="02020603050405020304" pitchFamily="18" charset="0"/>
              </a:rPr>
              <a:t> order along five quantiles.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indent="-285750">
              <a:lnSpc>
                <a:spcPct val="115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Quantile one has a lift of 183, and quantile 5 has a lift of 100, which is with the least, and the quantiles show a decreasing trend with the second quantile has the highest Lift.</a:t>
            </a:r>
          </a:p>
          <a:p>
            <a:pPr marL="742950" indent="-285750">
              <a:lnSpc>
                <a:spcPct val="115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model that has been built will be used in the third quarter by the onboarded team.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1209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941935" y="545910"/>
            <a:ext cx="518160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GB" sz="3200" b="1" dirty="0">
                <a:solidFill>
                  <a:schemeClr val="accent2"/>
                </a:solidFill>
                <a:latin typeface="+mn-lt"/>
              </a:rPr>
              <a:t>Conclusion</a:t>
            </a:r>
            <a:endParaRPr lang="en-US" sz="3200" b="1" dirty="0">
              <a:solidFill>
                <a:schemeClr val="accent2"/>
              </a:solidFill>
              <a:latin typeface="+mn-lt"/>
            </a:endParaRPr>
          </a:p>
        </p:txBody>
      </p:sp>
      <p:sp>
        <p:nvSpPr>
          <p:cNvPr id="8" name="TextBox 7">
            <a:extLst>
              <a:ext uri="{FF2B5EF4-FFF2-40B4-BE49-F238E27FC236}">
                <a16:creationId xmlns:a16="http://schemas.microsoft.com/office/drawing/2014/main" id="{B9E205C3-0DC5-4361-8385-36B66F5AE850}"/>
              </a:ext>
            </a:extLst>
          </p:cNvPr>
          <p:cNvSpPr txBox="1"/>
          <p:nvPr/>
        </p:nvSpPr>
        <p:spPr>
          <a:xfrm>
            <a:off x="0" y="2388293"/>
            <a:ext cx="8798390" cy="2615203"/>
          </a:xfrm>
          <a:prstGeom prst="rect">
            <a:avLst/>
          </a:prstGeom>
          <a:noFill/>
        </p:spPr>
        <p:txBody>
          <a:bodyPr wrap="square">
            <a:spAutoFit/>
          </a:bodyPr>
          <a:lstStyle/>
          <a:p>
            <a:pPr marL="742950" indent="-285750" algn="just">
              <a:lnSpc>
                <a:spcPct val="115000"/>
              </a:lnSpc>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The general conclusion is that each model required several trials for all data sets in order to capture the model parameters that gave the best model results.</a:t>
            </a:r>
          </a:p>
          <a:p>
            <a:pPr marL="742950" indent="-285750" algn="just">
              <a:lnSpc>
                <a:spcPct val="115000"/>
              </a:lnSpc>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Uplift modeling to obtain models that make it possible to comprehend how to target only a subgroup of the entire customer base instead of targeting the whole customer base with campaign offers, given the data related to the different campaigns in this project. </a:t>
            </a:r>
          </a:p>
          <a:p>
            <a:pPr marL="742950" indent="-285750" algn="just">
              <a:lnSpc>
                <a:spcPct val="115000"/>
              </a:lnSpc>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By doing this, the retail company receives an incremental gain and targets the customers of respective top quantiles according to the budget of the campaign. </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4545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941935" y="545910"/>
            <a:ext cx="518160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GB" sz="3200" b="1" dirty="0">
                <a:solidFill>
                  <a:schemeClr val="accent2"/>
                </a:solidFill>
                <a:latin typeface="+mn-lt"/>
              </a:rPr>
              <a:t>References</a:t>
            </a:r>
            <a:endParaRPr lang="en-US" sz="3200" b="1" dirty="0">
              <a:solidFill>
                <a:schemeClr val="accent2"/>
              </a:solidFill>
              <a:latin typeface="+mn-lt"/>
            </a:endParaRPr>
          </a:p>
        </p:txBody>
      </p:sp>
      <p:sp>
        <p:nvSpPr>
          <p:cNvPr id="3" name="Content Placeholder 2">
            <a:extLst>
              <a:ext uri="{FF2B5EF4-FFF2-40B4-BE49-F238E27FC236}">
                <a16:creationId xmlns:a16="http://schemas.microsoft.com/office/drawing/2014/main" id="{5541E782-3ABF-439F-8AB4-0F68203B7EA1}"/>
              </a:ext>
            </a:extLst>
          </p:cNvPr>
          <p:cNvSpPr txBox="1">
            <a:spLocks/>
          </p:cNvSpPr>
          <p:nvPr/>
        </p:nvSpPr>
        <p:spPr>
          <a:xfrm>
            <a:off x="622054" y="1641149"/>
            <a:ext cx="7899891" cy="435985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q"/>
            </a:pPr>
            <a:r>
              <a:rPr lang="en-US" sz="1600" u="sng" dirty="0">
                <a:solidFill>
                  <a:srgbClr val="0563C1"/>
                </a:solidFill>
                <a:latin typeface="Times New Roman" panose="02020603050405020304" pitchFamily="18" charset="0"/>
                <a:ea typeface="Times New Roman" panose="02020603050405020304" pitchFamily="18" charset="0"/>
              </a:rPr>
              <a:t>[1]</a:t>
            </a:r>
            <a:r>
              <a:rPr lang="en-US" sz="1600" u="sng" dirty="0" err="1">
                <a:solidFill>
                  <a:srgbClr val="0563C1"/>
                </a:solidFill>
                <a:latin typeface="Times New Roman" panose="02020603050405020304" pitchFamily="18" charset="0"/>
                <a:ea typeface="Times New Roman" panose="02020603050405020304" pitchFamily="18" charset="0"/>
              </a:rPr>
              <a:t>Jiliang</a:t>
            </a:r>
            <a:r>
              <a:rPr lang="en-US" sz="1600" u="sng" dirty="0">
                <a:solidFill>
                  <a:srgbClr val="0563C1"/>
                </a:solidFill>
                <a:latin typeface="Times New Roman" panose="02020603050405020304" pitchFamily="18" charset="0"/>
                <a:ea typeface="Times New Roman" panose="02020603050405020304" pitchFamily="18" charset="0"/>
              </a:rPr>
              <a:t> Tang Salem </a:t>
            </a:r>
            <a:r>
              <a:rPr lang="en-US" sz="1600" u="sng" dirty="0" err="1">
                <a:solidFill>
                  <a:srgbClr val="0563C1"/>
                </a:solidFill>
                <a:latin typeface="Times New Roman" panose="02020603050405020304" pitchFamily="18" charset="0"/>
                <a:ea typeface="Times New Roman" panose="02020603050405020304" pitchFamily="18" charset="0"/>
              </a:rPr>
              <a:t>Alelyani</a:t>
            </a:r>
            <a:r>
              <a:rPr lang="en-US" sz="1600" u="sng" dirty="0">
                <a:solidFill>
                  <a:srgbClr val="0563C1"/>
                </a:solidFill>
                <a:latin typeface="Times New Roman" panose="02020603050405020304" pitchFamily="18" charset="0"/>
                <a:ea typeface="Times New Roman" panose="02020603050405020304" pitchFamily="18" charset="0"/>
              </a:rPr>
              <a:t>, Huan Liu. “Feature Selection for Classification: A Review." In: Arizona state university 2014 (Jan. 2014), p. 1.</a:t>
            </a:r>
          </a:p>
          <a:p>
            <a:pPr algn="l">
              <a:buFont typeface="Wingdings" panose="05000000000000000000" pitchFamily="2" charset="2"/>
              <a:buChar char="q"/>
            </a:pPr>
            <a:r>
              <a:rPr lang="en-US" sz="1600" u="sng" dirty="0">
                <a:solidFill>
                  <a:srgbClr val="0563C1"/>
                </a:solidFill>
                <a:latin typeface="Times New Roman" panose="02020603050405020304" pitchFamily="18" charset="0"/>
                <a:ea typeface="Times New Roman" panose="02020603050405020304" pitchFamily="18" charset="0"/>
              </a:rPr>
              <a:t>[2]Hastie, Trevor, </a:t>
            </a:r>
            <a:r>
              <a:rPr lang="en-US" sz="1600" u="sng" dirty="0" err="1">
                <a:solidFill>
                  <a:srgbClr val="0563C1"/>
                </a:solidFill>
                <a:latin typeface="Times New Roman" panose="02020603050405020304" pitchFamily="18" charset="0"/>
                <a:ea typeface="Times New Roman" panose="02020603050405020304" pitchFamily="18" charset="0"/>
              </a:rPr>
              <a:t>Tibshirani</a:t>
            </a:r>
            <a:r>
              <a:rPr lang="en-US" sz="1600" u="sng" dirty="0">
                <a:solidFill>
                  <a:srgbClr val="0563C1"/>
                </a:solidFill>
                <a:latin typeface="Times New Roman" panose="02020603050405020304" pitchFamily="18" charset="0"/>
                <a:ea typeface="Times New Roman" panose="02020603050405020304" pitchFamily="18" charset="0"/>
              </a:rPr>
              <a:t>, Robert, and Friedman, Jerome. The Elements of Statistical Learning. Data Mining, Inference, and Prediction. 2nd ed. Springer Series in Statistics. Springer, 2008.</a:t>
            </a:r>
          </a:p>
          <a:p>
            <a:pPr algn="l">
              <a:buFont typeface="Wingdings" panose="05000000000000000000" pitchFamily="2" charset="2"/>
              <a:buChar char="q"/>
            </a:pPr>
            <a:r>
              <a:rPr lang="en-US" sz="1600" u="sng" dirty="0">
                <a:solidFill>
                  <a:srgbClr val="0563C1"/>
                </a:solidFill>
                <a:latin typeface="Times New Roman" panose="02020603050405020304" pitchFamily="18" charset="0"/>
                <a:ea typeface="Times New Roman" panose="02020603050405020304" pitchFamily="18" charset="0"/>
              </a:rPr>
              <a:t>[3]Montgomery, Douglas C., Peck, Elizabeth A., and Vining, G. Geoffrey. Introduction to Linear Regression Analysis. Fifth Edition. Wiley Series in Probability and Statistics. Wiley, 2012. </a:t>
            </a:r>
          </a:p>
          <a:p>
            <a:pPr algn="l">
              <a:buFont typeface="Wingdings" panose="05000000000000000000" pitchFamily="2" charset="2"/>
              <a:buChar char="q"/>
            </a:pPr>
            <a:r>
              <a:rPr lang="en-US" sz="1600" u="sng" dirty="0">
                <a:solidFill>
                  <a:srgbClr val="0563C1"/>
                </a:solidFill>
                <a:latin typeface="Times New Roman" panose="02020603050405020304" pitchFamily="18" charset="0"/>
                <a:ea typeface="Times New Roman" panose="02020603050405020304" pitchFamily="18" charset="0"/>
              </a:rPr>
              <a:t>[4]https://www.steveklosterman.com/uplift-modeling/ </a:t>
            </a:r>
          </a:p>
          <a:p>
            <a:pPr algn="l">
              <a:buFont typeface="Wingdings" panose="05000000000000000000" pitchFamily="2" charset="2"/>
              <a:buChar char="q"/>
            </a:pPr>
            <a:r>
              <a:rPr lang="en-US" sz="1600" u="sng" dirty="0">
                <a:solidFill>
                  <a:srgbClr val="0563C1"/>
                </a:solidFill>
                <a:latin typeface="Times New Roman" panose="02020603050405020304" pitchFamily="18" charset="0"/>
                <a:ea typeface="Times New Roman" panose="02020603050405020304" pitchFamily="18" charset="0"/>
              </a:rPr>
              <a:t>[5]</a:t>
            </a:r>
            <a:r>
              <a:rPr lang="en-US" sz="1600" u="sng" dirty="0" err="1">
                <a:solidFill>
                  <a:srgbClr val="0563C1"/>
                </a:solidFill>
                <a:latin typeface="Times New Roman" panose="02020603050405020304" pitchFamily="18" charset="0"/>
                <a:ea typeface="Times New Roman" panose="02020603050405020304" pitchFamily="18" charset="0"/>
              </a:rPr>
              <a:t>Rzepakowski</a:t>
            </a:r>
            <a:r>
              <a:rPr lang="en-US" sz="1600" u="sng" dirty="0">
                <a:solidFill>
                  <a:srgbClr val="0563C1"/>
                </a:solidFill>
                <a:latin typeface="Times New Roman" panose="02020603050405020304" pitchFamily="18" charset="0"/>
                <a:ea typeface="Times New Roman" panose="02020603050405020304" pitchFamily="18" charset="0"/>
              </a:rPr>
              <a:t>, Piotr and </a:t>
            </a:r>
            <a:r>
              <a:rPr lang="en-US" sz="1600" u="sng" dirty="0" err="1">
                <a:solidFill>
                  <a:srgbClr val="0563C1"/>
                </a:solidFill>
                <a:latin typeface="Times New Roman" panose="02020603050405020304" pitchFamily="18" charset="0"/>
                <a:ea typeface="Times New Roman" panose="02020603050405020304" pitchFamily="18" charset="0"/>
              </a:rPr>
              <a:t>Jaroszewicz</a:t>
            </a:r>
            <a:r>
              <a:rPr lang="en-US" sz="1600" u="sng" dirty="0">
                <a:solidFill>
                  <a:srgbClr val="0563C1"/>
                </a:solidFill>
                <a:latin typeface="Times New Roman" panose="02020603050405020304" pitchFamily="18" charset="0"/>
                <a:ea typeface="Times New Roman" panose="02020603050405020304" pitchFamily="18" charset="0"/>
              </a:rPr>
              <a:t>, Szymon. "Uplift modeling in direct marketing." In: Journal of Telecommunications and Information Technology 2012 (Jan. 2012), pp. 43–50</a:t>
            </a:r>
          </a:p>
          <a:p>
            <a:pPr algn="l">
              <a:buFont typeface="Wingdings" panose="05000000000000000000" pitchFamily="2" charset="2"/>
              <a:buChar char="q"/>
            </a:pPr>
            <a:r>
              <a:rPr lang="en-US" sz="1600" u="sng" dirty="0">
                <a:solidFill>
                  <a:srgbClr val="0563C1"/>
                </a:solidFill>
                <a:latin typeface="Times New Roman" panose="02020603050405020304" pitchFamily="18" charset="0"/>
                <a:ea typeface="Times New Roman" panose="02020603050405020304" pitchFamily="18" charset="0"/>
              </a:rPr>
              <a:t>[6]</a:t>
            </a:r>
            <a:r>
              <a:rPr lang="en-US" sz="1600" u="sng" dirty="0" err="1">
                <a:solidFill>
                  <a:srgbClr val="0563C1"/>
                </a:solidFill>
                <a:latin typeface="Times New Roman" panose="02020603050405020304" pitchFamily="18" charset="0"/>
                <a:ea typeface="Times New Roman" panose="02020603050405020304" pitchFamily="18" charset="0"/>
              </a:rPr>
              <a:t>Guelman</a:t>
            </a:r>
            <a:r>
              <a:rPr lang="en-US" sz="1600" u="sng" dirty="0">
                <a:solidFill>
                  <a:srgbClr val="0563C1"/>
                </a:solidFill>
                <a:latin typeface="Times New Roman" panose="02020603050405020304" pitchFamily="18" charset="0"/>
                <a:ea typeface="Times New Roman" panose="02020603050405020304" pitchFamily="18" charset="0"/>
              </a:rPr>
              <a:t>, Leo. "uplift: Uplift Modeling." In: (2014). URL: https://CRAN.R-project.org/package=uplift.</a:t>
            </a:r>
          </a:p>
          <a:p>
            <a:pPr algn="l">
              <a:buFont typeface="Wingdings" panose="05000000000000000000" pitchFamily="2" charset="2"/>
              <a:buChar char="q"/>
            </a:pPr>
            <a:r>
              <a:rPr lang="en-US" sz="1600" u="sng" dirty="0">
                <a:solidFill>
                  <a:srgbClr val="0563C1"/>
                </a:solidFill>
                <a:latin typeface="Times New Roman" panose="02020603050405020304" pitchFamily="18" charset="0"/>
                <a:ea typeface="Times New Roman" panose="02020603050405020304" pitchFamily="18" charset="0"/>
              </a:rPr>
              <a:t>[7]	</a:t>
            </a:r>
            <a:r>
              <a:rPr lang="en-US" sz="1600" u="sng" dirty="0" err="1">
                <a:solidFill>
                  <a:srgbClr val="0563C1"/>
                </a:solidFill>
                <a:latin typeface="Times New Roman" panose="02020603050405020304" pitchFamily="18" charset="0"/>
                <a:ea typeface="Times New Roman" panose="02020603050405020304" pitchFamily="18" charset="0"/>
              </a:rPr>
              <a:t>Liaw</a:t>
            </a:r>
            <a:r>
              <a:rPr lang="en-US" sz="1600" u="sng" dirty="0">
                <a:solidFill>
                  <a:srgbClr val="0563C1"/>
                </a:solidFill>
                <a:latin typeface="Times New Roman" panose="02020603050405020304" pitchFamily="18" charset="0"/>
                <a:ea typeface="Times New Roman" panose="02020603050405020304" pitchFamily="18" charset="0"/>
              </a:rPr>
              <a:t>, Andy and Wiener, Matthew. "Classification and Regression by </a:t>
            </a:r>
            <a:r>
              <a:rPr lang="en-US" sz="1600" u="sng" dirty="0" err="1">
                <a:solidFill>
                  <a:srgbClr val="0563C1"/>
                </a:solidFill>
                <a:latin typeface="Times New Roman" panose="02020603050405020304" pitchFamily="18" charset="0"/>
                <a:ea typeface="Times New Roman" panose="02020603050405020304" pitchFamily="18" charset="0"/>
              </a:rPr>
              <a:t>randomForest</a:t>
            </a:r>
            <a:r>
              <a:rPr lang="en-US" sz="1600" u="sng" dirty="0">
                <a:solidFill>
                  <a:srgbClr val="0563C1"/>
                </a:solidFill>
                <a:latin typeface="Times New Roman" panose="02020603050405020304" pitchFamily="18" charset="0"/>
                <a:ea typeface="Times New Roman" panose="02020603050405020304" pitchFamily="18" charset="0"/>
              </a:rPr>
              <a:t>." In: R News 2.3 (2002), pp. 18–22. URL: https://CRAN.R-project.org/doc/Rnews/.</a:t>
            </a:r>
          </a:p>
          <a:p>
            <a:pPr algn="l">
              <a:buFont typeface="Wingdings" panose="05000000000000000000" pitchFamily="2" charset="2"/>
              <a:buChar char="q"/>
            </a:pPr>
            <a:r>
              <a:rPr lang="en-US" sz="1600" u="sng" dirty="0">
                <a:solidFill>
                  <a:srgbClr val="0563C1"/>
                </a:solidFill>
                <a:latin typeface="Times New Roman" panose="02020603050405020304" pitchFamily="18" charset="0"/>
                <a:ea typeface="Times New Roman" panose="02020603050405020304" pitchFamily="18" charset="0"/>
              </a:rPr>
              <a:t>[8]	https://www.kaggle.com/btyuhas/bayesian-optimization-with-xgboost</a:t>
            </a:r>
          </a:p>
          <a:p>
            <a:pPr algn="l">
              <a:buFont typeface="Wingdings" panose="05000000000000000000" pitchFamily="2" charset="2"/>
              <a:buChar char="q"/>
            </a:pPr>
            <a:r>
              <a:rPr lang="en-US" sz="1600" u="sng" dirty="0">
                <a:solidFill>
                  <a:srgbClr val="0563C1"/>
                </a:solidFill>
                <a:latin typeface="Times New Roman" panose="02020603050405020304" pitchFamily="18" charset="0"/>
                <a:ea typeface="Times New Roman" panose="02020603050405020304" pitchFamily="18" charset="0"/>
              </a:rPr>
              <a:t>[9]	https://www.kaggle.com/huntermcgushion/bayesian-hyperparameter-optimization-and-xgboost</a:t>
            </a:r>
          </a:p>
          <a:p>
            <a:pPr algn="l">
              <a:buFont typeface="Wingdings" panose="05000000000000000000" pitchFamily="2" charset="2"/>
              <a:buChar char="q"/>
            </a:pPr>
            <a:r>
              <a:rPr lang="en-US" sz="1600" u="sng" dirty="0">
                <a:solidFill>
                  <a:srgbClr val="0563C1"/>
                </a:solidFill>
                <a:latin typeface="Times New Roman" panose="02020603050405020304" pitchFamily="18" charset="0"/>
                <a:ea typeface="Times New Roman" panose="02020603050405020304" pitchFamily="18" charset="0"/>
              </a:rPr>
              <a:t>[10]	https://aiinpractice.com/xgboost-hyperparameter-tuning-with-bayesian-optimization/</a:t>
            </a:r>
          </a:p>
          <a:p>
            <a:pPr algn="l"/>
            <a:endParaRPr lang="en-IN" sz="1800" dirty="0">
              <a:latin typeface="Times New Roman" panose="02020603050405020304" pitchFamily="18" charset="0"/>
              <a:ea typeface="Times New Roman" panose="02020603050405020304" pitchFamily="18" charset="0"/>
            </a:endParaRPr>
          </a:p>
          <a:p>
            <a:pPr algn="l">
              <a:buFont typeface="Wingdings" panose="05000000000000000000" pitchFamily="2" charset="2"/>
              <a:buChar char="q"/>
            </a:pPr>
            <a:endParaRPr lang="en-IN" dirty="0"/>
          </a:p>
        </p:txBody>
      </p:sp>
    </p:spTree>
    <p:extLst>
      <p:ext uri="{BB962C8B-B14F-4D97-AF65-F5344CB8AC3E}">
        <p14:creationId xmlns:p14="http://schemas.microsoft.com/office/powerpoint/2010/main" val="3979523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4CCE9D-A85C-44E4-93D6-7FF18FE9BC61}"/>
              </a:ext>
            </a:extLst>
          </p:cNvPr>
          <p:cNvSpPr/>
          <p:nvPr/>
        </p:nvSpPr>
        <p:spPr>
          <a:xfrm>
            <a:off x="2276573" y="2939054"/>
            <a:ext cx="4590853"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stA="57000" endPos="160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224781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941935" y="545910"/>
            <a:ext cx="518160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r">
              <a:spcBef>
                <a:spcPct val="50000"/>
              </a:spcBef>
              <a:spcAft>
                <a:spcPct val="50000"/>
              </a:spcAft>
            </a:pPr>
            <a:r>
              <a:rPr lang="en-US" sz="3200" b="1" dirty="0">
                <a:solidFill>
                  <a:srgbClr val="CC6600"/>
                </a:solidFill>
                <a:latin typeface="+mn-lt"/>
              </a:rPr>
              <a:t>About the Company </a:t>
            </a:r>
          </a:p>
        </p:txBody>
      </p:sp>
      <p:sp>
        <p:nvSpPr>
          <p:cNvPr id="3" name="Title 1">
            <a:extLst>
              <a:ext uri="{FF2B5EF4-FFF2-40B4-BE49-F238E27FC236}">
                <a16:creationId xmlns:a16="http://schemas.microsoft.com/office/drawing/2014/main" id="{DB13066B-C9F4-4E4C-8A64-5735F7FD6B87}"/>
              </a:ext>
            </a:extLst>
          </p:cNvPr>
          <p:cNvSpPr>
            <a:spLocks noGrp="1"/>
          </p:cNvSpPr>
          <p:nvPr/>
        </p:nvSpPr>
        <p:spPr>
          <a:xfrm>
            <a:off x="385047" y="1065663"/>
            <a:ext cx="10077236" cy="1263649"/>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err="1"/>
              <a:t>Ugam</a:t>
            </a:r>
            <a:r>
              <a:rPr lang="en-US" sz="4000" b="1" dirty="0"/>
              <a:t> Solutions Pvt. Ltd.</a:t>
            </a:r>
            <a:endParaRPr lang="en-IN" sz="4000" b="1" dirty="0"/>
          </a:p>
        </p:txBody>
      </p:sp>
      <p:sp>
        <p:nvSpPr>
          <p:cNvPr id="4" name="Content Placeholder 2">
            <a:extLst>
              <a:ext uri="{FF2B5EF4-FFF2-40B4-BE49-F238E27FC236}">
                <a16:creationId xmlns:a16="http://schemas.microsoft.com/office/drawing/2014/main" id="{B11C9A59-8220-455E-B13A-93E8E7F37DCA}"/>
              </a:ext>
            </a:extLst>
          </p:cNvPr>
          <p:cNvSpPr>
            <a:spLocks noGrp="1"/>
          </p:cNvSpPr>
          <p:nvPr/>
        </p:nvSpPr>
        <p:spPr>
          <a:xfrm>
            <a:off x="648999" y="2717090"/>
            <a:ext cx="3121724" cy="34212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1800" dirty="0">
                <a:effectLst/>
                <a:ea typeface="Times New Roman" panose="02020603050405020304" pitchFamily="18" charset="0"/>
              </a:rPr>
              <a:t>Ugam is a leading analytics and technology services company.</a:t>
            </a:r>
          </a:p>
          <a:p>
            <a:pPr marL="0" indent="0">
              <a:buNone/>
            </a:pPr>
            <a:endParaRPr lang="en-US" sz="1800" dirty="0">
              <a:effectLst/>
              <a:ea typeface="Times New Roman" panose="02020603050405020304" pitchFamily="18" charset="0"/>
            </a:endParaRPr>
          </a:p>
          <a:p>
            <a:pPr>
              <a:buFont typeface="Wingdings" panose="05000000000000000000" pitchFamily="2" charset="2"/>
              <a:buChar char="q"/>
            </a:pPr>
            <a:r>
              <a:rPr lang="en-US" sz="1800" dirty="0">
                <a:effectLst/>
                <a:ea typeface="Times New Roman" panose="02020603050405020304" pitchFamily="18" charset="0"/>
              </a:rPr>
              <a:t>Over the past 20 years, Ugam has been recognized by several firms including Forrester and Gartner and was recently named the No.1 data science company in India by Analytics Insight. </a:t>
            </a:r>
          </a:p>
          <a:p>
            <a:pPr marL="0" indent="0">
              <a:buNone/>
            </a:pPr>
            <a:endParaRPr lang="en-US" sz="1800" dirty="0">
              <a:latin typeface="Times New Roman" panose="02020603050405020304" pitchFamily="18" charset="0"/>
            </a:endParaRPr>
          </a:p>
        </p:txBody>
      </p:sp>
      <p:pic>
        <p:nvPicPr>
          <p:cNvPr id="6" name="Picture 5" descr="Text, letter&#10;&#10;Description automatically generated">
            <a:extLst>
              <a:ext uri="{FF2B5EF4-FFF2-40B4-BE49-F238E27FC236}">
                <a16:creationId xmlns:a16="http://schemas.microsoft.com/office/drawing/2014/main" id="{B7274AB6-85A4-42D3-BCC3-825025DBF134}"/>
              </a:ext>
            </a:extLst>
          </p:cNvPr>
          <p:cNvPicPr/>
          <p:nvPr/>
        </p:nvPicPr>
        <p:blipFill>
          <a:blip r:embed="rId2">
            <a:extLst>
              <a:ext uri="{28A0092B-C50C-407E-A947-70E740481C1C}">
                <a14:useLocalDpi xmlns:a14="http://schemas.microsoft.com/office/drawing/2010/main" val="0"/>
              </a:ext>
            </a:extLst>
          </a:blip>
          <a:stretch>
            <a:fillRect/>
          </a:stretch>
        </p:blipFill>
        <p:spPr>
          <a:xfrm>
            <a:off x="5268132" y="1282045"/>
            <a:ext cx="3553904" cy="5156462"/>
          </a:xfrm>
          <a:prstGeom prst="rect">
            <a:avLst/>
          </a:prstGeom>
        </p:spPr>
      </p:pic>
    </p:spTree>
    <p:extLst>
      <p:ext uri="{BB962C8B-B14F-4D97-AF65-F5344CB8AC3E}">
        <p14:creationId xmlns:p14="http://schemas.microsoft.com/office/powerpoint/2010/main" val="2175652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101755" y="545910"/>
            <a:ext cx="702178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US" sz="3200" b="1" dirty="0">
                <a:solidFill>
                  <a:schemeClr val="accent2"/>
                </a:solidFill>
                <a:latin typeface="+mn-lt"/>
              </a:rPr>
              <a:t>Insight</a:t>
            </a:r>
          </a:p>
        </p:txBody>
      </p:sp>
      <p:pic>
        <p:nvPicPr>
          <p:cNvPr id="3" name="Picture 2" descr="Shape&#10;&#10;Description automatically generated">
            <a:extLst>
              <a:ext uri="{FF2B5EF4-FFF2-40B4-BE49-F238E27FC236}">
                <a16:creationId xmlns:a16="http://schemas.microsoft.com/office/drawing/2014/main" id="{8CA4BA9B-B45D-41CE-91B3-279AF0642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540" y="1203274"/>
            <a:ext cx="5397283" cy="4975996"/>
          </a:xfrm>
          <a:prstGeom prst="rect">
            <a:avLst/>
          </a:prstGeom>
        </p:spPr>
      </p:pic>
    </p:spTree>
    <p:extLst>
      <p:ext uri="{BB962C8B-B14F-4D97-AF65-F5344CB8AC3E}">
        <p14:creationId xmlns:p14="http://schemas.microsoft.com/office/powerpoint/2010/main" val="379658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101755" y="545910"/>
            <a:ext cx="702178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GB" sz="3200" b="1" dirty="0">
                <a:solidFill>
                  <a:schemeClr val="accent2"/>
                </a:solidFill>
                <a:latin typeface="+mn-lt"/>
              </a:rPr>
              <a:t>Problem Statement</a:t>
            </a:r>
            <a:endParaRPr lang="en-US" sz="3200" b="1" dirty="0">
              <a:solidFill>
                <a:schemeClr val="accent2"/>
              </a:solidFill>
              <a:latin typeface="+mn-lt"/>
            </a:endParaRPr>
          </a:p>
        </p:txBody>
      </p:sp>
      <p:sp>
        <p:nvSpPr>
          <p:cNvPr id="6" name="TextBox 5">
            <a:extLst>
              <a:ext uri="{FF2B5EF4-FFF2-40B4-BE49-F238E27FC236}">
                <a16:creationId xmlns:a16="http://schemas.microsoft.com/office/drawing/2014/main" id="{7AE67679-945E-48D7-AF8C-8F8E7CAC42F3}"/>
              </a:ext>
            </a:extLst>
          </p:cNvPr>
          <p:cNvSpPr txBox="1"/>
          <p:nvPr/>
        </p:nvSpPr>
        <p:spPr>
          <a:xfrm>
            <a:off x="542042" y="1594112"/>
            <a:ext cx="7687558" cy="1015663"/>
          </a:xfrm>
          <a:prstGeom prst="rect">
            <a:avLst/>
          </a:prstGeom>
          <a:noFill/>
        </p:spPr>
        <p:txBody>
          <a:bodyPr wrap="square">
            <a:spAutoFit/>
          </a:bodyPr>
          <a:lstStyle/>
          <a:p>
            <a:r>
              <a:rPr lang="en-US" sz="2000" dirty="0"/>
              <a:t>Develop a predictive model to identify the individuals who are only likely to respond after receiving a particular ‘treatment’  you decided to give them using Uplift.</a:t>
            </a:r>
          </a:p>
        </p:txBody>
      </p:sp>
      <p:graphicFrame>
        <p:nvGraphicFramePr>
          <p:cNvPr id="25" name="Content Placeholder 2">
            <a:extLst>
              <a:ext uri="{FF2B5EF4-FFF2-40B4-BE49-F238E27FC236}">
                <a16:creationId xmlns:a16="http://schemas.microsoft.com/office/drawing/2014/main" id="{269D97BC-18F8-46AE-80F8-884507B87DED}"/>
              </a:ext>
            </a:extLst>
          </p:cNvPr>
          <p:cNvGraphicFramePr>
            <a:graphicFrameLocks/>
          </p:cNvGraphicFramePr>
          <p:nvPr>
            <p:extLst>
              <p:ext uri="{D42A27DB-BD31-4B8C-83A1-F6EECF244321}">
                <p14:modId xmlns:p14="http://schemas.microsoft.com/office/powerpoint/2010/main" val="906539898"/>
              </p:ext>
            </p:extLst>
          </p:nvPr>
        </p:nvGraphicFramePr>
        <p:xfrm>
          <a:off x="532614" y="2694618"/>
          <a:ext cx="7913804" cy="3498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945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101755" y="545910"/>
            <a:ext cx="702178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GB" sz="3200" b="1" dirty="0">
                <a:solidFill>
                  <a:schemeClr val="accent2"/>
                </a:solidFill>
                <a:latin typeface="+mn-lt"/>
              </a:rPr>
              <a:t>Introduction</a:t>
            </a:r>
            <a:endParaRPr lang="en-US" sz="3200" b="1" dirty="0">
              <a:solidFill>
                <a:schemeClr val="accent2"/>
              </a:solidFill>
              <a:latin typeface="+mn-lt"/>
            </a:endParaRPr>
          </a:p>
        </p:txBody>
      </p:sp>
      <p:sp>
        <p:nvSpPr>
          <p:cNvPr id="6" name="TextBox 5">
            <a:extLst>
              <a:ext uri="{FF2B5EF4-FFF2-40B4-BE49-F238E27FC236}">
                <a16:creationId xmlns:a16="http://schemas.microsoft.com/office/drawing/2014/main" id="{7AE67679-945E-48D7-AF8C-8F8E7CAC42F3}"/>
              </a:ext>
            </a:extLst>
          </p:cNvPr>
          <p:cNvSpPr txBox="1"/>
          <p:nvPr/>
        </p:nvSpPr>
        <p:spPr>
          <a:xfrm>
            <a:off x="636309" y="2113864"/>
            <a:ext cx="7871381" cy="3046988"/>
          </a:xfrm>
          <a:prstGeom prst="rect">
            <a:avLst/>
          </a:prstGeom>
          <a:noFill/>
        </p:spPr>
        <p:txBody>
          <a:bodyPr wrap="square">
            <a:spAutoFit/>
          </a:bodyPr>
          <a:lstStyle/>
          <a:p>
            <a:pPr>
              <a:buFont typeface="Wingdings" panose="05000000000000000000" pitchFamily="2" charset="2"/>
              <a:buChar char="q"/>
            </a:pPr>
            <a:r>
              <a:rPr lang="en-US" sz="2400" dirty="0">
                <a:solidFill>
                  <a:srgbClr val="000000"/>
                </a:solidFill>
                <a:effectLst/>
                <a:ea typeface="Times New Roman" panose="02020603050405020304" pitchFamily="18" charset="0"/>
              </a:rPr>
              <a:t>Uplift modeling uses a randomized scientific control to not only measure the effectiveness of a marketing action but also to build a predictive model that predicts the incremental response to the marketing action</a:t>
            </a:r>
          </a:p>
          <a:p>
            <a:pPr>
              <a:buFont typeface="Wingdings" panose="05000000000000000000" pitchFamily="2" charset="2"/>
              <a:buChar char="q"/>
            </a:pPr>
            <a:endParaRPr lang="en-US" sz="2400" dirty="0">
              <a:solidFill>
                <a:srgbClr val="000000"/>
              </a:solidFill>
            </a:endParaRPr>
          </a:p>
          <a:p>
            <a:pPr>
              <a:buFont typeface="Wingdings" panose="05000000000000000000" pitchFamily="2" charset="2"/>
              <a:buChar char="q"/>
            </a:pPr>
            <a:r>
              <a:rPr lang="en-US" sz="2400" dirty="0">
                <a:effectLst/>
                <a:ea typeface="Times New Roman" panose="02020603050405020304" pitchFamily="18" charset="0"/>
              </a:rPr>
              <a:t>This project deals with knowing the metrics on which the customers will be segmented and predictions</a:t>
            </a:r>
            <a:endParaRPr lang="en-IN" sz="2800" dirty="0"/>
          </a:p>
          <a:p>
            <a:endParaRPr lang="en-US" sz="2400" dirty="0"/>
          </a:p>
        </p:txBody>
      </p:sp>
    </p:spTree>
    <p:extLst>
      <p:ext uri="{BB962C8B-B14F-4D97-AF65-F5344CB8AC3E}">
        <p14:creationId xmlns:p14="http://schemas.microsoft.com/office/powerpoint/2010/main" val="272652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941935" y="545910"/>
            <a:ext cx="518160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GB" sz="3200" b="1" dirty="0">
                <a:solidFill>
                  <a:schemeClr val="accent2"/>
                </a:solidFill>
                <a:latin typeface="+mn-lt"/>
              </a:rPr>
              <a:t>Software Requirements</a:t>
            </a:r>
          </a:p>
        </p:txBody>
      </p:sp>
      <p:sp>
        <p:nvSpPr>
          <p:cNvPr id="3" name="Title 1">
            <a:extLst>
              <a:ext uri="{FF2B5EF4-FFF2-40B4-BE49-F238E27FC236}">
                <a16:creationId xmlns:a16="http://schemas.microsoft.com/office/drawing/2014/main" id="{A4AB0588-BACD-4830-80A0-889B7CF771E7}"/>
              </a:ext>
            </a:extLst>
          </p:cNvPr>
          <p:cNvSpPr txBox="1">
            <a:spLocks/>
          </p:cNvSpPr>
          <p:nvPr/>
        </p:nvSpPr>
        <p:spPr>
          <a:xfrm>
            <a:off x="594206" y="324311"/>
            <a:ext cx="8446416" cy="13740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b="1" dirty="0"/>
          </a:p>
        </p:txBody>
      </p:sp>
      <p:graphicFrame>
        <p:nvGraphicFramePr>
          <p:cNvPr id="4" name="Content Placeholder 2">
            <a:extLst>
              <a:ext uri="{FF2B5EF4-FFF2-40B4-BE49-F238E27FC236}">
                <a16:creationId xmlns:a16="http://schemas.microsoft.com/office/drawing/2014/main" id="{7B875E3C-F5B6-4338-8666-A924264C38B8}"/>
              </a:ext>
            </a:extLst>
          </p:cNvPr>
          <p:cNvGraphicFramePr>
            <a:graphicFrameLocks/>
          </p:cNvGraphicFramePr>
          <p:nvPr>
            <p:extLst>
              <p:ext uri="{D42A27DB-BD31-4B8C-83A1-F6EECF244321}">
                <p14:modId xmlns:p14="http://schemas.microsoft.com/office/powerpoint/2010/main" val="2989215124"/>
              </p:ext>
            </p:extLst>
          </p:nvPr>
        </p:nvGraphicFramePr>
        <p:xfrm>
          <a:off x="348792" y="1919942"/>
          <a:ext cx="8446416" cy="3585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790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962400" y="579620"/>
            <a:ext cx="518160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GB" sz="3200" b="1" dirty="0">
                <a:solidFill>
                  <a:schemeClr val="accent2"/>
                </a:solidFill>
                <a:latin typeface="+mn-lt"/>
              </a:rPr>
              <a:t>Implementation</a:t>
            </a:r>
            <a:endParaRPr lang="en-US" sz="3200" b="1" dirty="0">
              <a:solidFill>
                <a:schemeClr val="accent2"/>
              </a:solidFill>
              <a:latin typeface="+mn-lt"/>
            </a:endParaRPr>
          </a:p>
        </p:txBody>
      </p:sp>
      <p:pic>
        <p:nvPicPr>
          <p:cNvPr id="4" name="Picture 3">
            <a:extLst>
              <a:ext uri="{FF2B5EF4-FFF2-40B4-BE49-F238E27FC236}">
                <a16:creationId xmlns:a16="http://schemas.microsoft.com/office/drawing/2014/main" id="{F6B1DCCE-97A7-453E-8B2A-8842E8E82476}"/>
              </a:ext>
            </a:extLst>
          </p:cNvPr>
          <p:cNvPicPr>
            <a:picLocks noChangeAspect="1"/>
          </p:cNvPicPr>
          <p:nvPr/>
        </p:nvPicPr>
        <p:blipFill>
          <a:blip r:embed="rId2"/>
          <a:stretch>
            <a:fillRect/>
          </a:stretch>
        </p:blipFill>
        <p:spPr>
          <a:xfrm>
            <a:off x="2332397" y="3139123"/>
            <a:ext cx="3927001" cy="2460527"/>
          </a:xfrm>
          <a:prstGeom prst="rect">
            <a:avLst/>
          </a:prstGeom>
        </p:spPr>
      </p:pic>
      <p:sp>
        <p:nvSpPr>
          <p:cNvPr id="6" name="TextBox 5">
            <a:extLst>
              <a:ext uri="{FF2B5EF4-FFF2-40B4-BE49-F238E27FC236}">
                <a16:creationId xmlns:a16="http://schemas.microsoft.com/office/drawing/2014/main" id="{26D480B5-E959-4D35-98CF-F9B35D103D2D}"/>
              </a:ext>
            </a:extLst>
          </p:cNvPr>
          <p:cNvSpPr txBox="1"/>
          <p:nvPr/>
        </p:nvSpPr>
        <p:spPr>
          <a:xfrm>
            <a:off x="518474" y="1855546"/>
            <a:ext cx="8107052" cy="923330"/>
          </a:xfrm>
          <a:prstGeom prst="rect">
            <a:avLst/>
          </a:prstGeom>
          <a:noFill/>
        </p:spPr>
        <p:txBody>
          <a:bodyPr wrap="square">
            <a:spAutoFit/>
          </a:bodyPr>
          <a:lstStyle/>
          <a:p>
            <a:pPr marL="285750" indent="-285750">
              <a:buFont typeface="Arial" panose="020B0604020202020204" pitchFamily="34" charset="0"/>
              <a:buChar char="•"/>
            </a:pPr>
            <a:r>
              <a:rPr lang="en-US" dirty="0"/>
              <a:t>Data is divided into two sets Control group and Treatment group</a:t>
            </a:r>
          </a:p>
          <a:p>
            <a:pPr marL="285750" indent="-285750">
              <a:buFont typeface="Arial" panose="020B0604020202020204" pitchFamily="34" charset="0"/>
              <a:buChar char="•"/>
            </a:pPr>
            <a:r>
              <a:rPr lang="en-US" sz="1800" dirty="0"/>
              <a:t>The objective of Uplift modeling is to identify the </a:t>
            </a:r>
            <a:r>
              <a:rPr lang="en-US" sz="1800" b="1" dirty="0" err="1"/>
              <a:t>Persuadables</a:t>
            </a:r>
            <a:r>
              <a:rPr lang="en-US" sz="1800" b="1" dirty="0"/>
              <a:t> </a:t>
            </a:r>
            <a:r>
              <a:rPr lang="en-US" sz="1800" dirty="0"/>
              <a:t>and target them in promotion.</a:t>
            </a:r>
          </a:p>
        </p:txBody>
      </p:sp>
    </p:spTree>
    <p:extLst>
      <p:ext uri="{BB962C8B-B14F-4D97-AF65-F5344CB8AC3E}">
        <p14:creationId xmlns:p14="http://schemas.microsoft.com/office/powerpoint/2010/main" val="83601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4F9BEB-9752-40A7-9B3A-6D668818E047}"/>
              </a:ext>
            </a:extLst>
          </p:cNvPr>
          <p:cNvSpPr txBox="1">
            <a:spLocks/>
          </p:cNvSpPr>
          <p:nvPr/>
        </p:nvSpPr>
        <p:spPr>
          <a:xfrm>
            <a:off x="626099" y="859584"/>
            <a:ext cx="9601196" cy="13038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5" name="Content Placeholder 2">
            <a:extLst>
              <a:ext uri="{FF2B5EF4-FFF2-40B4-BE49-F238E27FC236}">
                <a16:creationId xmlns:a16="http://schemas.microsoft.com/office/drawing/2014/main" id="{D665A30D-1D8D-420A-9066-BD63A56493A0}"/>
              </a:ext>
            </a:extLst>
          </p:cNvPr>
          <p:cNvSpPr txBox="1">
            <a:spLocks/>
          </p:cNvSpPr>
          <p:nvPr/>
        </p:nvSpPr>
        <p:spPr>
          <a:xfrm>
            <a:off x="333867" y="2163451"/>
            <a:ext cx="8423634" cy="33189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dirty="0"/>
              <a:t>The data for this uplift algorithm project was gathered from a well-known insurance firm with all its physical and cloud data along with some of the features of credit companies. </a:t>
            </a:r>
          </a:p>
          <a:p>
            <a:pPr marL="342900" indent="-342900" algn="just">
              <a:buFont typeface="Arial" panose="020B0604020202020204" pitchFamily="34" charset="0"/>
              <a:buChar char="•"/>
            </a:pPr>
            <a:r>
              <a:rPr lang="en-US" dirty="0"/>
              <a:t>We have taken a total 10,000 observations from a data source of 50M which has a significance greater than 0.5 as the train data. And a random of 2,500 observations as test data as to make a train-test ratio of 80:20.</a:t>
            </a:r>
          </a:p>
          <a:p>
            <a:pPr marL="342900" indent="-342900" algn="just">
              <a:buFont typeface="Arial" panose="020B0604020202020204" pitchFamily="34" charset="0"/>
              <a:buChar char="•"/>
            </a:pPr>
            <a:r>
              <a:rPr lang="en-US" dirty="0"/>
              <a:t>19 variables of mixed datatypes</a:t>
            </a:r>
          </a:p>
          <a:p>
            <a:pPr marL="342900" indent="-342900" algn="just">
              <a:buFont typeface="Arial" panose="020B0604020202020204" pitchFamily="34" charset="0"/>
              <a:buChar char="•"/>
            </a:pPr>
            <a:r>
              <a:rPr lang="en-US" dirty="0"/>
              <a:t>11 categorical variables and 8 continuous variables</a:t>
            </a:r>
          </a:p>
          <a:p>
            <a:pPr algn="just"/>
            <a:endParaRPr lang="en-US" dirty="0"/>
          </a:p>
        </p:txBody>
      </p:sp>
      <p:sp>
        <p:nvSpPr>
          <p:cNvPr id="6" name="Rectangle 2">
            <a:extLst>
              <a:ext uri="{FF2B5EF4-FFF2-40B4-BE49-F238E27FC236}">
                <a16:creationId xmlns:a16="http://schemas.microsoft.com/office/drawing/2014/main" id="{4FA745C3-F8F4-4F52-85E1-FAB6A2281406}"/>
              </a:ext>
            </a:extLst>
          </p:cNvPr>
          <p:cNvSpPr txBox="1">
            <a:spLocks noChangeArrowheads="1"/>
          </p:cNvSpPr>
          <p:nvPr/>
        </p:nvSpPr>
        <p:spPr bwMode="auto">
          <a:xfrm>
            <a:off x="3962400" y="579620"/>
            <a:ext cx="518160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US" sz="3200" b="1" dirty="0">
                <a:solidFill>
                  <a:schemeClr val="accent2"/>
                </a:solidFill>
                <a:latin typeface="+mn-lt"/>
              </a:rPr>
              <a:t>Data Summary</a:t>
            </a:r>
          </a:p>
          <a:p>
            <a:pPr algn="r">
              <a:spcBef>
                <a:spcPct val="50000"/>
              </a:spcBef>
              <a:spcAft>
                <a:spcPct val="50000"/>
              </a:spcAft>
            </a:pPr>
            <a:endParaRPr lang="en-US" sz="3200" b="1" dirty="0">
              <a:solidFill>
                <a:schemeClr val="accent2"/>
              </a:solidFill>
              <a:latin typeface="+mn-lt"/>
            </a:endParaRPr>
          </a:p>
        </p:txBody>
      </p:sp>
    </p:spTree>
    <p:extLst>
      <p:ext uri="{BB962C8B-B14F-4D97-AF65-F5344CB8AC3E}">
        <p14:creationId xmlns:p14="http://schemas.microsoft.com/office/powerpoint/2010/main" val="36936182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14428</TotalTime>
  <Words>2768</Words>
  <Application>Microsoft Office PowerPoint</Application>
  <PresentationFormat>On-screen Show (4:3)</PresentationFormat>
  <Paragraphs>507</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Courier New</vt:lpstr>
      <vt:lpstr>Monotype Corsiva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Shailendra Kumar Tiwari [MAHE-MIT]</dc:creator>
  <cp:lastModifiedBy>Sai Raghu Teja</cp:lastModifiedBy>
  <cp:revision>147</cp:revision>
  <dcterms:created xsi:type="dcterms:W3CDTF">2018-09-28T09:35:33Z</dcterms:created>
  <dcterms:modified xsi:type="dcterms:W3CDTF">2021-08-15T18:53:39Z</dcterms:modified>
</cp:coreProperties>
</file>