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9"/>
  </p:notesMasterIdLst>
  <p:sldIdLst>
    <p:sldId id="256" r:id="rId2"/>
    <p:sldId id="261" r:id="rId3"/>
    <p:sldId id="257" r:id="rId4"/>
    <p:sldId id="258"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1660FC-E3B0-4EEB-A7EA-F23E413E244A}" v="2" dt="2021-05-18T17:49:50.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87796" autoAdjust="0"/>
  </p:normalViewPr>
  <p:slideViewPr>
    <p:cSldViewPr snapToGrid="0">
      <p:cViewPr varScale="1">
        <p:scale>
          <a:sx n="60" d="100"/>
          <a:sy n="60" d="100"/>
        </p:scale>
        <p:origin x="7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ghu Teja" userId="7717e8b2-e2cf-4703-b27a-f2b8757e5060" providerId="ADAL" clId="{C21660FC-E3B0-4EEB-A7EA-F23E413E244A}"/>
    <pc:docChg chg="undo custSel addSld delSld modSld">
      <pc:chgData name="Sai Raghu Teja" userId="7717e8b2-e2cf-4703-b27a-f2b8757e5060" providerId="ADAL" clId="{C21660FC-E3B0-4EEB-A7EA-F23E413E244A}" dt="2021-05-18T17:49:52.276" v="4" actId="21"/>
      <pc:docMkLst>
        <pc:docMk/>
      </pc:docMkLst>
      <pc:sldChg chg="addSp delSp modSp mod">
        <pc:chgData name="Sai Raghu Teja" userId="7717e8b2-e2cf-4703-b27a-f2b8757e5060" providerId="ADAL" clId="{C21660FC-E3B0-4EEB-A7EA-F23E413E244A}" dt="2021-05-18T17:49:52.276" v="4" actId="21"/>
        <pc:sldMkLst>
          <pc:docMk/>
          <pc:sldMk cId="1840549560" sldId="261"/>
        </pc:sldMkLst>
        <pc:picChg chg="add del mod">
          <ac:chgData name="Sai Raghu Teja" userId="7717e8b2-e2cf-4703-b27a-f2b8757e5060" providerId="ADAL" clId="{C21660FC-E3B0-4EEB-A7EA-F23E413E244A}" dt="2021-05-18T17:49:52.276" v="4" actId="21"/>
          <ac:picMkLst>
            <pc:docMk/>
            <pc:sldMk cId="1840549560" sldId="261"/>
            <ac:picMk id="4" creationId="{FCE78743-2842-464C-B256-14BA25DFC658}"/>
          </ac:picMkLst>
        </pc:picChg>
      </pc:sldChg>
      <pc:sldChg chg="add del">
        <pc:chgData name="Sai Raghu Teja" userId="7717e8b2-e2cf-4703-b27a-f2b8757e5060" providerId="ADAL" clId="{C21660FC-E3B0-4EEB-A7EA-F23E413E244A}" dt="2021-05-18T17:49:50.863" v="3"/>
        <pc:sldMkLst>
          <pc:docMk/>
          <pc:sldMk cId="2602940640" sldId="319"/>
        </pc:sldMkLst>
      </pc:sldChg>
    </pc:docChg>
  </pc:docChgLst>
  <pc:docChgLst>
    <pc:chgData name="Ivy Chen" userId="0f4cae4a-87e5-4990-b8c5-7db44bd4a6f3" providerId="ADAL" clId="{677335A4-2C2E-4D12-9EEA-937859D2B1CE}"/>
    <pc:docChg chg="undo modSld">
      <pc:chgData name="Ivy Chen" userId="0f4cae4a-87e5-4990-b8c5-7db44bd4a6f3" providerId="ADAL" clId="{677335A4-2C2E-4D12-9EEA-937859D2B1CE}" dt="2019-10-17T20:50:04.217" v="12" actId="20577"/>
      <pc:docMkLst>
        <pc:docMk/>
      </pc:docMkLst>
      <pc:sldChg chg="modSp">
        <pc:chgData name="Ivy Chen" userId="0f4cae4a-87e5-4990-b8c5-7db44bd4a6f3" providerId="ADAL" clId="{677335A4-2C2E-4D12-9EEA-937859D2B1CE}" dt="2019-10-17T20:47:16.233" v="1" actId="14734"/>
        <pc:sldMkLst>
          <pc:docMk/>
          <pc:sldMk cId="2028161798" sldId="258"/>
        </pc:sldMkLst>
        <pc:graphicFrameChg chg="modGraphic">
          <ac:chgData name="Ivy Chen" userId="0f4cae4a-87e5-4990-b8c5-7db44bd4a6f3" providerId="ADAL" clId="{677335A4-2C2E-4D12-9EEA-937859D2B1CE}" dt="2019-10-17T20:47:16.233" v="1" actId="14734"/>
          <ac:graphicFrameMkLst>
            <pc:docMk/>
            <pc:sldMk cId="2028161798" sldId="258"/>
            <ac:graphicFrameMk id="5" creationId="{469DF346-B9CA-416B-BFF4-BE80C10F9937}"/>
          </ac:graphicFrameMkLst>
        </pc:graphicFrameChg>
      </pc:sldChg>
      <pc:sldChg chg="modNotesTx">
        <pc:chgData name="Ivy Chen" userId="0f4cae4a-87e5-4990-b8c5-7db44bd4a6f3" providerId="ADAL" clId="{677335A4-2C2E-4D12-9EEA-937859D2B1CE}" dt="2019-10-17T20:50:04.217" v="12" actId="20577"/>
        <pc:sldMkLst>
          <pc:docMk/>
          <pc:sldMk cId="2177960063"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C1BD0-C2B9-41F3-B03C-372C72D34043}"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BA479-90BD-487A-A76D-A2544A5DCDA1}" type="slidenum">
              <a:rPr lang="en-US" smtClean="0"/>
              <a:t>‹#›</a:t>
            </a:fld>
            <a:endParaRPr lang="en-US"/>
          </a:p>
        </p:txBody>
      </p:sp>
    </p:spTree>
    <p:extLst>
      <p:ext uri="{BB962C8B-B14F-4D97-AF65-F5344CB8AC3E}">
        <p14:creationId xmlns:p14="http://schemas.microsoft.com/office/powerpoint/2010/main" val="280339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479-90BD-487A-A76D-A2544A5DCDA1}" type="slidenum">
              <a:rPr lang="en-US" smtClean="0"/>
              <a:t>2</a:t>
            </a:fld>
            <a:endParaRPr lang="en-US"/>
          </a:p>
        </p:txBody>
      </p:sp>
    </p:spTree>
    <p:extLst>
      <p:ext uri="{BB962C8B-B14F-4D97-AF65-F5344CB8AC3E}">
        <p14:creationId xmlns:p14="http://schemas.microsoft.com/office/powerpoint/2010/main" val="203439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479-90BD-487A-A76D-A2544A5DCDA1}" type="slidenum">
              <a:rPr lang="en-US" smtClean="0"/>
              <a:t>4</a:t>
            </a:fld>
            <a:endParaRPr lang="en-US"/>
          </a:p>
        </p:txBody>
      </p:sp>
    </p:spTree>
    <p:extLst>
      <p:ext uri="{BB962C8B-B14F-4D97-AF65-F5344CB8AC3E}">
        <p14:creationId xmlns:p14="http://schemas.microsoft.com/office/powerpoint/2010/main" val="317680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a:t>
            </a:r>
            <a:r>
              <a:rPr lang="en-US" sz="1200" b="0" i="0" kern="1200" dirty="0">
                <a:solidFill>
                  <a:schemeClr val="tx1"/>
                </a:solidFill>
                <a:effectLst/>
                <a:latin typeface="+mn-lt"/>
                <a:ea typeface="+mn-ea"/>
                <a:cs typeface="+mn-cs"/>
              </a:rPr>
              <a:t>The two model approach models lift indirectly. While both models might accurately model the probabilities of response in either the treatment or the control group, the difference in the probabilities of the two models may not capture the lift precisely.</a:t>
            </a:r>
          </a:p>
          <a:p>
            <a:r>
              <a:rPr lang="en-US" sz="1200" b="0" i="0" kern="1200" dirty="0">
                <a:solidFill>
                  <a:schemeClr val="tx1"/>
                </a:solidFill>
                <a:effectLst/>
                <a:latin typeface="+mn-lt"/>
                <a:ea typeface="+mn-ea"/>
                <a:cs typeface="+mn-cs"/>
              </a:rPr>
              <a:t>Differences in scales of the two models could be responsible for this phenomena. In addition, the amount of error could be doubled since both the treatment model and the control model will contribute errors.</a:t>
            </a:r>
          </a:p>
          <a:p>
            <a:endParaRPr lang="en-US" dirty="0"/>
          </a:p>
          <a:p>
            <a:r>
              <a:rPr lang="en-US" sz="1200" b="0" i="0" kern="1200" dirty="0">
                <a:solidFill>
                  <a:schemeClr val="tx1"/>
                </a:solidFill>
                <a:effectLst/>
                <a:latin typeface="+mn-lt"/>
                <a:ea typeface="+mn-ea"/>
                <a:cs typeface="+mn-cs"/>
              </a:rPr>
              <a:t>Pros: simple concept, familiar execution (x2) </a:t>
            </a:r>
          </a:p>
          <a:p>
            <a:r>
              <a:rPr lang="en-US" sz="1200" b="0" i="0" kern="1200" dirty="0">
                <a:solidFill>
                  <a:schemeClr val="tx1"/>
                </a:solidFill>
                <a:effectLst/>
                <a:latin typeface="+mn-lt"/>
                <a:ea typeface="+mn-ea"/>
                <a:cs typeface="+mn-cs"/>
              </a:rPr>
              <a:t>Cons: indirectly models uplift, the difference may be only noise, 2x the work, </a:t>
            </a:r>
          </a:p>
          <a:p>
            <a:r>
              <a:rPr lang="en-US" sz="1200" b="0" i="0" kern="1200" dirty="0">
                <a:solidFill>
                  <a:schemeClr val="tx1"/>
                </a:solidFill>
                <a:effectLst/>
                <a:latin typeface="+mn-lt"/>
                <a:ea typeface="+mn-ea"/>
                <a:cs typeface="+mn-cs"/>
              </a:rPr>
              <a:t>scales may not be comparable, 2x the error, variable reduction done on indirect </a:t>
            </a:r>
          </a:p>
          <a:p>
            <a:r>
              <a:rPr lang="en-US" sz="1200" b="0" i="0" kern="1200" dirty="0">
                <a:solidFill>
                  <a:schemeClr val="tx1"/>
                </a:solidFill>
                <a:effectLst/>
                <a:latin typeface="+mn-lt"/>
                <a:ea typeface="+mn-ea"/>
                <a:cs typeface="+mn-cs"/>
              </a:rPr>
              <a:t>dependent vars</a:t>
            </a:r>
          </a:p>
          <a:p>
            <a:endParaRPr lang="en-US" dirty="0"/>
          </a:p>
        </p:txBody>
      </p:sp>
      <p:sp>
        <p:nvSpPr>
          <p:cNvPr id="4" name="Slide Number Placeholder 3"/>
          <p:cNvSpPr>
            <a:spLocks noGrp="1"/>
          </p:cNvSpPr>
          <p:nvPr>
            <p:ph type="sldNum" sz="quarter" idx="5"/>
          </p:nvPr>
        </p:nvSpPr>
        <p:spPr/>
        <p:txBody>
          <a:bodyPr/>
          <a:lstStyle/>
          <a:p>
            <a:fld id="{290BA479-90BD-487A-A76D-A2544A5DCDA1}" type="slidenum">
              <a:rPr lang="en-US" smtClean="0"/>
              <a:t>5</a:t>
            </a:fld>
            <a:endParaRPr lang="en-US"/>
          </a:p>
        </p:txBody>
      </p:sp>
    </p:spTree>
    <p:extLst>
      <p:ext uri="{BB962C8B-B14F-4D97-AF65-F5344CB8AC3E}">
        <p14:creationId xmlns:p14="http://schemas.microsoft.com/office/powerpoint/2010/main" val="1024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a:t>=x+1*x+</a:t>
            </a:r>
            <a:endParaRPr lang="en-US" dirty="0"/>
          </a:p>
        </p:txBody>
      </p:sp>
      <p:sp>
        <p:nvSpPr>
          <p:cNvPr id="4" name="Slide Number Placeholder 3"/>
          <p:cNvSpPr>
            <a:spLocks noGrp="1"/>
          </p:cNvSpPr>
          <p:nvPr>
            <p:ph type="sldNum" sz="quarter" idx="5"/>
          </p:nvPr>
        </p:nvSpPr>
        <p:spPr/>
        <p:txBody>
          <a:bodyPr/>
          <a:lstStyle/>
          <a:p>
            <a:fld id="{290BA479-90BD-487A-A76D-A2544A5DCDA1}" type="slidenum">
              <a:rPr lang="en-US" smtClean="0"/>
              <a:t>6</a:t>
            </a:fld>
            <a:endParaRPr lang="en-US"/>
          </a:p>
        </p:txBody>
      </p:sp>
    </p:spTree>
    <p:extLst>
      <p:ext uri="{BB962C8B-B14F-4D97-AF65-F5344CB8AC3E}">
        <p14:creationId xmlns:p14="http://schemas.microsoft.com/office/powerpoint/2010/main" val="353186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a:t>
            </a:r>
          </a:p>
        </p:txBody>
      </p:sp>
      <p:sp>
        <p:nvSpPr>
          <p:cNvPr id="4" name="Slide Number Placeholder 3"/>
          <p:cNvSpPr>
            <a:spLocks noGrp="1"/>
          </p:cNvSpPr>
          <p:nvPr>
            <p:ph type="sldNum" sz="quarter" idx="5"/>
          </p:nvPr>
        </p:nvSpPr>
        <p:spPr/>
        <p:txBody>
          <a:bodyPr/>
          <a:lstStyle/>
          <a:p>
            <a:fld id="{290BA479-90BD-487A-A76D-A2544A5DCDA1}" type="slidenum">
              <a:rPr lang="en-US" smtClean="0"/>
              <a:t>7</a:t>
            </a:fld>
            <a:endParaRPr lang="en-US"/>
          </a:p>
        </p:txBody>
      </p:sp>
    </p:spTree>
    <p:extLst>
      <p:ext uri="{BB962C8B-B14F-4D97-AF65-F5344CB8AC3E}">
        <p14:creationId xmlns:p14="http://schemas.microsoft.com/office/powerpoint/2010/main" val="387643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661EDF5-E494-458D-AEF4-8F7466527769}"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98D5-5FE7-41C5-B4DF-5D9DE0B63296}"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38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1EDF5-E494-458D-AEF4-8F7466527769}"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179192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1EDF5-E494-458D-AEF4-8F7466527769}"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98D5-5FE7-41C5-B4DF-5D9DE0B6329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1EDF5-E494-458D-AEF4-8F7466527769}"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159262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61EDF5-E494-458D-AEF4-8F7466527769}"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98D5-5FE7-41C5-B4DF-5D9DE0B63296}"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0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1EDF5-E494-458D-AEF4-8F7466527769}"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269523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1EDF5-E494-458D-AEF4-8F7466527769}"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232605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1EDF5-E494-458D-AEF4-8F7466527769}"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181286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1EDF5-E494-458D-AEF4-8F7466527769}"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333903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61EDF5-E494-458D-AEF4-8F7466527769}"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198D5-5FE7-41C5-B4DF-5D9DE0B63296}" type="slidenum">
              <a:rPr lang="en-US" smtClean="0"/>
              <a:t>‹#›</a:t>
            </a:fld>
            <a:endParaRPr lang="en-US"/>
          </a:p>
        </p:txBody>
      </p:sp>
    </p:spTree>
    <p:extLst>
      <p:ext uri="{BB962C8B-B14F-4D97-AF65-F5344CB8AC3E}">
        <p14:creationId xmlns:p14="http://schemas.microsoft.com/office/powerpoint/2010/main" val="257890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61EDF5-E494-458D-AEF4-8F7466527769}"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198D5-5FE7-41C5-B4DF-5D9DE0B63296}"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2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661EDF5-E494-458D-AEF4-8F7466527769}" type="datetimeFigureOut">
              <a:rPr lang="en-US" smtClean="0"/>
              <a:t>5/18/2021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49198D5-5FE7-41C5-B4DF-5D9DE0B6329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0859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ublication/270217235_Identifying_Individuals_Who_Are_Truly_Impacted_by_Treatment_Introduction_to_Recent_Advances_in_Uplift_Model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54BC82-6995-4508-A3DA-BCC2FC993321}"/>
              </a:ext>
            </a:extLst>
          </p:cNvPr>
          <p:cNvSpPr>
            <a:spLocks noGrp="1"/>
          </p:cNvSpPr>
          <p:nvPr>
            <p:ph type="ctrTitle"/>
          </p:nvPr>
        </p:nvSpPr>
        <p:spPr>
          <a:xfrm>
            <a:off x="1286933" y="977048"/>
            <a:ext cx="9618133" cy="2960980"/>
          </a:xfrm>
        </p:spPr>
        <p:txBody>
          <a:bodyPr anchor="b">
            <a:normAutofit/>
          </a:bodyPr>
          <a:lstStyle/>
          <a:p>
            <a:pPr algn="l"/>
            <a:r>
              <a:rPr lang="en-US" sz="6600">
                <a:solidFill>
                  <a:srgbClr val="FFFFFF"/>
                </a:solidFill>
              </a:rPr>
              <a:t>Uplift Model</a:t>
            </a:r>
          </a:p>
        </p:txBody>
      </p:sp>
      <p:sp>
        <p:nvSpPr>
          <p:cNvPr id="3" name="Subtitle 2">
            <a:extLst>
              <a:ext uri="{FF2B5EF4-FFF2-40B4-BE49-F238E27FC236}">
                <a16:creationId xmlns:a16="http://schemas.microsoft.com/office/drawing/2014/main" id="{DC67F95A-2A5E-4942-AE5A-E7410DCA48FB}"/>
              </a:ext>
            </a:extLst>
          </p:cNvPr>
          <p:cNvSpPr>
            <a:spLocks noGrp="1"/>
          </p:cNvSpPr>
          <p:nvPr>
            <p:ph type="subTitle" idx="1"/>
          </p:nvPr>
        </p:nvSpPr>
        <p:spPr>
          <a:xfrm>
            <a:off x="1286933" y="4960137"/>
            <a:ext cx="9618133" cy="1333087"/>
          </a:xfrm>
        </p:spPr>
        <p:txBody>
          <a:bodyPr anchor="t">
            <a:normAutofit/>
          </a:bodyPr>
          <a:lstStyle/>
          <a:p>
            <a:endParaRPr lang="en-US" sz="2000"/>
          </a:p>
        </p:txBody>
      </p:sp>
    </p:spTree>
    <p:extLst>
      <p:ext uri="{BB962C8B-B14F-4D97-AF65-F5344CB8AC3E}">
        <p14:creationId xmlns:p14="http://schemas.microsoft.com/office/powerpoint/2010/main" val="175164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F354-2582-4408-8A99-3B9F304F2C76}"/>
              </a:ext>
            </a:extLst>
          </p:cNvPr>
          <p:cNvSpPr>
            <a:spLocks noGrp="1"/>
          </p:cNvSpPr>
          <p:nvPr>
            <p:ph type="title"/>
          </p:nvPr>
        </p:nvSpPr>
        <p:spPr>
          <a:xfrm>
            <a:off x="838200" y="214532"/>
            <a:ext cx="10515600" cy="566692"/>
          </a:xfrm>
        </p:spPr>
        <p:txBody>
          <a:bodyPr>
            <a:noAutofit/>
          </a:bodyPr>
          <a:lstStyle/>
          <a:p>
            <a:r>
              <a:rPr lang="en-US" sz="2800" dirty="0"/>
              <a:t>Objective of Lift model</a:t>
            </a:r>
          </a:p>
        </p:txBody>
      </p:sp>
      <p:sp>
        <p:nvSpPr>
          <p:cNvPr id="3" name="Content Placeholder 2">
            <a:extLst>
              <a:ext uri="{FF2B5EF4-FFF2-40B4-BE49-F238E27FC236}">
                <a16:creationId xmlns:a16="http://schemas.microsoft.com/office/drawing/2014/main" id="{CD0624F9-DC9C-47C5-8F0E-6F65B46E5B58}"/>
              </a:ext>
            </a:extLst>
          </p:cNvPr>
          <p:cNvSpPr>
            <a:spLocks noGrp="1"/>
          </p:cNvSpPr>
          <p:nvPr>
            <p:ph idx="1"/>
          </p:nvPr>
        </p:nvSpPr>
        <p:spPr>
          <a:xfrm>
            <a:off x="838200" y="765275"/>
            <a:ext cx="10798743" cy="2611120"/>
          </a:xfrm>
        </p:spPr>
        <p:txBody>
          <a:bodyPr>
            <a:normAutofit/>
          </a:bodyPr>
          <a:lstStyle/>
          <a:p>
            <a:r>
              <a:rPr lang="en-US" sz="1600" dirty="0"/>
              <a:t>With the traditional response model, we can not distinguish those will respond no matter if they were treated or not (Sure Thing) from those that only responded because of the treatment (Persuadable).</a:t>
            </a:r>
          </a:p>
          <a:p>
            <a:r>
              <a:rPr lang="en-US" sz="1600" dirty="0"/>
              <a:t>The objective of Uplift modeling is to identify the </a:t>
            </a:r>
            <a:r>
              <a:rPr lang="en-US" sz="1600" b="1" dirty="0" err="1"/>
              <a:t>Persuadables</a:t>
            </a:r>
            <a:r>
              <a:rPr lang="en-US" sz="1600" b="1" dirty="0"/>
              <a:t> </a:t>
            </a:r>
            <a:r>
              <a:rPr lang="en-US" sz="1600" dirty="0"/>
              <a:t>and target them in promotion.</a:t>
            </a:r>
          </a:p>
          <a:p>
            <a:r>
              <a:rPr lang="en-US" sz="1600" dirty="0"/>
              <a:t>Resources:</a:t>
            </a:r>
          </a:p>
          <a:p>
            <a:r>
              <a:rPr lang="en-US" sz="1600" dirty="0">
                <a:hlinkClick r:id="rId3"/>
              </a:rPr>
              <a:t>https://www.researchgate.net/publication/270217235_Identifying_Individuals_Who_Are_Truly_Impacted_by_Treatment_Introduction_to_Recent_Advances_in_Uplift_Modeling</a:t>
            </a:r>
            <a:endParaRPr lang="en-US" sz="1600" dirty="0"/>
          </a:p>
          <a:p>
            <a:r>
              <a:rPr lang="en-US" sz="1600" dirty="0"/>
              <a:t>https://medium.com/datadriveninvestor/simple-machine-learning-techniques-to-improve-your-marketing-strategy-demystifying-uplift-models-dc4fb3f927a2</a:t>
            </a:r>
          </a:p>
        </p:txBody>
      </p:sp>
      <p:pic>
        <p:nvPicPr>
          <p:cNvPr id="4" name="Picture 3">
            <a:extLst>
              <a:ext uri="{FF2B5EF4-FFF2-40B4-BE49-F238E27FC236}">
                <a16:creationId xmlns:a16="http://schemas.microsoft.com/office/drawing/2014/main" id="{FCE78743-2842-464C-B256-14BA25DFC658}"/>
              </a:ext>
            </a:extLst>
          </p:cNvPr>
          <p:cNvPicPr>
            <a:picLocks noChangeAspect="1"/>
          </p:cNvPicPr>
          <p:nvPr/>
        </p:nvPicPr>
        <p:blipFill>
          <a:blip r:embed="rId4"/>
          <a:stretch>
            <a:fillRect/>
          </a:stretch>
        </p:blipFill>
        <p:spPr>
          <a:xfrm>
            <a:off x="3657491" y="3481606"/>
            <a:ext cx="4167348" cy="2611120"/>
          </a:xfrm>
          <a:prstGeom prst="rect">
            <a:avLst/>
          </a:prstGeom>
        </p:spPr>
      </p:pic>
    </p:spTree>
    <p:extLst>
      <p:ext uri="{BB962C8B-B14F-4D97-AF65-F5344CB8AC3E}">
        <p14:creationId xmlns:p14="http://schemas.microsoft.com/office/powerpoint/2010/main" val="184054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EBB-7566-44C5-8718-474296EB8289}"/>
              </a:ext>
            </a:extLst>
          </p:cNvPr>
          <p:cNvSpPr>
            <a:spLocks noGrp="1"/>
          </p:cNvSpPr>
          <p:nvPr>
            <p:ph type="title"/>
          </p:nvPr>
        </p:nvSpPr>
        <p:spPr>
          <a:xfrm>
            <a:off x="498566" y="225788"/>
            <a:ext cx="10515600" cy="645069"/>
          </a:xfrm>
        </p:spPr>
        <p:txBody>
          <a:bodyPr>
            <a:normAutofit/>
          </a:bodyPr>
          <a:lstStyle/>
          <a:p>
            <a:r>
              <a:rPr lang="en-US" sz="2800" dirty="0"/>
              <a:t>Metrics</a:t>
            </a:r>
          </a:p>
        </p:txBody>
      </p:sp>
      <p:graphicFrame>
        <p:nvGraphicFramePr>
          <p:cNvPr id="4" name="Content Placeholder 3">
            <a:extLst>
              <a:ext uri="{FF2B5EF4-FFF2-40B4-BE49-F238E27FC236}">
                <a16:creationId xmlns:a16="http://schemas.microsoft.com/office/drawing/2014/main" id="{3ADFA38F-881B-4C4E-9F5F-4082ABD03816}"/>
              </a:ext>
            </a:extLst>
          </p:cNvPr>
          <p:cNvGraphicFramePr>
            <a:graphicFrameLocks noGrp="1"/>
          </p:cNvGraphicFramePr>
          <p:nvPr>
            <p:ph idx="1"/>
            <p:extLst>
              <p:ext uri="{D42A27DB-BD31-4B8C-83A1-F6EECF244321}">
                <p14:modId xmlns:p14="http://schemas.microsoft.com/office/powerpoint/2010/main" val="2235596841"/>
              </p:ext>
            </p:extLst>
          </p:nvPr>
        </p:nvGraphicFramePr>
        <p:xfrm>
          <a:off x="2050473" y="2338277"/>
          <a:ext cx="8497454" cy="1681020"/>
        </p:xfrm>
        <a:graphic>
          <a:graphicData uri="http://schemas.openxmlformats.org/drawingml/2006/table">
            <a:tbl>
              <a:tblPr/>
              <a:tblGrid>
                <a:gridCol w="2413731">
                  <a:extLst>
                    <a:ext uri="{9D8B030D-6E8A-4147-A177-3AD203B41FA5}">
                      <a16:colId xmlns:a16="http://schemas.microsoft.com/office/drawing/2014/main" val="3166622819"/>
                    </a:ext>
                  </a:extLst>
                </a:gridCol>
                <a:gridCol w="6083723">
                  <a:extLst>
                    <a:ext uri="{9D8B030D-6E8A-4147-A177-3AD203B41FA5}">
                      <a16:colId xmlns:a16="http://schemas.microsoft.com/office/drawing/2014/main" val="1291790395"/>
                    </a:ext>
                  </a:extLst>
                </a:gridCol>
              </a:tblGrid>
              <a:tr h="840510">
                <a:tc>
                  <a:txBody>
                    <a:bodyPr/>
                    <a:lstStyle/>
                    <a:p>
                      <a:pPr algn="ctr" fontAlgn="b"/>
                      <a:r>
                        <a:rPr lang="en-US" sz="1600" b="1" i="0" u="none" strike="noStrike" dirty="0">
                          <a:solidFill>
                            <a:srgbClr val="000000"/>
                          </a:solidFill>
                          <a:effectLst/>
                          <a:latin typeface="Calibri" panose="020F0502020204030204" pitchFamily="34" charset="0"/>
                        </a:rPr>
                        <a:t>Incremental Response Rate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RR of mailed - RR of control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149665"/>
                  </a:ext>
                </a:extLst>
              </a:tr>
              <a:tr h="840510">
                <a:tc>
                  <a:txBody>
                    <a:bodyPr/>
                    <a:lstStyle/>
                    <a:p>
                      <a:pPr algn="ctr" fontAlgn="b"/>
                      <a:r>
                        <a:rPr lang="en-US" sz="1600" b="1" i="0" u="none" strike="noStrike" dirty="0">
                          <a:solidFill>
                            <a:srgbClr val="000000"/>
                          </a:solidFill>
                          <a:effectLst/>
                          <a:latin typeface="Calibri" panose="020F0502020204030204" pitchFamily="34" charset="0"/>
                        </a:rPr>
                        <a:t>Net Incremental Revenue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(premium*mailed conversions-cost per send * mailed) - premium*control conversion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460216"/>
                  </a:ext>
                </a:extLst>
              </a:tr>
            </a:tbl>
          </a:graphicData>
        </a:graphic>
      </p:graphicFrame>
    </p:spTree>
    <p:extLst>
      <p:ext uri="{BB962C8B-B14F-4D97-AF65-F5344CB8AC3E}">
        <p14:creationId xmlns:p14="http://schemas.microsoft.com/office/powerpoint/2010/main" val="53051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9A8D-C935-436B-9BE2-F3F75179FB09}"/>
              </a:ext>
            </a:extLst>
          </p:cNvPr>
          <p:cNvSpPr>
            <a:spLocks noGrp="1"/>
          </p:cNvSpPr>
          <p:nvPr>
            <p:ph type="title"/>
          </p:nvPr>
        </p:nvSpPr>
        <p:spPr>
          <a:xfrm>
            <a:off x="385354" y="121285"/>
            <a:ext cx="10515600" cy="636361"/>
          </a:xfrm>
        </p:spPr>
        <p:txBody>
          <a:bodyPr>
            <a:noAutofit/>
          </a:bodyPr>
          <a:lstStyle/>
          <a:p>
            <a:r>
              <a:rPr lang="en-US" sz="2400" dirty="0"/>
              <a:t>Traditional Approach	</a:t>
            </a:r>
          </a:p>
        </p:txBody>
      </p:sp>
      <p:sp>
        <p:nvSpPr>
          <p:cNvPr id="3" name="Content Placeholder 2">
            <a:extLst>
              <a:ext uri="{FF2B5EF4-FFF2-40B4-BE49-F238E27FC236}">
                <a16:creationId xmlns:a16="http://schemas.microsoft.com/office/drawing/2014/main" id="{47DB6091-EF5F-4CCB-A702-D90CBA62BD21}"/>
              </a:ext>
            </a:extLst>
          </p:cNvPr>
          <p:cNvSpPr>
            <a:spLocks noGrp="1"/>
          </p:cNvSpPr>
          <p:nvPr>
            <p:ph idx="1"/>
          </p:nvPr>
        </p:nvSpPr>
        <p:spPr>
          <a:xfrm>
            <a:off x="742108" y="765599"/>
            <a:ext cx="10158846" cy="3802215"/>
          </a:xfrm>
        </p:spPr>
        <p:txBody>
          <a:bodyPr>
            <a:normAutofit lnSpcReduction="10000"/>
          </a:bodyPr>
          <a:lstStyle/>
          <a:p>
            <a:r>
              <a:rPr lang="en-US" sz="1800" dirty="0"/>
              <a:t>Goal : To separate those who are likely to respond vs those who are less likely to respond to a promotion.</a:t>
            </a:r>
          </a:p>
          <a:p>
            <a:r>
              <a:rPr lang="en-US" sz="1800" dirty="0"/>
              <a:t>A,C and F,G are the Sure Thing! B,H are the </a:t>
            </a:r>
            <a:r>
              <a:rPr lang="en-US" sz="1800" dirty="0" err="1"/>
              <a:t>Persuadables</a:t>
            </a:r>
            <a:r>
              <a:rPr lang="en-US" sz="1800" dirty="0"/>
              <a:t>.</a:t>
            </a:r>
          </a:p>
          <a:p>
            <a:r>
              <a:rPr lang="en-US" sz="1800" dirty="0"/>
              <a:t>Think of it as a game…given that B &amp; H are both </a:t>
            </a:r>
            <a:r>
              <a:rPr lang="en-US" sz="1800" dirty="0" err="1"/>
              <a:t>Persuadables</a:t>
            </a:r>
            <a:r>
              <a:rPr lang="en-US" sz="1800" dirty="0"/>
              <a:t>, our model is trying to identify H (</a:t>
            </a:r>
            <a:r>
              <a:rPr lang="en-US" sz="1800" dirty="0" err="1"/>
              <a:t>Persuadables</a:t>
            </a:r>
            <a:r>
              <a:rPr lang="en-US" sz="1800" dirty="0"/>
              <a:t> without promotion) by identifying B (</a:t>
            </a:r>
            <a:r>
              <a:rPr lang="en-US" sz="1800" dirty="0" err="1"/>
              <a:t>Persuadables</a:t>
            </a:r>
            <a:r>
              <a:rPr lang="en-US" sz="1800" dirty="0"/>
              <a:t> with promotion).</a:t>
            </a:r>
          </a:p>
          <a:p>
            <a:r>
              <a:rPr lang="en-US" sz="1800" dirty="0"/>
              <a:t>Approach: </a:t>
            </a:r>
          </a:p>
          <a:p>
            <a:pPr marL="0" indent="0">
              <a:buNone/>
            </a:pPr>
            <a:r>
              <a:rPr lang="en-US" sz="1800" dirty="0"/>
              <a:t>1. Mark A/B/C as 1 and the rest (D to J) as 0. Up-sample the training data.</a:t>
            </a:r>
          </a:p>
          <a:p>
            <a:pPr marL="0" indent="0">
              <a:buNone/>
            </a:pPr>
            <a:r>
              <a:rPr lang="en-US" sz="1800" dirty="0"/>
              <a:t>2. Train the model on the entire dataset. If the model identify 1 then send promo, if 0 we do not send promo</a:t>
            </a:r>
          </a:p>
          <a:p>
            <a:r>
              <a:rPr lang="en-US" sz="1800" dirty="0"/>
              <a:t>Reason why it works: </a:t>
            </a:r>
          </a:p>
          <a:p>
            <a:pPr marL="0" indent="0">
              <a:buNone/>
            </a:pPr>
            <a:r>
              <a:rPr lang="en-US" sz="1800" dirty="0"/>
              <a:t>- With the old response model, normally we will build it based on all responders (A,B, C, F, G), which means B is only 20% of the responders. With the new approach, we only identify A, B, C as responders, now B accounts for 33% of the responders, meaning that the model is more likely to capture B&amp;H in the validation dataset.</a:t>
            </a:r>
          </a:p>
          <a:p>
            <a:endParaRPr lang="en-US" sz="1800" dirty="0"/>
          </a:p>
          <a:p>
            <a:endParaRPr lang="en-US" sz="1800" dirty="0"/>
          </a:p>
          <a:p>
            <a:endParaRPr lang="en-US" sz="1800" dirty="0"/>
          </a:p>
        </p:txBody>
      </p:sp>
      <p:graphicFrame>
        <p:nvGraphicFramePr>
          <p:cNvPr id="5" name="Table 4">
            <a:extLst>
              <a:ext uri="{FF2B5EF4-FFF2-40B4-BE49-F238E27FC236}">
                <a16:creationId xmlns:a16="http://schemas.microsoft.com/office/drawing/2014/main" id="{469DF346-B9CA-416B-BFF4-BE80C10F9937}"/>
              </a:ext>
            </a:extLst>
          </p:cNvPr>
          <p:cNvGraphicFramePr>
            <a:graphicFrameLocks noGrp="1"/>
          </p:cNvGraphicFramePr>
          <p:nvPr>
            <p:extLst>
              <p:ext uri="{D42A27DB-BD31-4B8C-83A1-F6EECF244321}">
                <p14:modId xmlns:p14="http://schemas.microsoft.com/office/powerpoint/2010/main" val="3012263497"/>
              </p:ext>
            </p:extLst>
          </p:nvPr>
        </p:nvGraphicFramePr>
        <p:xfrm>
          <a:off x="3165565" y="4567814"/>
          <a:ext cx="4955178" cy="1177269"/>
        </p:xfrm>
        <a:graphic>
          <a:graphicData uri="http://schemas.openxmlformats.org/drawingml/2006/table">
            <a:tbl>
              <a:tblPr/>
              <a:tblGrid>
                <a:gridCol w="1143503">
                  <a:extLst>
                    <a:ext uri="{9D8B030D-6E8A-4147-A177-3AD203B41FA5}">
                      <a16:colId xmlns:a16="http://schemas.microsoft.com/office/drawing/2014/main" val="1648504744"/>
                    </a:ext>
                  </a:extLst>
                </a:gridCol>
                <a:gridCol w="762335">
                  <a:extLst>
                    <a:ext uri="{9D8B030D-6E8A-4147-A177-3AD203B41FA5}">
                      <a16:colId xmlns:a16="http://schemas.microsoft.com/office/drawing/2014/main" val="1104135181"/>
                    </a:ext>
                  </a:extLst>
                </a:gridCol>
                <a:gridCol w="762335">
                  <a:extLst>
                    <a:ext uri="{9D8B030D-6E8A-4147-A177-3AD203B41FA5}">
                      <a16:colId xmlns:a16="http://schemas.microsoft.com/office/drawing/2014/main" val="1535422220"/>
                    </a:ext>
                  </a:extLst>
                </a:gridCol>
                <a:gridCol w="762335">
                  <a:extLst>
                    <a:ext uri="{9D8B030D-6E8A-4147-A177-3AD203B41FA5}">
                      <a16:colId xmlns:a16="http://schemas.microsoft.com/office/drawing/2014/main" val="1887807029"/>
                    </a:ext>
                  </a:extLst>
                </a:gridCol>
                <a:gridCol w="762335">
                  <a:extLst>
                    <a:ext uri="{9D8B030D-6E8A-4147-A177-3AD203B41FA5}">
                      <a16:colId xmlns:a16="http://schemas.microsoft.com/office/drawing/2014/main" val="1772049795"/>
                    </a:ext>
                  </a:extLst>
                </a:gridCol>
                <a:gridCol w="762335">
                  <a:extLst>
                    <a:ext uri="{9D8B030D-6E8A-4147-A177-3AD203B41FA5}">
                      <a16:colId xmlns:a16="http://schemas.microsoft.com/office/drawing/2014/main" val="3245091453"/>
                    </a:ext>
                  </a:extLst>
                </a:gridCol>
              </a:tblGrid>
              <a:tr h="392423">
                <a:tc>
                  <a:txBody>
                    <a:bodyPr/>
                    <a:lstStyle/>
                    <a:p>
                      <a:pPr algn="ctr" fontAlgn="b"/>
                      <a:endParaRPr lang="en-US" sz="1400" b="0" i="0" u="none" strike="noStrike">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5">
                  <a:txBody>
                    <a:bodyPr/>
                    <a:lstStyle/>
                    <a:p>
                      <a:pPr algn="ctr" fontAlgn="b"/>
                      <a:r>
                        <a:rPr lang="en-US" sz="1400" b="0" i="0" u="none" strike="noStrike" dirty="0">
                          <a:solidFill>
                            <a:srgbClr val="000000"/>
                          </a:solidFill>
                          <a:effectLst/>
                          <a:latin typeface="Calibri" panose="020F0502020204030204" pitchFamily="34" charset="0"/>
                        </a:rPr>
                        <a:t>Audience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930101"/>
                  </a:ext>
                </a:extLst>
              </a:tr>
              <a:tr h="392423">
                <a:tc>
                  <a:txBody>
                    <a:bodyPr/>
                    <a:lstStyle/>
                    <a:p>
                      <a:pPr algn="ctr" fontAlgn="b"/>
                      <a:r>
                        <a:rPr lang="en-US" sz="1400" b="0" i="0" u="none" strike="noStrike">
                          <a:solidFill>
                            <a:srgbClr val="000000"/>
                          </a:solidFill>
                          <a:effectLst/>
                          <a:latin typeface="Calibri" panose="020F0502020204030204" pitchFamily="34" charset="0"/>
                        </a:rPr>
                        <a:t>Treat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B</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C</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D</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675992"/>
                  </a:ext>
                </a:extLst>
              </a:tr>
              <a:tr h="392423">
                <a:tc>
                  <a:txBody>
                    <a:bodyPr/>
                    <a:lstStyle/>
                    <a:p>
                      <a:pPr algn="ctr" fontAlgn="b"/>
                      <a:r>
                        <a:rPr lang="en-US" sz="1400" b="0" i="0" u="none" strike="noStrike" dirty="0">
                          <a:solidFill>
                            <a:srgbClr val="000000"/>
                          </a:solidFill>
                          <a:effectLst/>
                          <a:latin typeface="Calibri" panose="020F0502020204030204" pitchFamily="34" charset="0"/>
                        </a:rPr>
                        <a:t>Control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G</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H</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rPr>
                        <a:t>I</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J</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986978"/>
                  </a:ext>
                </a:extLst>
              </a:tr>
            </a:tbl>
          </a:graphicData>
        </a:graphic>
      </p:graphicFrame>
      <p:sp>
        <p:nvSpPr>
          <p:cNvPr id="6" name="TextBox 5">
            <a:extLst>
              <a:ext uri="{FF2B5EF4-FFF2-40B4-BE49-F238E27FC236}">
                <a16:creationId xmlns:a16="http://schemas.microsoft.com/office/drawing/2014/main" id="{064A00CD-411E-4D16-8C3C-5FAB75B90BE1}"/>
              </a:ext>
            </a:extLst>
          </p:cNvPr>
          <p:cNvSpPr txBox="1"/>
          <p:nvPr/>
        </p:nvSpPr>
        <p:spPr>
          <a:xfrm>
            <a:off x="3165565" y="6004467"/>
            <a:ext cx="5294811" cy="276999"/>
          </a:xfrm>
          <a:prstGeom prst="rect">
            <a:avLst/>
          </a:prstGeom>
          <a:noFill/>
        </p:spPr>
        <p:txBody>
          <a:bodyPr wrap="square" rtlCol="0">
            <a:spAutoFit/>
          </a:bodyPr>
          <a:lstStyle/>
          <a:p>
            <a:r>
              <a:rPr lang="en-US" sz="1200" dirty="0"/>
              <a:t>* Highlight in green means that the customer responded</a:t>
            </a:r>
          </a:p>
        </p:txBody>
      </p:sp>
    </p:spTree>
    <p:extLst>
      <p:ext uri="{BB962C8B-B14F-4D97-AF65-F5344CB8AC3E}">
        <p14:creationId xmlns:p14="http://schemas.microsoft.com/office/powerpoint/2010/main" val="202816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9A8D-C935-436B-9BE2-F3F75179FB09}"/>
              </a:ext>
            </a:extLst>
          </p:cNvPr>
          <p:cNvSpPr>
            <a:spLocks noGrp="1"/>
          </p:cNvSpPr>
          <p:nvPr>
            <p:ph type="title"/>
          </p:nvPr>
        </p:nvSpPr>
        <p:spPr>
          <a:xfrm>
            <a:off x="385354" y="121285"/>
            <a:ext cx="10515600" cy="636361"/>
          </a:xfrm>
        </p:spPr>
        <p:txBody>
          <a:bodyPr>
            <a:noAutofit/>
          </a:bodyPr>
          <a:lstStyle/>
          <a:p>
            <a:r>
              <a:rPr lang="en-US" sz="2400" dirty="0"/>
              <a:t>Two Models Approach	</a:t>
            </a:r>
          </a:p>
        </p:txBody>
      </p:sp>
      <p:sp>
        <p:nvSpPr>
          <p:cNvPr id="3" name="Content Placeholder 2">
            <a:extLst>
              <a:ext uri="{FF2B5EF4-FFF2-40B4-BE49-F238E27FC236}">
                <a16:creationId xmlns:a16="http://schemas.microsoft.com/office/drawing/2014/main" id="{47DB6091-EF5F-4CCB-A702-D90CBA62BD21}"/>
              </a:ext>
            </a:extLst>
          </p:cNvPr>
          <p:cNvSpPr>
            <a:spLocks noGrp="1"/>
          </p:cNvSpPr>
          <p:nvPr>
            <p:ph idx="1"/>
          </p:nvPr>
        </p:nvSpPr>
        <p:spPr>
          <a:xfrm>
            <a:off x="914400" y="687819"/>
            <a:ext cx="10892246" cy="4553435"/>
          </a:xfrm>
        </p:spPr>
        <p:txBody>
          <a:bodyPr>
            <a:normAutofit/>
          </a:bodyPr>
          <a:lstStyle/>
          <a:p>
            <a:r>
              <a:rPr lang="en-US" sz="1600" dirty="0"/>
              <a:t>Goal : To identify those that are more likely to respond to a promo by subtracting the scores out of 2 models.</a:t>
            </a:r>
          </a:p>
          <a:p>
            <a:r>
              <a:rPr lang="en-US" sz="1600" dirty="0"/>
              <a:t>Again, A,C and F,G are the Sure Thing!, B,H are the </a:t>
            </a:r>
            <a:r>
              <a:rPr lang="en-US" sz="1600" dirty="0" err="1"/>
              <a:t>Persuadables</a:t>
            </a:r>
            <a:r>
              <a:rPr lang="en-US" sz="1600" dirty="0"/>
              <a:t>.</a:t>
            </a:r>
          </a:p>
          <a:p>
            <a:r>
              <a:rPr lang="en-US" sz="1600" dirty="0"/>
              <a:t>Approach: </a:t>
            </a:r>
          </a:p>
          <a:p>
            <a:pPr marL="342900" indent="-342900">
              <a:buAutoNum type="arabicPeriod"/>
            </a:pPr>
            <a:r>
              <a:rPr lang="en-US" sz="1600" dirty="0"/>
              <a:t>Train a model on treated group (Model #1) and another on control group (Model # 2).</a:t>
            </a:r>
          </a:p>
          <a:p>
            <a:pPr marL="342900" indent="-342900">
              <a:buAutoNum type="arabicPeriod"/>
            </a:pPr>
            <a:r>
              <a:rPr lang="en-US" sz="1600" dirty="0"/>
              <a:t>Apply both Model #1 and Model # 2 on the same person in validation dataset.</a:t>
            </a:r>
          </a:p>
          <a:p>
            <a:pPr marL="342900" indent="-342900">
              <a:buAutoNum type="arabicPeriod"/>
            </a:pPr>
            <a:r>
              <a:rPr lang="en-US" sz="1600" dirty="0"/>
              <a:t>Lift = score of model #1 – score of model #2.</a:t>
            </a:r>
          </a:p>
          <a:p>
            <a:pPr marL="342900" indent="-342900">
              <a:buFont typeface="Tw Cen MT" panose="020B0602020104020603" pitchFamily="34" charset="0"/>
              <a:buAutoNum type="arabicPeriod"/>
            </a:pPr>
            <a:r>
              <a:rPr lang="en-US" sz="1600" dirty="0"/>
              <a:t>The </a:t>
            </a:r>
            <a:r>
              <a:rPr lang="en-US" sz="1600" dirty="0" err="1"/>
              <a:t>Persuadables</a:t>
            </a:r>
            <a:r>
              <a:rPr lang="en-US" sz="1600" dirty="0"/>
              <a:t> are the ones with higher lift ( bigger difference in the score).</a:t>
            </a:r>
          </a:p>
          <a:p>
            <a:r>
              <a:rPr lang="en-US" sz="1600" dirty="0"/>
              <a:t>Reason why it works: </a:t>
            </a:r>
          </a:p>
          <a:p>
            <a:pPr>
              <a:buFontTx/>
              <a:buChar char="-"/>
            </a:pPr>
            <a:r>
              <a:rPr lang="en-US" sz="1600" dirty="0"/>
              <a:t>Given that B is considered a responder in Model # 1, a customer with similar attributes will receive a higher score in Model # 1. On the other hand, H is considered a non-responder in Model # 2, a customer with similar attributes will receive a lower score in Model # 2. </a:t>
            </a:r>
          </a:p>
          <a:p>
            <a:pPr>
              <a:buFontTx/>
              <a:buChar char="-"/>
            </a:pPr>
            <a:r>
              <a:rPr lang="en-US" sz="1600" dirty="0"/>
              <a:t>The lift of a customer similar to B will be higher than the lift of a customer similar to A, C that receive high score in both models.</a:t>
            </a:r>
          </a:p>
          <a:p>
            <a:endParaRPr lang="en-US" sz="1600" dirty="0"/>
          </a:p>
          <a:p>
            <a:endParaRPr lang="en-US" sz="1600" dirty="0"/>
          </a:p>
          <a:p>
            <a:endParaRPr lang="en-US" sz="1600" dirty="0"/>
          </a:p>
        </p:txBody>
      </p:sp>
      <p:graphicFrame>
        <p:nvGraphicFramePr>
          <p:cNvPr id="5" name="Table 4">
            <a:extLst>
              <a:ext uri="{FF2B5EF4-FFF2-40B4-BE49-F238E27FC236}">
                <a16:creationId xmlns:a16="http://schemas.microsoft.com/office/drawing/2014/main" id="{469DF346-B9CA-416B-BFF4-BE80C10F9937}"/>
              </a:ext>
            </a:extLst>
          </p:cNvPr>
          <p:cNvGraphicFramePr>
            <a:graphicFrameLocks noGrp="1"/>
          </p:cNvGraphicFramePr>
          <p:nvPr>
            <p:extLst>
              <p:ext uri="{D42A27DB-BD31-4B8C-83A1-F6EECF244321}">
                <p14:modId xmlns:p14="http://schemas.microsoft.com/office/powerpoint/2010/main" val="1995720138"/>
              </p:ext>
            </p:extLst>
          </p:nvPr>
        </p:nvGraphicFramePr>
        <p:xfrm>
          <a:off x="3165565" y="4999694"/>
          <a:ext cx="4955178" cy="1177269"/>
        </p:xfrm>
        <a:graphic>
          <a:graphicData uri="http://schemas.openxmlformats.org/drawingml/2006/table">
            <a:tbl>
              <a:tblPr/>
              <a:tblGrid>
                <a:gridCol w="1143503">
                  <a:extLst>
                    <a:ext uri="{9D8B030D-6E8A-4147-A177-3AD203B41FA5}">
                      <a16:colId xmlns:a16="http://schemas.microsoft.com/office/drawing/2014/main" val="1648504744"/>
                    </a:ext>
                  </a:extLst>
                </a:gridCol>
                <a:gridCol w="762335">
                  <a:extLst>
                    <a:ext uri="{9D8B030D-6E8A-4147-A177-3AD203B41FA5}">
                      <a16:colId xmlns:a16="http://schemas.microsoft.com/office/drawing/2014/main" val="1104135181"/>
                    </a:ext>
                  </a:extLst>
                </a:gridCol>
                <a:gridCol w="762335">
                  <a:extLst>
                    <a:ext uri="{9D8B030D-6E8A-4147-A177-3AD203B41FA5}">
                      <a16:colId xmlns:a16="http://schemas.microsoft.com/office/drawing/2014/main" val="1535422220"/>
                    </a:ext>
                  </a:extLst>
                </a:gridCol>
                <a:gridCol w="762335">
                  <a:extLst>
                    <a:ext uri="{9D8B030D-6E8A-4147-A177-3AD203B41FA5}">
                      <a16:colId xmlns:a16="http://schemas.microsoft.com/office/drawing/2014/main" val="1887807029"/>
                    </a:ext>
                  </a:extLst>
                </a:gridCol>
                <a:gridCol w="762335">
                  <a:extLst>
                    <a:ext uri="{9D8B030D-6E8A-4147-A177-3AD203B41FA5}">
                      <a16:colId xmlns:a16="http://schemas.microsoft.com/office/drawing/2014/main" val="1772049795"/>
                    </a:ext>
                  </a:extLst>
                </a:gridCol>
                <a:gridCol w="762335">
                  <a:extLst>
                    <a:ext uri="{9D8B030D-6E8A-4147-A177-3AD203B41FA5}">
                      <a16:colId xmlns:a16="http://schemas.microsoft.com/office/drawing/2014/main" val="3245091453"/>
                    </a:ext>
                  </a:extLst>
                </a:gridCol>
              </a:tblGrid>
              <a:tr h="392423">
                <a:tc>
                  <a:txBody>
                    <a:bodyPr/>
                    <a:lstStyle/>
                    <a:p>
                      <a:pPr algn="ctr" fontAlgn="b"/>
                      <a:endParaRPr lang="en-US" sz="1400" b="0" i="0" u="none" strike="noStrike">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5">
                  <a:txBody>
                    <a:bodyPr/>
                    <a:lstStyle/>
                    <a:p>
                      <a:pPr algn="ctr" fontAlgn="b"/>
                      <a:r>
                        <a:rPr lang="en-US" sz="1400" b="0" i="0" u="none" strike="noStrike" dirty="0">
                          <a:solidFill>
                            <a:srgbClr val="000000"/>
                          </a:solidFill>
                          <a:effectLst/>
                          <a:latin typeface="Calibri" panose="020F0502020204030204" pitchFamily="34" charset="0"/>
                        </a:rPr>
                        <a:t>Audience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930101"/>
                  </a:ext>
                </a:extLst>
              </a:tr>
              <a:tr h="392423">
                <a:tc>
                  <a:txBody>
                    <a:bodyPr/>
                    <a:lstStyle/>
                    <a:p>
                      <a:pPr algn="ctr" fontAlgn="b"/>
                      <a:r>
                        <a:rPr lang="en-US" sz="1400" b="0" i="0" u="none" strike="noStrike">
                          <a:solidFill>
                            <a:srgbClr val="000000"/>
                          </a:solidFill>
                          <a:effectLst/>
                          <a:latin typeface="Calibri" panose="020F0502020204030204" pitchFamily="34" charset="0"/>
                        </a:rPr>
                        <a:t>Treat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B</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a:solidFill>
                            <a:srgbClr val="000000"/>
                          </a:solidFill>
                          <a:effectLst/>
                          <a:latin typeface="Calibri" panose="020F0502020204030204" pitchFamily="34" charset="0"/>
                        </a:rPr>
                        <a:t>C</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a:solidFill>
                            <a:srgbClr val="000000"/>
                          </a:solidFill>
                          <a:effectLst/>
                          <a:latin typeface="Calibri" panose="020F0502020204030204" pitchFamily="34" charset="0"/>
                        </a:rPr>
                        <a:t>D</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E</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675992"/>
                  </a:ext>
                </a:extLst>
              </a:tr>
              <a:tr h="392423">
                <a:tc>
                  <a:txBody>
                    <a:bodyPr/>
                    <a:lstStyle/>
                    <a:p>
                      <a:pPr algn="ctr" fontAlgn="b"/>
                      <a:r>
                        <a:rPr lang="en-US" sz="1400" b="0" i="0" u="none" strike="noStrike" dirty="0">
                          <a:solidFill>
                            <a:srgbClr val="000000"/>
                          </a:solidFill>
                          <a:effectLst/>
                          <a:latin typeface="Calibri" panose="020F0502020204030204" pitchFamily="34" charset="0"/>
                        </a:rPr>
                        <a:t>Control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a:solidFill>
                            <a:srgbClr val="000000"/>
                          </a:solidFill>
                          <a:effectLst/>
                          <a:latin typeface="Calibri" panose="020F0502020204030204" pitchFamily="34" charset="0"/>
                        </a:rPr>
                        <a:t>G</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H</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rPr>
                        <a:t>I</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J</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986978"/>
                  </a:ext>
                </a:extLst>
              </a:tr>
            </a:tbl>
          </a:graphicData>
        </a:graphic>
      </p:graphicFrame>
      <p:sp>
        <p:nvSpPr>
          <p:cNvPr id="6" name="TextBox 5">
            <a:extLst>
              <a:ext uri="{FF2B5EF4-FFF2-40B4-BE49-F238E27FC236}">
                <a16:creationId xmlns:a16="http://schemas.microsoft.com/office/drawing/2014/main" id="{064A00CD-411E-4D16-8C3C-5FAB75B90BE1}"/>
              </a:ext>
            </a:extLst>
          </p:cNvPr>
          <p:cNvSpPr txBox="1"/>
          <p:nvPr/>
        </p:nvSpPr>
        <p:spPr>
          <a:xfrm>
            <a:off x="3165565" y="6361690"/>
            <a:ext cx="5294811" cy="276999"/>
          </a:xfrm>
          <a:prstGeom prst="rect">
            <a:avLst/>
          </a:prstGeom>
          <a:noFill/>
        </p:spPr>
        <p:txBody>
          <a:bodyPr wrap="square" rtlCol="0">
            <a:spAutoFit/>
          </a:bodyPr>
          <a:lstStyle/>
          <a:p>
            <a:r>
              <a:rPr lang="en-US" sz="1200" dirty="0"/>
              <a:t>* Highlight in green means that the customer responded</a:t>
            </a:r>
          </a:p>
        </p:txBody>
      </p:sp>
    </p:spTree>
    <p:extLst>
      <p:ext uri="{BB962C8B-B14F-4D97-AF65-F5344CB8AC3E}">
        <p14:creationId xmlns:p14="http://schemas.microsoft.com/office/powerpoint/2010/main" val="2689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9A8D-C935-436B-9BE2-F3F75179FB09}"/>
              </a:ext>
            </a:extLst>
          </p:cNvPr>
          <p:cNvSpPr>
            <a:spLocks noGrp="1"/>
          </p:cNvSpPr>
          <p:nvPr>
            <p:ph type="title"/>
          </p:nvPr>
        </p:nvSpPr>
        <p:spPr>
          <a:xfrm>
            <a:off x="385354" y="121285"/>
            <a:ext cx="10515600" cy="636361"/>
          </a:xfrm>
        </p:spPr>
        <p:txBody>
          <a:bodyPr>
            <a:noAutofit/>
          </a:bodyPr>
          <a:lstStyle/>
          <a:p>
            <a:r>
              <a:rPr lang="en-US" sz="2400" dirty="0"/>
              <a:t>Single Model Approach	</a:t>
            </a:r>
          </a:p>
        </p:txBody>
      </p:sp>
      <p:sp>
        <p:nvSpPr>
          <p:cNvPr id="3" name="Content Placeholder 2">
            <a:extLst>
              <a:ext uri="{FF2B5EF4-FFF2-40B4-BE49-F238E27FC236}">
                <a16:creationId xmlns:a16="http://schemas.microsoft.com/office/drawing/2014/main" id="{47DB6091-EF5F-4CCB-A702-D90CBA62BD21}"/>
              </a:ext>
            </a:extLst>
          </p:cNvPr>
          <p:cNvSpPr>
            <a:spLocks noGrp="1"/>
          </p:cNvSpPr>
          <p:nvPr>
            <p:ph idx="1"/>
          </p:nvPr>
        </p:nvSpPr>
        <p:spPr>
          <a:xfrm>
            <a:off x="812535" y="806415"/>
            <a:ext cx="10892246" cy="3900700"/>
          </a:xfrm>
        </p:spPr>
        <p:txBody>
          <a:bodyPr>
            <a:normAutofit fontScale="92500" lnSpcReduction="20000"/>
          </a:bodyPr>
          <a:lstStyle/>
          <a:p>
            <a:r>
              <a:rPr lang="en-US" sz="1500" dirty="0"/>
              <a:t>Goal : To identify </a:t>
            </a:r>
            <a:r>
              <a:rPr lang="en-US" sz="1500" dirty="0" err="1"/>
              <a:t>persuadables</a:t>
            </a:r>
            <a:r>
              <a:rPr lang="en-US" sz="1500" dirty="0"/>
              <a:t> by subtracting the scores from a single model in 2 circumstances : receive and not receive a promo.</a:t>
            </a:r>
          </a:p>
          <a:p>
            <a:r>
              <a:rPr lang="en-US" sz="1500" dirty="0"/>
              <a:t>Again, A,C and F,G are the Sure Thing!, B,H are the </a:t>
            </a:r>
            <a:r>
              <a:rPr lang="en-US" sz="1500" dirty="0" err="1"/>
              <a:t>Persuadables</a:t>
            </a:r>
            <a:r>
              <a:rPr lang="en-US" sz="1500" dirty="0"/>
              <a:t>.</a:t>
            </a:r>
          </a:p>
          <a:p>
            <a:r>
              <a:rPr lang="en-US" sz="1500" dirty="0"/>
              <a:t>Approach: </a:t>
            </a:r>
          </a:p>
          <a:p>
            <a:pPr marL="342900" indent="-342900">
              <a:buAutoNum type="arabicPeriod"/>
            </a:pPr>
            <a:r>
              <a:rPr lang="en-US" sz="1500" dirty="0"/>
              <a:t>Train a model on both treated group and control group. Set a treatment indicator as 1 for treated group and 0 to control group. </a:t>
            </a:r>
          </a:p>
          <a:p>
            <a:pPr marL="342900" indent="-342900">
              <a:buAutoNum type="arabicPeriod"/>
            </a:pPr>
            <a:r>
              <a:rPr lang="en-US" sz="1500" dirty="0"/>
              <a:t>Apply the model to a new customer (validation set) by setting 1 to treatment indicator, and runs the model again by setting 2 to treatment indicator.</a:t>
            </a:r>
          </a:p>
          <a:p>
            <a:pPr marL="342900" indent="-342900">
              <a:buAutoNum type="arabicPeriod"/>
            </a:pPr>
            <a:r>
              <a:rPr lang="en-US" sz="1500" b="1" dirty="0"/>
              <a:t>Lift = (score of model with treatment =1 ) –  (score of model with treatment =0).</a:t>
            </a:r>
          </a:p>
          <a:p>
            <a:pPr marL="342900" indent="-342900">
              <a:buAutoNum type="arabicPeriod"/>
            </a:pPr>
            <a:r>
              <a:rPr lang="en-US" sz="1500" dirty="0"/>
              <a:t>The </a:t>
            </a:r>
            <a:r>
              <a:rPr lang="en-US" sz="1500" dirty="0" err="1"/>
              <a:t>Persuadables</a:t>
            </a:r>
            <a:r>
              <a:rPr lang="en-US" sz="1500" dirty="0"/>
              <a:t> are the ones with higher lift ( bigger difference in the score).</a:t>
            </a:r>
          </a:p>
          <a:p>
            <a:r>
              <a:rPr lang="en-US" sz="1500" dirty="0"/>
              <a:t>Reason why it works: </a:t>
            </a:r>
          </a:p>
          <a:p>
            <a:pPr>
              <a:buFontTx/>
              <a:buChar char="-"/>
            </a:pPr>
            <a:r>
              <a:rPr lang="en-US" sz="1500" dirty="0"/>
              <a:t>B (treatment indicator set as 1 in the model) will receive a higher score than H (treatment indicator as 0 in the model) because B was a responder and H was not.</a:t>
            </a:r>
          </a:p>
          <a:p>
            <a:pPr>
              <a:buFontTx/>
              <a:buChar char="-"/>
            </a:pPr>
            <a:r>
              <a:rPr lang="en-US" sz="1500" dirty="0"/>
              <a:t>A new persuadable with similar attributes to B will follow the same pattern and receive a higher score if marked as treated in the model and a lower score just like H if marked as not treated in the model</a:t>
            </a:r>
          </a:p>
          <a:p>
            <a:pPr>
              <a:buFontTx/>
              <a:buChar char="-"/>
            </a:pPr>
            <a:r>
              <a:rPr lang="en-US" sz="1500" dirty="0"/>
              <a:t>The lift of a customer similar to B,H will be higher than the lift of a customer similar to A, C that receive high score in both circumstances.</a:t>
            </a:r>
          </a:p>
          <a:p>
            <a:endParaRPr lang="en-US" sz="1400" dirty="0"/>
          </a:p>
          <a:p>
            <a:endParaRPr lang="en-US" sz="1400" dirty="0"/>
          </a:p>
          <a:p>
            <a:endParaRPr lang="en-US" sz="1400" dirty="0"/>
          </a:p>
        </p:txBody>
      </p:sp>
      <p:graphicFrame>
        <p:nvGraphicFramePr>
          <p:cNvPr id="5" name="Table 4">
            <a:extLst>
              <a:ext uri="{FF2B5EF4-FFF2-40B4-BE49-F238E27FC236}">
                <a16:creationId xmlns:a16="http://schemas.microsoft.com/office/drawing/2014/main" id="{469DF346-B9CA-416B-BFF4-BE80C10F9937}"/>
              </a:ext>
            </a:extLst>
          </p:cNvPr>
          <p:cNvGraphicFramePr>
            <a:graphicFrameLocks noGrp="1"/>
          </p:cNvGraphicFramePr>
          <p:nvPr>
            <p:extLst>
              <p:ext uri="{D42A27DB-BD31-4B8C-83A1-F6EECF244321}">
                <p14:modId xmlns:p14="http://schemas.microsoft.com/office/powerpoint/2010/main" val="2359020004"/>
              </p:ext>
            </p:extLst>
          </p:nvPr>
        </p:nvGraphicFramePr>
        <p:xfrm>
          <a:off x="3045493" y="4707115"/>
          <a:ext cx="4955178" cy="1177269"/>
        </p:xfrm>
        <a:graphic>
          <a:graphicData uri="http://schemas.openxmlformats.org/drawingml/2006/table">
            <a:tbl>
              <a:tblPr/>
              <a:tblGrid>
                <a:gridCol w="1143503">
                  <a:extLst>
                    <a:ext uri="{9D8B030D-6E8A-4147-A177-3AD203B41FA5}">
                      <a16:colId xmlns:a16="http://schemas.microsoft.com/office/drawing/2014/main" val="1648504744"/>
                    </a:ext>
                  </a:extLst>
                </a:gridCol>
                <a:gridCol w="762335">
                  <a:extLst>
                    <a:ext uri="{9D8B030D-6E8A-4147-A177-3AD203B41FA5}">
                      <a16:colId xmlns:a16="http://schemas.microsoft.com/office/drawing/2014/main" val="1104135181"/>
                    </a:ext>
                  </a:extLst>
                </a:gridCol>
                <a:gridCol w="762335">
                  <a:extLst>
                    <a:ext uri="{9D8B030D-6E8A-4147-A177-3AD203B41FA5}">
                      <a16:colId xmlns:a16="http://schemas.microsoft.com/office/drawing/2014/main" val="1535422220"/>
                    </a:ext>
                  </a:extLst>
                </a:gridCol>
                <a:gridCol w="762335">
                  <a:extLst>
                    <a:ext uri="{9D8B030D-6E8A-4147-A177-3AD203B41FA5}">
                      <a16:colId xmlns:a16="http://schemas.microsoft.com/office/drawing/2014/main" val="1887807029"/>
                    </a:ext>
                  </a:extLst>
                </a:gridCol>
                <a:gridCol w="762335">
                  <a:extLst>
                    <a:ext uri="{9D8B030D-6E8A-4147-A177-3AD203B41FA5}">
                      <a16:colId xmlns:a16="http://schemas.microsoft.com/office/drawing/2014/main" val="1772049795"/>
                    </a:ext>
                  </a:extLst>
                </a:gridCol>
                <a:gridCol w="762335">
                  <a:extLst>
                    <a:ext uri="{9D8B030D-6E8A-4147-A177-3AD203B41FA5}">
                      <a16:colId xmlns:a16="http://schemas.microsoft.com/office/drawing/2014/main" val="3245091453"/>
                    </a:ext>
                  </a:extLst>
                </a:gridCol>
              </a:tblGrid>
              <a:tr h="392423">
                <a:tc>
                  <a:txBody>
                    <a:bodyPr/>
                    <a:lstStyle/>
                    <a:p>
                      <a:pPr algn="ctr" fontAlgn="b"/>
                      <a:endParaRPr lang="en-US" sz="1400" b="0" i="0" u="none" strike="noStrike">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5">
                  <a:txBody>
                    <a:bodyPr/>
                    <a:lstStyle/>
                    <a:p>
                      <a:pPr algn="ctr" fontAlgn="b"/>
                      <a:r>
                        <a:rPr lang="en-US" sz="1400" b="0" i="0" u="none" strike="noStrike" dirty="0" err="1">
                          <a:solidFill>
                            <a:srgbClr val="000000"/>
                          </a:solidFill>
                          <a:effectLst/>
                          <a:latin typeface="Calibri" panose="020F0502020204030204" pitchFamily="34" charset="0"/>
                        </a:rPr>
                        <a:t>Audience|Treatment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Indicator|Score</a:t>
                      </a:r>
                      <a:endParaRPr lang="en-US" sz="14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930101"/>
                  </a:ext>
                </a:extLst>
              </a:tr>
              <a:tr h="392423">
                <a:tc>
                  <a:txBody>
                    <a:bodyPr/>
                    <a:lstStyle/>
                    <a:p>
                      <a:pPr algn="ctr" fontAlgn="b"/>
                      <a:r>
                        <a:rPr lang="en-US" sz="1400" b="0" i="0" u="none" strike="noStrike">
                          <a:solidFill>
                            <a:srgbClr val="000000"/>
                          </a:solidFill>
                          <a:effectLst/>
                          <a:latin typeface="Calibri" panose="020F0502020204030204" pitchFamily="34" charset="0"/>
                        </a:rPr>
                        <a:t>Treat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A |1|90</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B|1|88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C|1|87</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D|1|62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E|1|55</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675992"/>
                  </a:ext>
                </a:extLst>
              </a:tr>
              <a:tr h="392423">
                <a:tc>
                  <a:txBody>
                    <a:bodyPr/>
                    <a:lstStyle/>
                    <a:p>
                      <a:pPr algn="ctr" fontAlgn="b"/>
                      <a:r>
                        <a:rPr lang="en-US" sz="1400" b="0" i="0" u="none" strike="noStrike" dirty="0">
                          <a:solidFill>
                            <a:srgbClr val="000000"/>
                          </a:solidFill>
                          <a:effectLst/>
                          <a:latin typeface="Calibri" panose="020F0502020204030204" pitchFamily="34" charset="0"/>
                        </a:rPr>
                        <a:t>Control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F|0|89</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G|0|90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FF0000"/>
                          </a:solidFill>
                          <a:effectLst/>
                          <a:latin typeface="Calibri" panose="020F0502020204030204" pitchFamily="34" charset="0"/>
                        </a:rPr>
                        <a:t>H|0|60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rPr>
                        <a:t>I|0|61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J|0|59</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986978"/>
                  </a:ext>
                </a:extLst>
              </a:tr>
            </a:tbl>
          </a:graphicData>
        </a:graphic>
      </p:graphicFrame>
      <p:sp>
        <p:nvSpPr>
          <p:cNvPr id="6" name="TextBox 5">
            <a:extLst>
              <a:ext uri="{FF2B5EF4-FFF2-40B4-BE49-F238E27FC236}">
                <a16:creationId xmlns:a16="http://schemas.microsoft.com/office/drawing/2014/main" id="{064A00CD-411E-4D16-8C3C-5FAB75B90BE1}"/>
              </a:ext>
            </a:extLst>
          </p:cNvPr>
          <p:cNvSpPr txBox="1"/>
          <p:nvPr/>
        </p:nvSpPr>
        <p:spPr>
          <a:xfrm>
            <a:off x="3045493" y="5995851"/>
            <a:ext cx="5294811" cy="276999"/>
          </a:xfrm>
          <a:prstGeom prst="rect">
            <a:avLst/>
          </a:prstGeom>
          <a:noFill/>
        </p:spPr>
        <p:txBody>
          <a:bodyPr wrap="square" rtlCol="0">
            <a:spAutoFit/>
          </a:bodyPr>
          <a:lstStyle/>
          <a:p>
            <a:r>
              <a:rPr lang="en-US" sz="1200" dirty="0"/>
              <a:t>* Highlight in green means that the customer responded</a:t>
            </a:r>
          </a:p>
        </p:txBody>
      </p:sp>
      <p:sp>
        <p:nvSpPr>
          <p:cNvPr id="4" name="Speech Bubble: Rectangle with Corners Rounded 3">
            <a:extLst>
              <a:ext uri="{FF2B5EF4-FFF2-40B4-BE49-F238E27FC236}">
                <a16:creationId xmlns:a16="http://schemas.microsoft.com/office/drawing/2014/main" id="{DB35DCC5-6019-4A27-85DC-A89DA5B26B36}"/>
              </a:ext>
            </a:extLst>
          </p:cNvPr>
          <p:cNvSpPr/>
          <p:nvPr/>
        </p:nvSpPr>
        <p:spPr>
          <a:xfrm>
            <a:off x="8811491" y="4627418"/>
            <a:ext cx="3177309" cy="1035924"/>
          </a:xfrm>
          <a:prstGeom prst="wedgeRoundRectCallout">
            <a:avLst>
              <a:gd name="adj1" fmla="val -126858"/>
              <a:gd name="adj2" fmla="val 419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Lift of a ‘Sure Thing’ (A-F)=90-89=1</a:t>
            </a:r>
          </a:p>
          <a:p>
            <a:pPr algn="ctr"/>
            <a:r>
              <a:rPr lang="en-US" sz="1400" dirty="0"/>
              <a:t>Lift of a ‘</a:t>
            </a:r>
            <a:r>
              <a:rPr lang="en-US" sz="1400" dirty="0" err="1"/>
              <a:t>Persuadables</a:t>
            </a:r>
            <a:r>
              <a:rPr lang="en-US" sz="1400" dirty="0"/>
              <a:t>’ (B-H)=88-60=28</a:t>
            </a:r>
          </a:p>
          <a:p>
            <a:pPr algn="ctr"/>
            <a:endParaRPr lang="en-US" sz="1400" dirty="0"/>
          </a:p>
        </p:txBody>
      </p:sp>
    </p:spTree>
    <p:extLst>
      <p:ext uri="{BB962C8B-B14F-4D97-AF65-F5344CB8AC3E}">
        <p14:creationId xmlns:p14="http://schemas.microsoft.com/office/powerpoint/2010/main" val="21779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9A8D-C935-436B-9BE2-F3F75179FB09}"/>
              </a:ext>
            </a:extLst>
          </p:cNvPr>
          <p:cNvSpPr>
            <a:spLocks noGrp="1"/>
          </p:cNvSpPr>
          <p:nvPr>
            <p:ph type="title"/>
          </p:nvPr>
        </p:nvSpPr>
        <p:spPr>
          <a:xfrm>
            <a:off x="385354" y="121285"/>
            <a:ext cx="10515600" cy="636361"/>
          </a:xfrm>
        </p:spPr>
        <p:txBody>
          <a:bodyPr>
            <a:noAutofit/>
          </a:bodyPr>
          <a:lstStyle/>
          <a:p>
            <a:r>
              <a:rPr lang="en-US" sz="2400" dirty="0"/>
              <a:t>Four Quadrant Approach	</a:t>
            </a:r>
          </a:p>
        </p:txBody>
      </p:sp>
      <p:sp>
        <p:nvSpPr>
          <p:cNvPr id="3" name="Content Placeholder 2">
            <a:extLst>
              <a:ext uri="{FF2B5EF4-FFF2-40B4-BE49-F238E27FC236}">
                <a16:creationId xmlns:a16="http://schemas.microsoft.com/office/drawing/2014/main" id="{47DB6091-EF5F-4CCB-A702-D90CBA62BD21}"/>
              </a:ext>
            </a:extLst>
          </p:cNvPr>
          <p:cNvSpPr>
            <a:spLocks noGrp="1"/>
          </p:cNvSpPr>
          <p:nvPr>
            <p:ph idx="1"/>
          </p:nvPr>
        </p:nvSpPr>
        <p:spPr>
          <a:xfrm>
            <a:off x="1015736" y="801418"/>
            <a:ext cx="10892246" cy="3765269"/>
          </a:xfrm>
        </p:spPr>
        <p:txBody>
          <a:bodyPr>
            <a:normAutofit fontScale="92500" lnSpcReduction="20000"/>
          </a:bodyPr>
          <a:lstStyle/>
          <a:p>
            <a:r>
              <a:rPr lang="en-US" sz="1400" dirty="0"/>
              <a:t>Goal : Multi-class classification model with four classes. Simply classify the customers into 4 categories(quadrants) and target the TR (Treatment and Response) that are classified by the model.</a:t>
            </a:r>
          </a:p>
          <a:p>
            <a:r>
              <a:rPr lang="en-US" sz="1400" dirty="0"/>
              <a:t>A,C and F,G are the Sure Thing! B,H are the </a:t>
            </a:r>
            <a:r>
              <a:rPr lang="en-US" sz="1400" dirty="0" err="1"/>
              <a:t>Persuadables</a:t>
            </a:r>
            <a:r>
              <a:rPr lang="en-US" sz="1400" dirty="0"/>
              <a:t>.</a:t>
            </a:r>
          </a:p>
          <a:p>
            <a:r>
              <a:rPr lang="en-US" sz="1400" dirty="0"/>
              <a:t>Approach: </a:t>
            </a:r>
          </a:p>
          <a:p>
            <a:r>
              <a:rPr lang="en-US" sz="1400" dirty="0"/>
              <a:t>1.  Classify the groups into 4:</a:t>
            </a:r>
          </a:p>
          <a:p>
            <a:r>
              <a:rPr lang="en-US" sz="1400" dirty="0"/>
              <a:t>TR: the treatment and response group. Individuals in this group received a treatment (promotion) and responded (made a purchase)</a:t>
            </a:r>
          </a:p>
          <a:p>
            <a:r>
              <a:rPr lang="en-US" sz="1400" dirty="0"/>
              <a:t>CR: the control and response group. Individuals in this group received no treatment (no promotion) but still responded (made a purchase)</a:t>
            </a:r>
          </a:p>
          <a:p>
            <a:r>
              <a:rPr lang="en-US" sz="1400" dirty="0"/>
              <a:t>TN: the treatment and no response group. Individuals in this group received a treatment (promotion) but did not respond (made no purchase)</a:t>
            </a:r>
          </a:p>
          <a:p>
            <a:r>
              <a:rPr lang="en-US" sz="1400" dirty="0"/>
              <a:t>CN: the control and no response group. Individuals in this group received no treatment (no promotion) and did not respond (made no purchase)</a:t>
            </a:r>
          </a:p>
          <a:p>
            <a:r>
              <a:rPr lang="en-US" sz="1400" dirty="0"/>
              <a:t>2.   If a model predicts that an individual belongs to class TR then we send a promotion.</a:t>
            </a:r>
          </a:p>
          <a:p>
            <a:r>
              <a:rPr lang="en-US" sz="1400" dirty="0"/>
              <a:t>Reason why it works: </a:t>
            </a:r>
          </a:p>
          <a:p>
            <a:pPr marL="0" indent="0">
              <a:buNone/>
            </a:pPr>
            <a:r>
              <a:rPr lang="en-US" sz="1400" dirty="0"/>
              <a:t>- Simply targeting the Treat/Respond group will raise the % of B in the responders, which means they are also more likely to capture H, similar concept to the first traditional approach. </a:t>
            </a:r>
            <a:endParaRPr lang="en-US" sz="1600" dirty="0"/>
          </a:p>
          <a:p>
            <a:endParaRPr lang="en-US" sz="1600" dirty="0"/>
          </a:p>
          <a:p>
            <a:endParaRPr lang="en-US" sz="1600" dirty="0"/>
          </a:p>
        </p:txBody>
      </p:sp>
      <p:graphicFrame>
        <p:nvGraphicFramePr>
          <p:cNvPr id="8" name="Table 7">
            <a:extLst>
              <a:ext uri="{FF2B5EF4-FFF2-40B4-BE49-F238E27FC236}">
                <a16:creationId xmlns:a16="http://schemas.microsoft.com/office/drawing/2014/main" id="{2F89C9A9-9947-4F2E-89FB-961C4A4732B5}"/>
              </a:ext>
            </a:extLst>
          </p:cNvPr>
          <p:cNvGraphicFramePr>
            <a:graphicFrameLocks noGrp="1"/>
          </p:cNvGraphicFramePr>
          <p:nvPr>
            <p:extLst>
              <p:ext uri="{D42A27DB-BD31-4B8C-83A1-F6EECF244321}">
                <p14:modId xmlns:p14="http://schemas.microsoft.com/office/powerpoint/2010/main" val="4122077958"/>
              </p:ext>
            </p:extLst>
          </p:nvPr>
        </p:nvGraphicFramePr>
        <p:xfrm>
          <a:off x="5410001" y="4792652"/>
          <a:ext cx="3650871" cy="1263930"/>
        </p:xfrm>
        <a:graphic>
          <a:graphicData uri="http://schemas.openxmlformats.org/drawingml/2006/table">
            <a:tbl>
              <a:tblPr/>
              <a:tblGrid>
                <a:gridCol w="1184591">
                  <a:extLst>
                    <a:ext uri="{9D8B030D-6E8A-4147-A177-3AD203B41FA5}">
                      <a16:colId xmlns:a16="http://schemas.microsoft.com/office/drawing/2014/main" val="3050434953"/>
                    </a:ext>
                  </a:extLst>
                </a:gridCol>
                <a:gridCol w="1204011">
                  <a:extLst>
                    <a:ext uri="{9D8B030D-6E8A-4147-A177-3AD203B41FA5}">
                      <a16:colId xmlns:a16="http://schemas.microsoft.com/office/drawing/2014/main" val="3114190776"/>
                    </a:ext>
                  </a:extLst>
                </a:gridCol>
                <a:gridCol w="1262269">
                  <a:extLst>
                    <a:ext uri="{9D8B030D-6E8A-4147-A177-3AD203B41FA5}">
                      <a16:colId xmlns:a16="http://schemas.microsoft.com/office/drawing/2014/main" val="3681986845"/>
                    </a:ext>
                  </a:extLst>
                </a:gridCol>
              </a:tblGrid>
              <a:tr h="421310">
                <a:tc>
                  <a:txBody>
                    <a:bodyPr/>
                    <a:lstStyle/>
                    <a:p>
                      <a:pPr algn="ctr" fontAlgn="b"/>
                      <a:r>
                        <a:rPr lang="en-US" sz="1200" b="1" i="0" u="none" strike="noStrike" dirty="0">
                          <a:solidFill>
                            <a:srgbClr val="000000"/>
                          </a:solidFill>
                          <a:effectLst/>
                          <a:latin typeface="Calibri" panose="020F0502020204030204" pitchFamily="34" charset="0"/>
                        </a:rPr>
                        <a:t>Treatment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Respond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No Respond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652742627"/>
                  </a:ext>
                </a:extLst>
              </a:tr>
              <a:tr h="421310">
                <a:tc>
                  <a:txBody>
                    <a:bodyPr/>
                    <a:lstStyle/>
                    <a:p>
                      <a:pPr algn="ctr" fontAlgn="b"/>
                      <a:r>
                        <a:rPr lang="en-US" sz="1200" b="0" i="0" u="none" strike="noStrike" dirty="0">
                          <a:solidFill>
                            <a:srgbClr val="000000"/>
                          </a:solidFill>
                          <a:effectLst/>
                          <a:latin typeface="Calibri" panose="020F0502020204030204" pitchFamily="34" charset="0"/>
                        </a:rPr>
                        <a:t>Treat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A,</a:t>
                      </a:r>
                      <a:r>
                        <a:rPr lang="en-US" sz="1200" b="0" i="0" u="none" strike="noStrike" dirty="0">
                          <a:solidFill>
                            <a:srgbClr val="FF0000"/>
                          </a:solidFill>
                          <a:effectLst/>
                          <a:latin typeface="Calibri" panose="020F0502020204030204" pitchFamily="34" charset="0"/>
                        </a:rPr>
                        <a:t>B</a:t>
                      </a:r>
                      <a:r>
                        <a:rPr lang="en-US" sz="1200" b="0" i="0" u="none" strike="noStrike" dirty="0">
                          <a:solidFill>
                            <a:srgbClr val="000000"/>
                          </a:solidFill>
                          <a:effectLst/>
                          <a:latin typeface="Calibri" panose="020F0502020204030204" pitchFamily="34" charset="0"/>
                        </a:rPr>
                        <a:t>,C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2095"/>
                  </a:ext>
                </a:extLst>
              </a:tr>
              <a:tr h="421310">
                <a:tc>
                  <a:txBody>
                    <a:bodyPr/>
                    <a:lstStyle/>
                    <a:p>
                      <a:pPr algn="ctr" fontAlgn="b"/>
                      <a:r>
                        <a:rPr lang="en-US" sz="1200" b="0" i="0" u="none" strike="noStrike" dirty="0">
                          <a:solidFill>
                            <a:srgbClr val="000000"/>
                          </a:solidFill>
                          <a:effectLst/>
                          <a:latin typeface="Calibri" panose="020F0502020204030204" pitchFamily="34" charset="0"/>
                        </a:rPr>
                        <a:t>Control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F,G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FF0000"/>
                          </a:solidFill>
                          <a:effectLst/>
                          <a:latin typeface="Calibri" panose="020F0502020204030204" pitchFamily="34" charset="0"/>
                        </a:rPr>
                        <a:t>H</a:t>
                      </a:r>
                      <a:r>
                        <a:rPr lang="en-US" sz="1200" b="0" i="0" u="none" strike="noStrike" dirty="0">
                          <a:solidFill>
                            <a:srgbClr val="000000"/>
                          </a:solidFill>
                          <a:effectLst/>
                          <a:latin typeface="Calibri" panose="020F0502020204030204" pitchFamily="34" charset="0"/>
                        </a:rPr>
                        <a:t>,I,J</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144192"/>
                  </a:ext>
                </a:extLst>
              </a:tr>
            </a:tbl>
          </a:graphicData>
        </a:graphic>
      </p:graphicFrame>
      <p:pic>
        <p:nvPicPr>
          <p:cNvPr id="9" name="Picture 8" descr="https://cdn-images-1.medium.com/max/1600/1*v-Y8wFixdJj-8_ZbmURATg.jpeg">
            <a:extLst>
              <a:ext uri="{FF2B5EF4-FFF2-40B4-BE49-F238E27FC236}">
                <a16:creationId xmlns:a16="http://schemas.microsoft.com/office/drawing/2014/main" id="{D94CEB15-605B-4BF3-A982-25456A7850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9928" y="4645891"/>
            <a:ext cx="2105602" cy="1557452"/>
          </a:xfrm>
          <a:prstGeom prst="rect">
            <a:avLst/>
          </a:prstGeom>
          <a:noFill/>
          <a:ln>
            <a:noFill/>
          </a:ln>
        </p:spPr>
      </p:pic>
    </p:spTree>
    <p:extLst>
      <p:ext uri="{BB962C8B-B14F-4D97-AF65-F5344CB8AC3E}">
        <p14:creationId xmlns:p14="http://schemas.microsoft.com/office/powerpoint/2010/main" val="23584156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3507</TotalTime>
  <Words>1338</Words>
  <Application>Microsoft Office PowerPoint</Application>
  <PresentationFormat>Widescreen</PresentationFormat>
  <Paragraphs>126</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Uplift Model</vt:lpstr>
      <vt:lpstr>Objective of Lift model</vt:lpstr>
      <vt:lpstr>Metrics</vt:lpstr>
      <vt:lpstr>Traditional Approach </vt:lpstr>
      <vt:lpstr>Two Models Approach </vt:lpstr>
      <vt:lpstr>Single Model Approach </vt:lpstr>
      <vt:lpstr>Four Quadrant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Uplift Model</dc:title>
  <dc:creator>Ivy Chen</dc:creator>
  <cp:lastModifiedBy>Sai Raghu Teja</cp:lastModifiedBy>
  <cp:revision>1</cp:revision>
  <dcterms:created xsi:type="dcterms:W3CDTF">2019-03-17T17:06:03Z</dcterms:created>
  <dcterms:modified xsi:type="dcterms:W3CDTF">2021-05-18T17:50:14Z</dcterms:modified>
</cp:coreProperties>
</file>