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25"/>
  </p:notesMasterIdLst>
  <p:handoutMasterIdLst>
    <p:handoutMasterId r:id="rId26"/>
  </p:handoutMasterIdLst>
  <p:sldIdLst>
    <p:sldId id="256" r:id="rId2"/>
    <p:sldId id="296" r:id="rId3"/>
    <p:sldId id="323" r:id="rId4"/>
    <p:sldId id="258" r:id="rId5"/>
    <p:sldId id="324" r:id="rId6"/>
    <p:sldId id="322" r:id="rId7"/>
    <p:sldId id="268" r:id="rId8"/>
    <p:sldId id="297" r:id="rId9"/>
    <p:sldId id="257" r:id="rId10"/>
    <p:sldId id="298" r:id="rId11"/>
    <p:sldId id="320" r:id="rId12"/>
    <p:sldId id="271" r:id="rId13"/>
    <p:sldId id="259" r:id="rId14"/>
    <p:sldId id="260" r:id="rId15"/>
    <p:sldId id="265" r:id="rId16"/>
    <p:sldId id="275" r:id="rId17"/>
    <p:sldId id="330" r:id="rId18"/>
    <p:sldId id="276" r:id="rId19"/>
    <p:sldId id="279" r:id="rId20"/>
    <p:sldId id="282" r:id="rId21"/>
    <p:sldId id="305" r:id="rId22"/>
    <p:sldId id="283" r:id="rId23"/>
    <p:sldId id="287" r:id="rId24"/>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83" d="100"/>
          <a:sy n="83" d="100"/>
        </p:scale>
        <p:origin x="1026" y="78"/>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96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6019BD-5A9C-D247-A352-90D6F932FC39}" type="datetimeFigureOut">
              <a:rPr lang="en-US" smtClean="0"/>
              <a:t>8/11/2022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B8A5312-93A2-4C41-AFD8-B93FA8A91C33}" type="slidenum">
              <a:rPr lang="en-US" smtClean="0"/>
              <a:t>‹#›</a:t>
            </a:fld>
            <a:endParaRPr lang="en-US"/>
          </a:p>
        </p:txBody>
      </p:sp>
    </p:spTree>
    <p:extLst>
      <p:ext uri="{BB962C8B-B14F-4D97-AF65-F5344CB8AC3E}">
        <p14:creationId xmlns:p14="http://schemas.microsoft.com/office/powerpoint/2010/main" val="180251557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984F9F3-EF58-DB4F-B0ED-0B6B850DA2DF}" type="datetimeFigureOut">
              <a:rPr lang="en-US" smtClean="0"/>
              <a:t>8/11/2022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5ED926C-2523-DB4E-AA42-7803F6FA2B59}" type="slidenum">
              <a:rPr lang="en-US" smtClean="0"/>
              <a:t>‹#›</a:t>
            </a:fld>
            <a:endParaRPr lang="en-US"/>
          </a:p>
        </p:txBody>
      </p:sp>
    </p:spTree>
    <p:extLst>
      <p:ext uri="{BB962C8B-B14F-4D97-AF65-F5344CB8AC3E}">
        <p14:creationId xmlns:p14="http://schemas.microsoft.com/office/powerpoint/2010/main" val="142351068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C5ED926C-2523-DB4E-AA42-7803F6FA2B59}" type="slidenum">
              <a:rPr lang="en-US" smtClean="0"/>
              <a:t>9</a:t>
            </a:fld>
            <a:endParaRPr lang="en-US"/>
          </a:p>
        </p:txBody>
      </p:sp>
    </p:spTree>
    <p:extLst>
      <p:ext uri="{BB962C8B-B14F-4D97-AF65-F5344CB8AC3E}">
        <p14:creationId xmlns:p14="http://schemas.microsoft.com/office/powerpoint/2010/main" val="24404965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fld id="{6B28EE55-55DF-4285-9491-24AAED63DDE3}" type="datetime1">
              <a:rPr lang="en-US" smtClean="0"/>
              <a:t>8/11/2022</a:t>
            </a:fld>
            <a:endParaRPr lang="en-US"/>
          </a:p>
        </p:txBody>
      </p:sp>
      <p:sp>
        <p:nvSpPr>
          <p:cNvPr id="5" name="Footer Placeholder 4"/>
          <p:cNvSpPr>
            <a:spLocks noGrp="1"/>
          </p:cNvSpPr>
          <p:nvPr>
            <p:ph type="ftr" sz="quarter" idx="11"/>
          </p:nvPr>
        </p:nvSpPr>
        <p:spPr/>
        <p:txBody>
          <a:bodyPr/>
          <a:lstStyle/>
          <a:p>
            <a:pPr>
              <a:defRPr/>
            </a:pPr>
            <a:r>
              <a:rPr lang="en-US" smtClean="0"/>
              <a:t>Agile Software Development</a:t>
            </a:r>
            <a:endParaRPr lang="en-US"/>
          </a:p>
        </p:txBody>
      </p:sp>
      <p:sp>
        <p:nvSpPr>
          <p:cNvPr id="6" name="Slide Number Placeholder 5"/>
          <p:cNvSpPr>
            <a:spLocks noGrp="1"/>
          </p:cNvSpPr>
          <p:nvPr>
            <p:ph type="sldNum" sz="quarter" idx="12"/>
          </p:nvPr>
        </p:nvSpPr>
        <p:spPr/>
        <p:txBody>
          <a:bodyPr/>
          <a:lstStyle/>
          <a:p>
            <a:pPr>
              <a:defRPr/>
            </a:pPr>
            <a:fld id="{E973D278-956A-2946-9CE2-9D3773855556}" type="slidenum">
              <a:rPr lang="en-US" smtClean="0"/>
              <a:pPr>
                <a:defRPr/>
              </a:pPr>
              <a:t>‹#›</a:t>
            </a:fld>
            <a:endParaRPr lang="en-US"/>
          </a:p>
        </p:txBody>
      </p:sp>
    </p:spTree>
    <p:extLst>
      <p:ext uri="{BB962C8B-B14F-4D97-AF65-F5344CB8AC3E}">
        <p14:creationId xmlns:p14="http://schemas.microsoft.com/office/powerpoint/2010/main" val="2142303256"/>
      </p:ext>
    </p:extLst>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A8D78B42-EFBE-4754-9916-188C473CE7AC}" type="datetime1">
              <a:rPr lang="en-US" smtClean="0"/>
              <a:t>8/11/2022</a:t>
            </a:fld>
            <a:endParaRPr lang="en-US"/>
          </a:p>
        </p:txBody>
      </p:sp>
      <p:sp>
        <p:nvSpPr>
          <p:cNvPr id="5" name="Footer Placeholder 4"/>
          <p:cNvSpPr>
            <a:spLocks noGrp="1"/>
          </p:cNvSpPr>
          <p:nvPr>
            <p:ph type="ftr" sz="quarter" idx="11"/>
          </p:nvPr>
        </p:nvSpPr>
        <p:spPr/>
        <p:txBody>
          <a:bodyPr/>
          <a:lstStyle/>
          <a:p>
            <a:pPr>
              <a:defRPr/>
            </a:pPr>
            <a:r>
              <a:rPr lang="en-US" smtClean="0"/>
              <a:t>Agile Software Development</a:t>
            </a:r>
            <a:endParaRPr lang="en-US"/>
          </a:p>
        </p:txBody>
      </p:sp>
      <p:sp>
        <p:nvSpPr>
          <p:cNvPr id="6" name="Slide Number Placeholder 5"/>
          <p:cNvSpPr>
            <a:spLocks noGrp="1"/>
          </p:cNvSpPr>
          <p:nvPr>
            <p:ph type="sldNum" sz="quarter" idx="12"/>
          </p:nvPr>
        </p:nvSpPr>
        <p:spPr/>
        <p:txBody>
          <a:bodyPr/>
          <a:lstStyle/>
          <a:p>
            <a:pPr>
              <a:defRPr/>
            </a:pPr>
            <a:fld id="{EEAA3012-213F-D34C-8A21-808A5790DE6C}" type="slidenum">
              <a:rPr lang="en-US" smtClean="0"/>
              <a:pPr>
                <a:defRPr/>
              </a:pPr>
              <a:t>‹#›</a:t>
            </a:fld>
            <a:endParaRPr lang="en-US"/>
          </a:p>
        </p:txBody>
      </p:sp>
    </p:spTree>
    <p:extLst>
      <p:ext uri="{BB962C8B-B14F-4D97-AF65-F5344CB8AC3E}">
        <p14:creationId xmlns:p14="http://schemas.microsoft.com/office/powerpoint/2010/main" val="2888750647"/>
      </p:ext>
    </p:extLst>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C5FF091C-032F-4C5B-AFB7-67138AC5FBD0}" type="datetime1">
              <a:rPr lang="en-US" smtClean="0"/>
              <a:t>8/11/2022</a:t>
            </a:fld>
            <a:endParaRPr lang="en-US"/>
          </a:p>
        </p:txBody>
      </p:sp>
      <p:sp>
        <p:nvSpPr>
          <p:cNvPr id="5" name="Footer Placeholder 4"/>
          <p:cNvSpPr>
            <a:spLocks noGrp="1"/>
          </p:cNvSpPr>
          <p:nvPr>
            <p:ph type="ftr" sz="quarter" idx="11"/>
          </p:nvPr>
        </p:nvSpPr>
        <p:spPr/>
        <p:txBody>
          <a:bodyPr/>
          <a:lstStyle/>
          <a:p>
            <a:pPr>
              <a:defRPr/>
            </a:pPr>
            <a:r>
              <a:rPr lang="en-US" smtClean="0"/>
              <a:t>Agile Software Development</a:t>
            </a:r>
            <a:endParaRPr lang="en-US"/>
          </a:p>
        </p:txBody>
      </p:sp>
      <p:sp>
        <p:nvSpPr>
          <p:cNvPr id="6" name="Slide Number Placeholder 5"/>
          <p:cNvSpPr>
            <a:spLocks noGrp="1"/>
          </p:cNvSpPr>
          <p:nvPr>
            <p:ph type="sldNum" sz="quarter" idx="12"/>
          </p:nvPr>
        </p:nvSpPr>
        <p:spPr/>
        <p:txBody>
          <a:bodyPr/>
          <a:lstStyle/>
          <a:p>
            <a:pPr>
              <a:defRPr/>
            </a:pPr>
            <a:fld id="{050F93C5-4D62-2844-B9B8-045E9E31D9CE}" type="slidenum">
              <a:rPr lang="en-US" smtClean="0"/>
              <a:pPr>
                <a:defRPr/>
              </a:pPr>
              <a:t>‹#›</a:t>
            </a:fld>
            <a:endParaRPr lang="en-US"/>
          </a:p>
        </p:txBody>
      </p:sp>
    </p:spTree>
    <p:extLst>
      <p:ext uri="{BB962C8B-B14F-4D97-AF65-F5344CB8AC3E}">
        <p14:creationId xmlns:p14="http://schemas.microsoft.com/office/powerpoint/2010/main" val="3948837691"/>
      </p:ext>
    </p:extLst>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fld id="{027178F3-97F9-4144-A4DD-C15E2987281C}" type="datetime1">
              <a:rPr lang="en-US" smtClean="0"/>
              <a:t>8/11/2022</a:t>
            </a:fld>
            <a:endParaRPr lang="en-US"/>
          </a:p>
        </p:txBody>
      </p:sp>
      <p:sp>
        <p:nvSpPr>
          <p:cNvPr id="5" name="Footer Placeholder 4"/>
          <p:cNvSpPr>
            <a:spLocks noGrp="1"/>
          </p:cNvSpPr>
          <p:nvPr>
            <p:ph type="ftr" sz="quarter" idx="11"/>
          </p:nvPr>
        </p:nvSpPr>
        <p:spPr/>
        <p:txBody>
          <a:bodyPr/>
          <a:lstStyle/>
          <a:p>
            <a:pPr>
              <a:defRPr/>
            </a:pPr>
            <a:r>
              <a:rPr lang="en-US" smtClean="0"/>
              <a:t>Agile Software Development</a:t>
            </a:r>
            <a:endParaRPr lang="en-US"/>
          </a:p>
        </p:txBody>
      </p:sp>
      <p:sp>
        <p:nvSpPr>
          <p:cNvPr id="6" name="Slide Number Placeholder 5"/>
          <p:cNvSpPr>
            <a:spLocks noGrp="1"/>
          </p:cNvSpPr>
          <p:nvPr>
            <p:ph type="sldNum" sz="quarter" idx="12"/>
          </p:nvPr>
        </p:nvSpPr>
        <p:spPr/>
        <p:txBody>
          <a:bodyPr/>
          <a:lstStyle/>
          <a:p>
            <a:pPr>
              <a:defRPr/>
            </a:pPr>
            <a:fld id="{EAB5BBF0-B782-3644-AFE1-10103AC25370}" type="slidenum">
              <a:rPr lang="en-US" smtClean="0"/>
              <a:pPr>
                <a:defRPr/>
              </a:pPr>
              <a:t>‹#›</a:t>
            </a:fld>
            <a:endParaRPr lang="en-US"/>
          </a:p>
        </p:txBody>
      </p:sp>
    </p:spTree>
    <p:extLst>
      <p:ext uri="{BB962C8B-B14F-4D97-AF65-F5344CB8AC3E}">
        <p14:creationId xmlns:p14="http://schemas.microsoft.com/office/powerpoint/2010/main" val="3348618543"/>
      </p:ext>
    </p:extLst>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fld id="{A664AF7F-B2D1-403C-A51E-3B6B6F0E9508}" type="datetime1">
              <a:rPr lang="en-US" smtClean="0"/>
              <a:t>8/11/2022</a:t>
            </a:fld>
            <a:endParaRPr lang="en-US"/>
          </a:p>
        </p:txBody>
      </p:sp>
      <p:sp>
        <p:nvSpPr>
          <p:cNvPr id="5" name="Footer Placeholder 4"/>
          <p:cNvSpPr>
            <a:spLocks noGrp="1"/>
          </p:cNvSpPr>
          <p:nvPr>
            <p:ph type="ftr" sz="quarter" idx="11"/>
          </p:nvPr>
        </p:nvSpPr>
        <p:spPr/>
        <p:txBody>
          <a:bodyPr/>
          <a:lstStyle/>
          <a:p>
            <a:pPr>
              <a:defRPr/>
            </a:pPr>
            <a:r>
              <a:rPr lang="en-US" smtClean="0"/>
              <a:t>Agile Software Development</a:t>
            </a:r>
            <a:endParaRPr lang="en-US"/>
          </a:p>
        </p:txBody>
      </p:sp>
      <p:sp>
        <p:nvSpPr>
          <p:cNvPr id="6" name="Slide Number Placeholder 5"/>
          <p:cNvSpPr>
            <a:spLocks noGrp="1"/>
          </p:cNvSpPr>
          <p:nvPr>
            <p:ph type="sldNum" sz="quarter" idx="12"/>
          </p:nvPr>
        </p:nvSpPr>
        <p:spPr/>
        <p:txBody>
          <a:bodyPr/>
          <a:lstStyle/>
          <a:p>
            <a:pPr>
              <a:defRPr/>
            </a:pPr>
            <a:fld id="{EE6C4D99-7786-3A47-A0D2-BD20D34577F0}" type="slidenum">
              <a:rPr lang="en-US" smtClean="0"/>
              <a:pPr>
                <a:defRPr/>
              </a:pPr>
              <a:t>‹#›</a:t>
            </a:fld>
            <a:endParaRPr lang="en-US"/>
          </a:p>
        </p:txBody>
      </p:sp>
    </p:spTree>
    <p:extLst>
      <p:ext uri="{BB962C8B-B14F-4D97-AF65-F5344CB8AC3E}">
        <p14:creationId xmlns:p14="http://schemas.microsoft.com/office/powerpoint/2010/main" val="1393287410"/>
      </p:ext>
    </p:extLst>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fld id="{FE5703C9-7F66-49E6-BF21-2F44A3E6FFBB}" type="datetime1">
              <a:rPr lang="en-US" smtClean="0"/>
              <a:t>8/11/2022</a:t>
            </a:fld>
            <a:endParaRPr lang="en-US"/>
          </a:p>
        </p:txBody>
      </p:sp>
      <p:sp>
        <p:nvSpPr>
          <p:cNvPr id="6" name="Footer Placeholder 5"/>
          <p:cNvSpPr>
            <a:spLocks noGrp="1"/>
          </p:cNvSpPr>
          <p:nvPr>
            <p:ph type="ftr" sz="quarter" idx="11"/>
          </p:nvPr>
        </p:nvSpPr>
        <p:spPr/>
        <p:txBody>
          <a:bodyPr/>
          <a:lstStyle/>
          <a:p>
            <a:pPr>
              <a:defRPr/>
            </a:pPr>
            <a:r>
              <a:rPr lang="en-US" smtClean="0"/>
              <a:t>Agile Software Development</a:t>
            </a:r>
            <a:endParaRPr lang="en-US"/>
          </a:p>
        </p:txBody>
      </p:sp>
      <p:sp>
        <p:nvSpPr>
          <p:cNvPr id="7" name="Slide Number Placeholder 6"/>
          <p:cNvSpPr>
            <a:spLocks noGrp="1"/>
          </p:cNvSpPr>
          <p:nvPr>
            <p:ph type="sldNum" sz="quarter" idx="12"/>
          </p:nvPr>
        </p:nvSpPr>
        <p:spPr/>
        <p:txBody>
          <a:bodyPr/>
          <a:lstStyle/>
          <a:p>
            <a:pPr>
              <a:defRPr/>
            </a:pPr>
            <a:fld id="{8EFBBB66-3A15-F64E-87CC-B8CCF7F3E7AA}" type="slidenum">
              <a:rPr lang="en-US" smtClean="0"/>
              <a:pPr>
                <a:defRPr/>
              </a:pPr>
              <a:t>‹#›</a:t>
            </a:fld>
            <a:endParaRPr lang="en-US"/>
          </a:p>
        </p:txBody>
      </p:sp>
    </p:spTree>
    <p:extLst>
      <p:ext uri="{BB962C8B-B14F-4D97-AF65-F5344CB8AC3E}">
        <p14:creationId xmlns:p14="http://schemas.microsoft.com/office/powerpoint/2010/main" val="121103264"/>
      </p:ext>
    </p:extLst>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fld id="{5FDF1278-7FF4-41F3-8955-61E876D22EA8}" type="datetime1">
              <a:rPr lang="en-US" smtClean="0"/>
              <a:t>8/11/2022</a:t>
            </a:fld>
            <a:endParaRPr lang="en-US"/>
          </a:p>
        </p:txBody>
      </p:sp>
      <p:sp>
        <p:nvSpPr>
          <p:cNvPr id="8" name="Footer Placeholder 7"/>
          <p:cNvSpPr>
            <a:spLocks noGrp="1"/>
          </p:cNvSpPr>
          <p:nvPr>
            <p:ph type="ftr" sz="quarter" idx="11"/>
          </p:nvPr>
        </p:nvSpPr>
        <p:spPr/>
        <p:txBody>
          <a:bodyPr/>
          <a:lstStyle/>
          <a:p>
            <a:pPr>
              <a:defRPr/>
            </a:pPr>
            <a:r>
              <a:rPr lang="en-US" smtClean="0"/>
              <a:t>Agile Software Development</a:t>
            </a:r>
            <a:endParaRPr lang="en-US"/>
          </a:p>
        </p:txBody>
      </p:sp>
      <p:sp>
        <p:nvSpPr>
          <p:cNvPr id="9" name="Slide Number Placeholder 8"/>
          <p:cNvSpPr>
            <a:spLocks noGrp="1"/>
          </p:cNvSpPr>
          <p:nvPr>
            <p:ph type="sldNum" sz="quarter" idx="12"/>
          </p:nvPr>
        </p:nvSpPr>
        <p:spPr/>
        <p:txBody>
          <a:bodyPr/>
          <a:lstStyle/>
          <a:p>
            <a:pPr>
              <a:defRPr/>
            </a:pPr>
            <a:fld id="{EE97BCC1-1E15-814C-B2E6-5124192EA274}" type="slidenum">
              <a:rPr lang="en-US" smtClean="0"/>
              <a:pPr>
                <a:defRPr/>
              </a:pPr>
              <a:t>‹#›</a:t>
            </a:fld>
            <a:endParaRPr lang="en-US"/>
          </a:p>
        </p:txBody>
      </p:sp>
    </p:spTree>
    <p:extLst>
      <p:ext uri="{BB962C8B-B14F-4D97-AF65-F5344CB8AC3E}">
        <p14:creationId xmlns:p14="http://schemas.microsoft.com/office/powerpoint/2010/main" val="726099442"/>
      </p:ext>
    </p:extLst>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fld id="{49ADC31E-B9CD-46B5-94D6-311A099FD598}" type="datetime1">
              <a:rPr lang="en-US" smtClean="0"/>
              <a:t>8/11/2022</a:t>
            </a:fld>
            <a:endParaRPr lang="en-US"/>
          </a:p>
        </p:txBody>
      </p:sp>
      <p:sp>
        <p:nvSpPr>
          <p:cNvPr id="4" name="Footer Placeholder 3"/>
          <p:cNvSpPr>
            <a:spLocks noGrp="1"/>
          </p:cNvSpPr>
          <p:nvPr>
            <p:ph type="ftr" sz="quarter" idx="11"/>
          </p:nvPr>
        </p:nvSpPr>
        <p:spPr/>
        <p:txBody>
          <a:bodyPr/>
          <a:lstStyle/>
          <a:p>
            <a:pPr>
              <a:defRPr/>
            </a:pPr>
            <a:r>
              <a:rPr lang="en-US" smtClean="0"/>
              <a:t>Agile Software Development</a:t>
            </a:r>
            <a:endParaRPr lang="en-US"/>
          </a:p>
        </p:txBody>
      </p:sp>
      <p:sp>
        <p:nvSpPr>
          <p:cNvPr id="5" name="Slide Number Placeholder 4"/>
          <p:cNvSpPr>
            <a:spLocks noGrp="1"/>
          </p:cNvSpPr>
          <p:nvPr>
            <p:ph type="sldNum" sz="quarter" idx="12"/>
          </p:nvPr>
        </p:nvSpPr>
        <p:spPr/>
        <p:txBody>
          <a:bodyPr/>
          <a:lstStyle/>
          <a:p>
            <a:pPr>
              <a:defRPr/>
            </a:pPr>
            <a:fld id="{4EEF6B7E-89C5-FC4F-92F9-AFC105C69812}" type="slidenum">
              <a:rPr lang="en-US" smtClean="0"/>
              <a:pPr>
                <a:defRPr/>
              </a:pPr>
              <a:t>‹#›</a:t>
            </a:fld>
            <a:endParaRPr lang="en-US"/>
          </a:p>
        </p:txBody>
      </p:sp>
    </p:spTree>
    <p:extLst>
      <p:ext uri="{BB962C8B-B14F-4D97-AF65-F5344CB8AC3E}">
        <p14:creationId xmlns:p14="http://schemas.microsoft.com/office/powerpoint/2010/main" val="386658404"/>
      </p:ext>
    </p:extLst>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F6674B34-25D3-4FF4-83CB-12B5ECFCE822}" type="datetime1">
              <a:rPr lang="en-US" smtClean="0"/>
              <a:t>8/11/2022</a:t>
            </a:fld>
            <a:endParaRPr lang="en-US"/>
          </a:p>
        </p:txBody>
      </p:sp>
      <p:sp>
        <p:nvSpPr>
          <p:cNvPr id="3" name="Footer Placeholder 2"/>
          <p:cNvSpPr>
            <a:spLocks noGrp="1"/>
          </p:cNvSpPr>
          <p:nvPr>
            <p:ph type="ftr" sz="quarter" idx="11"/>
          </p:nvPr>
        </p:nvSpPr>
        <p:spPr/>
        <p:txBody>
          <a:bodyPr/>
          <a:lstStyle/>
          <a:p>
            <a:pPr>
              <a:defRPr/>
            </a:pPr>
            <a:r>
              <a:rPr lang="en-US" smtClean="0"/>
              <a:t>Agile Software Development</a:t>
            </a:r>
            <a:endParaRPr lang="en-US"/>
          </a:p>
        </p:txBody>
      </p:sp>
      <p:sp>
        <p:nvSpPr>
          <p:cNvPr id="4" name="Slide Number Placeholder 3"/>
          <p:cNvSpPr>
            <a:spLocks noGrp="1"/>
          </p:cNvSpPr>
          <p:nvPr>
            <p:ph type="sldNum" sz="quarter" idx="12"/>
          </p:nvPr>
        </p:nvSpPr>
        <p:spPr/>
        <p:txBody>
          <a:bodyPr/>
          <a:lstStyle/>
          <a:p>
            <a:pPr>
              <a:defRPr/>
            </a:pPr>
            <a:fld id="{39D8CD3A-6A10-3249-A17B-90B73EF037C9}" type="slidenum">
              <a:rPr lang="en-US" smtClean="0"/>
              <a:pPr>
                <a:defRPr/>
              </a:pPr>
              <a:t>‹#›</a:t>
            </a:fld>
            <a:endParaRPr lang="en-US"/>
          </a:p>
        </p:txBody>
      </p:sp>
    </p:spTree>
    <p:extLst>
      <p:ext uri="{BB962C8B-B14F-4D97-AF65-F5344CB8AC3E}">
        <p14:creationId xmlns:p14="http://schemas.microsoft.com/office/powerpoint/2010/main" val="3610471316"/>
      </p:ext>
    </p:extLst>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CE43ECAC-F6D2-463C-968E-C653D91F4454}" type="datetime1">
              <a:rPr lang="en-US" smtClean="0"/>
              <a:t>8/11/2022</a:t>
            </a:fld>
            <a:endParaRPr lang="en-US"/>
          </a:p>
        </p:txBody>
      </p:sp>
      <p:sp>
        <p:nvSpPr>
          <p:cNvPr id="6" name="Footer Placeholder 5"/>
          <p:cNvSpPr>
            <a:spLocks noGrp="1"/>
          </p:cNvSpPr>
          <p:nvPr>
            <p:ph type="ftr" sz="quarter" idx="11"/>
          </p:nvPr>
        </p:nvSpPr>
        <p:spPr/>
        <p:txBody>
          <a:bodyPr/>
          <a:lstStyle/>
          <a:p>
            <a:pPr>
              <a:defRPr/>
            </a:pPr>
            <a:r>
              <a:rPr lang="en-US" smtClean="0"/>
              <a:t>Agile Software Development</a:t>
            </a:r>
            <a:endParaRPr lang="en-US"/>
          </a:p>
        </p:txBody>
      </p:sp>
      <p:sp>
        <p:nvSpPr>
          <p:cNvPr id="7" name="Slide Number Placeholder 6"/>
          <p:cNvSpPr>
            <a:spLocks noGrp="1"/>
          </p:cNvSpPr>
          <p:nvPr>
            <p:ph type="sldNum" sz="quarter" idx="12"/>
          </p:nvPr>
        </p:nvSpPr>
        <p:spPr/>
        <p:txBody>
          <a:bodyPr/>
          <a:lstStyle/>
          <a:p>
            <a:pPr>
              <a:defRPr/>
            </a:pPr>
            <a:fld id="{DD50B603-B29B-9F4A-8449-859DA19F67EF}" type="slidenum">
              <a:rPr lang="en-US" smtClean="0"/>
              <a:pPr>
                <a:defRPr/>
              </a:pPr>
              <a:t>‹#›</a:t>
            </a:fld>
            <a:endParaRPr lang="en-US"/>
          </a:p>
        </p:txBody>
      </p:sp>
    </p:spTree>
    <p:extLst>
      <p:ext uri="{BB962C8B-B14F-4D97-AF65-F5344CB8AC3E}">
        <p14:creationId xmlns:p14="http://schemas.microsoft.com/office/powerpoint/2010/main" val="2865669489"/>
      </p:ext>
    </p:extLst>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fld id="{7B0F773F-E392-440B-AD3C-8DF4C0AEC4F1}" type="datetime1">
              <a:rPr lang="en-US" smtClean="0"/>
              <a:t>8/11/2022</a:t>
            </a:fld>
            <a:endParaRPr lang="en-US"/>
          </a:p>
        </p:txBody>
      </p:sp>
      <p:sp>
        <p:nvSpPr>
          <p:cNvPr id="6" name="Footer Placeholder 5"/>
          <p:cNvSpPr>
            <a:spLocks noGrp="1"/>
          </p:cNvSpPr>
          <p:nvPr>
            <p:ph type="ftr" sz="quarter" idx="11"/>
          </p:nvPr>
        </p:nvSpPr>
        <p:spPr/>
        <p:txBody>
          <a:bodyPr/>
          <a:lstStyle/>
          <a:p>
            <a:pPr>
              <a:defRPr/>
            </a:pPr>
            <a:r>
              <a:rPr lang="en-US" smtClean="0"/>
              <a:t>Agile Software Development</a:t>
            </a:r>
            <a:endParaRPr lang="en-US"/>
          </a:p>
        </p:txBody>
      </p:sp>
      <p:sp>
        <p:nvSpPr>
          <p:cNvPr id="7" name="Slide Number Placeholder 6"/>
          <p:cNvSpPr>
            <a:spLocks noGrp="1"/>
          </p:cNvSpPr>
          <p:nvPr>
            <p:ph type="sldNum" sz="quarter" idx="12"/>
          </p:nvPr>
        </p:nvSpPr>
        <p:spPr/>
        <p:txBody>
          <a:bodyPr/>
          <a:lstStyle/>
          <a:p>
            <a:pPr>
              <a:defRPr/>
            </a:pPr>
            <a:fld id="{1F23E2BA-5D4B-814E-BBF4-D418023BB2FC}" type="slidenum">
              <a:rPr lang="en-US" smtClean="0"/>
              <a:pPr>
                <a:defRPr/>
              </a:pPr>
              <a:t>‹#›</a:t>
            </a:fld>
            <a:endParaRPr lang="en-US"/>
          </a:p>
        </p:txBody>
      </p:sp>
    </p:spTree>
    <p:extLst>
      <p:ext uri="{BB962C8B-B14F-4D97-AF65-F5344CB8AC3E}">
        <p14:creationId xmlns:p14="http://schemas.microsoft.com/office/powerpoint/2010/main" val="2064539540"/>
      </p:ext>
    </p:extLst>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5BE3CE8F-3A79-4262-B36D-4D301776CEF7}" type="datetime1">
              <a:rPr lang="en-US" smtClean="0"/>
              <a:t>8/11/2022</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smtClean="0"/>
              <a:t>Agile Software Development</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B3575804-F645-DB44-9DC0-C97E27A6600F}" type="slidenum">
              <a:rPr lang="en-US" smtClean="0"/>
              <a:pPr>
                <a:defRPr/>
              </a:pPr>
              <a:t>‹#›</a:t>
            </a:fld>
            <a:endParaRPr lang="en-US"/>
          </a:p>
        </p:txBody>
      </p:sp>
    </p:spTree>
    <p:extLst>
      <p:ext uri="{BB962C8B-B14F-4D97-AF65-F5344CB8AC3E}">
        <p14:creationId xmlns:p14="http://schemas.microsoft.com/office/powerpoint/2010/main" val="173998764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ransition spd="med">
    <p:wipe dir="r"/>
  </p:transition>
  <p:timing>
    <p:tnLst>
      <p:par>
        <p:cTn id="1" dur="indefinite" restart="never" nodeType="tmRoot"/>
      </p:par>
    </p:tnLst>
  </p:timing>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r>
              <a:rPr lang="en-US" dirty="0" smtClean="0"/>
              <a:t> Agile Software Development</a:t>
            </a:r>
          </a:p>
        </p:txBody>
      </p:sp>
      <p:sp>
        <p:nvSpPr>
          <p:cNvPr id="3" name="Subtitle 2"/>
          <p:cNvSpPr>
            <a:spLocks noGrp="1"/>
          </p:cNvSpPr>
          <p:nvPr>
            <p:ph type="subTitle" idx="1"/>
          </p:nvPr>
        </p:nvSpPr>
        <p:spPr/>
        <p:txBody>
          <a:bodyPr/>
          <a:lstStyle/>
          <a:p>
            <a:pPr fontAlgn="auto">
              <a:spcAft>
                <a:spcPts val="0"/>
              </a:spcAft>
              <a:buFont typeface="Arial"/>
              <a:buNone/>
              <a:defRPr/>
            </a:pPr>
            <a:endParaRPr lang="en-US" dirty="0">
              <a:ea typeface="+mn-ea"/>
              <a:cs typeface="+mn-cs"/>
            </a:endParaRPr>
          </a:p>
        </p:txBody>
      </p:sp>
      <p:sp>
        <p:nvSpPr>
          <p:cNvPr id="2" name="Date Placeholder 1"/>
          <p:cNvSpPr>
            <a:spLocks noGrp="1"/>
          </p:cNvSpPr>
          <p:nvPr>
            <p:ph type="dt" sz="half" idx="10"/>
          </p:nvPr>
        </p:nvSpPr>
        <p:spPr/>
        <p:txBody>
          <a:bodyPr/>
          <a:lstStyle/>
          <a:p>
            <a:pPr>
              <a:defRPr/>
            </a:pPr>
            <a:fld id="{D1C93C0A-F908-4C87-8FE6-13E2DE988906}" type="datetime1">
              <a:rPr lang="en-US" smtClean="0"/>
              <a:t>8/11/2022</a:t>
            </a:fld>
            <a:endParaRPr lang="en-US" dirty="0"/>
          </a:p>
        </p:txBody>
      </p:sp>
      <p:sp>
        <p:nvSpPr>
          <p:cNvPr id="5" name="Footer Placeholder 4"/>
          <p:cNvSpPr>
            <a:spLocks noGrp="1"/>
          </p:cNvSpPr>
          <p:nvPr>
            <p:ph type="ftr" sz="quarter" idx="11"/>
          </p:nvPr>
        </p:nvSpPr>
        <p:spPr/>
        <p:txBody>
          <a:bodyPr/>
          <a:lstStyle/>
          <a:p>
            <a:pPr>
              <a:defRPr/>
            </a:pPr>
            <a:r>
              <a:rPr lang="en-US" smtClean="0"/>
              <a:t>Agile Software Development</a:t>
            </a:r>
            <a:endParaRPr lang="en-US"/>
          </a:p>
        </p:txBody>
      </p:sp>
      <p:sp>
        <p:nvSpPr>
          <p:cNvPr id="4" name="Slide Number Placeholder 3"/>
          <p:cNvSpPr>
            <a:spLocks noGrp="1"/>
          </p:cNvSpPr>
          <p:nvPr>
            <p:ph type="sldNum" sz="quarter" idx="12"/>
          </p:nvPr>
        </p:nvSpPr>
        <p:spPr/>
        <p:txBody>
          <a:bodyPr/>
          <a:lstStyle/>
          <a:p>
            <a:pPr>
              <a:defRPr/>
            </a:pPr>
            <a:fld id="{E973D278-956A-2946-9CE2-9D3773855556}" type="slidenum">
              <a:rPr lang="en-US" smtClean="0"/>
              <a:pPr>
                <a:defRPr/>
              </a:pPr>
              <a:t>1</a:t>
            </a:fld>
            <a:endParaRPr lang="en-US"/>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method applicability</a:t>
            </a:r>
            <a:endParaRPr lang="en-US" dirty="0"/>
          </a:p>
        </p:txBody>
      </p:sp>
      <p:sp>
        <p:nvSpPr>
          <p:cNvPr id="3" name="Content Placeholder 2"/>
          <p:cNvSpPr>
            <a:spLocks noGrp="1"/>
          </p:cNvSpPr>
          <p:nvPr>
            <p:ph idx="1"/>
          </p:nvPr>
        </p:nvSpPr>
        <p:spPr/>
        <p:txBody>
          <a:bodyPr/>
          <a:lstStyle/>
          <a:p>
            <a:r>
              <a:rPr lang="en-GB" dirty="0" smtClean="0"/>
              <a:t>Product development where a software company is developing a small or medium-sized product for sale. </a:t>
            </a:r>
          </a:p>
          <a:p>
            <a:pPr lvl="1"/>
            <a:r>
              <a:rPr lang="en-GB" dirty="0" smtClean="0"/>
              <a:t>Virtually all software products and apps are now developed using an agile approach</a:t>
            </a:r>
          </a:p>
          <a:p>
            <a:r>
              <a:rPr lang="en-GB" dirty="0" smtClean="0"/>
              <a:t>Custom system development within an organization, where there is a clear commitment from the customer to become involved in the development process and where there are few external rules and regulations that affect the software.</a:t>
            </a:r>
          </a:p>
        </p:txBody>
      </p:sp>
      <p:sp>
        <p:nvSpPr>
          <p:cNvPr id="6" name="Date Placeholder 5"/>
          <p:cNvSpPr>
            <a:spLocks noGrp="1"/>
          </p:cNvSpPr>
          <p:nvPr>
            <p:ph type="dt" sz="half" idx="10"/>
          </p:nvPr>
        </p:nvSpPr>
        <p:spPr/>
        <p:txBody>
          <a:bodyPr/>
          <a:lstStyle/>
          <a:p>
            <a:pPr>
              <a:defRPr/>
            </a:pPr>
            <a:fld id="{3B26FF22-BA03-4FD9-82C5-D43953ED7F8D}" type="datetime1">
              <a:rPr lang="en-US" smtClean="0"/>
              <a:t>8/11/2022</a:t>
            </a:fld>
            <a:endParaRPr lang="en-US"/>
          </a:p>
        </p:txBody>
      </p:sp>
      <p:sp>
        <p:nvSpPr>
          <p:cNvPr id="4" name="Footer Placeholder 3"/>
          <p:cNvSpPr>
            <a:spLocks noGrp="1"/>
          </p:cNvSpPr>
          <p:nvPr>
            <p:ph type="ftr" sz="quarter" idx="11"/>
          </p:nvPr>
        </p:nvSpPr>
        <p:spPr/>
        <p:txBody>
          <a:bodyPr/>
          <a:lstStyle/>
          <a:p>
            <a:pPr>
              <a:defRPr/>
            </a:pPr>
            <a:r>
              <a:rPr lang="en-US" smtClean="0"/>
              <a:t>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10</a:t>
            </a:fld>
            <a:endParaRPr lang="en-US"/>
          </a:p>
        </p:txBody>
      </p:sp>
    </p:spTree>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4238"/>
            <a:ext cx="8229600" cy="1143000"/>
          </a:xfrm>
        </p:spPr>
        <p:txBody>
          <a:bodyPr/>
          <a:lstStyle/>
          <a:p>
            <a:pPr algn="ctr"/>
            <a:r>
              <a:rPr lang="en-US" dirty="0" smtClean="0"/>
              <a:t>Agile development techniques</a:t>
            </a:r>
            <a:endParaRPr lang="en-US" dirty="0"/>
          </a:p>
        </p:txBody>
      </p:sp>
      <p:sp>
        <p:nvSpPr>
          <p:cNvPr id="3" name="Content Placeholder 2"/>
          <p:cNvSpPr>
            <a:spLocks noGrp="1"/>
          </p:cNvSpPr>
          <p:nvPr>
            <p:ph idx="1"/>
          </p:nvPr>
        </p:nvSpPr>
        <p:spPr/>
        <p:txBody>
          <a:bodyPr/>
          <a:lstStyle/>
          <a:p>
            <a:endParaRPr lang="en-US"/>
          </a:p>
        </p:txBody>
      </p:sp>
      <p:sp>
        <p:nvSpPr>
          <p:cNvPr id="6" name="Date Placeholder 5"/>
          <p:cNvSpPr>
            <a:spLocks noGrp="1"/>
          </p:cNvSpPr>
          <p:nvPr>
            <p:ph type="dt" sz="half" idx="10"/>
          </p:nvPr>
        </p:nvSpPr>
        <p:spPr/>
        <p:txBody>
          <a:bodyPr/>
          <a:lstStyle/>
          <a:p>
            <a:pPr>
              <a:defRPr/>
            </a:pPr>
            <a:fld id="{3BC45787-9FA0-4F75-B5BE-6A463086A540}" type="datetime1">
              <a:rPr lang="en-US" smtClean="0"/>
              <a:t>8/11/2022</a:t>
            </a:fld>
            <a:endParaRPr lang="en-US"/>
          </a:p>
        </p:txBody>
      </p:sp>
      <p:sp>
        <p:nvSpPr>
          <p:cNvPr id="4" name="Footer Placeholder 3"/>
          <p:cNvSpPr>
            <a:spLocks noGrp="1"/>
          </p:cNvSpPr>
          <p:nvPr>
            <p:ph type="ftr" sz="quarter" idx="11"/>
          </p:nvPr>
        </p:nvSpPr>
        <p:spPr/>
        <p:txBody>
          <a:bodyPr/>
          <a:lstStyle/>
          <a:p>
            <a:pPr>
              <a:defRPr/>
            </a:pPr>
            <a:r>
              <a:rPr lang="en-US" smtClean="0"/>
              <a:t>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11</a:t>
            </a:fld>
            <a:endParaRPr lang="en-US"/>
          </a:p>
        </p:txBody>
      </p:sp>
    </p:spTree>
    <p:extLst>
      <p:ext uri="{BB962C8B-B14F-4D97-AF65-F5344CB8AC3E}">
        <p14:creationId xmlns:p14="http://schemas.microsoft.com/office/powerpoint/2010/main" val="2013893865"/>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8386" name="Rectangle 2"/>
          <p:cNvSpPr>
            <a:spLocks noGrp="1" noChangeArrowheads="1"/>
          </p:cNvSpPr>
          <p:nvPr>
            <p:ph type="title"/>
          </p:nvPr>
        </p:nvSpPr>
        <p:spPr/>
        <p:txBody>
          <a:bodyPr/>
          <a:lstStyle/>
          <a:p>
            <a:r>
              <a:rPr lang="en-US"/>
              <a:t>Extreme programming</a:t>
            </a:r>
          </a:p>
        </p:txBody>
      </p:sp>
      <p:sp>
        <p:nvSpPr>
          <p:cNvPr id="1168387" name="Rectangle 3"/>
          <p:cNvSpPr>
            <a:spLocks noGrp="1" noChangeArrowheads="1"/>
          </p:cNvSpPr>
          <p:nvPr>
            <p:ph idx="1"/>
          </p:nvPr>
        </p:nvSpPr>
        <p:spPr/>
        <p:txBody>
          <a:bodyPr/>
          <a:lstStyle/>
          <a:p>
            <a:pPr>
              <a:lnSpc>
                <a:spcPct val="90000"/>
              </a:lnSpc>
            </a:pPr>
            <a:r>
              <a:rPr lang="en-US" dirty="0" smtClean="0"/>
              <a:t>A very influential agile method, developed in the late 1990s, that introduced a range of agile development techniques.</a:t>
            </a:r>
            <a:endParaRPr lang="en-US" dirty="0"/>
          </a:p>
          <a:p>
            <a:pPr>
              <a:lnSpc>
                <a:spcPct val="90000"/>
              </a:lnSpc>
            </a:pPr>
            <a:r>
              <a:rPr lang="en-US" dirty="0"/>
              <a:t>Extreme Programming (XP) takes an ‘extreme’ approach to iterative development. </a:t>
            </a:r>
          </a:p>
          <a:p>
            <a:pPr lvl="1">
              <a:lnSpc>
                <a:spcPct val="90000"/>
              </a:lnSpc>
            </a:pPr>
            <a:r>
              <a:rPr lang="en-US" dirty="0"/>
              <a:t>New versions may be built several times per day;</a:t>
            </a:r>
          </a:p>
          <a:p>
            <a:pPr lvl="1">
              <a:lnSpc>
                <a:spcPct val="90000"/>
              </a:lnSpc>
            </a:pPr>
            <a:r>
              <a:rPr lang="en-US" dirty="0"/>
              <a:t>Increments are delivered to customers every 2 weeks;</a:t>
            </a:r>
          </a:p>
          <a:p>
            <a:pPr lvl="1">
              <a:lnSpc>
                <a:spcPct val="90000"/>
              </a:lnSpc>
            </a:pPr>
            <a:r>
              <a:rPr lang="en-US" dirty="0"/>
              <a:t>All tests must be run for every build and the build is only accepted if tests run successfully</a:t>
            </a:r>
            <a:r>
              <a:rPr lang="en-US" dirty="0" smtClean="0"/>
              <a:t>.</a:t>
            </a:r>
          </a:p>
          <a:p>
            <a:pPr>
              <a:lnSpc>
                <a:spcPct val="90000"/>
              </a:lnSpc>
            </a:pPr>
            <a:endParaRPr lang="en-US" dirty="0"/>
          </a:p>
        </p:txBody>
      </p:sp>
      <p:sp>
        <p:nvSpPr>
          <p:cNvPr id="2" name="Date Placeholder 1"/>
          <p:cNvSpPr>
            <a:spLocks noGrp="1"/>
          </p:cNvSpPr>
          <p:nvPr>
            <p:ph type="dt" sz="half" idx="10"/>
          </p:nvPr>
        </p:nvSpPr>
        <p:spPr/>
        <p:txBody>
          <a:bodyPr/>
          <a:lstStyle/>
          <a:p>
            <a:pPr>
              <a:defRPr/>
            </a:pPr>
            <a:fld id="{6B6FF459-C029-4AF9-8DCA-77F7AFABE41B}" type="datetime1">
              <a:rPr lang="en-US" smtClean="0"/>
              <a:t>8/11/2022</a:t>
            </a:fld>
            <a:endParaRPr lang="en-US"/>
          </a:p>
        </p:txBody>
      </p:sp>
      <p:sp>
        <p:nvSpPr>
          <p:cNvPr id="5" name="Footer Placeholder 4"/>
          <p:cNvSpPr>
            <a:spLocks noGrp="1"/>
          </p:cNvSpPr>
          <p:nvPr>
            <p:ph type="ftr" sz="quarter" idx="11"/>
          </p:nvPr>
        </p:nvSpPr>
        <p:spPr/>
        <p:txBody>
          <a:bodyPr/>
          <a:lstStyle/>
          <a:p>
            <a:pPr>
              <a:defRPr/>
            </a:pPr>
            <a:r>
              <a:rPr lang="en-US" smtClean="0"/>
              <a:t>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12</a:t>
            </a:fld>
            <a:endParaRPr lang="en-US"/>
          </a:p>
        </p:txBody>
      </p:sp>
    </p:spTree>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US" dirty="0" smtClean="0"/>
              <a:t>The extreme programming release cycle</a:t>
            </a:r>
            <a:r>
              <a:rPr lang="en-GB" dirty="0" smtClean="0"/>
              <a:t> </a:t>
            </a:r>
            <a:endParaRPr lang="en-US" dirty="0" smtClean="0"/>
          </a:p>
        </p:txBody>
      </p:sp>
      <p:sp>
        <p:nvSpPr>
          <p:cNvPr id="2" name="Date Placeholder 1"/>
          <p:cNvSpPr>
            <a:spLocks noGrp="1"/>
          </p:cNvSpPr>
          <p:nvPr>
            <p:ph type="dt" sz="half" idx="10"/>
          </p:nvPr>
        </p:nvSpPr>
        <p:spPr/>
        <p:txBody>
          <a:bodyPr/>
          <a:lstStyle/>
          <a:p>
            <a:pPr>
              <a:defRPr/>
            </a:pPr>
            <a:fld id="{980C3512-1EBA-4A14-B919-68287ECCED3F}" type="datetime1">
              <a:rPr lang="en-US" smtClean="0"/>
              <a:t>8/11/2022</a:t>
            </a:fld>
            <a:endParaRPr lang="en-US"/>
          </a:p>
        </p:txBody>
      </p:sp>
      <p:sp>
        <p:nvSpPr>
          <p:cNvPr id="6" name="Footer Placeholder 5"/>
          <p:cNvSpPr>
            <a:spLocks noGrp="1"/>
          </p:cNvSpPr>
          <p:nvPr>
            <p:ph type="ftr" sz="quarter" idx="11"/>
          </p:nvPr>
        </p:nvSpPr>
        <p:spPr/>
        <p:txBody>
          <a:bodyPr/>
          <a:lstStyle/>
          <a:p>
            <a:pPr>
              <a:defRPr/>
            </a:pPr>
            <a:r>
              <a:rPr lang="en-US" smtClean="0"/>
              <a:t>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13</a:t>
            </a:fld>
            <a:endParaRPr lang="en-US"/>
          </a:p>
        </p:txBody>
      </p:sp>
      <p:pic>
        <p:nvPicPr>
          <p:cNvPr id="4" name="Picture 3" descr="3.3-XP-ReleaseCycle.eps"/>
          <p:cNvPicPr>
            <a:picLocks noChangeAspect="1"/>
          </p:cNvPicPr>
          <p:nvPr/>
        </p:nvPicPr>
        <p:blipFill>
          <a:blip r:embed="rId2"/>
          <a:stretch>
            <a:fillRect/>
          </a:stretch>
        </p:blipFill>
        <p:spPr>
          <a:xfrm>
            <a:off x="1192427" y="2372086"/>
            <a:ext cx="6558005" cy="2856274"/>
          </a:xfrm>
          <a:prstGeom prst="rect">
            <a:avLst/>
          </a:prstGeom>
        </p:spPr>
      </p:pic>
    </p:spTree>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smtClean="0"/>
              <a:t>Extreme programming practices (a)</a:t>
            </a:r>
            <a:r>
              <a:rPr lang="en-GB" dirty="0" smtClean="0"/>
              <a:t> </a:t>
            </a:r>
            <a:endParaRPr lang="en-US" dirty="0" smtClean="0"/>
          </a:p>
        </p:txBody>
      </p:sp>
      <p:sp>
        <p:nvSpPr>
          <p:cNvPr id="2" name="Date Placeholder 1"/>
          <p:cNvSpPr>
            <a:spLocks noGrp="1"/>
          </p:cNvSpPr>
          <p:nvPr>
            <p:ph type="dt" sz="half" idx="10"/>
          </p:nvPr>
        </p:nvSpPr>
        <p:spPr/>
        <p:txBody>
          <a:bodyPr/>
          <a:lstStyle/>
          <a:p>
            <a:pPr>
              <a:defRPr/>
            </a:pPr>
            <a:fld id="{94BDA89B-AAE3-400A-827E-FED894012C5B}" type="datetime1">
              <a:rPr lang="en-US" smtClean="0"/>
              <a:t>8/11/2022</a:t>
            </a:fld>
            <a:endParaRPr lang="en-US"/>
          </a:p>
        </p:txBody>
      </p:sp>
      <p:sp>
        <p:nvSpPr>
          <p:cNvPr id="6" name="Footer Placeholder 5"/>
          <p:cNvSpPr>
            <a:spLocks noGrp="1"/>
          </p:cNvSpPr>
          <p:nvPr>
            <p:ph type="ftr" sz="quarter" idx="11"/>
          </p:nvPr>
        </p:nvSpPr>
        <p:spPr/>
        <p:txBody>
          <a:bodyPr/>
          <a:lstStyle/>
          <a:p>
            <a:pPr>
              <a:defRPr/>
            </a:pPr>
            <a:r>
              <a:rPr lang="en-US" smtClean="0"/>
              <a:t>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14</a:t>
            </a:fld>
            <a:endParaRPr lang="en-US"/>
          </a:p>
        </p:txBody>
      </p:sp>
      <p:graphicFrame>
        <p:nvGraphicFramePr>
          <p:cNvPr id="4" name="Table 3"/>
          <p:cNvGraphicFramePr>
            <a:graphicFrameLocks noGrp="1"/>
          </p:cNvGraphicFramePr>
          <p:nvPr/>
        </p:nvGraphicFramePr>
        <p:xfrm>
          <a:off x="457200" y="1580272"/>
          <a:ext cx="8325364" cy="4826016"/>
        </p:xfrm>
        <a:graphic>
          <a:graphicData uri="http://schemas.openxmlformats.org/drawingml/2006/table">
            <a:tbl>
              <a:tblPr/>
              <a:tblGrid>
                <a:gridCol w="2359628"/>
                <a:gridCol w="5965736"/>
              </a:tblGrid>
              <a:tr h="47167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 or practice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r>
              <a:tr h="117384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smtClean="0">
                          <a:ln>
                            <a:noFill/>
                          </a:ln>
                          <a:solidFill>
                            <a:srgbClr val="000000"/>
                          </a:solidFill>
                          <a:effectLst/>
                          <a:latin typeface="Arial"/>
                          <a:ea typeface="Times New Roman" charset="0"/>
                          <a:cs typeface="Arial"/>
                        </a:rPr>
                        <a:t>Incremental planning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Requirements are recorded on story cards and the stories to be included in a release are determined by the time available and their relative priority. The developers break these stories into development ‘Tasks’. See Figures 3.5 and 3.6.</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95545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Small releases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The minimal useful set of functionality that provides business value is developed first. Releases of the system are frequent and incrementally add functionality to the first release.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51867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Simple design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Enough design is carried out to meet the current requirements and no more.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Test-first development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An automated unit test framework is used to write tests for a new piece of functionality before that functionality itself is implemented.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r>
              <a:tr h="73706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Refactoring</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All developers are expected to </a:t>
                      </a:r>
                      <a:r>
                        <a:rPr kumimoji="0" lang="en-GB" sz="1600" b="0" i="0" u="none" strike="noStrike" cap="none" normalizeH="0" baseline="0" dirty="0" err="1">
                          <a:ln>
                            <a:noFill/>
                          </a:ln>
                          <a:solidFill>
                            <a:srgbClr val="000000"/>
                          </a:solidFill>
                          <a:effectLst/>
                          <a:latin typeface="Arial"/>
                          <a:ea typeface="Times New Roman" charset="0"/>
                          <a:cs typeface="Arial"/>
                        </a:rPr>
                        <a:t>refactor</a:t>
                      </a:r>
                      <a:r>
                        <a:rPr kumimoji="0" lang="en-GB" sz="1600" b="0" i="0" u="none" strike="noStrike" cap="none" normalizeH="0" baseline="0" dirty="0">
                          <a:ln>
                            <a:noFill/>
                          </a:ln>
                          <a:solidFill>
                            <a:srgbClr val="000000"/>
                          </a:solidFill>
                          <a:effectLst/>
                          <a:latin typeface="Arial"/>
                          <a:ea typeface="Times New Roman" charset="0"/>
                          <a:cs typeface="Arial"/>
                        </a:rPr>
                        <a:t> the code continuously as soon as possible code improvements are found. This keeps the code simple and maintainable.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US" dirty="0" smtClean="0"/>
              <a:t>Extreme programming practices (</a:t>
            </a:r>
            <a:r>
              <a:rPr lang="en-US" dirty="0" err="1" smtClean="0"/>
              <a:t>b</a:t>
            </a:r>
            <a:r>
              <a:rPr lang="en-US" dirty="0" smtClean="0"/>
              <a:t>)</a:t>
            </a:r>
          </a:p>
        </p:txBody>
      </p:sp>
      <p:sp>
        <p:nvSpPr>
          <p:cNvPr id="2" name="Date Placeholder 1"/>
          <p:cNvSpPr>
            <a:spLocks noGrp="1"/>
          </p:cNvSpPr>
          <p:nvPr>
            <p:ph type="dt" sz="half" idx="10"/>
          </p:nvPr>
        </p:nvSpPr>
        <p:spPr/>
        <p:txBody>
          <a:bodyPr/>
          <a:lstStyle/>
          <a:p>
            <a:pPr>
              <a:defRPr/>
            </a:pPr>
            <a:fld id="{866EE1BE-F8EB-4BFB-8C2D-4F9E2CF26CDA}" type="datetime1">
              <a:rPr lang="en-US" smtClean="0"/>
              <a:t>8/11/2022</a:t>
            </a:fld>
            <a:endParaRPr lang="en-US"/>
          </a:p>
        </p:txBody>
      </p:sp>
      <p:sp>
        <p:nvSpPr>
          <p:cNvPr id="6" name="Footer Placeholder 5"/>
          <p:cNvSpPr>
            <a:spLocks noGrp="1"/>
          </p:cNvSpPr>
          <p:nvPr>
            <p:ph type="ftr" sz="quarter" idx="11"/>
          </p:nvPr>
        </p:nvSpPr>
        <p:spPr/>
        <p:txBody>
          <a:bodyPr/>
          <a:lstStyle/>
          <a:p>
            <a:pPr>
              <a:defRPr/>
            </a:pPr>
            <a:r>
              <a:rPr lang="en-US" smtClean="0"/>
              <a:t>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15</a:t>
            </a:fld>
            <a:endParaRPr lang="en-US"/>
          </a:p>
        </p:txBody>
      </p:sp>
      <p:graphicFrame>
        <p:nvGraphicFramePr>
          <p:cNvPr id="4" name="Table 3"/>
          <p:cNvGraphicFramePr>
            <a:graphicFrameLocks noGrp="1"/>
          </p:cNvGraphicFramePr>
          <p:nvPr/>
        </p:nvGraphicFramePr>
        <p:xfrm>
          <a:off x="457199" y="1990725"/>
          <a:ext cx="8217271" cy="4413534"/>
        </p:xfrm>
        <a:graphic>
          <a:graphicData uri="http://schemas.openxmlformats.org/drawingml/2006/table">
            <a:tbl>
              <a:tblPr firstRow="1" bandRow="1">
                <a:tableStyleId>{69CF1AB2-1976-4502-BF36-3FF5EA218861}</a:tableStyleId>
              </a:tblPr>
              <a:tblGrid>
                <a:gridCol w="2285663"/>
                <a:gridCol w="5931608"/>
              </a:tblGrid>
              <a:tr h="612192">
                <a:tc>
                  <a:txBody>
                    <a:bodyPr/>
                    <a:lstStyle/>
                    <a:p>
                      <a:pPr algn="just">
                        <a:spcAft>
                          <a:spcPts val="0"/>
                        </a:spcAft>
                      </a:pPr>
                      <a:r>
                        <a:rPr lang="en-GB" sz="1600" b="0" dirty="0">
                          <a:latin typeface="Arial"/>
                          <a:cs typeface="Arial"/>
                        </a:rPr>
                        <a:t>Pair programming</a:t>
                      </a:r>
                      <a:endParaRPr lang="en-GB" sz="1600" b="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b="0" dirty="0">
                          <a:latin typeface="Arial"/>
                          <a:cs typeface="Arial"/>
                        </a:rPr>
                        <a:t>Developers work in pairs, checking each other’s work and providing the support to always do a good job.</a:t>
                      </a:r>
                      <a:endParaRPr lang="en-GB" sz="1600" b="0" dirty="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Collective ownership</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The pairs of developers work on all areas of the system, so that no islands of expertise develop and all the developers take responsibility for all of the code. Anyone can change anything.</a:t>
                      </a:r>
                      <a:endParaRPr lang="en-GB" sz="1600" dirty="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Continuous integration</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a:latin typeface="Arial"/>
                          <a:cs typeface="Arial"/>
                        </a:rPr>
                        <a:t>As soon as the work on a task is complete, it is integrated into the whole system. After any such integration, all the unit tests in the system must pass.</a:t>
                      </a:r>
                      <a:endParaRPr lang="en-GB" sz="1600">
                        <a:solidFill>
                          <a:srgbClr val="000000"/>
                        </a:solidFill>
                        <a:latin typeface="Arial"/>
                        <a:ea typeface="Times New Roman"/>
                        <a:cs typeface="Arial"/>
                      </a:endParaRPr>
                    </a:p>
                  </a:txBody>
                  <a:tcPr marL="73025" marR="73025" marT="0" marB="91440"/>
                </a:tc>
              </a:tr>
              <a:tr h="830234">
                <a:tc>
                  <a:txBody>
                    <a:bodyPr/>
                    <a:lstStyle/>
                    <a:p>
                      <a:pPr algn="just">
                        <a:spcAft>
                          <a:spcPts val="0"/>
                        </a:spcAft>
                      </a:pPr>
                      <a:r>
                        <a:rPr lang="en-GB" sz="1600" dirty="0">
                          <a:latin typeface="Arial"/>
                          <a:cs typeface="Arial"/>
                        </a:rPr>
                        <a:t>Sustainable pace</a:t>
                      </a:r>
                      <a:endParaRPr lang="en-GB" sz="1600" dirty="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Large amounts of overtime are not considered acceptable as the net effect is often to reduce code quality and medium term productivity</a:t>
                      </a:r>
                      <a:endParaRPr lang="en-GB" sz="1600" dirty="0">
                        <a:solidFill>
                          <a:srgbClr val="000000"/>
                        </a:solidFill>
                        <a:latin typeface="Arial"/>
                        <a:ea typeface="Times New Roman"/>
                        <a:cs typeface="Arial"/>
                      </a:endParaRPr>
                    </a:p>
                  </a:txBody>
                  <a:tcPr marL="73025" marR="73025" marT="0" marB="91440"/>
                </a:tc>
              </a:tr>
              <a:tr h="1283088">
                <a:tc>
                  <a:txBody>
                    <a:bodyPr/>
                    <a:lstStyle/>
                    <a:p>
                      <a:pPr algn="just">
                        <a:spcAft>
                          <a:spcPts val="0"/>
                        </a:spcAft>
                      </a:pPr>
                      <a:r>
                        <a:rPr lang="en-GB" sz="1600">
                          <a:latin typeface="Arial"/>
                          <a:cs typeface="Arial"/>
                        </a:rPr>
                        <a:t>On-site customer</a:t>
                      </a:r>
                      <a:endParaRPr lang="en-GB" sz="1600">
                        <a:solidFill>
                          <a:srgbClr val="000000"/>
                        </a:solidFill>
                        <a:latin typeface="Arial"/>
                        <a:ea typeface="Times New Roman"/>
                        <a:cs typeface="Arial"/>
                      </a:endParaRPr>
                    </a:p>
                  </a:txBody>
                  <a:tcPr marL="73025" marR="73025" marT="0" marB="91440"/>
                </a:tc>
                <a:tc>
                  <a:txBody>
                    <a:bodyPr/>
                    <a:lstStyle/>
                    <a:p>
                      <a:pPr algn="just">
                        <a:spcAft>
                          <a:spcPts val="0"/>
                        </a:spcAft>
                      </a:pPr>
                      <a:r>
                        <a:rPr lang="en-GB" sz="1600" dirty="0">
                          <a:latin typeface="Arial"/>
                          <a:cs typeface="Arial"/>
                        </a:rPr>
                        <a:t>A representative of the end-user of the system (the customer) should be available full time for the use of the XP team. In an extreme programming process, the customer is a member of the development team and is responsible for bringing system requirements to the team for implementation</a:t>
                      </a:r>
                      <a:r>
                        <a:rPr lang="en-GB" sz="1600" dirty="0" smtClean="0">
                          <a:latin typeface="Arial"/>
                          <a:cs typeface="Arial"/>
                        </a:rPr>
                        <a:t>.</a:t>
                      </a:r>
                      <a:endParaRPr lang="en-GB" sz="1600" dirty="0">
                        <a:solidFill>
                          <a:srgbClr val="000000"/>
                        </a:solidFill>
                        <a:latin typeface="Arial"/>
                        <a:ea typeface="Times New Roman"/>
                        <a:cs typeface="Arial"/>
                      </a:endParaRPr>
                    </a:p>
                  </a:txBody>
                  <a:tcPr marL="73025" marR="73025" marT="0" marB="91440"/>
                </a:tc>
              </a:tr>
            </a:tbl>
          </a:graphicData>
        </a:graphic>
      </p:graphicFrame>
    </p:spTree>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9410" name="Rectangle 2"/>
          <p:cNvSpPr>
            <a:spLocks noGrp="1" noChangeArrowheads="1"/>
          </p:cNvSpPr>
          <p:nvPr>
            <p:ph type="title"/>
          </p:nvPr>
        </p:nvSpPr>
        <p:spPr/>
        <p:txBody>
          <a:bodyPr/>
          <a:lstStyle/>
          <a:p>
            <a:r>
              <a:rPr lang="en-US"/>
              <a:t>XP and agile principles</a:t>
            </a:r>
          </a:p>
        </p:txBody>
      </p:sp>
      <p:sp>
        <p:nvSpPr>
          <p:cNvPr id="1169411" name="Rectangle 3"/>
          <p:cNvSpPr>
            <a:spLocks noGrp="1" noChangeArrowheads="1"/>
          </p:cNvSpPr>
          <p:nvPr>
            <p:ph idx="1"/>
          </p:nvPr>
        </p:nvSpPr>
        <p:spPr/>
        <p:txBody>
          <a:bodyPr/>
          <a:lstStyle/>
          <a:p>
            <a:r>
              <a:rPr lang="en-US" sz="2400"/>
              <a:t>Incremental development is supported through small, frequent system releases.</a:t>
            </a:r>
          </a:p>
          <a:p>
            <a:r>
              <a:rPr lang="en-US" sz="2400"/>
              <a:t>Customer involvement means full-time customer engagement with the team.</a:t>
            </a:r>
          </a:p>
          <a:p>
            <a:r>
              <a:rPr lang="en-US" sz="2400"/>
              <a:t>People not process through pair programming, collective ownership and a process that avoids long working hours.</a:t>
            </a:r>
          </a:p>
          <a:p>
            <a:r>
              <a:rPr lang="en-US" sz="2400"/>
              <a:t>Change supported through regular system releases.</a:t>
            </a:r>
          </a:p>
          <a:p>
            <a:r>
              <a:rPr lang="en-US" sz="2400"/>
              <a:t>Maintaining simplicity through constant refactoring of code.</a:t>
            </a:r>
          </a:p>
        </p:txBody>
      </p:sp>
      <p:sp>
        <p:nvSpPr>
          <p:cNvPr id="2" name="Date Placeholder 1"/>
          <p:cNvSpPr>
            <a:spLocks noGrp="1"/>
          </p:cNvSpPr>
          <p:nvPr>
            <p:ph type="dt" sz="half" idx="10"/>
          </p:nvPr>
        </p:nvSpPr>
        <p:spPr/>
        <p:txBody>
          <a:bodyPr/>
          <a:lstStyle/>
          <a:p>
            <a:pPr>
              <a:defRPr/>
            </a:pPr>
            <a:fld id="{AE4772E0-1F17-4AFD-A035-F325EB3DB05D}" type="datetime1">
              <a:rPr lang="en-US" smtClean="0"/>
              <a:t>8/11/2022</a:t>
            </a:fld>
            <a:endParaRPr lang="en-US"/>
          </a:p>
        </p:txBody>
      </p:sp>
      <p:sp>
        <p:nvSpPr>
          <p:cNvPr id="5" name="Footer Placeholder 4"/>
          <p:cNvSpPr>
            <a:spLocks noGrp="1"/>
          </p:cNvSpPr>
          <p:nvPr>
            <p:ph type="ftr" sz="quarter" idx="11"/>
          </p:nvPr>
        </p:nvSpPr>
        <p:spPr/>
        <p:txBody>
          <a:bodyPr/>
          <a:lstStyle/>
          <a:p>
            <a:pPr>
              <a:defRPr/>
            </a:pPr>
            <a:r>
              <a:rPr lang="en-US" smtClean="0"/>
              <a:t>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16</a:t>
            </a:fld>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Influential XP practices</a:t>
            </a:r>
            <a:endParaRPr lang="en-US" dirty="0"/>
          </a:p>
        </p:txBody>
      </p:sp>
      <p:sp>
        <p:nvSpPr>
          <p:cNvPr id="3" name="Content Placeholder 2"/>
          <p:cNvSpPr>
            <a:spLocks noGrp="1"/>
          </p:cNvSpPr>
          <p:nvPr>
            <p:ph idx="1"/>
          </p:nvPr>
        </p:nvSpPr>
        <p:spPr/>
        <p:txBody>
          <a:bodyPr/>
          <a:lstStyle/>
          <a:p>
            <a:r>
              <a:rPr lang="en-US" dirty="0" smtClean="0"/>
              <a:t>Extreme programming has a technical focus and is not easy to integrate with management practice in most organizations.</a:t>
            </a:r>
          </a:p>
          <a:p>
            <a:r>
              <a:rPr lang="en-US" dirty="0" smtClean="0"/>
              <a:t>Consequently, while agile development uses practices from XP, the method as originally defined is not widely used.</a:t>
            </a:r>
          </a:p>
          <a:p>
            <a:r>
              <a:rPr lang="en-US" dirty="0" smtClean="0"/>
              <a:t>Key practices</a:t>
            </a:r>
          </a:p>
          <a:p>
            <a:pPr lvl="1"/>
            <a:r>
              <a:rPr lang="en-US" dirty="0" smtClean="0"/>
              <a:t>User stories for specification</a:t>
            </a:r>
          </a:p>
          <a:p>
            <a:pPr lvl="1"/>
            <a:r>
              <a:rPr lang="en-US" dirty="0" smtClean="0"/>
              <a:t>Refactoring</a:t>
            </a:r>
          </a:p>
          <a:p>
            <a:pPr lvl="1"/>
            <a:r>
              <a:rPr lang="en-US" dirty="0" smtClean="0"/>
              <a:t>Test-first development</a:t>
            </a:r>
          </a:p>
          <a:p>
            <a:pPr lvl="1"/>
            <a:r>
              <a:rPr lang="en-US" dirty="0" smtClean="0"/>
              <a:t>Pair programming</a:t>
            </a:r>
            <a:endParaRPr lang="en-US" dirty="0"/>
          </a:p>
        </p:txBody>
      </p:sp>
      <p:sp>
        <p:nvSpPr>
          <p:cNvPr id="6" name="Date Placeholder 5"/>
          <p:cNvSpPr>
            <a:spLocks noGrp="1"/>
          </p:cNvSpPr>
          <p:nvPr>
            <p:ph type="dt" sz="half" idx="10"/>
          </p:nvPr>
        </p:nvSpPr>
        <p:spPr/>
        <p:txBody>
          <a:bodyPr/>
          <a:lstStyle/>
          <a:p>
            <a:pPr>
              <a:defRPr/>
            </a:pPr>
            <a:fld id="{B6B748BA-BBF2-4C28-8CE7-E3765228BEE8}" type="datetime1">
              <a:rPr lang="en-US" smtClean="0"/>
              <a:t>8/11/2022</a:t>
            </a:fld>
            <a:endParaRPr lang="en-US"/>
          </a:p>
        </p:txBody>
      </p:sp>
      <p:sp>
        <p:nvSpPr>
          <p:cNvPr id="4" name="Footer Placeholder 3"/>
          <p:cNvSpPr>
            <a:spLocks noGrp="1"/>
          </p:cNvSpPr>
          <p:nvPr>
            <p:ph type="ftr" sz="quarter" idx="11"/>
          </p:nvPr>
        </p:nvSpPr>
        <p:spPr/>
        <p:txBody>
          <a:bodyPr/>
          <a:lstStyle/>
          <a:p>
            <a:pPr>
              <a:defRPr/>
            </a:pPr>
            <a:r>
              <a:rPr lang="en-US" smtClean="0"/>
              <a:t>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17</a:t>
            </a:fld>
            <a:endParaRPr lang="en-US"/>
          </a:p>
        </p:txBody>
      </p:sp>
    </p:spTree>
    <p:extLst>
      <p:ext uri="{BB962C8B-B14F-4D97-AF65-F5344CB8AC3E}">
        <p14:creationId xmlns:p14="http://schemas.microsoft.com/office/powerpoint/2010/main" val="324664539"/>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434" name="Rectangle 2"/>
          <p:cNvSpPr>
            <a:spLocks noGrp="1" noChangeArrowheads="1"/>
          </p:cNvSpPr>
          <p:nvPr>
            <p:ph type="title"/>
          </p:nvPr>
        </p:nvSpPr>
        <p:spPr/>
        <p:txBody>
          <a:bodyPr/>
          <a:lstStyle/>
          <a:p>
            <a:r>
              <a:rPr lang="en-US" dirty="0" smtClean="0"/>
              <a:t>User stories for requirements</a:t>
            </a:r>
            <a:endParaRPr lang="en-US" dirty="0"/>
          </a:p>
        </p:txBody>
      </p:sp>
      <p:sp>
        <p:nvSpPr>
          <p:cNvPr id="1170435" name="Rectangle 3"/>
          <p:cNvSpPr>
            <a:spLocks noGrp="1" noChangeArrowheads="1"/>
          </p:cNvSpPr>
          <p:nvPr>
            <p:ph idx="1"/>
          </p:nvPr>
        </p:nvSpPr>
        <p:spPr/>
        <p:txBody>
          <a:bodyPr/>
          <a:lstStyle/>
          <a:p>
            <a:r>
              <a:rPr lang="en-US" dirty="0"/>
              <a:t>In XP,</a:t>
            </a:r>
            <a:r>
              <a:rPr lang="en-US" dirty="0" smtClean="0"/>
              <a:t> a customer or user is part of the XP team and is responsible for making decisions on requirements.</a:t>
            </a:r>
          </a:p>
          <a:p>
            <a:r>
              <a:rPr lang="en-US" dirty="0" smtClean="0"/>
              <a:t>User </a:t>
            </a:r>
            <a:r>
              <a:rPr lang="en-US" dirty="0"/>
              <a:t>requirements are expressed as </a:t>
            </a:r>
            <a:r>
              <a:rPr lang="en-US" dirty="0" smtClean="0"/>
              <a:t>user stories or scenarios.</a:t>
            </a:r>
            <a:endParaRPr lang="en-US" dirty="0"/>
          </a:p>
          <a:p>
            <a:r>
              <a:rPr lang="en-US" dirty="0"/>
              <a:t>These are written on cards and the development team break them down into implementation tasks. These tasks are the basis of schedule and cost estimates.</a:t>
            </a:r>
          </a:p>
          <a:p>
            <a:r>
              <a:rPr lang="en-US" dirty="0"/>
              <a:t>The customer chooses the stories for inclusion in the next release based on their priorities and the schedule estimates.</a:t>
            </a:r>
          </a:p>
        </p:txBody>
      </p:sp>
      <p:sp>
        <p:nvSpPr>
          <p:cNvPr id="2" name="Date Placeholder 1"/>
          <p:cNvSpPr>
            <a:spLocks noGrp="1"/>
          </p:cNvSpPr>
          <p:nvPr>
            <p:ph type="dt" sz="half" idx="10"/>
          </p:nvPr>
        </p:nvSpPr>
        <p:spPr/>
        <p:txBody>
          <a:bodyPr/>
          <a:lstStyle/>
          <a:p>
            <a:pPr>
              <a:defRPr/>
            </a:pPr>
            <a:fld id="{5BB04434-BBD3-4B4F-880D-8BC626BCC7C1}" type="datetime1">
              <a:rPr lang="en-US" smtClean="0"/>
              <a:t>8/11/2022</a:t>
            </a:fld>
            <a:endParaRPr lang="en-US"/>
          </a:p>
        </p:txBody>
      </p:sp>
      <p:sp>
        <p:nvSpPr>
          <p:cNvPr id="5" name="Footer Placeholder 4"/>
          <p:cNvSpPr>
            <a:spLocks noGrp="1"/>
          </p:cNvSpPr>
          <p:nvPr>
            <p:ph type="ftr" sz="quarter" idx="11"/>
          </p:nvPr>
        </p:nvSpPr>
        <p:spPr/>
        <p:txBody>
          <a:bodyPr/>
          <a:lstStyle/>
          <a:p>
            <a:pPr>
              <a:defRPr/>
            </a:pPr>
            <a:r>
              <a:rPr lang="en-US" smtClean="0"/>
              <a:t>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18</a:t>
            </a:fld>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2482" name="Rectangle 2"/>
          <p:cNvSpPr>
            <a:spLocks noGrp="1" noChangeArrowheads="1"/>
          </p:cNvSpPr>
          <p:nvPr>
            <p:ph type="title"/>
          </p:nvPr>
        </p:nvSpPr>
        <p:spPr/>
        <p:txBody>
          <a:bodyPr/>
          <a:lstStyle/>
          <a:p>
            <a:r>
              <a:rPr lang="en-US" dirty="0" smtClean="0"/>
              <a:t>Test-first development</a:t>
            </a:r>
            <a:endParaRPr lang="en-US" dirty="0"/>
          </a:p>
        </p:txBody>
      </p:sp>
      <p:sp>
        <p:nvSpPr>
          <p:cNvPr id="1172483" name="Rectangle 3"/>
          <p:cNvSpPr>
            <a:spLocks noGrp="1" noChangeArrowheads="1"/>
          </p:cNvSpPr>
          <p:nvPr>
            <p:ph idx="1"/>
          </p:nvPr>
        </p:nvSpPr>
        <p:spPr/>
        <p:txBody>
          <a:bodyPr/>
          <a:lstStyle/>
          <a:p>
            <a:r>
              <a:rPr lang="en-US" dirty="0" smtClean="0"/>
              <a:t>Testing is central to XP and XP has developed an approach where the program is tested after every change has been made.</a:t>
            </a:r>
          </a:p>
          <a:p>
            <a:r>
              <a:rPr lang="en-US" dirty="0" smtClean="0"/>
              <a:t>XP testing features:</a:t>
            </a:r>
          </a:p>
          <a:p>
            <a:pPr lvl="1"/>
            <a:r>
              <a:rPr lang="en-US" dirty="0" smtClean="0"/>
              <a:t>Test</a:t>
            </a:r>
            <a:r>
              <a:rPr lang="en-US" dirty="0"/>
              <a:t>-first development.</a:t>
            </a:r>
          </a:p>
          <a:p>
            <a:pPr lvl="1"/>
            <a:r>
              <a:rPr lang="en-US" dirty="0"/>
              <a:t>Incremental test development from scenarios.</a:t>
            </a:r>
          </a:p>
          <a:p>
            <a:pPr lvl="1"/>
            <a:r>
              <a:rPr lang="en-US" dirty="0"/>
              <a:t>User involvement in test development and validation.</a:t>
            </a:r>
          </a:p>
          <a:p>
            <a:pPr lvl="1"/>
            <a:r>
              <a:rPr lang="en-US" dirty="0"/>
              <a:t>Automated test harnesses are used to run all component tests each time that a new release is built.</a:t>
            </a:r>
          </a:p>
        </p:txBody>
      </p:sp>
      <p:sp>
        <p:nvSpPr>
          <p:cNvPr id="2" name="Date Placeholder 1"/>
          <p:cNvSpPr>
            <a:spLocks noGrp="1"/>
          </p:cNvSpPr>
          <p:nvPr>
            <p:ph type="dt" sz="half" idx="10"/>
          </p:nvPr>
        </p:nvSpPr>
        <p:spPr/>
        <p:txBody>
          <a:bodyPr/>
          <a:lstStyle/>
          <a:p>
            <a:pPr>
              <a:defRPr/>
            </a:pPr>
            <a:fld id="{0155BCFB-3F44-45B9-AB54-B2A557F2DF0C}" type="datetime1">
              <a:rPr lang="en-US" smtClean="0"/>
              <a:t>8/11/2022</a:t>
            </a:fld>
            <a:endParaRPr lang="en-US"/>
          </a:p>
        </p:txBody>
      </p:sp>
      <p:sp>
        <p:nvSpPr>
          <p:cNvPr id="5" name="Footer Placeholder 4"/>
          <p:cNvSpPr>
            <a:spLocks noGrp="1"/>
          </p:cNvSpPr>
          <p:nvPr>
            <p:ph type="ftr" sz="quarter" idx="11"/>
          </p:nvPr>
        </p:nvSpPr>
        <p:spPr/>
        <p:txBody>
          <a:bodyPr/>
          <a:lstStyle/>
          <a:p>
            <a:pPr>
              <a:defRPr/>
            </a:pPr>
            <a:r>
              <a:rPr lang="en-US" smtClean="0"/>
              <a:t>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19</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Rapid software development</a:t>
            </a:r>
            <a:endParaRPr lang="en-US" dirty="0"/>
          </a:p>
        </p:txBody>
      </p:sp>
      <p:sp>
        <p:nvSpPr>
          <p:cNvPr id="3" name="Content Placeholder 2"/>
          <p:cNvSpPr>
            <a:spLocks noGrp="1"/>
          </p:cNvSpPr>
          <p:nvPr>
            <p:ph idx="1"/>
          </p:nvPr>
        </p:nvSpPr>
        <p:spPr>
          <a:xfrm>
            <a:off x="457200" y="1600200"/>
            <a:ext cx="8407400" cy="4525963"/>
          </a:xfrm>
        </p:spPr>
        <p:txBody>
          <a:bodyPr/>
          <a:lstStyle/>
          <a:p>
            <a:r>
              <a:rPr lang="en-US" dirty="0" smtClean="0"/>
              <a:t>Rapid development and delivery is now often the most important requirement for software systems</a:t>
            </a:r>
          </a:p>
          <a:p>
            <a:pPr lvl="1"/>
            <a:r>
              <a:rPr lang="en-US" dirty="0" smtClean="0"/>
              <a:t>Businesses operate in a fast –changing requirement and it is practically impossible to produce a set of stable software requirements</a:t>
            </a:r>
          </a:p>
          <a:p>
            <a:pPr lvl="1"/>
            <a:r>
              <a:rPr lang="en-US" dirty="0" smtClean="0"/>
              <a:t>Software has to evolve quickly to reflect changing business needs.</a:t>
            </a:r>
          </a:p>
          <a:p>
            <a:r>
              <a:rPr lang="en-US" dirty="0" smtClean="0"/>
              <a:t>Plan-driven development is essential for some types of system but does not meet these business needs.</a:t>
            </a:r>
          </a:p>
          <a:p>
            <a:r>
              <a:rPr lang="en-US" dirty="0" smtClean="0"/>
              <a:t>Agile development methods emerged in the late 1990s whose aim was to radically reduce the delivery time for working software systems</a:t>
            </a:r>
          </a:p>
        </p:txBody>
      </p:sp>
      <p:sp>
        <p:nvSpPr>
          <p:cNvPr id="6" name="Date Placeholder 5"/>
          <p:cNvSpPr>
            <a:spLocks noGrp="1"/>
          </p:cNvSpPr>
          <p:nvPr>
            <p:ph type="dt" sz="half" idx="10"/>
          </p:nvPr>
        </p:nvSpPr>
        <p:spPr/>
        <p:txBody>
          <a:bodyPr/>
          <a:lstStyle/>
          <a:p>
            <a:pPr>
              <a:defRPr/>
            </a:pPr>
            <a:fld id="{E4469C94-D62F-46D9-9391-B911041D1146}" type="datetime1">
              <a:rPr lang="en-US" smtClean="0"/>
              <a:t>8/11/2022</a:t>
            </a:fld>
            <a:endParaRPr lang="en-US"/>
          </a:p>
        </p:txBody>
      </p:sp>
      <p:sp>
        <p:nvSpPr>
          <p:cNvPr id="5" name="Footer Placeholder 4"/>
          <p:cNvSpPr>
            <a:spLocks noGrp="1"/>
          </p:cNvSpPr>
          <p:nvPr>
            <p:ph type="ftr" sz="quarter" idx="11"/>
          </p:nvPr>
        </p:nvSpPr>
        <p:spPr/>
        <p:txBody>
          <a:bodyPr/>
          <a:lstStyle/>
          <a:p>
            <a:pPr>
              <a:defRPr/>
            </a:pPr>
            <a:r>
              <a:rPr lang="en-US" smtClean="0"/>
              <a:t>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a:t>
            </a:fld>
            <a:endParaRPr lang="en-US"/>
          </a:p>
        </p:txBody>
      </p:sp>
    </p:spTree>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506" name="Rectangle 2"/>
          <p:cNvSpPr>
            <a:spLocks noGrp="1" noChangeArrowheads="1"/>
          </p:cNvSpPr>
          <p:nvPr>
            <p:ph type="title"/>
          </p:nvPr>
        </p:nvSpPr>
        <p:spPr/>
        <p:txBody>
          <a:bodyPr/>
          <a:lstStyle/>
          <a:p>
            <a:r>
              <a:rPr lang="en-US" dirty="0"/>
              <a:t>Test</a:t>
            </a:r>
            <a:r>
              <a:rPr lang="en-US" dirty="0" smtClean="0"/>
              <a:t>-driven </a:t>
            </a:r>
            <a:r>
              <a:rPr lang="en-US" dirty="0"/>
              <a:t>development</a:t>
            </a:r>
          </a:p>
        </p:txBody>
      </p:sp>
      <p:sp>
        <p:nvSpPr>
          <p:cNvPr id="1173507" name="Rectangle 3"/>
          <p:cNvSpPr>
            <a:spLocks noGrp="1" noChangeArrowheads="1"/>
          </p:cNvSpPr>
          <p:nvPr>
            <p:ph idx="1"/>
          </p:nvPr>
        </p:nvSpPr>
        <p:spPr/>
        <p:txBody>
          <a:bodyPr/>
          <a:lstStyle/>
          <a:p>
            <a:pPr>
              <a:lnSpc>
                <a:spcPct val="90000"/>
              </a:lnSpc>
            </a:pPr>
            <a:r>
              <a:rPr lang="en-US" dirty="0"/>
              <a:t>Writing tests before code clarifies the requirements to be implemented.</a:t>
            </a:r>
          </a:p>
          <a:p>
            <a:pPr>
              <a:lnSpc>
                <a:spcPct val="90000"/>
              </a:lnSpc>
            </a:pPr>
            <a:r>
              <a:rPr lang="en-US" dirty="0"/>
              <a:t>Tests are written as programs rather than data so that they can be executed automatically. The test includes a check that it has executed correctly</a:t>
            </a:r>
            <a:r>
              <a:rPr lang="en-US" dirty="0" smtClean="0"/>
              <a:t>.</a:t>
            </a:r>
          </a:p>
          <a:p>
            <a:pPr lvl="1">
              <a:lnSpc>
                <a:spcPct val="90000"/>
              </a:lnSpc>
            </a:pPr>
            <a:r>
              <a:rPr lang="en-US" dirty="0" smtClean="0"/>
              <a:t>Usually relies on a testing framework such as </a:t>
            </a:r>
            <a:r>
              <a:rPr lang="en-US" dirty="0" err="1" smtClean="0"/>
              <a:t>Junit</a:t>
            </a:r>
            <a:r>
              <a:rPr lang="en-US" dirty="0" smtClean="0"/>
              <a:t>.</a:t>
            </a:r>
          </a:p>
          <a:p>
            <a:pPr>
              <a:lnSpc>
                <a:spcPct val="90000"/>
              </a:lnSpc>
            </a:pPr>
            <a:r>
              <a:rPr lang="en-US" dirty="0"/>
              <a:t>All previous and new tests are</a:t>
            </a:r>
            <a:r>
              <a:rPr lang="en-US" dirty="0" smtClean="0"/>
              <a:t> run automatically when </a:t>
            </a:r>
            <a:r>
              <a:rPr lang="en-US" dirty="0"/>
              <a:t>new functionality is </a:t>
            </a:r>
            <a:r>
              <a:rPr lang="en-US" dirty="0" smtClean="0"/>
              <a:t>added, thus checking </a:t>
            </a:r>
            <a:r>
              <a:rPr lang="en-US" dirty="0"/>
              <a:t>that the new functionality has not introduced errors.</a:t>
            </a:r>
          </a:p>
        </p:txBody>
      </p:sp>
      <p:sp>
        <p:nvSpPr>
          <p:cNvPr id="2" name="Date Placeholder 1"/>
          <p:cNvSpPr>
            <a:spLocks noGrp="1"/>
          </p:cNvSpPr>
          <p:nvPr>
            <p:ph type="dt" sz="half" idx="10"/>
          </p:nvPr>
        </p:nvSpPr>
        <p:spPr/>
        <p:txBody>
          <a:bodyPr/>
          <a:lstStyle/>
          <a:p>
            <a:pPr>
              <a:defRPr/>
            </a:pPr>
            <a:fld id="{7914ED5A-21C9-4A9A-9061-A8600FF1FBF0}" type="datetime1">
              <a:rPr lang="en-US" smtClean="0"/>
              <a:t>8/11/2022</a:t>
            </a:fld>
            <a:endParaRPr lang="en-US"/>
          </a:p>
        </p:txBody>
      </p:sp>
      <p:sp>
        <p:nvSpPr>
          <p:cNvPr id="5" name="Footer Placeholder 4"/>
          <p:cNvSpPr>
            <a:spLocks noGrp="1"/>
          </p:cNvSpPr>
          <p:nvPr>
            <p:ph type="ftr" sz="quarter" idx="11"/>
          </p:nvPr>
        </p:nvSpPr>
        <p:spPr/>
        <p:txBody>
          <a:bodyPr/>
          <a:lstStyle/>
          <a:p>
            <a:pPr>
              <a:defRPr/>
            </a:pPr>
            <a:r>
              <a:rPr lang="en-US" smtClean="0"/>
              <a:t>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20</a:t>
            </a:fld>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Customer involvement</a:t>
            </a:r>
            <a:endParaRPr lang="en-US" dirty="0"/>
          </a:p>
        </p:txBody>
      </p:sp>
      <p:sp>
        <p:nvSpPr>
          <p:cNvPr id="3" name="Content Placeholder 2"/>
          <p:cNvSpPr>
            <a:spLocks noGrp="1"/>
          </p:cNvSpPr>
          <p:nvPr>
            <p:ph idx="1"/>
          </p:nvPr>
        </p:nvSpPr>
        <p:spPr/>
        <p:txBody>
          <a:bodyPr/>
          <a:lstStyle/>
          <a:p>
            <a:r>
              <a:rPr lang="en-GB" dirty="0" smtClean="0"/>
              <a:t>The role of the customer in the testing process is to help develop acceptance tests for the stories that are to be implemented in the next release of the system. </a:t>
            </a:r>
          </a:p>
          <a:p>
            <a:r>
              <a:rPr lang="en-GB" dirty="0" smtClean="0"/>
              <a:t>The customer who is part of the team writes tests as development proceeds. All new code is therefore validated to ensure that it is what the customer needs. </a:t>
            </a:r>
          </a:p>
          <a:p>
            <a:r>
              <a:rPr lang="en-GB" dirty="0" smtClean="0"/>
              <a:t>However, people adopting the customer role have limited time available and so cannot work full-time with the development team. They may feel that providing the requirements was enough of a contribution and so may be reluctant to get involved in the testing process. </a:t>
            </a:r>
            <a:endParaRPr lang="en-US" dirty="0"/>
          </a:p>
        </p:txBody>
      </p:sp>
      <p:sp>
        <p:nvSpPr>
          <p:cNvPr id="6" name="Date Placeholder 5"/>
          <p:cNvSpPr>
            <a:spLocks noGrp="1"/>
          </p:cNvSpPr>
          <p:nvPr>
            <p:ph type="dt" sz="half" idx="10"/>
          </p:nvPr>
        </p:nvSpPr>
        <p:spPr/>
        <p:txBody>
          <a:bodyPr/>
          <a:lstStyle/>
          <a:p>
            <a:pPr>
              <a:defRPr/>
            </a:pPr>
            <a:fld id="{E776B2A2-6828-420E-8E8B-01BD9306539A}" type="datetime1">
              <a:rPr lang="en-US" smtClean="0"/>
              <a:t>8/11/2022</a:t>
            </a:fld>
            <a:endParaRPr lang="en-US"/>
          </a:p>
        </p:txBody>
      </p:sp>
      <p:sp>
        <p:nvSpPr>
          <p:cNvPr id="4" name="Footer Placeholder 3"/>
          <p:cNvSpPr>
            <a:spLocks noGrp="1"/>
          </p:cNvSpPr>
          <p:nvPr>
            <p:ph type="ftr" sz="quarter" idx="11"/>
          </p:nvPr>
        </p:nvSpPr>
        <p:spPr/>
        <p:txBody>
          <a:bodyPr/>
          <a:lstStyle/>
          <a:p>
            <a:pPr>
              <a:defRPr/>
            </a:pPr>
            <a:r>
              <a:rPr lang="en-US" smtClean="0"/>
              <a:t>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21</a:t>
            </a:fld>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4530" name="Rectangle 2"/>
          <p:cNvSpPr>
            <a:spLocks noGrp="1" noChangeArrowheads="1"/>
          </p:cNvSpPr>
          <p:nvPr>
            <p:ph type="title"/>
          </p:nvPr>
        </p:nvSpPr>
        <p:spPr/>
        <p:txBody>
          <a:bodyPr/>
          <a:lstStyle/>
          <a:p>
            <a:r>
              <a:rPr lang="en-US"/>
              <a:t>Pair programming</a:t>
            </a:r>
          </a:p>
        </p:txBody>
      </p:sp>
      <p:sp>
        <p:nvSpPr>
          <p:cNvPr id="1174531" name="Rectangle 3"/>
          <p:cNvSpPr>
            <a:spLocks noGrp="1" noChangeArrowheads="1"/>
          </p:cNvSpPr>
          <p:nvPr>
            <p:ph idx="1"/>
          </p:nvPr>
        </p:nvSpPr>
        <p:spPr/>
        <p:txBody>
          <a:bodyPr/>
          <a:lstStyle/>
          <a:p>
            <a:pPr>
              <a:lnSpc>
                <a:spcPct val="90000"/>
              </a:lnSpc>
            </a:pPr>
            <a:r>
              <a:rPr lang="en-US" sz="2400" dirty="0" smtClean="0"/>
              <a:t>Pair </a:t>
            </a:r>
            <a:r>
              <a:rPr lang="en-US" dirty="0" smtClean="0"/>
              <a:t>programming involves </a:t>
            </a:r>
            <a:r>
              <a:rPr lang="en-US" sz="2400" dirty="0" smtClean="0"/>
              <a:t>programmers working </a:t>
            </a:r>
            <a:r>
              <a:rPr lang="en-US" sz="2400" dirty="0"/>
              <a:t>in pairs, </a:t>
            </a:r>
            <a:r>
              <a:rPr lang="en-US" sz="2400" dirty="0" smtClean="0"/>
              <a:t>developing code together.</a:t>
            </a:r>
            <a:endParaRPr lang="en-US" sz="2400" dirty="0"/>
          </a:p>
          <a:p>
            <a:pPr>
              <a:lnSpc>
                <a:spcPct val="90000"/>
              </a:lnSpc>
            </a:pPr>
            <a:r>
              <a:rPr lang="en-US" sz="2400" dirty="0"/>
              <a:t>This helps develop common ownership of code and spreads knowledge across the team.</a:t>
            </a:r>
          </a:p>
          <a:p>
            <a:pPr>
              <a:lnSpc>
                <a:spcPct val="90000"/>
              </a:lnSpc>
            </a:pPr>
            <a:r>
              <a:rPr lang="en-US" sz="2400" dirty="0"/>
              <a:t>It serves as an informal review process as each line of code is looked at by more than 1 person.</a:t>
            </a:r>
          </a:p>
          <a:p>
            <a:pPr>
              <a:lnSpc>
                <a:spcPct val="90000"/>
              </a:lnSpc>
            </a:pPr>
            <a:r>
              <a:rPr lang="en-US" sz="2400" dirty="0"/>
              <a:t>It encourages refactoring as the whole team can benefit from </a:t>
            </a:r>
            <a:r>
              <a:rPr lang="en-US" dirty="0" smtClean="0"/>
              <a:t>improving the system code.</a:t>
            </a:r>
            <a:endParaRPr lang="en-US" sz="2400" dirty="0"/>
          </a:p>
        </p:txBody>
      </p:sp>
      <p:sp>
        <p:nvSpPr>
          <p:cNvPr id="2" name="Date Placeholder 1"/>
          <p:cNvSpPr>
            <a:spLocks noGrp="1"/>
          </p:cNvSpPr>
          <p:nvPr>
            <p:ph type="dt" sz="half" idx="10"/>
          </p:nvPr>
        </p:nvSpPr>
        <p:spPr/>
        <p:txBody>
          <a:bodyPr/>
          <a:lstStyle/>
          <a:p>
            <a:pPr>
              <a:defRPr/>
            </a:pPr>
            <a:fld id="{CD161BE5-D60B-4794-B3A8-088B113F8BA2}" type="datetime1">
              <a:rPr lang="en-US" smtClean="0"/>
              <a:t>8/11/2022</a:t>
            </a:fld>
            <a:endParaRPr lang="en-US"/>
          </a:p>
        </p:txBody>
      </p:sp>
      <p:sp>
        <p:nvSpPr>
          <p:cNvPr id="5" name="Footer Placeholder 4"/>
          <p:cNvSpPr>
            <a:spLocks noGrp="1"/>
          </p:cNvSpPr>
          <p:nvPr>
            <p:ph type="ftr" sz="quarter" idx="11"/>
          </p:nvPr>
        </p:nvSpPr>
        <p:spPr/>
        <p:txBody>
          <a:bodyPr/>
          <a:lstStyle/>
          <a:p>
            <a:pPr>
              <a:defRPr/>
            </a:pPr>
            <a:r>
              <a:rPr lang="en-US" smtClean="0"/>
              <a:t>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22</a:t>
            </a:fld>
            <a:endParaRPr lang="en-US"/>
          </a:p>
        </p:txBody>
      </p:sp>
    </p:spTree>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project management</a:t>
            </a:r>
            <a:endParaRPr lang="en-US" dirty="0"/>
          </a:p>
        </p:txBody>
      </p:sp>
      <p:sp>
        <p:nvSpPr>
          <p:cNvPr id="3" name="Content Placeholder 2"/>
          <p:cNvSpPr>
            <a:spLocks noGrp="1"/>
          </p:cNvSpPr>
          <p:nvPr>
            <p:ph idx="1"/>
          </p:nvPr>
        </p:nvSpPr>
        <p:spPr/>
        <p:txBody>
          <a:bodyPr/>
          <a:lstStyle/>
          <a:p>
            <a:r>
              <a:rPr lang="en-GB" dirty="0" smtClean="0"/>
              <a:t>The principal responsibility of software project managers is to manage the project so that the software is delivered on time and within the planned budget for the project. </a:t>
            </a:r>
          </a:p>
          <a:p>
            <a:r>
              <a:rPr lang="en-GB" dirty="0" smtClean="0"/>
              <a:t>The standard approach to project management is plan-driven. Managers draw up a plan for the project showing what should be delivered, when it should be delivered and who will work on the development of the project deliverables. </a:t>
            </a:r>
          </a:p>
          <a:p>
            <a:r>
              <a:rPr lang="en-GB" dirty="0" smtClean="0"/>
              <a:t>Agile project management requires a different approach, which is adapted to incremental development and the practices used in agile methods. </a:t>
            </a:r>
            <a:endParaRPr lang="en-US" dirty="0"/>
          </a:p>
        </p:txBody>
      </p:sp>
      <p:sp>
        <p:nvSpPr>
          <p:cNvPr id="6" name="Date Placeholder 5"/>
          <p:cNvSpPr>
            <a:spLocks noGrp="1"/>
          </p:cNvSpPr>
          <p:nvPr>
            <p:ph type="dt" sz="half" idx="10"/>
          </p:nvPr>
        </p:nvSpPr>
        <p:spPr/>
        <p:txBody>
          <a:bodyPr/>
          <a:lstStyle/>
          <a:p>
            <a:pPr>
              <a:defRPr/>
            </a:pPr>
            <a:fld id="{C1BA8C15-2EE6-4C17-9160-7BF013EE48AC}" type="datetime1">
              <a:rPr lang="en-US" smtClean="0"/>
              <a:t>8/11/2022</a:t>
            </a:fld>
            <a:endParaRPr lang="en-US"/>
          </a:p>
        </p:txBody>
      </p:sp>
      <p:sp>
        <p:nvSpPr>
          <p:cNvPr id="5" name="Footer Placeholder 4"/>
          <p:cNvSpPr>
            <a:spLocks noGrp="1"/>
          </p:cNvSpPr>
          <p:nvPr>
            <p:ph type="ftr" sz="quarter" idx="11"/>
          </p:nvPr>
        </p:nvSpPr>
        <p:spPr/>
        <p:txBody>
          <a:bodyPr/>
          <a:lstStyle/>
          <a:p>
            <a:pPr>
              <a:defRPr/>
            </a:pPr>
            <a:r>
              <a:rPr lang="en-US" smtClean="0"/>
              <a:t>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23</a:t>
            </a:fld>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development</a:t>
            </a:r>
            <a:endParaRPr lang="en-US" dirty="0"/>
          </a:p>
        </p:txBody>
      </p:sp>
      <p:sp>
        <p:nvSpPr>
          <p:cNvPr id="3" name="Content Placeholder 2"/>
          <p:cNvSpPr>
            <a:spLocks noGrp="1"/>
          </p:cNvSpPr>
          <p:nvPr>
            <p:ph idx="1"/>
          </p:nvPr>
        </p:nvSpPr>
        <p:spPr/>
        <p:txBody>
          <a:bodyPr/>
          <a:lstStyle/>
          <a:p>
            <a:r>
              <a:rPr lang="en-US" dirty="0" smtClean="0"/>
              <a:t>Program specification</a:t>
            </a:r>
            <a:r>
              <a:rPr lang="en-US" dirty="0"/>
              <a:t>, design and implementation are inter-leaved</a:t>
            </a:r>
          </a:p>
          <a:p>
            <a:r>
              <a:rPr lang="en-US" dirty="0" smtClean="0"/>
              <a:t>The system </a:t>
            </a:r>
            <a:r>
              <a:rPr lang="en-US" dirty="0"/>
              <a:t>is developed as a series of versions </a:t>
            </a:r>
            <a:r>
              <a:rPr lang="en-US" dirty="0" smtClean="0"/>
              <a:t>or increments with </a:t>
            </a:r>
            <a:r>
              <a:rPr lang="en-US" dirty="0"/>
              <a:t>stakeholders involved in </a:t>
            </a:r>
            <a:r>
              <a:rPr lang="en-US" dirty="0" smtClean="0"/>
              <a:t>version specification and evaluation</a:t>
            </a:r>
          </a:p>
          <a:p>
            <a:r>
              <a:rPr lang="en-US" dirty="0" smtClean="0"/>
              <a:t>Frequent delivery of new versions for evaluation</a:t>
            </a:r>
            <a:endParaRPr lang="en-US" dirty="0"/>
          </a:p>
          <a:p>
            <a:r>
              <a:rPr lang="en-US" dirty="0" smtClean="0"/>
              <a:t>Extensive tool support (e.g. automated testing tools) used to support development.</a:t>
            </a:r>
          </a:p>
          <a:p>
            <a:r>
              <a:rPr lang="en-US" dirty="0" smtClean="0"/>
              <a:t>Minimal documentation – focus on working code</a:t>
            </a:r>
            <a:endParaRPr lang="en-US" dirty="0"/>
          </a:p>
          <a:p>
            <a:endParaRPr lang="en-US" dirty="0"/>
          </a:p>
        </p:txBody>
      </p:sp>
      <p:sp>
        <p:nvSpPr>
          <p:cNvPr id="6" name="Date Placeholder 5"/>
          <p:cNvSpPr>
            <a:spLocks noGrp="1"/>
          </p:cNvSpPr>
          <p:nvPr>
            <p:ph type="dt" sz="half" idx="10"/>
          </p:nvPr>
        </p:nvSpPr>
        <p:spPr/>
        <p:txBody>
          <a:bodyPr/>
          <a:lstStyle/>
          <a:p>
            <a:pPr>
              <a:defRPr/>
            </a:pPr>
            <a:fld id="{24EDB658-063F-4E20-B864-5900FA3472F5}" type="datetime1">
              <a:rPr lang="en-US" smtClean="0"/>
              <a:t>8/11/2022</a:t>
            </a:fld>
            <a:endParaRPr lang="en-US"/>
          </a:p>
        </p:txBody>
      </p:sp>
      <p:sp>
        <p:nvSpPr>
          <p:cNvPr id="4" name="Footer Placeholder 3"/>
          <p:cNvSpPr>
            <a:spLocks noGrp="1"/>
          </p:cNvSpPr>
          <p:nvPr>
            <p:ph type="ftr" sz="quarter" idx="11"/>
          </p:nvPr>
        </p:nvSpPr>
        <p:spPr/>
        <p:txBody>
          <a:bodyPr/>
          <a:lstStyle/>
          <a:p>
            <a:pPr>
              <a:defRPr/>
            </a:pPr>
            <a:r>
              <a:rPr lang="en-US" smtClean="0"/>
              <a:t>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3</a:t>
            </a:fld>
            <a:endParaRPr lang="en-US"/>
          </a:p>
        </p:txBody>
      </p:sp>
    </p:spTree>
    <p:extLst>
      <p:ext uri="{BB962C8B-B14F-4D97-AF65-F5344CB8AC3E}">
        <p14:creationId xmlns:p14="http://schemas.microsoft.com/office/powerpoint/2010/main" val="1082643685"/>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dirty="0" smtClean="0"/>
              <a:t>Plan-driven and agile development</a:t>
            </a:r>
          </a:p>
        </p:txBody>
      </p:sp>
      <p:sp>
        <p:nvSpPr>
          <p:cNvPr id="2" name="Date Placeholder 1"/>
          <p:cNvSpPr>
            <a:spLocks noGrp="1"/>
          </p:cNvSpPr>
          <p:nvPr>
            <p:ph type="dt" sz="half" idx="10"/>
          </p:nvPr>
        </p:nvSpPr>
        <p:spPr/>
        <p:txBody>
          <a:bodyPr/>
          <a:lstStyle/>
          <a:p>
            <a:pPr>
              <a:defRPr/>
            </a:pPr>
            <a:fld id="{AD6668B1-DD22-497C-A898-5D66C9AB315C}" type="datetime1">
              <a:rPr lang="en-US" smtClean="0"/>
              <a:t>8/11/2022</a:t>
            </a:fld>
            <a:endParaRPr lang="en-US"/>
          </a:p>
        </p:txBody>
      </p:sp>
      <p:sp>
        <p:nvSpPr>
          <p:cNvPr id="6" name="Footer Placeholder 5"/>
          <p:cNvSpPr>
            <a:spLocks noGrp="1"/>
          </p:cNvSpPr>
          <p:nvPr>
            <p:ph type="ftr" sz="quarter" idx="11"/>
          </p:nvPr>
        </p:nvSpPr>
        <p:spPr/>
        <p:txBody>
          <a:bodyPr/>
          <a:lstStyle/>
          <a:p>
            <a:pPr>
              <a:defRPr/>
            </a:pPr>
            <a:r>
              <a:rPr lang="en-US" smtClean="0"/>
              <a:t>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4</a:t>
            </a:fld>
            <a:endParaRPr lang="en-US"/>
          </a:p>
        </p:txBody>
      </p:sp>
      <p:pic>
        <p:nvPicPr>
          <p:cNvPr id="4" name="Picture 3" descr="3.2 PlanBasedAgile.eps"/>
          <p:cNvPicPr>
            <a:picLocks noChangeAspect="1"/>
          </p:cNvPicPr>
          <p:nvPr/>
        </p:nvPicPr>
        <p:blipFill>
          <a:blip r:embed="rId2"/>
          <a:stretch>
            <a:fillRect/>
          </a:stretch>
        </p:blipFill>
        <p:spPr>
          <a:xfrm>
            <a:off x="1734750" y="1785249"/>
            <a:ext cx="5731937" cy="4357990"/>
          </a:xfrm>
          <a:prstGeom prst="rect">
            <a:avLst/>
          </a:prstGeom>
        </p:spPr>
      </p:pic>
    </p:spTree>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Plan-driven and agile development</a:t>
            </a:r>
            <a:endParaRPr lang="en-US" dirty="0"/>
          </a:p>
        </p:txBody>
      </p:sp>
      <p:sp>
        <p:nvSpPr>
          <p:cNvPr id="3" name="Content Placeholder 2"/>
          <p:cNvSpPr>
            <a:spLocks noGrp="1"/>
          </p:cNvSpPr>
          <p:nvPr>
            <p:ph idx="1"/>
          </p:nvPr>
        </p:nvSpPr>
        <p:spPr/>
        <p:txBody>
          <a:bodyPr/>
          <a:lstStyle/>
          <a:p>
            <a:r>
              <a:rPr lang="en-US" dirty="0" smtClean="0"/>
              <a:t>Plan-driven development</a:t>
            </a:r>
          </a:p>
          <a:p>
            <a:pPr lvl="1"/>
            <a:r>
              <a:rPr lang="en-US" dirty="0" smtClean="0"/>
              <a:t>A plan-driven approach to software engineering is based around separate development stages with the outputs to be produced at each of these stages planned in advance.</a:t>
            </a:r>
          </a:p>
          <a:p>
            <a:pPr lvl="1"/>
            <a:r>
              <a:rPr lang="en-US" dirty="0" smtClean="0"/>
              <a:t>Not necessarily waterfall model – plan-driven, incremental development is possible</a:t>
            </a:r>
          </a:p>
          <a:p>
            <a:pPr lvl="1"/>
            <a:r>
              <a:rPr lang="en-US" dirty="0" smtClean="0"/>
              <a:t>Iteration occurs within activities. </a:t>
            </a:r>
          </a:p>
          <a:p>
            <a:r>
              <a:rPr lang="en-US" dirty="0" smtClean="0"/>
              <a:t>Agile development</a:t>
            </a:r>
          </a:p>
          <a:p>
            <a:pPr lvl="1"/>
            <a:r>
              <a:rPr lang="en-US" dirty="0" smtClean="0"/>
              <a:t>Specification, design, implementation and testing are inter-leaved and the outputs from the development process are decided through a process of negotiation during the software development process.</a:t>
            </a:r>
            <a:endParaRPr lang="en-US" dirty="0"/>
          </a:p>
        </p:txBody>
      </p:sp>
      <p:sp>
        <p:nvSpPr>
          <p:cNvPr id="6" name="Date Placeholder 5"/>
          <p:cNvSpPr>
            <a:spLocks noGrp="1"/>
          </p:cNvSpPr>
          <p:nvPr>
            <p:ph type="dt" sz="half" idx="10"/>
          </p:nvPr>
        </p:nvSpPr>
        <p:spPr/>
        <p:txBody>
          <a:bodyPr/>
          <a:lstStyle/>
          <a:p>
            <a:pPr>
              <a:defRPr/>
            </a:pPr>
            <a:fld id="{B078D946-6C73-45F8-98B3-149E5E55CB32}" type="datetime1">
              <a:rPr lang="en-US" smtClean="0"/>
              <a:t>8/11/2022</a:t>
            </a:fld>
            <a:endParaRPr lang="en-US"/>
          </a:p>
        </p:txBody>
      </p:sp>
      <p:sp>
        <p:nvSpPr>
          <p:cNvPr id="5" name="Footer Placeholder 4"/>
          <p:cNvSpPr>
            <a:spLocks noGrp="1"/>
          </p:cNvSpPr>
          <p:nvPr>
            <p:ph type="ftr" sz="quarter" idx="11"/>
          </p:nvPr>
        </p:nvSpPr>
        <p:spPr/>
        <p:txBody>
          <a:bodyPr/>
          <a:lstStyle/>
          <a:p>
            <a:pPr>
              <a:defRPr/>
            </a:pPr>
            <a:r>
              <a:rPr lang="en-US" smtClean="0"/>
              <a:t>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5</a:t>
            </a:fld>
            <a:endParaRPr lang="en-US"/>
          </a:p>
        </p:txBody>
      </p:sp>
    </p:spTree>
    <p:extLst>
      <p:ext uri="{BB962C8B-B14F-4D97-AF65-F5344CB8AC3E}">
        <p14:creationId xmlns:p14="http://schemas.microsoft.com/office/powerpoint/2010/main" val="4250143957"/>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55838"/>
            <a:ext cx="8229600" cy="1143000"/>
          </a:xfrm>
        </p:spPr>
        <p:txBody>
          <a:bodyPr/>
          <a:lstStyle/>
          <a:p>
            <a:pPr algn="ctr"/>
            <a:r>
              <a:rPr lang="en-US" dirty="0" smtClean="0"/>
              <a:t>Agile methods</a:t>
            </a:r>
            <a:endParaRPr lang="en-US" dirty="0"/>
          </a:p>
        </p:txBody>
      </p:sp>
      <p:sp>
        <p:nvSpPr>
          <p:cNvPr id="3" name="Content Placeholder 2"/>
          <p:cNvSpPr>
            <a:spLocks noGrp="1"/>
          </p:cNvSpPr>
          <p:nvPr>
            <p:ph idx="1"/>
          </p:nvPr>
        </p:nvSpPr>
        <p:spPr/>
        <p:txBody>
          <a:bodyPr/>
          <a:lstStyle/>
          <a:p>
            <a:endParaRPr lang="en-US" dirty="0"/>
          </a:p>
        </p:txBody>
      </p:sp>
      <p:sp>
        <p:nvSpPr>
          <p:cNvPr id="6" name="Date Placeholder 5"/>
          <p:cNvSpPr>
            <a:spLocks noGrp="1"/>
          </p:cNvSpPr>
          <p:nvPr>
            <p:ph type="dt" sz="half" idx="10"/>
          </p:nvPr>
        </p:nvSpPr>
        <p:spPr/>
        <p:txBody>
          <a:bodyPr/>
          <a:lstStyle/>
          <a:p>
            <a:pPr>
              <a:defRPr/>
            </a:pPr>
            <a:fld id="{197E63D8-603E-4D06-8BEC-801946598FA9}" type="datetime1">
              <a:rPr lang="en-US" smtClean="0"/>
              <a:t>8/11/2022</a:t>
            </a:fld>
            <a:endParaRPr lang="en-US"/>
          </a:p>
        </p:txBody>
      </p:sp>
      <p:sp>
        <p:nvSpPr>
          <p:cNvPr id="4" name="Footer Placeholder 3"/>
          <p:cNvSpPr>
            <a:spLocks noGrp="1"/>
          </p:cNvSpPr>
          <p:nvPr>
            <p:ph type="ftr" sz="quarter" idx="11"/>
          </p:nvPr>
        </p:nvSpPr>
        <p:spPr/>
        <p:txBody>
          <a:bodyPr/>
          <a:lstStyle/>
          <a:p>
            <a:pPr>
              <a:defRPr/>
            </a:pPr>
            <a:r>
              <a:rPr lang="en-US" smtClean="0"/>
              <a:t>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6</a:t>
            </a:fld>
            <a:endParaRPr lang="en-US"/>
          </a:p>
        </p:txBody>
      </p:sp>
    </p:spTree>
    <p:extLst>
      <p:ext uri="{BB962C8B-B14F-4D97-AF65-F5344CB8AC3E}">
        <p14:creationId xmlns:p14="http://schemas.microsoft.com/office/powerpoint/2010/main" val="3495848978"/>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p:txBody>
          <a:bodyPr/>
          <a:lstStyle/>
          <a:p>
            <a:r>
              <a:rPr lang="en-US"/>
              <a:t>Agile methods</a:t>
            </a:r>
          </a:p>
        </p:txBody>
      </p:sp>
      <p:sp>
        <p:nvSpPr>
          <p:cNvPr id="1166339" name="Rectangle 3"/>
          <p:cNvSpPr>
            <a:spLocks noGrp="1" noChangeArrowheads="1"/>
          </p:cNvSpPr>
          <p:nvPr>
            <p:ph idx="1"/>
          </p:nvPr>
        </p:nvSpPr>
        <p:spPr/>
        <p:txBody>
          <a:bodyPr/>
          <a:lstStyle/>
          <a:p>
            <a:r>
              <a:rPr lang="en-US" sz="2400" dirty="0"/>
              <a:t>Dissatisfaction with the overheads involved in</a:t>
            </a:r>
            <a:r>
              <a:rPr lang="en-US" sz="2400" dirty="0" smtClean="0"/>
              <a:t> software design </a:t>
            </a:r>
            <a:r>
              <a:rPr lang="en-US" sz="2400" dirty="0"/>
              <a:t>methods</a:t>
            </a:r>
            <a:r>
              <a:rPr lang="en-US" sz="2400" dirty="0" smtClean="0"/>
              <a:t> of the 1980s and 1990s led </a:t>
            </a:r>
            <a:r>
              <a:rPr lang="en-US" sz="2400" dirty="0"/>
              <a:t>to the creation of agile methods. These methods:</a:t>
            </a:r>
          </a:p>
          <a:p>
            <a:pPr lvl="1"/>
            <a:r>
              <a:rPr lang="en-US" sz="2000" dirty="0"/>
              <a:t>Focus on the code rather than the </a:t>
            </a:r>
            <a:r>
              <a:rPr lang="en-US" sz="2000" dirty="0" smtClean="0"/>
              <a:t>design</a:t>
            </a:r>
          </a:p>
          <a:p>
            <a:pPr lvl="1"/>
            <a:r>
              <a:rPr lang="en-US" sz="2000" dirty="0"/>
              <a:t>Are based on an iterative approach to software </a:t>
            </a:r>
            <a:r>
              <a:rPr lang="en-US" sz="2000" dirty="0" smtClean="0"/>
              <a:t>development</a:t>
            </a:r>
          </a:p>
          <a:p>
            <a:pPr lvl="1"/>
            <a:r>
              <a:rPr lang="en-US" sz="2000" dirty="0"/>
              <a:t>Are intended to deliver working software quickly and evolve this quickly to meet changing requirements</a:t>
            </a:r>
            <a:r>
              <a:rPr lang="en-US" sz="2000" dirty="0" smtClean="0"/>
              <a:t>.</a:t>
            </a:r>
          </a:p>
          <a:p>
            <a:r>
              <a:rPr lang="en-US" sz="2400" dirty="0" smtClean="0"/>
              <a:t>The aim of agile methods is to reduce overheads in the software process (e.g. by limiting documentation) and to be able to respond quickly to changing requirements without excessive rework.</a:t>
            </a:r>
            <a:endParaRPr lang="en-US" sz="2400" dirty="0"/>
          </a:p>
        </p:txBody>
      </p:sp>
      <p:sp>
        <p:nvSpPr>
          <p:cNvPr id="2" name="Date Placeholder 1"/>
          <p:cNvSpPr>
            <a:spLocks noGrp="1"/>
          </p:cNvSpPr>
          <p:nvPr>
            <p:ph type="dt" sz="half" idx="10"/>
          </p:nvPr>
        </p:nvSpPr>
        <p:spPr/>
        <p:txBody>
          <a:bodyPr/>
          <a:lstStyle/>
          <a:p>
            <a:pPr>
              <a:defRPr/>
            </a:pPr>
            <a:fld id="{536E02F9-D780-4513-B38B-825E193BB88C}" type="datetime1">
              <a:rPr lang="en-US" smtClean="0"/>
              <a:t>8/11/2022</a:t>
            </a:fld>
            <a:endParaRPr lang="en-US"/>
          </a:p>
        </p:txBody>
      </p:sp>
      <p:sp>
        <p:nvSpPr>
          <p:cNvPr id="5" name="Footer Placeholder 4"/>
          <p:cNvSpPr>
            <a:spLocks noGrp="1"/>
          </p:cNvSpPr>
          <p:nvPr>
            <p:ph type="ftr" sz="quarter" idx="11"/>
          </p:nvPr>
        </p:nvSpPr>
        <p:spPr/>
        <p:txBody>
          <a:bodyPr/>
          <a:lstStyle/>
          <a:p>
            <a:pPr>
              <a:defRPr/>
            </a:pPr>
            <a:r>
              <a:rPr lang="en-US" smtClean="0"/>
              <a:t>Agile Software Development</a:t>
            </a:r>
            <a:endParaRPr lang="en-US"/>
          </a:p>
        </p:txBody>
      </p:sp>
      <p:sp>
        <p:nvSpPr>
          <p:cNvPr id="4" name="Slide Number Placeholder 3"/>
          <p:cNvSpPr>
            <a:spLocks noGrp="1"/>
          </p:cNvSpPr>
          <p:nvPr>
            <p:ph type="sldNum" sz="quarter" idx="12"/>
          </p:nvPr>
        </p:nvSpPr>
        <p:spPr/>
        <p:txBody>
          <a:bodyPr/>
          <a:lstStyle/>
          <a:p>
            <a:pPr>
              <a:defRPr/>
            </a:pPr>
            <a:fld id="{EAB5BBF0-B782-3644-AFE1-10103AC25370}" type="slidenum">
              <a:rPr lang="en-US" smtClean="0"/>
              <a:pPr>
                <a:defRPr/>
              </a:pPr>
              <a:t>7</a:t>
            </a:fld>
            <a:endParaRPr lang="en-US"/>
          </a:p>
        </p:txBody>
      </p:sp>
    </p:spTree>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Agile manifesto </a:t>
            </a:r>
            <a:endParaRPr lang="en-US" dirty="0"/>
          </a:p>
        </p:txBody>
      </p:sp>
      <p:sp>
        <p:nvSpPr>
          <p:cNvPr id="3" name="Content Placeholder 2"/>
          <p:cNvSpPr>
            <a:spLocks noGrp="1"/>
          </p:cNvSpPr>
          <p:nvPr>
            <p:ph idx="1"/>
          </p:nvPr>
        </p:nvSpPr>
        <p:spPr/>
        <p:txBody>
          <a:bodyPr/>
          <a:lstStyle/>
          <a:p>
            <a:r>
              <a:rPr lang="en-US" i="1" dirty="0" smtClean="0"/>
              <a:t>We are uncovering better ways of developing  software by doing it and helping others do it.  Through this work we have come to value:</a:t>
            </a:r>
            <a:endParaRPr lang="en-GB" dirty="0" smtClean="0"/>
          </a:p>
          <a:p>
            <a:pPr lvl="1"/>
            <a:r>
              <a:rPr lang="en-US" i="1" dirty="0" smtClean="0"/>
              <a:t>Individuals and interactions over processes and tools</a:t>
            </a:r>
            <a:br>
              <a:rPr lang="en-US" i="1" dirty="0" smtClean="0"/>
            </a:br>
            <a:r>
              <a:rPr lang="en-US" i="1" dirty="0" smtClean="0"/>
              <a:t>Working software over comprehensive documentation </a:t>
            </a:r>
            <a:br>
              <a:rPr lang="en-US" i="1" dirty="0" smtClean="0"/>
            </a:br>
            <a:r>
              <a:rPr lang="en-US" i="1" dirty="0" smtClean="0"/>
              <a:t>Customer collaboration over contract negotiation </a:t>
            </a:r>
            <a:br>
              <a:rPr lang="en-US" i="1" dirty="0" smtClean="0"/>
            </a:br>
            <a:r>
              <a:rPr lang="en-US" i="1" dirty="0" smtClean="0"/>
              <a:t>Responding to change over following a plan </a:t>
            </a:r>
            <a:endParaRPr lang="en-GB" dirty="0" smtClean="0"/>
          </a:p>
          <a:p>
            <a:r>
              <a:rPr lang="en-US" i="1" dirty="0" smtClean="0"/>
              <a:t>That is, while there is value in the items on  the right, we value the items on the left more.</a:t>
            </a:r>
            <a:r>
              <a:rPr lang="en-GB" dirty="0" smtClean="0"/>
              <a:t> </a:t>
            </a:r>
            <a:endParaRPr lang="en-US" dirty="0"/>
          </a:p>
        </p:txBody>
      </p:sp>
      <p:sp>
        <p:nvSpPr>
          <p:cNvPr id="6" name="Date Placeholder 5"/>
          <p:cNvSpPr>
            <a:spLocks noGrp="1"/>
          </p:cNvSpPr>
          <p:nvPr>
            <p:ph type="dt" sz="half" idx="10"/>
          </p:nvPr>
        </p:nvSpPr>
        <p:spPr/>
        <p:txBody>
          <a:bodyPr/>
          <a:lstStyle/>
          <a:p>
            <a:pPr>
              <a:defRPr/>
            </a:pPr>
            <a:fld id="{86DB2208-8C4E-4204-8E5F-D150343456A7}" type="datetime1">
              <a:rPr lang="en-US" smtClean="0"/>
              <a:t>8/11/2022</a:t>
            </a:fld>
            <a:endParaRPr lang="en-US"/>
          </a:p>
        </p:txBody>
      </p:sp>
      <p:sp>
        <p:nvSpPr>
          <p:cNvPr id="4" name="Footer Placeholder 3"/>
          <p:cNvSpPr>
            <a:spLocks noGrp="1"/>
          </p:cNvSpPr>
          <p:nvPr>
            <p:ph type="ftr" sz="quarter" idx="11"/>
          </p:nvPr>
        </p:nvSpPr>
        <p:spPr/>
        <p:txBody>
          <a:bodyPr/>
          <a:lstStyle/>
          <a:p>
            <a:pPr>
              <a:defRPr/>
            </a:pPr>
            <a:r>
              <a:rPr lang="en-US" smtClean="0"/>
              <a:t>Agile Software Development</a:t>
            </a:r>
            <a:endParaRPr lang="en-US"/>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8</a:t>
            </a:fld>
            <a:endParaRPr lang="en-US"/>
          </a:p>
        </p:txBody>
      </p:sp>
    </p:spTree>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dirty="0" smtClean="0"/>
              <a:t>The principles of agile methods</a:t>
            </a:r>
            <a:r>
              <a:rPr lang="en-GB" dirty="0" smtClean="0"/>
              <a:t> </a:t>
            </a:r>
            <a:endParaRPr lang="en-US" dirty="0" smtClean="0"/>
          </a:p>
        </p:txBody>
      </p:sp>
      <p:sp>
        <p:nvSpPr>
          <p:cNvPr id="2" name="Date Placeholder 1"/>
          <p:cNvSpPr>
            <a:spLocks noGrp="1"/>
          </p:cNvSpPr>
          <p:nvPr>
            <p:ph type="dt" sz="half" idx="10"/>
          </p:nvPr>
        </p:nvSpPr>
        <p:spPr/>
        <p:txBody>
          <a:bodyPr/>
          <a:lstStyle/>
          <a:p>
            <a:pPr>
              <a:defRPr/>
            </a:pPr>
            <a:fld id="{0197FECA-D9C1-43B5-A3FF-4ED58A8F7856}" type="datetime1">
              <a:rPr lang="en-US" smtClean="0"/>
              <a:t>8/11/2022</a:t>
            </a:fld>
            <a:endParaRPr lang="en-US" dirty="0"/>
          </a:p>
        </p:txBody>
      </p:sp>
      <p:sp>
        <p:nvSpPr>
          <p:cNvPr id="6" name="Footer Placeholder 5"/>
          <p:cNvSpPr>
            <a:spLocks noGrp="1"/>
          </p:cNvSpPr>
          <p:nvPr>
            <p:ph type="ftr" sz="quarter" idx="11"/>
          </p:nvPr>
        </p:nvSpPr>
        <p:spPr/>
        <p:txBody>
          <a:bodyPr/>
          <a:lstStyle/>
          <a:p>
            <a:pPr>
              <a:defRPr/>
            </a:pPr>
            <a:r>
              <a:rPr lang="en-US" smtClean="0"/>
              <a:t>Agile Software Development</a:t>
            </a:r>
            <a:endParaRPr lang="en-US" dirty="0"/>
          </a:p>
        </p:txBody>
      </p:sp>
      <p:sp>
        <p:nvSpPr>
          <p:cNvPr id="5" name="Slide Number Placeholder 4"/>
          <p:cNvSpPr>
            <a:spLocks noGrp="1"/>
          </p:cNvSpPr>
          <p:nvPr>
            <p:ph type="sldNum" sz="quarter" idx="12"/>
          </p:nvPr>
        </p:nvSpPr>
        <p:spPr/>
        <p:txBody>
          <a:bodyPr/>
          <a:lstStyle/>
          <a:p>
            <a:pPr>
              <a:defRPr/>
            </a:pPr>
            <a:fld id="{EAB5BBF0-B782-3644-AFE1-10103AC25370}" type="slidenum">
              <a:rPr lang="en-US" smtClean="0"/>
              <a:pPr>
                <a:defRPr/>
              </a:pPr>
              <a:t>9</a:t>
            </a:fld>
            <a:endParaRPr lang="en-US" dirty="0"/>
          </a:p>
        </p:txBody>
      </p:sp>
      <p:graphicFrame>
        <p:nvGraphicFramePr>
          <p:cNvPr id="4" name="Table 3"/>
          <p:cNvGraphicFramePr>
            <a:graphicFrameLocks noGrp="1"/>
          </p:cNvGraphicFramePr>
          <p:nvPr/>
        </p:nvGraphicFramePr>
        <p:xfrm>
          <a:off x="457200" y="1661727"/>
          <a:ext cx="8271317" cy="4684509"/>
        </p:xfrm>
        <a:graphic>
          <a:graphicData uri="http://schemas.openxmlformats.org/drawingml/2006/table">
            <a:tbl>
              <a:tblPr/>
              <a:tblGrid>
                <a:gridCol w="2300606"/>
                <a:gridCol w="5844958"/>
                <a:gridCol w="125753"/>
              </a:tblGrid>
              <a:tr h="40315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rgbClr val="000000"/>
                          </a:solidFill>
                          <a:effectLst/>
                          <a:latin typeface="Arial"/>
                          <a:ea typeface="Times New Roman" charset="0"/>
                          <a:cs typeface="Arial"/>
                        </a:rPr>
                        <a:t>Principle</a:t>
                      </a:r>
                      <a:endParaRPr kumimoji="0" lang="en-GB" sz="1600" b="1" i="0" u="none" strike="noStrike" cap="none" normalizeH="0" baseline="0" dirty="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smtClean="0">
                          <a:ln>
                            <a:noFill/>
                          </a:ln>
                          <a:solidFill>
                            <a:srgbClr val="000000"/>
                          </a:solidFill>
                          <a:effectLst/>
                          <a:latin typeface="Arial"/>
                          <a:ea typeface="Times New Roman" charset="0"/>
                          <a:cs typeface="Arial"/>
                        </a:rPr>
                        <a:t>Description</a:t>
                      </a:r>
                      <a:endParaRPr kumimoji="0" lang="en-GB" sz="1600" b="1" i="0" u="none" strike="noStrike" cap="none" normalizeH="0" baseline="0">
                        <a:ln>
                          <a:noFill/>
                        </a:ln>
                        <a:solidFill>
                          <a:srgbClr val="000000"/>
                        </a:solidFill>
                        <a:effectLst/>
                        <a:latin typeface="Arial"/>
                        <a:ea typeface="Times New Roman"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hMerge="1">
                  <a:txBody>
                    <a:bodyPr/>
                    <a:lstStyle/>
                    <a:p>
                      <a:endParaRPr lang="en-US"/>
                    </a:p>
                  </a:txBody>
                  <a:tcPr/>
                </a:tc>
              </a:tr>
              <a:tr h="10835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smtClean="0">
                          <a:ln>
                            <a:noFill/>
                          </a:ln>
                          <a:solidFill>
                            <a:srgbClr val="000000"/>
                          </a:solidFill>
                          <a:effectLst/>
                          <a:latin typeface="Arial"/>
                          <a:ea typeface="Times New Roman" charset="0"/>
                          <a:cs typeface="Arial"/>
                        </a:rPr>
                        <a:t>Customer </a:t>
                      </a:r>
                      <a:r>
                        <a:rPr kumimoji="0" lang="en-GB" sz="1600" b="0" i="0" u="none" strike="noStrike" cap="none" normalizeH="0" baseline="0" dirty="0">
                          <a:ln>
                            <a:noFill/>
                          </a:ln>
                          <a:solidFill>
                            <a:srgbClr val="000000"/>
                          </a:solidFill>
                          <a:effectLst/>
                          <a:latin typeface="Arial"/>
                          <a:ea typeface="Times New Roman" charset="0"/>
                          <a:cs typeface="Arial"/>
                        </a:rPr>
                        <a:t>involvement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Customers should be closely involved throughout the development process. Their role is provide and prioritize new system requirements and to evaluate the iterations of the system.</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dirty="0"/>
                    </a:p>
                  </a:txBody>
                  <a:tcPr/>
                </a:tc>
              </a:tr>
              <a:tr h="7299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Incremental delivery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software is developed in increments with the customer specifying the requirements to be included in each increment.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People not process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The skills of the development team should be recognized and exploited. Team members should be left to develop their own ways of working without prescriptive processes.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hMerge="1">
                  <a:txBody>
                    <a:bodyPr/>
                    <a:lstStyle/>
                    <a:p>
                      <a:endParaRPr lang="en-US"/>
                    </a:p>
                  </a:txBody>
                  <a:tcPr/>
                </a:tc>
              </a:tr>
              <a:tr h="68036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Embrace change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gridSpan="2">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Expect the system requirements to change and so design the system to accommodate these changes.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hMerge="1">
                  <a:txBody>
                    <a:bodyPr/>
                    <a:lstStyle/>
                    <a:p>
                      <a:endParaRPr lang="en-US"/>
                    </a:p>
                  </a:txBody>
                  <a:tcPr/>
                </a:tc>
              </a:tr>
              <a:tr h="88195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Maintain simplicity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Focus on simplicity in both the software being developed and in the development process. Wherever possible, actively work to eliminate complexity from the system</a:t>
                      </a:r>
                      <a:r>
                        <a:rPr kumimoji="0" lang="en-GB" sz="1600" b="0" i="0" u="none" strike="noStrike" cap="none" normalizeH="0" baseline="0" dirty="0" smtClean="0">
                          <a:ln>
                            <a:noFill/>
                          </a:ln>
                          <a:solidFill>
                            <a:srgbClr val="000000"/>
                          </a:solidFill>
                          <a:effectLst/>
                          <a:latin typeface="Arial"/>
                          <a:ea typeface="Times New Roman" charset="0"/>
                          <a:cs typeface="Arial"/>
                        </a:rPr>
                        <a:t>.</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100" b="0" i="0" u="none" strike="noStrike" cap="none" normalizeH="0" baseline="0" dirty="0">
                          <a:ln>
                            <a:noFill/>
                          </a:ln>
                          <a:solidFill>
                            <a:srgbClr val="000000"/>
                          </a:solidFill>
                          <a:effectLst/>
                          <a:latin typeface="Times New Roman" charset="0"/>
                          <a:ea typeface="Calibri" charset="0"/>
                          <a:cs typeface="Times New Roman" charset="0"/>
                        </a:rPr>
                        <a:t> </a:t>
                      </a:r>
                    </a:p>
                  </a:txBody>
                  <a:tcPr marL="0" marR="0" marT="0" marB="0"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r>
            </a:tbl>
          </a:graphicData>
        </a:graphic>
      </p:graphicFrame>
    </p:spTree>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1566</TotalTime>
  <Words>1678</Words>
  <Application>Microsoft Office PowerPoint</Application>
  <PresentationFormat>On-screen Show (4:3)</PresentationFormat>
  <Paragraphs>196</Paragraphs>
  <Slides>23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ＭＳ Ｐゴシック</vt:lpstr>
      <vt:lpstr>Arial</vt:lpstr>
      <vt:lpstr>Calibri</vt:lpstr>
      <vt:lpstr>Calibri Light</vt:lpstr>
      <vt:lpstr>Times New Roman</vt:lpstr>
      <vt:lpstr>Office Theme</vt:lpstr>
      <vt:lpstr> Agile Software Development</vt:lpstr>
      <vt:lpstr>Rapid software development</vt:lpstr>
      <vt:lpstr>Agile development</vt:lpstr>
      <vt:lpstr>Plan-driven and agile development</vt:lpstr>
      <vt:lpstr>Plan-driven and agile development</vt:lpstr>
      <vt:lpstr>Agile methods</vt:lpstr>
      <vt:lpstr>Agile methods</vt:lpstr>
      <vt:lpstr>Agile manifesto </vt:lpstr>
      <vt:lpstr>The principles of agile methods </vt:lpstr>
      <vt:lpstr>Agile method applicability</vt:lpstr>
      <vt:lpstr>Agile development techniques</vt:lpstr>
      <vt:lpstr>Extreme programming</vt:lpstr>
      <vt:lpstr>The extreme programming release cycle </vt:lpstr>
      <vt:lpstr>Extreme programming practices (a) </vt:lpstr>
      <vt:lpstr>Extreme programming practices (b)</vt:lpstr>
      <vt:lpstr>XP and agile principles</vt:lpstr>
      <vt:lpstr>Influential XP practices</vt:lpstr>
      <vt:lpstr>User stories for requirements</vt:lpstr>
      <vt:lpstr>Test-first development</vt:lpstr>
      <vt:lpstr>Test-driven development</vt:lpstr>
      <vt:lpstr>Customer involvement</vt:lpstr>
      <vt:lpstr>Pair programming</vt:lpstr>
      <vt:lpstr>Agile project management</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3</dc:title>
  <dc:creator>Ian Sommerville</dc:creator>
  <cp:lastModifiedBy>umesh dahal</cp:lastModifiedBy>
  <cp:revision>51</cp:revision>
  <dcterms:created xsi:type="dcterms:W3CDTF">2010-01-06T20:28:26Z</dcterms:created>
  <dcterms:modified xsi:type="dcterms:W3CDTF">2022-08-11T03:10:50Z</dcterms:modified>
</cp:coreProperties>
</file>