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54" d="100"/>
          <a:sy n="54" d="100"/>
        </p:scale>
        <p:origin x="171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nonfunctional requirements that I have chosen to focus on is because </a:t>
            </a:r>
            <a:r>
              <a:rPr lang="en-US" b="0" i="0" dirty="0">
                <a:solidFill>
                  <a:srgbClr val="ECECEC"/>
                </a:solidFill>
                <a:effectLst/>
                <a:latin typeface="Söhne"/>
              </a:rPr>
              <a:t>making sure the platform works well on web browsers and Linux servers is important for reaching as many users as possible and ensuring reliable performance. This broad accessibility and stable platform build trust and satisfaction among users, which will contribute to </a:t>
            </a:r>
            <a:r>
              <a:rPr lang="en-US" b="0" i="0" dirty="0" err="1">
                <a:solidFill>
                  <a:srgbClr val="ECECEC"/>
                </a:solidFill>
                <a:effectLst/>
                <a:latin typeface="Söhne"/>
              </a:rPr>
              <a:t>DriverPass's</a:t>
            </a:r>
            <a:r>
              <a:rPr lang="en-US" b="0" i="0" dirty="0">
                <a:solidFill>
                  <a:srgbClr val="ECECEC"/>
                </a:solidFill>
                <a:effectLst/>
                <a:latin typeface="Söhne"/>
              </a:rPr>
              <a:t> success.</a:t>
            </a:r>
          </a:p>
          <a:p>
            <a:pPr algn="l"/>
            <a:r>
              <a:rPr lang="en-US" b="0" i="0" dirty="0">
                <a:solidFill>
                  <a:srgbClr val="ECECEC"/>
                </a:solidFill>
                <a:effectLst/>
                <a:latin typeface="Söhne"/>
              </a:rPr>
              <a:t>Security Measures Implementing strong security measures like multi-factor authentication is essential for keeping users' information safe and building trust as well. By prioritizing their security, we create a safe environment that encourages long-term engagement and loyalty, crucial for </a:t>
            </a:r>
            <a:r>
              <a:rPr lang="en-US" b="0" i="0" dirty="0" err="1">
                <a:solidFill>
                  <a:srgbClr val="ECECEC"/>
                </a:solidFill>
                <a:effectLst/>
                <a:latin typeface="Söhne"/>
              </a:rPr>
              <a:t>DriverPass's</a:t>
            </a:r>
            <a:r>
              <a:rPr lang="en-US" b="0" i="0" dirty="0">
                <a:solidFill>
                  <a:srgbClr val="ECECEC"/>
                </a:solidFill>
                <a:effectLst/>
                <a:latin typeface="Söhne"/>
              </a:rPr>
              <a:t> ongoing loyal customer support.</a:t>
            </a:r>
          </a:p>
          <a:p>
            <a:pPr algn="l"/>
            <a:endParaRPr lang="en-US" b="0" i="0" dirty="0">
              <a:solidFill>
                <a:srgbClr val="ECECEC"/>
              </a:solidFill>
              <a:effectLst/>
              <a:latin typeface="Söhne"/>
            </a:endParaRPr>
          </a:p>
          <a:p>
            <a:pPr algn="l"/>
            <a:r>
              <a:rPr lang="en-US" b="0" i="0" dirty="0">
                <a:solidFill>
                  <a:srgbClr val="ECECEC"/>
                </a:solidFill>
                <a:effectLst/>
                <a:latin typeface="Söhne"/>
              </a:rPr>
              <a:t>For the Functional requirements we prioritize user account management to make sure users can access the platform securely. By letting users create accounts with unique IDs and adding extra security layers like multi-factor authentication, we build trust and keep their information safe, which is </a:t>
            </a:r>
            <a:r>
              <a:rPr lang="en-US" b="0" i="0" dirty="0" err="1">
                <a:solidFill>
                  <a:srgbClr val="ECECEC"/>
                </a:solidFill>
                <a:effectLst/>
                <a:latin typeface="Söhne"/>
              </a:rPr>
              <a:t>keyin</a:t>
            </a:r>
            <a:r>
              <a:rPr lang="en-US" b="0" i="0" dirty="0">
                <a:solidFill>
                  <a:srgbClr val="ECECEC"/>
                </a:solidFill>
                <a:effectLst/>
                <a:latin typeface="Söhne"/>
              </a:rPr>
              <a:t> our day and age.</a:t>
            </a:r>
          </a:p>
          <a:p>
            <a:pPr algn="l"/>
            <a:r>
              <a:rPr lang="en-US" b="0" i="0" dirty="0">
                <a:solidFill>
                  <a:srgbClr val="ECECEC"/>
                </a:solidFill>
                <a:effectLst/>
                <a:latin typeface="Söhne"/>
              </a:rPr>
              <a:t>Package Purchase and Lesson Scheduling Allowing users to buy packages and schedule lessons directly within the platform is crucial for making their experience easy and convenient. This feature simplifies the process, making it more likely for users to stick with </a:t>
            </a:r>
            <a:r>
              <a:rPr lang="en-US" b="0" i="0" dirty="0" err="1">
                <a:solidFill>
                  <a:srgbClr val="ECECEC"/>
                </a:solidFill>
                <a:effectLst/>
                <a:latin typeface="Söhne"/>
              </a:rPr>
              <a:t>DriverPass</a:t>
            </a:r>
            <a:r>
              <a:rPr lang="en-US" b="0" i="0" dirty="0">
                <a:solidFill>
                  <a:srgbClr val="ECECEC"/>
                </a:solidFill>
                <a:effectLst/>
                <a:latin typeface="Söhne"/>
              </a:rPr>
              <a:t> and recommend it to others.</a:t>
            </a:r>
          </a:p>
          <a:p>
            <a:pPr algn="l"/>
            <a:r>
              <a:rPr lang="en-US" b="0" i="0" dirty="0">
                <a:solidFill>
                  <a:srgbClr val="ECECEC"/>
                </a:solidFill>
                <a:effectLst/>
                <a:latin typeface="Söhne"/>
              </a:rPr>
              <a:t>Finally Practice Tests and Driving Practice Scheduling Offering practice tests and the ability to schedule driving sessions helps users prepare thoroughly for their license tests. By giving them tools to build confidence and skills, we increase their chances of success, leading to happier users and positive referrals, as well as just being the main reason for this website.</a:t>
            </a:r>
          </a:p>
          <a:p>
            <a:pPr algn="l"/>
            <a:endParaRPr lang="en-US" b="0" i="0" dirty="0">
              <a:solidFill>
                <a:srgbClr val="ECECEC"/>
              </a:solidFill>
              <a:effectLst/>
              <a:latin typeface="Söhne"/>
            </a:endParaRP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 case diagram shows 3 users the customer, owner and the admin.</a:t>
            </a:r>
          </a:p>
          <a:p>
            <a:r>
              <a:rPr lang="en-US" dirty="0"/>
              <a:t>The admin will have the capabilities to reset credentials of users who are having issues logging in or forgotten their account.</a:t>
            </a:r>
          </a:p>
          <a:p>
            <a:r>
              <a:rPr lang="en-US" dirty="0"/>
              <a:t>The owner will have access to the data of the system being able to print out reports of the site and manage and change the packages. Along with manage all the reservations of customers.</a:t>
            </a:r>
          </a:p>
          <a:p>
            <a:r>
              <a:rPr lang="en-US" dirty="0"/>
              <a:t>The customer will have access to the site through their user account. They can login and change their account if needed. They can purchase a package and schedule a reservation. They an also schedule a lesson and the system will assign them an available teacher. Then they can take a progress test </a:t>
            </a:r>
            <a:r>
              <a:rPr lang="en-US" dirty="0" err="1"/>
              <a:t>aswell</a:t>
            </a:r>
            <a:r>
              <a:rPr lang="en-US" dirty="0"/>
              <a:t>.</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Söhne"/>
              </a:rPr>
              <a:t>The use case I'm presenting illustrates the process of purchasing a package on our platform.</a:t>
            </a:r>
          </a:p>
          <a:p>
            <a:pPr algn="l">
              <a:buFont typeface="+mj-lt"/>
              <a:buAutoNum type="arabicPeriod"/>
            </a:pPr>
            <a:r>
              <a:rPr lang="en-US" b="0" i="0" dirty="0">
                <a:solidFill>
                  <a:srgbClr val="FFFFFF"/>
                </a:solidFill>
                <a:effectLst/>
                <a:latin typeface="Söhne"/>
              </a:rPr>
              <a:t>User starts by logging in, and the website displays the dashboard.</a:t>
            </a:r>
          </a:p>
          <a:p>
            <a:pPr algn="l">
              <a:buFont typeface="+mj-lt"/>
              <a:buAutoNum type="arabicPeriod"/>
            </a:pPr>
            <a:r>
              <a:rPr lang="en-US" b="0" i="0" dirty="0">
                <a:solidFill>
                  <a:srgbClr val="FFFFFF"/>
                </a:solidFill>
                <a:effectLst/>
                <a:latin typeface="Söhne"/>
              </a:rPr>
              <a:t>User selects a package to purchase, which is then added to the cart.</a:t>
            </a:r>
          </a:p>
          <a:p>
            <a:pPr algn="l">
              <a:buFont typeface="+mj-lt"/>
              <a:buAutoNum type="arabicPeriod"/>
            </a:pPr>
            <a:r>
              <a:rPr lang="en-US" b="0" i="0" dirty="0">
                <a:solidFill>
                  <a:srgbClr val="FFFFFF"/>
                </a:solidFill>
                <a:effectLst/>
                <a:latin typeface="Söhne"/>
              </a:rPr>
              <a:t>User has the option to continue browsing or proceed to the cart.</a:t>
            </a:r>
          </a:p>
          <a:p>
            <a:pPr algn="l">
              <a:buFont typeface="+mj-lt"/>
              <a:buAutoNum type="arabicPeriod"/>
            </a:pPr>
            <a:r>
              <a:rPr lang="en-US" b="0" i="0" dirty="0">
                <a:solidFill>
                  <a:srgbClr val="FFFFFF"/>
                </a:solidFill>
                <a:effectLst/>
                <a:latin typeface="Söhne"/>
              </a:rPr>
              <a:t>Upon entering the cart, the site displays the items selected and the subtotal.</a:t>
            </a:r>
          </a:p>
          <a:p>
            <a:pPr algn="l">
              <a:buFont typeface="+mj-lt"/>
              <a:buAutoNum type="arabicPeriod"/>
            </a:pPr>
            <a:r>
              <a:rPr lang="en-US" b="0" i="0" dirty="0">
                <a:solidFill>
                  <a:srgbClr val="FFFFFF"/>
                </a:solidFill>
                <a:effectLst/>
                <a:latin typeface="Söhne"/>
              </a:rPr>
              <a:t>User proceeds to checkout, where the system verifies payment details. If any information is incorrect, users are prompted to make necessary changes.</a:t>
            </a:r>
          </a:p>
          <a:p>
            <a:pPr algn="l">
              <a:buFont typeface="+mj-lt"/>
              <a:buAutoNum type="arabicPeriod"/>
            </a:pPr>
            <a:r>
              <a:rPr lang="en-US" b="0" i="0" dirty="0">
                <a:solidFill>
                  <a:srgbClr val="FFFFFF"/>
                </a:solidFill>
                <a:effectLst/>
                <a:latin typeface="Söhne"/>
              </a:rPr>
              <a:t>Once payment is confirmed, the system processes the transaction and sends a notification of payment confirmation to the user.</a:t>
            </a:r>
          </a:p>
          <a:p>
            <a:br>
              <a:rPr lang="en-US" b="0" i="0" dirty="0">
                <a:solidFill>
                  <a:srgbClr val="FFFFFF"/>
                </a:solidFill>
                <a:effectLst/>
                <a:latin typeface="Söhne"/>
              </a:rPr>
            </a:b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Ensuring Security:</a:t>
            </a:r>
          </a:p>
          <a:p>
            <a:pPr algn="l"/>
            <a:r>
              <a:rPr lang="en-US" b="0" i="0" dirty="0">
                <a:solidFill>
                  <a:srgbClr val="ECECEC"/>
                </a:solidFill>
                <a:effectLst/>
                <a:latin typeface="Söhne"/>
              </a:rPr>
              <a:t>We made sure that usernames and passwords are unique and case-sensitive, which helps keep users' information safe and private. This also allows users to easily track their progress and buy packages whenever they need to.</a:t>
            </a:r>
          </a:p>
          <a:p>
            <a:pPr algn="l"/>
            <a:r>
              <a:rPr lang="en-US" b="0" i="0" dirty="0">
                <a:solidFill>
                  <a:srgbClr val="ECECEC"/>
                </a:solidFill>
                <a:effectLst/>
                <a:latin typeface="Söhne"/>
              </a:rPr>
              <a:t>Sensitive information like usernames, passwords, and other data are stored in a secure, encrypted database. This keeps the information protected and allows administrators to track users, their progress, and their purchases without risking exposure.</a:t>
            </a:r>
          </a:p>
          <a:p>
            <a:pPr algn="l"/>
            <a:r>
              <a:rPr lang="en-US" b="0" i="0" dirty="0">
                <a:solidFill>
                  <a:srgbClr val="ECECEC"/>
                </a:solidFill>
                <a:effectLst/>
                <a:latin typeface="Söhne"/>
              </a:rPr>
              <a:t>Administrators can modify or remove users who pose a security risk. For example, if a user has multiple failed login attempts and doesn't reset their password, it could indicate a potential hacking attempt. This proactive approach helps prevent unauthorized access and protects users from potential harm.</a:t>
            </a:r>
          </a:p>
          <a:p>
            <a:pPr algn="l"/>
            <a:r>
              <a:rPr lang="en-US" b="0" i="0" dirty="0">
                <a:solidFill>
                  <a:srgbClr val="ECECEC"/>
                </a:solidFill>
                <a:effectLst/>
                <a:latin typeface="Söhne"/>
              </a:rPr>
              <a:t>Our top priority is ensuring the security of our users' information.</a:t>
            </a:r>
          </a:p>
          <a:p>
            <a:pPr algn="l"/>
            <a:r>
              <a:rPr lang="en-US" b="0" i="0" dirty="0">
                <a:solidFill>
                  <a:srgbClr val="ECECEC"/>
                </a:solidFill>
                <a:effectLst/>
                <a:latin typeface="Söhne"/>
              </a:rPr>
              <a:t>We use a cloud-based operating service for hosting, and all files stored on our cloud servers are encrypted. This means that the data is scrambled, making it extremely difficult for cybercriminals to access. This extra layer of security helps safeguard our users' data and maintain their trust in our platform.</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Söhne"/>
              </a:rPr>
              <a:t>Making changes to features like "packages" in </a:t>
            </a:r>
            <a:r>
              <a:rPr lang="en-US" b="0" i="0" dirty="0" err="1">
                <a:solidFill>
                  <a:srgbClr val="ECECEC"/>
                </a:solidFill>
                <a:effectLst/>
                <a:latin typeface="Söhne"/>
              </a:rPr>
              <a:t>DriverPass</a:t>
            </a:r>
            <a:r>
              <a:rPr lang="en-US" b="0" i="0" dirty="0">
                <a:solidFill>
                  <a:srgbClr val="ECECEC"/>
                </a:solidFill>
                <a:effectLst/>
                <a:latin typeface="Söhne"/>
              </a:rPr>
              <a:t> isn't something non-developers can handle easily. It involves a lot of technical stuff that only developers understand. So, whenever we want to change how packages work, we must get help from developers to make sure everything works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Söhne"/>
              </a:rPr>
              <a:t>Instead of handling money matters ourselves, like processing credit card payments, we rely on other companies to do it for us. While this means we have to pay them, it's simpler and cheaper than creating our own payment system, which would be really complicated and expensive.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ECECEC"/>
                </a:solidFill>
                <a:effectLst/>
                <a:latin typeface="Söhne"/>
              </a:rPr>
              <a:t>DriverPass</a:t>
            </a:r>
            <a:r>
              <a:rPr lang="en-US" b="0" i="0" dirty="0">
                <a:solidFill>
                  <a:srgbClr val="ECECEC"/>
                </a:solidFill>
                <a:effectLst/>
                <a:latin typeface="Söhne"/>
              </a:rPr>
              <a:t> relies on the internet for everything to work smoothly. This means you must be connected to the internet to use it. While it would be nice to use it without internet sometimes, making that work properly is really hard and would make things more complicated. So, for now, internet access is a must.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2/23/2024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2/23/2024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tm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3.tm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2C4BFA1-2075-4901-9E24-E41D1FDD51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43" name="Oval 5">
              <a:extLst>
                <a:ext uri="{FF2B5EF4-FFF2-40B4-BE49-F238E27FC236}">
                  <a16:creationId xmlns:a16="http://schemas.microsoft.com/office/drawing/2014/main" id="{985A7375-E3AF-4F5C-85AE-17E8832952C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36" name="Oval 35">
              <a:extLst>
                <a:ext uri="{FF2B5EF4-FFF2-40B4-BE49-F238E27FC236}">
                  <a16:creationId xmlns:a16="http://schemas.microsoft.com/office/drawing/2014/main" id="{F0307F65-8304-4FA8-A841-D4D7625411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44" name="Oval 5">
              <a:extLst>
                <a:ext uri="{FF2B5EF4-FFF2-40B4-BE49-F238E27FC236}">
                  <a16:creationId xmlns:a16="http://schemas.microsoft.com/office/drawing/2014/main" id="{C8B8394C-136F-4E05-A002-D93A5E79CD5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45" name="Rectangle 44">
            <a:extLst>
              <a:ext uri="{FF2B5EF4-FFF2-40B4-BE49-F238E27FC236}">
                <a16:creationId xmlns:a16="http://schemas.microsoft.com/office/drawing/2014/main" id="{053FB2EE-284F-4C87-AB3D-BBF87A9FA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524000" y="2776538"/>
            <a:ext cx="9144000" cy="1381188"/>
          </a:xfrm>
        </p:spPr>
        <p:txBody>
          <a:bodyPr anchor="ctr">
            <a:normAutofit/>
          </a:bodyPr>
          <a:lstStyle/>
          <a:p>
            <a:r>
              <a:rPr lang="en-US" sz="4000">
                <a:solidFill>
                  <a:schemeClr val="bg2"/>
                </a:solidFill>
              </a:rPr>
              <a:t>DriverPass</a:t>
            </a:r>
            <a:br>
              <a:rPr lang="en-US" sz="4000">
                <a:solidFill>
                  <a:schemeClr val="bg2"/>
                </a:solidFill>
              </a:rPr>
            </a:br>
            <a:r>
              <a:rPr lang="en-US" sz="4000">
                <a:solidFill>
                  <a:schemeClr val="bg2"/>
                </a:solidFill>
              </a:rPr>
              <a:t>System Analysis</a:t>
            </a:r>
          </a:p>
        </p:txBody>
      </p:sp>
      <p:sp>
        <p:nvSpPr>
          <p:cNvPr id="3" name="Content Placeholder 2"/>
          <p:cNvSpPr>
            <a:spLocks noGrp="1"/>
          </p:cNvSpPr>
          <p:nvPr>
            <p:ph type="subTitle" idx="1"/>
          </p:nvPr>
        </p:nvSpPr>
        <p:spPr>
          <a:xfrm>
            <a:off x="1524000" y="4495800"/>
            <a:ext cx="9144000" cy="762000"/>
          </a:xfrm>
        </p:spPr>
        <p:txBody>
          <a:bodyPr>
            <a:normAutofit/>
          </a:bodyPr>
          <a:lstStyle/>
          <a:p>
            <a:r>
              <a:rPr lang="en-US" sz="1800" dirty="0"/>
              <a:t>Rylan Champion</a:t>
            </a:r>
          </a:p>
        </p:txBody>
      </p:sp>
    </p:spTree>
    <p:custDataLst>
      <p:tags r:id="rId1"/>
    </p:custDataLst>
    <p:extLst>
      <p:ext uri="{BB962C8B-B14F-4D97-AF65-F5344CB8AC3E}">
        <p14:creationId xmlns:p14="http://schemas.microsoft.com/office/powerpoint/2010/main" val="4091820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System Requirements</a:t>
            </a:r>
            <a:endParaRPr lang="en-US" dirty="0">
              <a:solidFill>
                <a:schemeClr val="bg1"/>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b="1" dirty="0" err="1">
                <a:solidFill>
                  <a:srgbClr val="000000"/>
                </a:solidFill>
              </a:rPr>
              <a:t>NonFunctional</a:t>
            </a:r>
            <a:r>
              <a:rPr lang="en-US" sz="2400" b="1" dirty="0">
                <a:solidFill>
                  <a:srgbClr val="000000"/>
                </a:solidFill>
              </a:rPr>
              <a:t>: </a:t>
            </a:r>
          </a:p>
          <a:p>
            <a:pPr marL="0" indent="0">
              <a:buNone/>
            </a:pPr>
            <a:r>
              <a:rPr lang="en-US" sz="2400" b="1" dirty="0">
                <a:solidFill>
                  <a:srgbClr val="000000"/>
                </a:solidFill>
              </a:rPr>
              <a:t>•</a:t>
            </a:r>
            <a:r>
              <a:rPr lang="en-US" sz="2400" dirty="0">
                <a:solidFill>
                  <a:srgbClr val="000000"/>
                </a:solidFill>
              </a:rPr>
              <a:t>The software will be web-based ran on Linux.</a:t>
            </a:r>
          </a:p>
          <a:p>
            <a:pPr marL="0" indent="0">
              <a:buNone/>
            </a:pPr>
            <a:r>
              <a:rPr lang="en-US" sz="2400" dirty="0">
                <a:solidFill>
                  <a:srgbClr val="000000"/>
                </a:solidFill>
              </a:rPr>
              <a:t>•Each user will be able to create an account that will be case-sensitive with multi-factor authentication for safety.</a:t>
            </a:r>
          </a:p>
          <a:p>
            <a:pPr marL="0" indent="0">
              <a:buNone/>
            </a:pPr>
            <a:r>
              <a:rPr lang="en-US" sz="2400" b="1" dirty="0">
                <a:solidFill>
                  <a:srgbClr val="000000"/>
                </a:solidFill>
              </a:rPr>
              <a:t>Functional</a:t>
            </a:r>
            <a:r>
              <a:rPr lang="en-US" sz="2400" dirty="0">
                <a:solidFill>
                  <a:srgbClr val="000000"/>
                </a:solidFill>
              </a:rPr>
              <a:t>:</a:t>
            </a:r>
          </a:p>
          <a:p>
            <a:r>
              <a:rPr lang="en-US" sz="2400" dirty="0">
                <a:solidFill>
                  <a:srgbClr val="000000"/>
                </a:solidFill>
              </a:rPr>
              <a:t>Users will be able to purchase packages and schedule lessons.</a:t>
            </a:r>
          </a:p>
          <a:p>
            <a:r>
              <a:rPr lang="en-US" sz="2400" dirty="0">
                <a:solidFill>
                  <a:srgbClr val="000000"/>
                </a:solidFill>
              </a:rPr>
              <a:t>Users will be able to take practice tests and schedule driving practice.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Content Placeholder 9" descr="A screenshot of a computer&#10;&#10;Description automatically generated">
            <a:extLst>
              <a:ext uri="{FF2B5EF4-FFF2-40B4-BE49-F238E27FC236}">
                <a16:creationId xmlns:a16="http://schemas.microsoft.com/office/drawing/2014/main" id="{5D17DF0A-720E-5431-9C94-1435E7AE755F}"/>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25373" t="16672" r="28939"/>
          <a:stretch/>
        </p:blipFill>
        <p:spPr>
          <a:xfrm>
            <a:off x="5859668" y="514351"/>
            <a:ext cx="5744941" cy="5614988"/>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0" name="Content Placeholder 9" descr="A screenshot of a computer">
            <a:extLst>
              <a:ext uri="{FF2B5EF4-FFF2-40B4-BE49-F238E27FC236}">
                <a16:creationId xmlns:a16="http://schemas.microsoft.com/office/drawing/2014/main" id="{732E47CE-18E5-1DB2-AF6F-23C6A03A53B1}"/>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4133" t="17147" r="6127" b="15541"/>
          <a:stretch/>
        </p:blipFill>
        <p:spPr>
          <a:xfrm rot="16200000">
            <a:off x="6004323" y="1675206"/>
            <a:ext cx="6472235" cy="3464719"/>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5819112" y="813683"/>
            <a:ext cx="5306084" cy="5230634"/>
          </a:xfrm>
        </p:spPr>
        <p:txBody>
          <a:bodyPr anchor="ctr">
            <a:normAutofit/>
          </a:bodyPr>
          <a:lstStyle/>
          <a:p>
            <a:r>
              <a:rPr lang="en-US" sz="2400" dirty="0">
                <a:solidFill>
                  <a:srgbClr val="000000"/>
                </a:solidFill>
              </a:rPr>
              <a:t>Unique usernames that are case-sensitive.</a:t>
            </a:r>
          </a:p>
          <a:p>
            <a:r>
              <a:rPr lang="en-US" sz="2400" dirty="0">
                <a:solidFill>
                  <a:srgbClr val="000000"/>
                </a:solidFill>
              </a:rPr>
              <a:t>Encrypted database for user information</a:t>
            </a:r>
          </a:p>
          <a:p>
            <a:r>
              <a:rPr lang="en-US" sz="2400" dirty="0">
                <a:solidFill>
                  <a:srgbClr val="000000"/>
                </a:solidFill>
              </a:rPr>
              <a:t>Admins have powers over accounts so they can change or remove them if there are issues.</a:t>
            </a:r>
          </a:p>
          <a:p>
            <a:r>
              <a:rPr lang="en-US" sz="2400" dirty="0">
                <a:solidFill>
                  <a:srgbClr val="000000"/>
                </a:solidFill>
              </a:rPr>
              <a:t>Will use a cloud-based operating system.</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 Making changes to packages in requires developer assistance, which may increase costs.</a:t>
            </a:r>
          </a:p>
          <a:p>
            <a:r>
              <a:rPr lang="en-US" sz="2400" dirty="0">
                <a:solidFill>
                  <a:srgbClr val="000000"/>
                </a:solidFill>
              </a:rPr>
              <a:t>We use third-party services for financial transactions, leading to additional expenses due to startup and monthly fees.</a:t>
            </a:r>
          </a:p>
          <a:p>
            <a:r>
              <a:rPr lang="en-US" sz="2400" dirty="0">
                <a:solidFill>
                  <a:srgbClr val="000000"/>
                </a:solidFill>
              </a:rPr>
              <a:t>Internet access is necessary for system use, posing challenges if instructors encounter areas with no connectivity and need to adjust schedules.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1475</TotalTime>
  <Words>1073</Words>
  <Application>Microsoft Office PowerPoint</Application>
  <PresentationFormat>Widescreen</PresentationFormat>
  <Paragraphs>54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Söhne</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Rylan Champion</cp:lastModifiedBy>
  <cp:revision>21</cp:revision>
  <dcterms:created xsi:type="dcterms:W3CDTF">2019-10-14T02:36:52Z</dcterms:created>
  <dcterms:modified xsi:type="dcterms:W3CDTF">2024-02-23T18:12:58Z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