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58" r:id="rId5"/>
    <p:sldId id="259" r:id="rId6"/>
    <p:sldId id="281" r:id="rId7"/>
    <p:sldId id="260" r:id="rId8"/>
    <p:sldId id="261" r:id="rId9"/>
    <p:sldId id="280" r:id="rId10"/>
    <p:sldId id="262" r:id="rId11"/>
    <p:sldId id="263" r:id="rId12"/>
    <p:sldId id="264" r:id="rId13"/>
    <p:sldId id="265" r:id="rId14"/>
    <p:sldId id="279" r:id="rId15"/>
    <p:sldId id="266" r:id="rId16"/>
    <p:sldId id="267" r:id="rId17"/>
    <p:sldId id="278" r:id="rId18"/>
    <p:sldId id="268" r:id="rId19"/>
    <p:sldId id="269" r:id="rId20"/>
    <p:sldId id="271" r:id="rId21"/>
    <p:sldId id="270" r:id="rId22"/>
    <p:sldId id="272" r:id="rId23"/>
    <p:sldId id="274" r:id="rId24"/>
    <p:sldId id="273" r:id="rId25"/>
    <p:sldId id="275" r:id="rId26"/>
    <p:sldId id="277" r:id="rId27"/>
    <p:sldId id="276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52415-4712-424A-8364-CDE5B9F67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6B99C6-FDBF-420C-B45B-63053F4C4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34B67F-B6A9-4790-90DE-E71EF73A1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EDCA-C4DA-46A5-ADB4-55227D20F7A2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8FB229-D11C-466D-B90A-69C6452F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A41A11-3124-4FD4-AF03-3A520CAC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A637-D937-44EC-B0DE-A2E211204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3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1FF66-CF76-42E5-BA49-CB2319870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8DBCD7-CABB-4C85-AC83-A9C03B932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F22F8E-3DE6-4B98-A2D4-F48ED61B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EDCA-C4DA-46A5-ADB4-55227D20F7A2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7F4A4C-CBAA-49E4-983E-0DEDA49D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784721-FAD6-465E-8444-B734719D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A637-D937-44EC-B0DE-A2E211204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98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1680CA-AA06-4D99-B7BE-72BD45648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93442D-C673-4B81-A39A-8B60346E7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3161BF-5D42-4EE8-81BF-7472D29A4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EDCA-C4DA-46A5-ADB4-55227D20F7A2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61EA60-BC29-432C-98A0-FF0B8A62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802272-583F-4B79-858E-830CEA8B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A637-D937-44EC-B0DE-A2E211204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2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976A7-41E0-4C30-83E5-ED42BC92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FAA11E-4CBB-475C-AB53-C66870BD4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57A991-C602-4CE6-9924-54427313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EDCA-C4DA-46A5-ADB4-55227D20F7A2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2B6173-E30C-4051-B89B-5286B4FB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DC97C9-1089-47AE-B164-A9F030AB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A637-D937-44EC-B0DE-A2E211204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9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59E43-6687-4082-94F6-10912D50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0F5B54-D7AD-4218-95D3-D0846FDCD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D6C231-79EA-4F09-85C3-84788A0E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EDCA-C4DA-46A5-ADB4-55227D20F7A2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29C603-D4F9-4511-96D6-E9D629D0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E7EF57-E235-407A-9F55-9A38481B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A637-D937-44EC-B0DE-A2E211204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52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6EEF6-7CED-423B-AC57-AD76479F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A30376-8766-4D7F-90B9-F45F551A2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A4E73A-795E-4C1C-89CB-ACE80732E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A0AE6C-0BC0-4580-BEF5-FA92EA65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EDCA-C4DA-46A5-ADB4-55227D20F7A2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97F87B-EDB7-440B-AC79-CA895A4B8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291388-473C-465E-88B6-7546812C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A637-D937-44EC-B0DE-A2E211204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169B2-6B20-4AE3-BE5C-E5F4DFD63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0DD606-0908-4465-A41D-15307459D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B576B5-238B-485F-A811-7A9F3298F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D3EC70-AF96-46EA-954B-8BCD765F2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C69C185-30FC-4798-965B-3BF38F310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C99736-B138-42B9-8B42-72E10C51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EDCA-C4DA-46A5-ADB4-55227D20F7A2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20C2290-4327-41A0-9969-85CF9316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98BE646-7ADC-4EDD-9C11-5E7A2EB7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A637-D937-44EC-B0DE-A2E211204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04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5ECDA-FAFC-4005-BD18-849C5598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AC9010A-92C6-4D42-A85A-9E78F714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EDCA-C4DA-46A5-ADB4-55227D20F7A2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F9EB640-2CAF-4F81-A18B-BA1AFFCB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3A547D-5728-4BB2-A9F7-A9A6C107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A637-D937-44EC-B0DE-A2E211204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94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1E42F26-6E70-4535-B75C-601A9006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EDCA-C4DA-46A5-ADB4-55227D20F7A2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4868DD-DF33-4F69-81BD-A889F496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AD1024-E2FF-4198-B555-DDBCF136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A637-D937-44EC-B0DE-A2E211204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F0C6D-A953-4DB7-8783-B4BDD8E50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ACB45-8A7F-445D-828D-5B339301B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EDA485-F304-4B6C-84CA-4B3F5C576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3173E-B67F-421F-960D-C96F1E71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EDCA-C4DA-46A5-ADB4-55227D20F7A2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3AC082-2681-46DA-A3D4-93CCB3D7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4C1F13-0032-45C4-BAE8-DCEAE087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A637-D937-44EC-B0DE-A2E211204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04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AB1EF-2EA0-45E6-8970-DEAE674C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C059C15-8610-4B00-9ACD-E24121EE2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D60990-3145-4993-8F9C-DD194037C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70F85F-4F78-45BA-A269-69BA8E8EE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EDCA-C4DA-46A5-ADB4-55227D20F7A2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90194C-0386-481A-A12D-8D8D2B22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0E6BAB-5280-475A-BAD2-B60C7D33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A637-D937-44EC-B0DE-A2E211204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74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F204ED9-9BD4-4590-8263-47A991B83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71260F-78A6-4420-9DA3-0E0FDBF9A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3DF552-C05F-43DF-892C-5B9DB4D05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FEDCA-C4DA-46A5-ADB4-55227D20F7A2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A18768-20D9-4682-BD0E-95D6CAED0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48F925-24B3-44D2-B0DE-C5461C1A2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3A637-D937-44EC-B0DE-A2E211204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72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accent1">
                <a:lumMod val="40000"/>
                <a:lumOff val="60000"/>
              </a:schemeClr>
            </a:gs>
            <a:gs pos="0">
              <a:schemeClr val="accent2">
                <a:lumMod val="75000"/>
              </a:schemeClr>
            </a:gs>
            <a:gs pos="100000">
              <a:schemeClr val="accent1">
                <a:lumMod val="75000"/>
              </a:schemeClr>
            </a:gs>
            <a:gs pos="35000">
              <a:schemeClr val="accent2">
                <a:lumMod val="40000"/>
                <a:lumOff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40DF5-EB4C-493C-BAD8-FC9237CA7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7287"/>
            <a:ext cx="9144000" cy="926570"/>
          </a:xfrm>
        </p:spPr>
        <p:txBody>
          <a:bodyPr>
            <a:normAutofit/>
          </a:bodyPr>
          <a:lstStyle/>
          <a:p>
            <a:r>
              <a:rPr lang="pt-BR" dirty="0"/>
              <a:t>Documentação </a:t>
            </a:r>
            <a:r>
              <a:rPr lang="pt-BR" dirty="0" err="1"/>
              <a:t>DoR</a:t>
            </a:r>
            <a:r>
              <a:rPr lang="pt-BR" dirty="0"/>
              <a:t>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349DDF-12D5-4BA4-96CA-8DAB0C631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40000"/>
            <a:ext cx="9144000" cy="2514600"/>
          </a:xfrm>
        </p:spPr>
        <p:txBody>
          <a:bodyPr/>
          <a:lstStyle/>
          <a:p>
            <a:r>
              <a:rPr lang="pt-BR" dirty="0"/>
              <a:t>Formato:</a:t>
            </a:r>
          </a:p>
          <a:p>
            <a:endParaRPr lang="pt-BR" dirty="0"/>
          </a:p>
          <a:p>
            <a:r>
              <a:rPr lang="pt-BR" dirty="0" err="1"/>
              <a:t>User</a:t>
            </a:r>
            <a:r>
              <a:rPr lang="pt-BR" dirty="0"/>
              <a:t> Stories;</a:t>
            </a:r>
          </a:p>
          <a:p>
            <a:r>
              <a:rPr lang="pt-BR" dirty="0"/>
              <a:t>Cenários;</a:t>
            </a:r>
          </a:p>
          <a:p>
            <a:r>
              <a:rPr lang="pt-BR" dirty="0"/>
              <a:t>Regras de negócio.</a:t>
            </a:r>
          </a:p>
        </p:txBody>
      </p:sp>
    </p:spTree>
    <p:extLst>
      <p:ext uri="{BB962C8B-B14F-4D97-AF65-F5344CB8AC3E}">
        <p14:creationId xmlns:p14="http://schemas.microsoft.com/office/powerpoint/2010/main" val="3026162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15239-C889-49E5-90AE-0D9D243CC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718732"/>
          </a:xfrm>
        </p:spPr>
        <p:txBody>
          <a:bodyPr>
            <a:normAutofit/>
          </a:bodyPr>
          <a:lstStyle/>
          <a:p>
            <a:r>
              <a:rPr lang="pt-BR" sz="2200" dirty="0">
                <a:solidFill>
                  <a:srgbClr val="FF0000"/>
                </a:solidFill>
                <a:latin typeface="+mn-lt"/>
              </a:rPr>
              <a:t>	</a:t>
            </a:r>
            <a:r>
              <a:rPr lang="pt-BR" sz="2200" b="1" dirty="0">
                <a:solidFill>
                  <a:srgbClr val="FF0000"/>
                </a:solidFill>
                <a:latin typeface="+mn-lt"/>
              </a:rPr>
              <a:t>Regras de Negócio: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E704F74-C466-4372-AF1D-7FAC0F51B7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77930"/>
            <a:ext cx="10413364" cy="444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Cada interação deve conter data, tipo de contato, descrição e responsável pela interação.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histórico deve estar acessível apenas para usuários autorizados 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vendedores relacionados ao cliente).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Alterações e exclusões devem ser registradas no sistema para auditoria.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sistema deve permitir filtros no histórico por data e tipo de interação.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vendedor deve estar autenticado para registrar e acessar interações.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Interações não podem ser registradas sem informação mínima 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descrição obrigatória).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1800" dirty="0"/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7787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701AA-3FD0-4C25-A62F-EFC46F6C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557865"/>
          </a:xfrm>
        </p:spPr>
        <p:txBody>
          <a:bodyPr>
            <a:normAutofit/>
          </a:bodyPr>
          <a:lstStyle/>
          <a:p>
            <a:r>
              <a:rPr lang="pt-BR" sz="2200" b="1" dirty="0">
                <a:solidFill>
                  <a:srgbClr val="FF0000"/>
                </a:solidFill>
                <a:latin typeface="+mn-lt"/>
              </a:rPr>
              <a:t>	</a:t>
            </a:r>
            <a:r>
              <a:rPr lang="pt-BR" sz="2200" b="1" dirty="0" err="1">
                <a:solidFill>
                  <a:srgbClr val="FF0000"/>
                </a:solidFill>
                <a:latin typeface="+mn-lt"/>
              </a:rPr>
              <a:t>User</a:t>
            </a:r>
            <a:r>
              <a:rPr lang="pt-BR" sz="2200" b="1" dirty="0">
                <a:solidFill>
                  <a:srgbClr val="FF0000"/>
                </a:solidFill>
                <a:latin typeface="+mn-lt"/>
              </a:rPr>
              <a:t> Stories:</a:t>
            </a:r>
            <a:br>
              <a:rPr lang="pt-BR" sz="2200" b="1" dirty="0">
                <a:latin typeface="+mn-lt"/>
              </a:rPr>
            </a:br>
            <a:r>
              <a:rPr lang="pt-BR" sz="1800" b="1" dirty="0">
                <a:latin typeface="+mn-lt"/>
              </a:rPr>
              <a:t>	</a:t>
            </a:r>
            <a:r>
              <a:rPr lang="pt-BR" sz="1800" dirty="0">
                <a:latin typeface="+mn-lt"/>
              </a:rPr>
              <a:t>Como um Vendedor, eu quero poder editar as informações de um cliente já cadastrado, para manter 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	os dados 	atualizados e corretos.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13C38562-DDCB-4556-9341-385455C8E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430868"/>
            <a:ext cx="12191999" cy="507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600" dirty="0">
                <a:solidFill>
                  <a:srgbClr val="FF0000"/>
                </a:solidFill>
              </a:rPr>
              <a:t>	</a:t>
            </a:r>
            <a:r>
              <a:rPr lang="pt-BR" sz="1800" b="1" dirty="0">
                <a:solidFill>
                  <a:srgbClr val="FF0000"/>
                </a:solidFill>
              </a:rPr>
              <a:t>Cenários: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FF0000"/>
                </a:solidFill>
              </a:rPr>
              <a:t>	Editar dados básicos do cliente</a:t>
            </a:r>
            <a:endParaRPr lang="pt-BR" sz="1600" dirty="0">
              <a:solidFill>
                <a:srgbClr val="FF0000"/>
              </a:solidFill>
            </a:endParaRPr>
          </a:p>
          <a:p>
            <a:pPr lvl="2"/>
            <a:r>
              <a:rPr lang="pt-BR" sz="1600" dirty="0"/>
              <a:t>O vendedor acessa o perfil do cliente cadastrado.</a:t>
            </a:r>
          </a:p>
          <a:p>
            <a:pPr lvl="2"/>
            <a:r>
              <a:rPr lang="pt-BR" sz="1600" dirty="0"/>
              <a:t>O vendedor altera informações como nome, endereço, telefone ou e-mail.</a:t>
            </a:r>
          </a:p>
          <a:p>
            <a:pPr lvl="2"/>
            <a:r>
              <a:rPr lang="pt-BR" sz="1600" dirty="0"/>
              <a:t>O vendedor salva as alterações com sucesso.</a:t>
            </a:r>
          </a:p>
          <a:p>
            <a:pPr lvl="2"/>
            <a:r>
              <a:rPr lang="pt-BR" sz="1600" dirty="0"/>
              <a:t>O sistema confirma que os dados foram atualizados.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FF0000"/>
                </a:solidFill>
              </a:rPr>
              <a:t>	Editar documentos do cliente</a:t>
            </a:r>
            <a:endParaRPr lang="pt-BR" sz="1600" dirty="0">
              <a:solidFill>
                <a:srgbClr val="FF0000"/>
              </a:solidFill>
            </a:endParaRPr>
          </a:p>
          <a:p>
            <a:pPr lvl="2"/>
            <a:r>
              <a:rPr lang="pt-BR" sz="1600" dirty="0"/>
              <a:t>O vendedor acessa o perfil do cliente.</a:t>
            </a:r>
          </a:p>
          <a:p>
            <a:pPr lvl="2"/>
            <a:r>
              <a:rPr lang="pt-BR" sz="1600" dirty="0"/>
              <a:t>O vendedor substitui ou adiciona novos documentos (</a:t>
            </a:r>
            <a:r>
              <a:rPr lang="pt-BR" sz="1600" dirty="0" err="1"/>
              <a:t>ex</a:t>
            </a:r>
            <a:r>
              <a:rPr lang="pt-BR" sz="1600" dirty="0"/>
              <a:t>: RG, CPF).</a:t>
            </a:r>
          </a:p>
          <a:p>
            <a:pPr lvl="2"/>
            <a:r>
              <a:rPr lang="pt-BR" sz="1600" dirty="0"/>
              <a:t>O vendedor salva as alterações.</a:t>
            </a:r>
          </a:p>
          <a:p>
            <a:pPr lvl="2"/>
            <a:r>
              <a:rPr lang="pt-BR" sz="1600" dirty="0"/>
              <a:t>O sistema valida o formato dos documentos e confirma a atualização.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FF0000"/>
                </a:solidFill>
              </a:rPr>
              <a:t>	Tentar salvar com dados inválidos ou incompletos</a:t>
            </a:r>
            <a:endParaRPr lang="pt-BR" sz="1600" dirty="0">
              <a:solidFill>
                <a:srgbClr val="FF0000"/>
              </a:solidFill>
            </a:endParaRPr>
          </a:p>
          <a:p>
            <a:pPr lvl="2"/>
            <a:r>
              <a:rPr lang="pt-BR" sz="1600" dirty="0"/>
              <a:t>O vendedor tenta salvar sem preencher campos obrigatórios.</a:t>
            </a:r>
          </a:p>
          <a:p>
            <a:pPr lvl="2"/>
            <a:r>
              <a:rPr lang="pt-BR" sz="1600" dirty="0"/>
              <a:t>O sistema exibe mensagens de erro indicando o que precisa ser corrigido.</a:t>
            </a:r>
          </a:p>
          <a:p>
            <a:pPr lvl="2"/>
            <a:r>
              <a:rPr lang="pt-BR" sz="1600" dirty="0"/>
              <a:t>O vendedor corrige e tenta salvar novamente.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235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15239-C889-49E5-90AE-0D9D243CC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718732"/>
          </a:xfrm>
        </p:spPr>
        <p:txBody>
          <a:bodyPr>
            <a:normAutofit/>
          </a:bodyPr>
          <a:lstStyle/>
          <a:p>
            <a:r>
              <a:rPr lang="pt-BR" sz="2200" dirty="0">
                <a:solidFill>
                  <a:srgbClr val="FF0000"/>
                </a:solidFill>
                <a:latin typeface="+mn-lt"/>
              </a:rPr>
              <a:t>	</a:t>
            </a:r>
            <a:r>
              <a:rPr lang="pt-BR" sz="2200" b="1" dirty="0">
                <a:solidFill>
                  <a:srgbClr val="FF0000"/>
                </a:solidFill>
                <a:latin typeface="+mn-lt"/>
              </a:rPr>
              <a:t>Regras de Negócio: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E704F74-C466-4372-AF1D-7FAC0F51B7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77930"/>
            <a:ext cx="10413364" cy="444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Cada interação deve conter data, tipo de contato, descrição e responsável pela interação.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histórico deve estar acessível apenas para usuários autorizados 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vendedores relacionados ao cliente).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Alterações e exclusões devem ser registradas no sistema para auditoria.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sistema deve permitir filtros no histórico por data e tipo de interação.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vendedor deve estar autenticado para registrar e acessar interações.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Interações não podem ser registradas sem informação mínima 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descrição obrigatória).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1800" dirty="0"/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929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58AFC5-AE54-8E3D-4483-8BE7704F3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19FB2-54D0-029D-D420-8A86BA8E4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427016"/>
          </a:xfrm>
        </p:spPr>
        <p:txBody>
          <a:bodyPr>
            <a:normAutofit/>
          </a:bodyPr>
          <a:lstStyle/>
          <a:p>
            <a:r>
              <a:rPr lang="pt-BR" sz="2200" b="1" dirty="0">
                <a:solidFill>
                  <a:srgbClr val="FF0000"/>
                </a:solidFill>
                <a:latin typeface="+mn-lt"/>
              </a:rPr>
              <a:t>	</a:t>
            </a:r>
            <a:r>
              <a:rPr lang="pt-BR" sz="2200" b="1" dirty="0" err="1">
                <a:solidFill>
                  <a:srgbClr val="FF0000"/>
                </a:solidFill>
                <a:latin typeface="+mn-lt"/>
              </a:rPr>
              <a:t>User</a:t>
            </a:r>
            <a:r>
              <a:rPr lang="pt-BR" sz="2200" b="1" dirty="0">
                <a:solidFill>
                  <a:srgbClr val="FF0000"/>
                </a:solidFill>
                <a:latin typeface="+mn-lt"/>
              </a:rPr>
              <a:t> Stories:</a:t>
            </a:r>
            <a:br>
              <a:rPr lang="pt-BR" sz="2200" b="1" dirty="0">
                <a:latin typeface="+mn-lt"/>
              </a:rPr>
            </a:br>
            <a:r>
              <a:rPr lang="pt-BR" sz="1800" b="1" dirty="0">
                <a:latin typeface="+mn-lt"/>
              </a:rPr>
              <a:t>	 </a:t>
            </a:r>
            <a:r>
              <a:rPr lang="pt-BR" sz="1800" dirty="0">
                <a:latin typeface="+mn-lt"/>
              </a:rPr>
              <a:t>Como um Gestor de RH, eu quero visualizar um painel com a localização de trabalho de todos os colaboradores.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5A2F7B0-AB4A-FAC3-01B6-EB109F763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11382"/>
            <a:ext cx="12191999" cy="5846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600" dirty="0">
                <a:solidFill>
                  <a:srgbClr val="FF0000"/>
                </a:solidFill>
              </a:rPr>
              <a:t>	</a:t>
            </a:r>
            <a:r>
              <a:rPr lang="pt-BR" sz="1800" b="1" dirty="0">
                <a:solidFill>
                  <a:srgbClr val="FF0000"/>
                </a:solidFill>
              </a:rPr>
              <a:t>Cenários parte 1: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	 Visualização do painel em formato de mapa</a:t>
            </a:r>
            <a:endParaRPr lang="pt-BR" sz="1800" dirty="0">
              <a:solidFill>
                <a:srgbClr val="FF0000"/>
              </a:solidFill>
            </a:endParaRPr>
          </a:p>
          <a:p>
            <a:pPr lvl="2"/>
            <a:r>
              <a:rPr lang="pt-BR" sz="1800" dirty="0"/>
              <a:t>O Gestor de RH acessa a funcionalidade do painel de localização.</a:t>
            </a:r>
          </a:p>
          <a:p>
            <a:pPr lvl="2"/>
            <a:r>
              <a:rPr lang="pt-BR" sz="1800" dirty="0"/>
              <a:t>O sistema carrega e exibe um mapa com marcadores (pins) que representam a localização de trabalho dos colaboradores.</a:t>
            </a:r>
          </a:p>
          <a:p>
            <a:pPr lvl="2"/>
            <a:r>
              <a:rPr lang="pt-BR" sz="1800" dirty="0"/>
              <a:t>Ao passar o mouse ou clicar em um marcador, o sistema exibe um resumo com o nome, cargo e departamento do colaborador.</a:t>
            </a:r>
          </a:p>
          <a:p>
            <a:pPr lvl="2"/>
            <a:r>
              <a:rPr lang="pt-BR" sz="1800" dirty="0"/>
              <a:t>O sistema agrupa marcadores em áreas com alta densidade de colaboradores (clusters) para manter o mapa legível.</a:t>
            </a:r>
          </a:p>
          <a:p>
            <a:pPr lvl="2"/>
            <a:endParaRPr lang="pt-BR" sz="1800" dirty="0"/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 	Utilização de filtros para consulta específica</a:t>
            </a:r>
            <a:endParaRPr lang="pt-BR" sz="1800" dirty="0">
              <a:solidFill>
                <a:srgbClr val="FF0000"/>
              </a:solidFill>
            </a:endParaRPr>
          </a:p>
          <a:p>
            <a:pPr lvl="2"/>
            <a:r>
              <a:rPr lang="pt-BR" sz="1800" dirty="0"/>
              <a:t>O Gestor de RH acessa o painel.</a:t>
            </a:r>
          </a:p>
          <a:p>
            <a:pPr lvl="2"/>
            <a:r>
              <a:rPr lang="pt-BR" sz="1800" dirty="0"/>
              <a:t>O gestor utiliza o campo de filtro para buscar por "Departamento" (</a:t>
            </a:r>
            <a:r>
              <a:rPr lang="pt-BR" sz="1800" dirty="0" err="1"/>
              <a:t>ex</a:t>
            </a:r>
            <a:r>
              <a:rPr lang="pt-BR" sz="1800" dirty="0"/>
              <a:t>: Vendas).</a:t>
            </a:r>
          </a:p>
          <a:p>
            <a:pPr lvl="2"/>
            <a:r>
              <a:rPr lang="pt-BR" sz="1800" dirty="0"/>
              <a:t>O painel atualiza, exibindo no mapa e/ou na lista apenas os colaboradores do departamento de Vendas.</a:t>
            </a:r>
          </a:p>
          <a:p>
            <a:pPr lvl="2"/>
            <a:r>
              <a:rPr lang="pt-BR" sz="1800" dirty="0"/>
              <a:t>O gestor adiciona outro filtro por "Modelo de Trabalho" (</a:t>
            </a:r>
            <a:r>
              <a:rPr lang="pt-BR" sz="1800" dirty="0" err="1"/>
              <a:t>ex</a:t>
            </a:r>
            <a:r>
              <a:rPr lang="pt-BR" sz="1800" dirty="0"/>
              <a:t>: Remoto) e o painel refina a busca novamente.</a:t>
            </a:r>
          </a:p>
        </p:txBody>
      </p:sp>
    </p:spTree>
    <p:extLst>
      <p:ext uri="{BB962C8B-B14F-4D97-AF65-F5344CB8AC3E}">
        <p14:creationId xmlns:p14="http://schemas.microsoft.com/office/powerpoint/2010/main" val="619555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172718-818F-392F-F7A6-10B767666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90F3B-9ABF-4C28-7490-6635BA52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427016"/>
          </a:xfrm>
        </p:spPr>
        <p:txBody>
          <a:bodyPr>
            <a:normAutofit/>
          </a:bodyPr>
          <a:lstStyle/>
          <a:p>
            <a:r>
              <a:rPr lang="pt-BR" sz="2200" b="1" dirty="0">
                <a:solidFill>
                  <a:srgbClr val="FF0000"/>
                </a:solidFill>
                <a:latin typeface="+mn-lt"/>
              </a:rPr>
              <a:t>	</a:t>
            </a:r>
            <a:r>
              <a:rPr lang="pt-BR" sz="2200" b="1" dirty="0" err="1">
                <a:solidFill>
                  <a:srgbClr val="FF0000"/>
                </a:solidFill>
                <a:latin typeface="+mn-lt"/>
              </a:rPr>
              <a:t>User</a:t>
            </a:r>
            <a:r>
              <a:rPr lang="pt-BR" sz="2200" b="1" dirty="0">
                <a:solidFill>
                  <a:srgbClr val="FF0000"/>
                </a:solidFill>
                <a:latin typeface="+mn-lt"/>
              </a:rPr>
              <a:t> Stories:</a:t>
            </a:r>
            <a:br>
              <a:rPr lang="pt-BR" sz="2200" b="1" dirty="0">
                <a:latin typeface="+mn-lt"/>
              </a:rPr>
            </a:br>
            <a:r>
              <a:rPr lang="pt-BR" sz="1800" b="1" dirty="0">
                <a:latin typeface="+mn-lt"/>
              </a:rPr>
              <a:t>	 </a:t>
            </a:r>
            <a:r>
              <a:rPr lang="pt-BR" sz="1800" dirty="0">
                <a:latin typeface="+mn-lt"/>
              </a:rPr>
              <a:t>Como um Gestor de RH, eu quero visualizar um painel com a localização de trabalho de todos os colaboradores.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26BD2F29-0A94-D927-B920-63B5950C4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11382"/>
            <a:ext cx="12191999" cy="5846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600" dirty="0">
                <a:solidFill>
                  <a:srgbClr val="FF0000"/>
                </a:solidFill>
              </a:rPr>
              <a:t>	</a:t>
            </a:r>
            <a:r>
              <a:rPr lang="pt-BR" sz="1800" b="1" dirty="0">
                <a:solidFill>
                  <a:srgbClr val="FF0000"/>
                </a:solidFill>
              </a:rPr>
              <a:t>Cenários parte 2: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	Alternar para visualização em lista</a:t>
            </a:r>
            <a:endParaRPr lang="pt-BR" sz="1800" dirty="0">
              <a:solidFill>
                <a:srgbClr val="FF0000"/>
              </a:solidFill>
            </a:endParaRPr>
          </a:p>
          <a:p>
            <a:pPr lvl="2"/>
            <a:r>
              <a:rPr lang="pt-BR" sz="1800" dirty="0"/>
              <a:t>O Gestor de RH está visualizando o painel no formato de mapa.</a:t>
            </a:r>
          </a:p>
          <a:p>
            <a:pPr lvl="2"/>
            <a:r>
              <a:rPr lang="pt-BR" sz="1800" dirty="0"/>
              <a:t>O gestor clica na opção "Visualizar em Lista".</a:t>
            </a:r>
          </a:p>
          <a:p>
            <a:pPr lvl="2"/>
            <a:r>
              <a:rPr lang="pt-BR" sz="1800" dirty="0"/>
              <a:t>O sistema exibe uma tabela paginada com os dados dos colaboradores, incluindo colunas para Nome, Departamento, Modelo de Trabalho e Localização 	(Cidade/Estado).</a:t>
            </a:r>
          </a:p>
          <a:p>
            <a:pPr lvl="2"/>
            <a:r>
              <a:rPr lang="pt-BR" sz="1800" dirty="0"/>
              <a:t>O gestor pode ordenar a lista clicando no cabeçalho das colunas.</a:t>
            </a:r>
          </a:p>
          <a:p>
            <a:pPr lvl="2"/>
            <a:endParaRPr lang="pt-BR" sz="1800" dirty="0"/>
          </a:p>
          <a:p>
            <a:pPr marL="457200" lvl="1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	 Identificação de colaboradores sem localização cadastrada</a:t>
            </a:r>
            <a:endParaRPr lang="pt-BR" sz="1800" dirty="0">
              <a:solidFill>
                <a:srgbClr val="FF0000"/>
              </a:solidFill>
            </a:endParaRPr>
          </a:p>
          <a:p>
            <a:pPr lvl="2"/>
            <a:r>
              <a:rPr lang="pt-BR" sz="1800" dirty="0"/>
              <a:t>O Gestor de RH acessa o painel.</a:t>
            </a:r>
          </a:p>
          <a:p>
            <a:pPr lvl="2"/>
            <a:r>
              <a:rPr lang="pt-BR" sz="1800" dirty="0"/>
              <a:t>O sistema exibe um alerta ou uma seção destacada indicando o número de colaboradores com localização pendente de cadastro.</a:t>
            </a:r>
          </a:p>
          <a:p>
            <a:pPr lvl="2"/>
            <a:r>
              <a:rPr lang="pt-BR" sz="1800" dirty="0"/>
              <a:t>Ao clicar nesse alerta, o gestor é direcionado para uma lista filtrada mostrando apenas os colaboradores sem localização definida.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44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E11D1A-E438-9D16-F62F-1309B4ABA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7DA98-A8F3-8D70-AF3B-08B9ABB20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83656"/>
          </a:xfrm>
        </p:spPr>
        <p:txBody>
          <a:bodyPr>
            <a:normAutofit/>
          </a:bodyPr>
          <a:lstStyle/>
          <a:p>
            <a:r>
              <a:rPr lang="pt-BR" sz="2200" dirty="0">
                <a:solidFill>
                  <a:srgbClr val="FF0000"/>
                </a:solidFill>
                <a:latin typeface="+mn-lt"/>
              </a:rPr>
              <a:t>	</a:t>
            </a:r>
            <a:r>
              <a:rPr lang="pt-BR" sz="2200" b="1" dirty="0">
                <a:solidFill>
                  <a:srgbClr val="FF0000"/>
                </a:solidFill>
                <a:latin typeface="+mn-lt"/>
              </a:rPr>
              <a:t>Regras de Negócio: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D6002F1-3C25-744C-1C76-474FE52188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2109" y="1758244"/>
            <a:ext cx="10553204" cy="44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acesso ao painel de localização de colaboradores é restrito a perfis de usuário autorizados, como "Gestor de RH" e "Diretoria".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Para proteger a privacidade, a localização de colaboradores em modelo remoto ou híbrido deve ser exibida apenas por cidade e estado, nunca o endereço residencial completo.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Para colaboradores em modelo presencial, o endereço exibido deve ser o do escritório ao qual estão alocados.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painel deve exibir apenas colaboradores com status "Ativo" no sistema. Colaboradores desligados não devem aparecer.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Os dados de localização são sincronizados a partir do cadastro oficial do colaborador no sistema de RH.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painel deve possuir filtros obrigatórios por: Departamento, Cargo, Modelo de Trabalho (Presencial, Híbrido, Remoto) e Localização (país, estado, cidade).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Todos os acessos e consultas realizadas no painel devem ser registrados em logs de auditoria para garantir a segurança e conformidade com as leis de proteção de dados (LGPD).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sistema não deve permitir a exportação dos dados brutos de localização diretamente do painel.</a:t>
            </a:r>
          </a:p>
        </p:txBody>
      </p:sp>
    </p:spTree>
    <p:extLst>
      <p:ext uri="{BB962C8B-B14F-4D97-AF65-F5344CB8AC3E}">
        <p14:creationId xmlns:p14="http://schemas.microsoft.com/office/powerpoint/2010/main" val="190779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4C6296-BB2E-5688-F440-E3E8A610D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8F1A7-CEFC-4E02-6B76-7E47D5EF8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427016"/>
          </a:xfrm>
        </p:spPr>
        <p:txBody>
          <a:bodyPr>
            <a:normAutofit/>
          </a:bodyPr>
          <a:lstStyle/>
          <a:p>
            <a:r>
              <a:rPr lang="pt-BR" sz="2200" b="1" dirty="0">
                <a:solidFill>
                  <a:srgbClr val="FF0000"/>
                </a:solidFill>
                <a:latin typeface="+mn-lt"/>
              </a:rPr>
              <a:t>	</a:t>
            </a:r>
            <a:r>
              <a:rPr lang="pt-BR" sz="2200" b="1" dirty="0" err="1">
                <a:solidFill>
                  <a:srgbClr val="FF0000"/>
                </a:solidFill>
                <a:latin typeface="+mn-lt"/>
              </a:rPr>
              <a:t>User</a:t>
            </a:r>
            <a:r>
              <a:rPr lang="pt-BR" sz="2200" b="1" dirty="0">
                <a:solidFill>
                  <a:srgbClr val="FF0000"/>
                </a:solidFill>
                <a:latin typeface="+mn-lt"/>
              </a:rPr>
              <a:t> Stories:</a:t>
            </a:r>
            <a:br>
              <a:rPr lang="pt-BR" sz="2200" b="1" dirty="0">
                <a:latin typeface="+mn-lt"/>
              </a:rPr>
            </a:br>
            <a:r>
              <a:rPr lang="pt-BR" sz="1800" b="1" dirty="0">
                <a:latin typeface="+mn-lt"/>
              </a:rPr>
              <a:t>	 </a:t>
            </a:r>
            <a:r>
              <a:rPr lang="pt-BR" sz="1800" dirty="0">
                <a:latin typeface="+mn-lt"/>
              </a:rPr>
              <a:t>Como um Analista de RH, eu quero cadastrar novos colaboradores para ter acesso à plataforma.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D372592-BA1C-7B3A-9DDC-74951D7F86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1829" y="1639179"/>
            <a:ext cx="1072605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1800" b="1" dirty="0">
                <a:solidFill>
                  <a:srgbClr val="FF0000"/>
                </a:solidFill>
              </a:rPr>
              <a:t> Cenários parte 1: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Cadastro de um novo colaborador com sucesso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Analista de RH acessa a seção de "Gestão de Colaboradores" e clica em "Novo Colaborador".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analista preenche todos os campos obrigatórios do formulário 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Nome Completo, CPF, E-mail corporativo, Cargo, Departamento).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analista salva o formulário.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sistema valida os dados, cria o perfil do novo colaborador e exibe uma mensagem de sucesso.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Automaticamente, o sistema envia um e-mail de boas-vindas para o colaborador cadastrado com um link para definição de senha e primeiro acesso.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Tentativa de cadastro com dados obrigatórios ausentes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Analista de RH preenche o formulário, mas não informa o "Cargo" do novo colaborador.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Ao tentar salvar, o sistema impede a ação e exibe uma mensagem de erro, indicando qual campo obrigatório precisa ser preenchido.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formulário permanece na tela para que o analista possa corrigir a informação.</a:t>
            </a:r>
          </a:p>
        </p:txBody>
      </p:sp>
    </p:spTree>
    <p:extLst>
      <p:ext uri="{BB962C8B-B14F-4D97-AF65-F5344CB8AC3E}">
        <p14:creationId xmlns:p14="http://schemas.microsoft.com/office/powerpoint/2010/main" val="1613033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90835D-6C8A-5E0A-7C30-A70584314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6F2C4-F7E6-E8F4-2208-F12D741F2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427016"/>
          </a:xfrm>
        </p:spPr>
        <p:txBody>
          <a:bodyPr>
            <a:normAutofit/>
          </a:bodyPr>
          <a:lstStyle/>
          <a:p>
            <a:r>
              <a:rPr lang="pt-BR" sz="2200" b="1" dirty="0">
                <a:solidFill>
                  <a:srgbClr val="FF0000"/>
                </a:solidFill>
                <a:latin typeface="+mn-lt"/>
              </a:rPr>
              <a:t>	</a:t>
            </a:r>
            <a:r>
              <a:rPr lang="pt-BR" sz="2200" b="1" dirty="0" err="1">
                <a:solidFill>
                  <a:srgbClr val="FF0000"/>
                </a:solidFill>
                <a:latin typeface="+mn-lt"/>
              </a:rPr>
              <a:t>User</a:t>
            </a:r>
            <a:r>
              <a:rPr lang="pt-BR" sz="2200" b="1" dirty="0">
                <a:solidFill>
                  <a:srgbClr val="FF0000"/>
                </a:solidFill>
                <a:latin typeface="+mn-lt"/>
              </a:rPr>
              <a:t> Stories:</a:t>
            </a:r>
            <a:br>
              <a:rPr lang="pt-BR" sz="2200" b="1" dirty="0">
                <a:latin typeface="+mn-lt"/>
              </a:rPr>
            </a:br>
            <a:r>
              <a:rPr lang="pt-BR" sz="1800" b="1" dirty="0">
                <a:latin typeface="+mn-lt"/>
              </a:rPr>
              <a:t>	 </a:t>
            </a:r>
            <a:r>
              <a:rPr lang="pt-BR" sz="1800" dirty="0">
                <a:latin typeface="+mn-lt"/>
              </a:rPr>
              <a:t>Como um Analista de RH, eu quero cadastrar novos colaboradores para ter acesso à plataforma.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AB82F84-6CFD-B4EF-3F51-3CF74E4B95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1829" y="1639180"/>
            <a:ext cx="1072605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1800" b="1" dirty="0">
                <a:solidFill>
                  <a:srgbClr val="FF0000"/>
                </a:solidFill>
              </a:rPr>
              <a:t> Cenários parte 2: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Tentativa de cadastro com dados duplicados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Analista de RH tenta cadastrar um colaborador utilizando um CPF que já existe na base de dados.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Ao tentar salvar, o sistema valida a informação e identifica a duplicidade.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sistema exibe uma mensagem de erro informando que "O CPF informado já está em uso" e não permite a criação do novo registro.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Cadastro em lote via importação de arquivo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Analista de RH escolhe a opção "Importar em Lote".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analista baixa a planilha modelo disponibilizada pelo sistema.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analista preenche a planilha com os dados de 10 novos colaboradores e realiza o upload do arquivo.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sistema processa o arquivo, valida todos os registros e cria os 10 novos perfis.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Ao final, o sistema exibe um relatório de sucesso, confirmando que todos os colaboradores foram importados corretamente.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454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CF603F-E18E-5298-AC41-35ED7030D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2B42C-6BC2-EAAB-8F41-492985ADF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83656"/>
          </a:xfrm>
        </p:spPr>
        <p:txBody>
          <a:bodyPr>
            <a:normAutofit/>
          </a:bodyPr>
          <a:lstStyle/>
          <a:p>
            <a:r>
              <a:rPr lang="pt-BR" sz="2200" dirty="0">
                <a:solidFill>
                  <a:srgbClr val="FF0000"/>
                </a:solidFill>
                <a:latin typeface="+mn-lt"/>
              </a:rPr>
              <a:t>	</a:t>
            </a:r>
            <a:r>
              <a:rPr lang="pt-BR" sz="2200" b="1" dirty="0">
                <a:solidFill>
                  <a:srgbClr val="FF0000"/>
                </a:solidFill>
                <a:latin typeface="+mn-lt"/>
              </a:rPr>
              <a:t>Regras de Negócio: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CBB5B0D-A592-6F66-E8FE-29BEA63E2C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6738" y="1500930"/>
            <a:ext cx="11320462" cy="5000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Apenas usuários com perfil "Analista de RH" ou "Administrador" podem cadastrar novos colaboradores.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Os campos Nome Completo, CPF, E-mail Corporativo e Departamento são obrigatórios para o cadastro.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sistema deve validar o formato do CPF informado.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Não é permitido cadastrar mais de um colaborador com o mesmo CPF ou mesmo e-mail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corporaivo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Ao ser cadastrado, o novo colaborador recebe um perfil de acesso padrão com permissões básicas.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Um e-mail de ativação de conta deve ser disparado automaticamente para o endereço de e-mail cadastrado.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colaborador é criado com o status "Ativo" no sistema por padrão.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Toda a criação de novos usuários deve ser registrada em logs de auditoria, incluindo quem realizou o cadastro e a data/hora.</a:t>
            </a:r>
          </a:p>
        </p:txBody>
      </p:sp>
    </p:spTree>
    <p:extLst>
      <p:ext uri="{BB962C8B-B14F-4D97-AF65-F5344CB8AC3E}">
        <p14:creationId xmlns:p14="http://schemas.microsoft.com/office/powerpoint/2010/main" val="4007774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C6DEA9-23DF-908C-F7E6-0C187B983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8ECE5-B8BA-A1FF-F4F6-3892F2C8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427016"/>
          </a:xfrm>
        </p:spPr>
        <p:txBody>
          <a:bodyPr>
            <a:normAutofit/>
          </a:bodyPr>
          <a:lstStyle/>
          <a:p>
            <a:r>
              <a:rPr lang="pt-BR" sz="2200" b="1" dirty="0">
                <a:solidFill>
                  <a:srgbClr val="FF0000"/>
                </a:solidFill>
                <a:latin typeface="+mn-lt"/>
              </a:rPr>
              <a:t>	</a:t>
            </a:r>
            <a:r>
              <a:rPr lang="pt-BR" sz="2200" b="1" dirty="0" err="1">
                <a:solidFill>
                  <a:srgbClr val="FF0000"/>
                </a:solidFill>
                <a:latin typeface="+mn-lt"/>
              </a:rPr>
              <a:t>User</a:t>
            </a:r>
            <a:r>
              <a:rPr lang="pt-BR" sz="2200" b="1" dirty="0">
                <a:solidFill>
                  <a:srgbClr val="FF0000"/>
                </a:solidFill>
                <a:latin typeface="+mn-lt"/>
              </a:rPr>
              <a:t> Stories:</a:t>
            </a:r>
            <a:br>
              <a:rPr lang="pt-BR" sz="2200" b="1" dirty="0">
                <a:latin typeface="+mn-lt"/>
              </a:rPr>
            </a:br>
            <a:r>
              <a:rPr lang="pt-BR" sz="1800" b="1" dirty="0">
                <a:latin typeface="+mn-lt"/>
              </a:rPr>
              <a:t>	 </a:t>
            </a:r>
            <a:r>
              <a:rPr lang="pt-BR" sz="1800" dirty="0">
                <a:latin typeface="+mn-lt"/>
              </a:rPr>
              <a:t>Como um Colaborador, eu quero, ao fazer login, informar minha localização de trabalho 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	(Home Office, Presencial, Treinamento ou Evento).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B42FEBA-E9FE-E8CE-9DEA-1BE174F1D8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610535"/>
            <a:ext cx="12192000" cy="4299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1800" b="1" dirty="0">
                <a:solidFill>
                  <a:srgbClr val="FF0000"/>
                </a:solidFill>
              </a:rPr>
              <a:t>	</a:t>
            </a:r>
            <a:r>
              <a:rPr lang="pt-BR" sz="2000" b="1" dirty="0">
                <a:solidFill>
                  <a:srgbClr val="FF0000"/>
                </a:solidFill>
              </a:rPr>
              <a:t>Cenários parte 1: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	Seleção de localização no primeiro login do dia</a:t>
            </a:r>
            <a:endParaRPr lang="pt-BR" sz="1800" dirty="0">
              <a:solidFill>
                <a:srgbClr val="FF0000"/>
              </a:solidFill>
            </a:endParaRPr>
          </a:p>
          <a:p>
            <a:pPr lvl="2"/>
            <a:r>
              <a:rPr lang="pt-BR" sz="1800" dirty="0"/>
              <a:t>O Colaborador insere seu usuário e senha e acessa a plataforma pela primeira vez no dia.</a:t>
            </a:r>
          </a:p>
          <a:p>
            <a:pPr lvl="2"/>
            <a:r>
              <a:rPr lang="pt-BR" sz="1800" dirty="0"/>
              <a:t>Imediatamente após o login, o sistema exibe uma janela (modal) com a pergunta: "Onde você irá trabalhar hoje?".</a:t>
            </a:r>
          </a:p>
          <a:p>
            <a:pPr lvl="2"/>
            <a:r>
              <a:rPr lang="pt-BR" sz="1800" dirty="0"/>
              <a:t>O colaborador seleciona a opção "Home Office" e clica em "Confirmar".</a:t>
            </a:r>
          </a:p>
          <a:p>
            <a:pPr lvl="2"/>
            <a:r>
              <a:rPr lang="pt-BR" sz="1800" dirty="0"/>
              <a:t>O sistema salva a informação, fecha a janela e libera o acesso à página inicial da plataforma.</a:t>
            </a:r>
          </a:p>
          <a:p>
            <a:pPr lvl="2"/>
            <a:endParaRPr lang="pt-BR" sz="1800" dirty="0"/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	Seleção de localização que exige detalhamento (Evento/Treinamento)</a:t>
            </a:r>
            <a:endParaRPr lang="pt-BR" sz="1800" dirty="0">
              <a:solidFill>
                <a:srgbClr val="FF0000"/>
              </a:solidFill>
            </a:endParaRPr>
          </a:p>
          <a:p>
            <a:pPr lvl="2"/>
            <a:r>
              <a:rPr lang="pt-BR" sz="1800" dirty="0"/>
              <a:t>Ao ser apresentado à janela de seleção de localização, o colaborador seleciona a opção "Evento".</a:t>
            </a:r>
          </a:p>
          <a:p>
            <a:pPr lvl="2"/>
            <a:r>
              <a:rPr lang="pt-BR" sz="1800" dirty="0"/>
              <a:t>O sistema automaticamente exibe um novo campo de texto obrigatório com o título "Nome do Evento".</a:t>
            </a:r>
          </a:p>
          <a:p>
            <a:pPr lvl="2"/>
            <a:r>
              <a:rPr lang="pt-BR" sz="1800" dirty="0"/>
              <a:t>O colaborador preenche o campo com "Conferência Anual de Vendas" e clica em "Confirmar".</a:t>
            </a:r>
          </a:p>
          <a:p>
            <a:pPr lvl="2"/>
            <a:r>
              <a:rPr lang="pt-BR" sz="1800" dirty="0"/>
              <a:t>A localização e a descrição do evento são salvas no sistema.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64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701AA-3FD0-4C25-A62F-EFC46F6C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430866"/>
          </a:xfrm>
        </p:spPr>
        <p:txBody>
          <a:bodyPr>
            <a:normAutofit/>
          </a:bodyPr>
          <a:lstStyle/>
          <a:p>
            <a:r>
              <a:rPr lang="pt-BR" sz="2200" b="1" dirty="0">
                <a:solidFill>
                  <a:srgbClr val="FF0000"/>
                </a:solidFill>
                <a:latin typeface="+mn-lt"/>
              </a:rPr>
              <a:t>	</a:t>
            </a:r>
            <a:r>
              <a:rPr lang="pt-BR" sz="2200" b="1" dirty="0" err="1">
                <a:solidFill>
                  <a:srgbClr val="FF0000"/>
                </a:solidFill>
                <a:latin typeface="+mn-lt"/>
              </a:rPr>
              <a:t>User</a:t>
            </a:r>
            <a:r>
              <a:rPr lang="pt-BR" sz="2200" b="1" dirty="0">
                <a:solidFill>
                  <a:srgbClr val="FF0000"/>
                </a:solidFill>
                <a:latin typeface="+mn-lt"/>
              </a:rPr>
              <a:t> Stories:</a:t>
            </a:r>
            <a:br>
              <a:rPr lang="pt-BR" sz="2200" b="1" dirty="0">
                <a:latin typeface="+mn-lt"/>
              </a:rPr>
            </a:br>
            <a:r>
              <a:rPr lang="pt-BR" sz="2200" b="1" dirty="0">
                <a:latin typeface="+mn-lt"/>
              </a:rPr>
              <a:t>	</a:t>
            </a:r>
            <a:r>
              <a:rPr lang="pt-BR" sz="1800" dirty="0">
                <a:latin typeface="+mn-lt"/>
              </a:rPr>
              <a:t>Como um Operador, eu quero preencher checklists de operação com a possibilidade de anexar fotos, 		para garantir o registro completo e visual das verificações realizadas.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13C38562-DDCB-4556-9341-385455C8E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430868"/>
            <a:ext cx="12191999" cy="507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	</a:t>
            </a:r>
            <a:r>
              <a:rPr lang="pt-BR" sz="1800" b="1" dirty="0">
                <a:solidFill>
                  <a:srgbClr val="FF0000"/>
                </a:solidFill>
              </a:rPr>
              <a:t>Cenários parte 1:</a:t>
            </a:r>
          </a:p>
          <a:p>
            <a:pPr marL="0" indent="0">
              <a:buNone/>
            </a:pPr>
            <a:endParaRPr lang="pt-BR" sz="18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	Preenchimento de checklist simples</a:t>
            </a:r>
            <a:endParaRPr lang="pt-BR" sz="1800" dirty="0">
              <a:solidFill>
                <a:srgbClr val="FF0000"/>
              </a:solidFill>
            </a:endParaRPr>
          </a:p>
          <a:p>
            <a:pPr lvl="2"/>
            <a:r>
              <a:rPr lang="pt-BR" sz="1800" dirty="0"/>
              <a:t>O operador acessa a tela de checklist.</a:t>
            </a:r>
          </a:p>
          <a:p>
            <a:pPr lvl="2"/>
            <a:r>
              <a:rPr lang="pt-BR" sz="1800" dirty="0"/>
              <a:t>O operador marca os itens conforme a operação é realizada.</a:t>
            </a:r>
          </a:p>
          <a:p>
            <a:pPr lvl="2"/>
            <a:r>
              <a:rPr lang="pt-BR" sz="1800" dirty="0"/>
              <a:t>O operador salva o checklist sem anexar fotos.</a:t>
            </a:r>
          </a:p>
          <a:p>
            <a:pPr lvl="2"/>
            <a:endParaRPr lang="pt-BR" sz="1800" dirty="0"/>
          </a:p>
          <a:p>
            <a:pPr marL="457200" lvl="1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	Preenchimento de checklist com anexos</a:t>
            </a:r>
            <a:endParaRPr lang="pt-BR" sz="1800" dirty="0">
              <a:solidFill>
                <a:srgbClr val="FF0000"/>
              </a:solidFill>
            </a:endParaRPr>
          </a:p>
          <a:p>
            <a:pPr lvl="2"/>
            <a:r>
              <a:rPr lang="pt-BR" sz="1800" dirty="0"/>
              <a:t>O operador acessa a tela de checklist.</a:t>
            </a:r>
          </a:p>
          <a:p>
            <a:pPr lvl="2"/>
            <a:r>
              <a:rPr lang="pt-BR" sz="1800" dirty="0"/>
              <a:t>O operador marca os itens conforme a operação.</a:t>
            </a:r>
          </a:p>
          <a:p>
            <a:pPr lvl="2"/>
            <a:r>
              <a:rPr lang="pt-BR" sz="1800" dirty="0"/>
              <a:t>O operador anexa uma ou mais fotos relacionadas a algum item do checklist.</a:t>
            </a:r>
          </a:p>
          <a:p>
            <a:pPr lvl="2"/>
            <a:r>
              <a:rPr lang="pt-BR" sz="1800" dirty="0"/>
              <a:t>O operador salva o checklist com as fotos anexadas.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2912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B7D968-97F9-8E34-7546-00212D176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68F03-BF45-4B8F-3EF2-C3B8ACD9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427016"/>
          </a:xfrm>
        </p:spPr>
        <p:txBody>
          <a:bodyPr>
            <a:normAutofit/>
          </a:bodyPr>
          <a:lstStyle/>
          <a:p>
            <a:r>
              <a:rPr lang="pt-BR" sz="2200" b="1" dirty="0">
                <a:solidFill>
                  <a:srgbClr val="FF0000"/>
                </a:solidFill>
                <a:latin typeface="+mn-lt"/>
              </a:rPr>
              <a:t>	</a:t>
            </a:r>
            <a:r>
              <a:rPr lang="pt-BR" sz="2200" b="1" dirty="0" err="1">
                <a:solidFill>
                  <a:srgbClr val="FF0000"/>
                </a:solidFill>
                <a:latin typeface="+mn-lt"/>
              </a:rPr>
              <a:t>User</a:t>
            </a:r>
            <a:r>
              <a:rPr lang="pt-BR" sz="2200" b="1" dirty="0">
                <a:solidFill>
                  <a:srgbClr val="FF0000"/>
                </a:solidFill>
                <a:latin typeface="+mn-lt"/>
              </a:rPr>
              <a:t> Stories:</a:t>
            </a:r>
            <a:br>
              <a:rPr lang="pt-BR" sz="2200" b="1" dirty="0">
                <a:latin typeface="+mn-lt"/>
              </a:rPr>
            </a:br>
            <a:r>
              <a:rPr lang="pt-BR" sz="1800" b="1" dirty="0">
                <a:latin typeface="+mn-lt"/>
              </a:rPr>
              <a:t>	 </a:t>
            </a:r>
            <a:r>
              <a:rPr lang="pt-BR" sz="1800" dirty="0">
                <a:latin typeface="+mn-lt"/>
              </a:rPr>
              <a:t>Como um Colaborador, eu quero, ao fazer login, informar minha localização de trabalho 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	(Home Office, Presencial, Treinamento ou Evento).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8AB7049-CDF3-3FA9-B0AB-7236571557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517944"/>
            <a:ext cx="12192000" cy="4484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1800" b="1" dirty="0">
                <a:solidFill>
                  <a:srgbClr val="FF0000"/>
                </a:solidFill>
              </a:rPr>
              <a:t>	</a:t>
            </a:r>
            <a:r>
              <a:rPr lang="pt-BR" sz="2000" b="1" dirty="0">
                <a:solidFill>
                  <a:srgbClr val="FF0000"/>
                </a:solidFill>
              </a:rPr>
              <a:t>Cenários parte 2: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	Alteração da localização durante o expediente</a:t>
            </a:r>
            <a:endParaRPr lang="pt-BR" sz="1800" dirty="0">
              <a:solidFill>
                <a:srgbClr val="FF0000"/>
              </a:solidFill>
            </a:endParaRPr>
          </a:p>
          <a:p>
            <a:pPr lvl="2"/>
            <a:r>
              <a:rPr lang="pt-BR" sz="1800" dirty="0"/>
              <a:t>O colaborador iniciou o dia em "Home Office", mas precisou se deslocar para o escritório.</a:t>
            </a:r>
          </a:p>
          <a:p>
            <a:pPr lvl="2"/>
            <a:r>
              <a:rPr lang="pt-BR" sz="1800" dirty="0"/>
              <a:t>Ele acessa seu menu de perfil e clica na opção "Alterar minha localização".</a:t>
            </a:r>
          </a:p>
          <a:p>
            <a:pPr lvl="2"/>
            <a:r>
              <a:rPr lang="pt-BR" sz="1800" dirty="0"/>
              <a:t>O sistema exibe novamente a janela de seleção.</a:t>
            </a:r>
          </a:p>
          <a:p>
            <a:pPr lvl="2"/>
            <a:r>
              <a:rPr lang="pt-BR" sz="1800" dirty="0"/>
              <a:t>O colaborador escolhe a opção "Presencial" e confirma. O sistema atualiza o status, registrando a mudança.</a:t>
            </a:r>
          </a:p>
          <a:p>
            <a:pPr lvl="2"/>
            <a:endParaRPr lang="pt-BR" sz="1800" dirty="0"/>
          </a:p>
          <a:p>
            <a:pPr marL="914400" lvl="2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Ignorar a seleção de localização</a:t>
            </a:r>
            <a:endParaRPr lang="pt-BR" sz="1800" dirty="0">
              <a:solidFill>
                <a:srgbClr val="FF0000"/>
              </a:solidFill>
            </a:endParaRPr>
          </a:p>
          <a:p>
            <a:pPr lvl="2"/>
            <a:r>
              <a:rPr lang="pt-BR" sz="1800" dirty="0"/>
              <a:t>Após o login, a janela de seleção de localização é exibida.</a:t>
            </a:r>
          </a:p>
          <a:p>
            <a:pPr lvl="2"/>
            <a:r>
              <a:rPr lang="pt-BR" sz="1800" dirty="0"/>
              <a:t>O colaborador decide fechá-la sem escolher uma opção.</a:t>
            </a:r>
          </a:p>
          <a:p>
            <a:pPr lvl="2"/>
            <a:r>
              <a:rPr lang="pt-BR" sz="1800" dirty="0"/>
              <a:t>A janela desaparece, mas um banner fixo e não intrusivo aparece no topo da página com a mensagem "Por favor, informe sua localização de hoje" e as opções de escolha.</a:t>
            </a:r>
          </a:p>
          <a:p>
            <a:pPr lvl="2"/>
            <a:r>
              <a:rPr lang="pt-BR" sz="1800" dirty="0"/>
              <a:t>No painel do RH, o status deste colaborador aparece como "Não Informado".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034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3FBC08-8D1B-D5DD-3B4D-7FEF79DAA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576BD-800A-7022-872F-07D7399C8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83656"/>
          </a:xfrm>
        </p:spPr>
        <p:txBody>
          <a:bodyPr>
            <a:normAutofit/>
          </a:bodyPr>
          <a:lstStyle/>
          <a:p>
            <a:r>
              <a:rPr lang="pt-BR" sz="2200" dirty="0">
                <a:solidFill>
                  <a:srgbClr val="FF0000"/>
                </a:solidFill>
                <a:latin typeface="+mn-lt"/>
              </a:rPr>
              <a:t>	</a:t>
            </a:r>
            <a:r>
              <a:rPr lang="pt-BR" sz="2200" b="1" dirty="0">
                <a:solidFill>
                  <a:srgbClr val="FF0000"/>
                </a:solidFill>
                <a:latin typeface="+mn-lt"/>
              </a:rPr>
              <a:t>Regras de Negócio: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FC77080-F0D4-A3CC-EE32-CFAE7B8E2B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6738" y="1817108"/>
            <a:ext cx="11160805" cy="43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janela de seleção de localização deve ser exibida compulsoriamente apenas no primeiro login do colaborador a cada dia.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As opções de localização são uma lista pré-definida e controlada pelo sistema: "Home Office", "Presencial", "Treinamento", "Evento".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 as opções "Treinamento" ou "Evento" forem selecionadas, um campo de texto para fornecer detalhes se torna visível e obrigatório.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colaborador deve poder alterar a localização informada a qualquer momento durante o dia. O sistema sempre considerará a última informação salva como a oficial.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Caso o colaborador não informe sua localização, seu status para aquele dia será registrado como "Não Informado" e ficará visível dessa forma nos painéis de gestão.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registro de localização é diário. O sistema deve armazenar o histórico de localizações informadas pelo colaborador.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definição de "dia" é controlada pelo fuso horário do servidor da aplicação ou da sede principal da empresa.</a:t>
            </a:r>
          </a:p>
        </p:txBody>
      </p:sp>
    </p:spTree>
    <p:extLst>
      <p:ext uri="{BB962C8B-B14F-4D97-AF65-F5344CB8AC3E}">
        <p14:creationId xmlns:p14="http://schemas.microsoft.com/office/powerpoint/2010/main" val="3418199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0FE571-79B0-E597-CA1D-1C8BBE89D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EEA01-21D0-4506-BC6A-98B6BD1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427016"/>
          </a:xfrm>
        </p:spPr>
        <p:txBody>
          <a:bodyPr>
            <a:normAutofit/>
          </a:bodyPr>
          <a:lstStyle/>
          <a:p>
            <a:r>
              <a:rPr lang="pt-BR" sz="2200" b="1" dirty="0">
                <a:solidFill>
                  <a:srgbClr val="FF0000"/>
                </a:solidFill>
                <a:latin typeface="+mn-lt"/>
              </a:rPr>
              <a:t>	</a:t>
            </a:r>
            <a:r>
              <a:rPr lang="pt-BR" sz="2200" b="1" dirty="0" err="1">
                <a:solidFill>
                  <a:srgbClr val="FF0000"/>
                </a:solidFill>
                <a:latin typeface="+mn-lt"/>
              </a:rPr>
              <a:t>User</a:t>
            </a:r>
            <a:r>
              <a:rPr lang="pt-BR" sz="2200" b="1" dirty="0">
                <a:solidFill>
                  <a:srgbClr val="FF0000"/>
                </a:solidFill>
                <a:latin typeface="+mn-lt"/>
              </a:rPr>
              <a:t> Stories:</a:t>
            </a:r>
            <a:br>
              <a:rPr lang="pt-BR" sz="2200" b="1" dirty="0">
                <a:latin typeface="+mn-lt"/>
              </a:rPr>
            </a:br>
            <a:r>
              <a:rPr lang="pt-BR" sz="1800" b="1" dirty="0">
                <a:latin typeface="+mn-lt"/>
              </a:rPr>
              <a:t>	</a:t>
            </a:r>
            <a:r>
              <a:rPr lang="pt-BR" sz="1800" dirty="0">
                <a:latin typeface="+mn-lt"/>
              </a:rPr>
              <a:t>Como um Colaborador Terceiro, sem cadastro de login, eu quero ter acesso direto à página de formulários.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DD11FD7-1F5E-0E04-6B55-863F514CBE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393293"/>
            <a:ext cx="12192000" cy="473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1800" b="1" dirty="0">
                <a:solidFill>
                  <a:srgbClr val="FF0000"/>
                </a:solidFill>
              </a:rPr>
              <a:t>	</a:t>
            </a:r>
            <a:r>
              <a:rPr lang="pt-BR" sz="2000" b="1" dirty="0">
                <a:solidFill>
                  <a:srgbClr val="FF0000"/>
                </a:solidFill>
              </a:rPr>
              <a:t>Cenários parte 1: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	Acesso e preenchimento do formulário via link seguro</a:t>
            </a:r>
            <a:endParaRPr lang="pt-BR" sz="1800" dirty="0">
              <a:solidFill>
                <a:srgbClr val="FF0000"/>
              </a:solidFill>
            </a:endParaRPr>
          </a:p>
          <a:p>
            <a:pPr lvl="2"/>
            <a:r>
              <a:rPr lang="pt-BR" sz="1800" dirty="0"/>
              <a:t>Um funcionário interno (</a:t>
            </a:r>
            <a:r>
              <a:rPr lang="pt-BR" sz="1800" dirty="0" err="1"/>
              <a:t>ex</a:t>
            </a:r>
            <a:r>
              <a:rPr lang="pt-BR" sz="1800" dirty="0"/>
              <a:t>: Analista de RH) gera e envia um link de acesso ao formulário para o e-mail do Colaborador Terceiro.</a:t>
            </a:r>
          </a:p>
          <a:p>
            <a:pPr lvl="2"/>
            <a:r>
              <a:rPr lang="pt-BR" sz="1800" dirty="0"/>
              <a:t>O Colaborador Terceiro clica no link recebido.</a:t>
            </a:r>
          </a:p>
          <a:p>
            <a:pPr lvl="2"/>
            <a:r>
              <a:rPr lang="pt-BR" sz="1800" dirty="0"/>
              <a:t>O sistema valida o link como ativo e redireciona o usuário diretamente para a página do formulário, sem pedir login.</a:t>
            </a:r>
          </a:p>
          <a:p>
            <a:pPr lvl="2"/>
            <a:r>
              <a:rPr lang="pt-BR" sz="1800" dirty="0"/>
              <a:t>O terceiro preenche os campos, completa a verificação de segurança (</a:t>
            </a:r>
            <a:r>
              <a:rPr lang="pt-BR" sz="1800" dirty="0" err="1"/>
              <a:t>reCAPTCHA</a:t>
            </a:r>
            <a:r>
              <a:rPr lang="pt-BR" sz="1800" dirty="0"/>
              <a:t>) e clica em "Enviar".</a:t>
            </a:r>
          </a:p>
          <a:p>
            <a:pPr lvl="2"/>
            <a:r>
              <a:rPr lang="pt-BR" sz="1800" dirty="0"/>
              <a:t>O sistema exibe uma mensagem de sucesso na tela.</a:t>
            </a:r>
          </a:p>
          <a:p>
            <a:pPr lvl="2"/>
            <a:endParaRPr lang="pt-BR" sz="1800" dirty="0"/>
          </a:p>
          <a:p>
            <a:pPr marL="914400" lvl="2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Tentativa de acesso com um link expirado ou já utilizado</a:t>
            </a:r>
            <a:endParaRPr lang="pt-BR" sz="1800" dirty="0">
              <a:solidFill>
                <a:srgbClr val="FF0000"/>
              </a:solidFill>
            </a:endParaRPr>
          </a:p>
          <a:p>
            <a:pPr lvl="2"/>
            <a:r>
              <a:rPr lang="pt-BR" sz="1800" dirty="0"/>
              <a:t>O Colaborador Terceiro encontra um link antigo e tenta acessá-lo.</a:t>
            </a:r>
          </a:p>
          <a:p>
            <a:pPr lvl="2"/>
            <a:r>
              <a:rPr lang="pt-BR" sz="1800" dirty="0"/>
              <a:t>O sistema verifica o token do link e identifica que ele já foi usado ou que seu prazo de validade terminou.</a:t>
            </a:r>
          </a:p>
          <a:p>
            <a:pPr lvl="2"/>
            <a:r>
              <a:rPr lang="pt-BR" sz="1800" dirty="0"/>
              <a:t>O acesso é bloqueado e o sistema exibe uma página com a mensagem: "O link de acesso é inválido ou expirou. Por favor, solicite um novo link".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552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B4735A-88AD-2850-73E6-AAF720693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099FF-C4A8-4592-8DFC-169AB94C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427016"/>
          </a:xfrm>
        </p:spPr>
        <p:txBody>
          <a:bodyPr>
            <a:normAutofit/>
          </a:bodyPr>
          <a:lstStyle/>
          <a:p>
            <a:r>
              <a:rPr lang="pt-BR" sz="2200" b="1" dirty="0">
                <a:solidFill>
                  <a:srgbClr val="FF0000"/>
                </a:solidFill>
                <a:latin typeface="+mn-lt"/>
              </a:rPr>
              <a:t>	</a:t>
            </a:r>
            <a:r>
              <a:rPr lang="pt-BR" sz="2200" b="1" dirty="0" err="1">
                <a:solidFill>
                  <a:srgbClr val="FF0000"/>
                </a:solidFill>
                <a:latin typeface="+mn-lt"/>
              </a:rPr>
              <a:t>User</a:t>
            </a:r>
            <a:r>
              <a:rPr lang="pt-BR" sz="2200" b="1" dirty="0">
                <a:solidFill>
                  <a:srgbClr val="FF0000"/>
                </a:solidFill>
                <a:latin typeface="+mn-lt"/>
              </a:rPr>
              <a:t> Stories:</a:t>
            </a:r>
            <a:br>
              <a:rPr lang="pt-BR" sz="2200" b="1" dirty="0">
                <a:latin typeface="+mn-lt"/>
              </a:rPr>
            </a:br>
            <a:r>
              <a:rPr lang="pt-BR" sz="1800" b="1" dirty="0">
                <a:latin typeface="+mn-lt"/>
              </a:rPr>
              <a:t>	</a:t>
            </a:r>
            <a:r>
              <a:rPr lang="pt-BR" sz="1800" dirty="0">
                <a:latin typeface="+mn-lt"/>
              </a:rPr>
              <a:t>Como um Colaborador Terceiro, sem cadastro de login, eu quero ter acesso direto à página de formulários.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CB77F5D-3E6A-25BE-9EC7-39A6479508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650671"/>
            <a:ext cx="12192000" cy="4218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1800" b="1" dirty="0">
                <a:solidFill>
                  <a:srgbClr val="FF0000"/>
                </a:solidFill>
              </a:rPr>
              <a:t>	</a:t>
            </a:r>
            <a:r>
              <a:rPr lang="pt-BR" sz="2000" b="1" dirty="0">
                <a:solidFill>
                  <a:srgbClr val="FF0000"/>
                </a:solidFill>
              </a:rPr>
              <a:t>Cenários parte 2: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	Submissão do formulário e recebimento de confirmação</a:t>
            </a:r>
            <a:endParaRPr lang="pt-BR" sz="1800" dirty="0">
              <a:solidFill>
                <a:srgbClr val="FF0000"/>
              </a:solidFill>
            </a:endParaRPr>
          </a:p>
          <a:p>
            <a:pPr lvl="2"/>
            <a:r>
              <a:rPr lang="pt-BR" sz="1800" dirty="0"/>
              <a:t>O Colaborador Terceiro preenche e envia o formulário com sucesso.</a:t>
            </a:r>
          </a:p>
          <a:p>
            <a:pPr lvl="2"/>
            <a:r>
              <a:rPr lang="pt-BR" sz="1800" dirty="0"/>
              <a:t>O sistema o redireciona para uma página de agradecimento confirmando o recebimento das informações.</a:t>
            </a:r>
          </a:p>
          <a:p>
            <a:pPr lvl="2"/>
            <a:r>
              <a:rPr lang="pt-BR" sz="1800" dirty="0"/>
              <a:t>Simultaneamente, o sistema envia um e-mail automático para o endereço fornecido no formulário, servindo como um protocolo de que a submissão foi recebida.</a:t>
            </a:r>
          </a:p>
          <a:p>
            <a:pPr lvl="2"/>
            <a:endParaRPr lang="pt-BR" sz="1800" dirty="0"/>
          </a:p>
          <a:p>
            <a:pPr marL="914400" lvl="2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Navegação restrita na página do formulário</a:t>
            </a:r>
            <a:endParaRPr lang="pt-BR" sz="1800" dirty="0">
              <a:solidFill>
                <a:srgbClr val="FF0000"/>
              </a:solidFill>
            </a:endParaRPr>
          </a:p>
          <a:p>
            <a:pPr lvl="2"/>
            <a:r>
              <a:rPr lang="pt-BR" sz="1800" dirty="0"/>
              <a:t>O Colaborador Terceiro acessa a página do formulário através do link direto.</a:t>
            </a:r>
          </a:p>
          <a:p>
            <a:pPr lvl="2"/>
            <a:r>
              <a:rPr lang="pt-BR" sz="1800" dirty="0"/>
              <a:t>Ele observa que a página não possui o menu principal de navegação, cabeçalho ou rodapé com links para outras áreas do sistema.</a:t>
            </a:r>
          </a:p>
          <a:p>
            <a:pPr lvl="2"/>
            <a:r>
              <a:rPr lang="pt-BR" sz="1800" dirty="0"/>
              <a:t>Qualquer tentativa de navegar para outras URLs da plataforma manualmente o redireciona para a página de login.</a:t>
            </a:r>
          </a:p>
          <a:p>
            <a:pPr marL="0" indent="0">
              <a:buNone/>
            </a:pPr>
            <a:endParaRPr kumimoji="0" lang="pt-BR" altLang="pt-B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37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EBA4BC-FE8D-F81D-B2FE-503CB59B6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95673-FFE2-26B6-7871-AC0A317DB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83656"/>
          </a:xfrm>
        </p:spPr>
        <p:txBody>
          <a:bodyPr>
            <a:normAutofit/>
          </a:bodyPr>
          <a:lstStyle/>
          <a:p>
            <a:r>
              <a:rPr lang="pt-BR" sz="2200" dirty="0">
                <a:solidFill>
                  <a:srgbClr val="FF0000"/>
                </a:solidFill>
                <a:latin typeface="+mn-lt"/>
              </a:rPr>
              <a:t>	</a:t>
            </a:r>
            <a:r>
              <a:rPr lang="pt-BR" sz="2200" b="1" dirty="0">
                <a:solidFill>
                  <a:srgbClr val="FF0000"/>
                </a:solidFill>
                <a:latin typeface="+mn-lt"/>
              </a:rPr>
              <a:t>Regras de Negócio: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C6FE97E-5EDC-6E11-66A3-942F57B655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6738" y="1620900"/>
            <a:ext cx="11218862" cy="4760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acesso para usuários não cadastrados deve ser feito exclusivamente por meio de links com tokens de segurança únicos.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Cada link gerado deve ter um prazo de validade configurável (</a:t>
            </a:r>
            <a:r>
              <a:rPr kumimoji="0" lang="pt-BR" altLang="pt-BR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</a:t>
            </a: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48 horas) e/ou ser válido para apenas um único envio.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geração e o envio do link para o terceiro são responsabilidades de um usuário interno autenticado na plataforma.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página do formulário para terceiros deve ser isolada do resto do sistema, não </a:t>
            </a:r>
            <a:r>
              <a:rPr lang="pt-BR" altLang="pt-BR" sz="1700" dirty="0"/>
              <a:t>p</a:t>
            </a: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ermitindo navegação para áreas restritas.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implementação de uma ferramenta de verificação (como Google </a:t>
            </a:r>
            <a:r>
              <a:rPr kumimoji="0" lang="pt-BR" altLang="pt-BR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reCAPTCHA</a:t>
            </a: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é obrigatória para prevenir submissões automatizadas (</a:t>
            </a:r>
            <a:r>
              <a:rPr kumimoji="0" lang="pt-BR" altLang="pt-BR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bots</a:t>
            </a: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Os dados submetidos por um terceiro devem ser armazenados com uma indicação clara de que a origem é externa e não autenticada.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sistema deve obrigatoriamente notificar o usuário (seja por uma página de sucesso ou por e-mail) de que o formulário foi recebido.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formulário deve conter campos de identificação pessoal (</a:t>
            </a:r>
            <a:r>
              <a:rPr kumimoji="0" lang="pt-BR" altLang="pt-BR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</a:t>
            </a: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Nome Completo, E-mail de contato, CPF) que são obrigatórios, já que não há uma sessão de usuário ativa.</a:t>
            </a:r>
          </a:p>
        </p:txBody>
      </p:sp>
    </p:spTree>
    <p:extLst>
      <p:ext uri="{BB962C8B-B14F-4D97-AF65-F5344CB8AC3E}">
        <p14:creationId xmlns:p14="http://schemas.microsoft.com/office/powerpoint/2010/main" val="3195870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835889-0EEC-7AA9-68C3-5FB704A63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3E80C-6411-3810-1469-11B0171A9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427016"/>
          </a:xfrm>
        </p:spPr>
        <p:txBody>
          <a:bodyPr>
            <a:normAutofit/>
          </a:bodyPr>
          <a:lstStyle/>
          <a:p>
            <a:r>
              <a:rPr lang="pt-BR" sz="2200" b="1" dirty="0">
                <a:solidFill>
                  <a:srgbClr val="FF0000"/>
                </a:solidFill>
                <a:latin typeface="+mn-lt"/>
              </a:rPr>
              <a:t>	</a:t>
            </a:r>
            <a:r>
              <a:rPr lang="pt-BR" sz="2200" b="1" dirty="0" err="1">
                <a:solidFill>
                  <a:srgbClr val="FF0000"/>
                </a:solidFill>
                <a:latin typeface="+mn-lt"/>
              </a:rPr>
              <a:t>User</a:t>
            </a:r>
            <a:r>
              <a:rPr lang="pt-BR" sz="2200" b="1" dirty="0">
                <a:solidFill>
                  <a:srgbClr val="FF0000"/>
                </a:solidFill>
                <a:latin typeface="+mn-lt"/>
              </a:rPr>
              <a:t> Stories:</a:t>
            </a:r>
            <a:br>
              <a:rPr lang="pt-BR" sz="2200" b="1" dirty="0">
                <a:latin typeface="+mn-lt"/>
              </a:rPr>
            </a:br>
            <a:r>
              <a:rPr lang="pt-BR" sz="1800" b="1" dirty="0">
                <a:latin typeface="+mn-lt"/>
              </a:rPr>
              <a:t>	</a:t>
            </a:r>
            <a:r>
              <a:rPr lang="pt-BR" sz="1800" dirty="0">
                <a:latin typeface="+mn-lt"/>
              </a:rPr>
              <a:t>Como um Administrador, eu quero gerenciar os níveis de permissão dos usuários (Gestor, Usuário Padrão).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19EBB3F-02E9-FD2D-B3EF-907DB90B3B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337251"/>
            <a:ext cx="12192000" cy="484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1800" b="1" dirty="0">
                <a:solidFill>
                  <a:srgbClr val="FF0000"/>
                </a:solidFill>
              </a:rPr>
              <a:t>	</a:t>
            </a:r>
            <a:r>
              <a:rPr lang="pt-BR" sz="2000" b="1" dirty="0">
                <a:solidFill>
                  <a:srgbClr val="FF0000"/>
                </a:solidFill>
              </a:rPr>
              <a:t>Cenários parte 1: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	Promover um Usuário Padrão para o nível de Gestor</a:t>
            </a:r>
            <a:endParaRPr lang="pt-BR" sz="1800" dirty="0">
              <a:solidFill>
                <a:srgbClr val="FF0000"/>
              </a:solidFill>
            </a:endParaRPr>
          </a:p>
          <a:p>
            <a:pPr lvl="2"/>
            <a:r>
              <a:rPr lang="pt-BR" sz="1800" dirty="0"/>
              <a:t>O Administrador acessa o painel de "Gerenciamento de Usuários".</a:t>
            </a:r>
          </a:p>
          <a:p>
            <a:pPr lvl="2"/>
            <a:r>
              <a:rPr lang="pt-BR" sz="1800" dirty="0"/>
              <a:t>Ele busca e seleciona o perfil de um colaborador que atualmente é "Usuário Padrão".</a:t>
            </a:r>
          </a:p>
          <a:p>
            <a:pPr lvl="2"/>
            <a:r>
              <a:rPr lang="pt-BR" sz="1800" dirty="0"/>
              <a:t>Dentro da tela de edição do perfil, ele encontra a opção "Nível de Permissão" e altera o valor de "Usuário Padrão" para "Gestor".</a:t>
            </a:r>
          </a:p>
          <a:p>
            <a:pPr lvl="2"/>
            <a:r>
              <a:rPr lang="pt-BR" sz="1800" dirty="0"/>
              <a:t>O administrador salva a alteração.</a:t>
            </a:r>
          </a:p>
          <a:p>
            <a:pPr lvl="2"/>
            <a:r>
              <a:rPr lang="pt-BR" sz="1800" dirty="0"/>
              <a:t>O sistema exibe uma mensagem de sucesso e as novas permissões do usuário entram em vigor na próxima vez que ele fizer login.</a:t>
            </a:r>
          </a:p>
          <a:p>
            <a:pPr lvl="2"/>
            <a:endParaRPr lang="pt-BR" sz="1800" dirty="0"/>
          </a:p>
          <a:p>
            <a:pPr marL="914400" lvl="2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Filtrar usuários por nível de permissão</a:t>
            </a:r>
            <a:endParaRPr lang="pt-BR" sz="1800" dirty="0">
              <a:solidFill>
                <a:srgbClr val="FF0000"/>
              </a:solidFill>
            </a:endParaRPr>
          </a:p>
          <a:p>
            <a:pPr lvl="2"/>
            <a:r>
              <a:rPr lang="pt-BR" sz="1800" dirty="0"/>
              <a:t>O Administrador acessa a lista completa de usuários cadastrados.</a:t>
            </a:r>
          </a:p>
          <a:p>
            <a:pPr lvl="2"/>
            <a:r>
              <a:rPr lang="pt-BR" sz="1800" dirty="0"/>
              <a:t>Ele utiliza uma opção de filtro chamada "Permissões" e seleciona "Gestor".</a:t>
            </a:r>
          </a:p>
          <a:p>
            <a:pPr lvl="2"/>
            <a:r>
              <a:rPr lang="pt-BR" sz="1800" dirty="0"/>
              <a:t>A lista é atualizada em tempo real, exibindo apenas os usuários que possuem o nível de permissão de Gestor.</a:t>
            </a:r>
          </a:p>
          <a:p>
            <a:pPr marL="0" indent="0">
              <a:buNone/>
            </a:pPr>
            <a:endParaRPr kumimoji="0" lang="pt-BR" altLang="pt-B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694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2747C6-D1D0-6D70-E6E5-1687BF0BB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F8F36-2526-37F7-4F9B-92FCE32C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427016"/>
          </a:xfrm>
        </p:spPr>
        <p:txBody>
          <a:bodyPr>
            <a:normAutofit/>
          </a:bodyPr>
          <a:lstStyle/>
          <a:p>
            <a:r>
              <a:rPr lang="pt-BR" sz="2200" b="1" dirty="0">
                <a:solidFill>
                  <a:srgbClr val="FF0000"/>
                </a:solidFill>
                <a:latin typeface="+mn-lt"/>
              </a:rPr>
              <a:t>	</a:t>
            </a:r>
            <a:r>
              <a:rPr lang="pt-BR" sz="2200" b="1" dirty="0" err="1">
                <a:solidFill>
                  <a:srgbClr val="FF0000"/>
                </a:solidFill>
                <a:latin typeface="+mn-lt"/>
              </a:rPr>
              <a:t>User</a:t>
            </a:r>
            <a:r>
              <a:rPr lang="pt-BR" sz="2200" b="1" dirty="0">
                <a:solidFill>
                  <a:srgbClr val="FF0000"/>
                </a:solidFill>
                <a:latin typeface="+mn-lt"/>
              </a:rPr>
              <a:t> Stories:</a:t>
            </a:r>
            <a:br>
              <a:rPr lang="pt-BR" sz="2200" b="1" dirty="0">
                <a:latin typeface="+mn-lt"/>
              </a:rPr>
            </a:br>
            <a:r>
              <a:rPr lang="pt-BR" sz="1800" b="1" dirty="0">
                <a:latin typeface="+mn-lt"/>
              </a:rPr>
              <a:t>	</a:t>
            </a:r>
            <a:r>
              <a:rPr lang="pt-BR" sz="1800" dirty="0">
                <a:latin typeface="+mn-lt"/>
              </a:rPr>
              <a:t>Como um Administrador, eu quero gerenciar os níveis de permissão dos usuários (Gestor, Usuário Padrão).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1EF4A61-9014-17A0-7E61-1372BFCC51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618609"/>
            <a:ext cx="12192000" cy="428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1800" b="1" dirty="0">
                <a:solidFill>
                  <a:srgbClr val="FF0000"/>
                </a:solidFill>
              </a:rPr>
              <a:t>	</a:t>
            </a:r>
            <a:r>
              <a:rPr lang="pt-BR" sz="2000" b="1" dirty="0">
                <a:solidFill>
                  <a:srgbClr val="FF0000"/>
                </a:solidFill>
              </a:rPr>
              <a:t>Cenários parte 2: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	Tentativa de remover a própria permissão de Administrador</a:t>
            </a:r>
            <a:endParaRPr lang="pt-BR" sz="1800" dirty="0">
              <a:solidFill>
                <a:srgbClr val="FF0000"/>
              </a:solidFill>
            </a:endParaRPr>
          </a:p>
          <a:p>
            <a:pPr lvl="2"/>
            <a:r>
              <a:rPr lang="pt-BR" sz="1800" dirty="0"/>
              <a:t>O Administrador acessa a tela de gerenciamento para editar seu próprio perfil de usuário.</a:t>
            </a:r>
          </a:p>
          <a:p>
            <a:pPr lvl="2"/>
            <a:r>
              <a:rPr lang="pt-BR" sz="1800" dirty="0"/>
              <a:t>Ele tenta alterar seu nível de "Administrador" para "Usuário Padrão".</a:t>
            </a:r>
          </a:p>
          <a:p>
            <a:pPr lvl="2"/>
            <a:r>
              <a:rPr lang="pt-BR" sz="1800" dirty="0"/>
              <a:t>Ao tentar salvar, o sistema bloqueia a ação e exibe uma mensagem de alerta: "Você </a:t>
            </a:r>
            <a:r>
              <a:rPr lang="pt-BR" sz="1800" dirty="0" err="1"/>
              <a:t>не</a:t>
            </a:r>
            <a:r>
              <a:rPr lang="pt-BR" sz="1800" dirty="0"/>
              <a:t> pode remover suas próprias permissões de administrador.“</a:t>
            </a:r>
          </a:p>
          <a:p>
            <a:pPr lvl="2"/>
            <a:endParaRPr lang="pt-BR" sz="1800" dirty="0"/>
          </a:p>
          <a:p>
            <a:pPr marL="914400" lvl="2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Definir a permissão ao criar um novo usuário</a:t>
            </a:r>
            <a:endParaRPr lang="pt-BR" sz="1800" dirty="0">
              <a:solidFill>
                <a:srgbClr val="FF0000"/>
              </a:solidFill>
            </a:endParaRPr>
          </a:p>
          <a:p>
            <a:pPr lvl="2"/>
            <a:r>
              <a:rPr lang="pt-BR" sz="1800" dirty="0"/>
              <a:t>Ao preencher o formulário para cadastrar um novo colaborador na plataforma.</a:t>
            </a:r>
          </a:p>
          <a:p>
            <a:pPr lvl="2"/>
            <a:r>
              <a:rPr lang="pt-BR" sz="1800" dirty="0"/>
              <a:t>O Administrador se depara com um campo de seleção obrigatório chamado "Nível de Permissão".</a:t>
            </a:r>
          </a:p>
          <a:p>
            <a:pPr lvl="2"/>
            <a:r>
              <a:rPr lang="pt-BR" sz="1800" dirty="0"/>
              <a:t>Ele seleciona a opção "Usuário Padrão" antes de salvar.</a:t>
            </a:r>
          </a:p>
          <a:p>
            <a:pPr lvl="2"/>
            <a:r>
              <a:rPr lang="pt-BR" sz="1800" dirty="0"/>
              <a:t>O novo usuário é criado e já possui o nível de acesso correto desde o seu primeiro login.</a:t>
            </a:r>
          </a:p>
          <a:p>
            <a:pPr marL="0" indent="0">
              <a:buNone/>
            </a:pPr>
            <a:endParaRPr kumimoji="0" lang="pt-BR" altLang="pt-B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653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9C2C67-D366-A005-8585-177650F4C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12A73-CEE1-3FB7-A8A7-7A94CEDC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83656"/>
          </a:xfrm>
        </p:spPr>
        <p:txBody>
          <a:bodyPr>
            <a:normAutofit/>
          </a:bodyPr>
          <a:lstStyle/>
          <a:p>
            <a:r>
              <a:rPr lang="pt-BR" sz="2200" dirty="0">
                <a:solidFill>
                  <a:srgbClr val="FF0000"/>
                </a:solidFill>
                <a:latin typeface="+mn-lt"/>
              </a:rPr>
              <a:t>	</a:t>
            </a:r>
            <a:r>
              <a:rPr lang="pt-BR" sz="2200" b="1" dirty="0">
                <a:solidFill>
                  <a:srgbClr val="FF0000"/>
                </a:solidFill>
                <a:latin typeface="+mn-lt"/>
              </a:rPr>
              <a:t>Regras de Negócio: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2052A5-4510-EAD1-1CA3-E030642465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6738" y="1899116"/>
            <a:ext cx="11189833" cy="4204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Apenas usuários com o perfil de "Administrador" podem acessar a funcionalidade de gerenciamento de permissões.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Um Administrador não pode remover ou rebaixar seu próprio nível de permissão.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sistema deve garantir que sempre exista pelo menos um usuário com o perfil de "Administrador" ativo.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As permissões disponíveis para atribuição são papéis pré-definidos no sistema 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Administrador, Gestor, Usuário Padrão).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Toda e qualquer alteração no nível de permissão de um usuário deve ser registrada em um log de auditoria, contendo quem fez a alteração, para quem foi feita, e a data/hora.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mudança no nível de permissão de um usuário pode exigir que ele faça logout e login novamente para que as alterações tenham efeito completo em sua sessão.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Um "Gestor" não pode alterar as permissões de outros usuários, nem mesmo de sua própria equipe.</a:t>
            </a:r>
          </a:p>
        </p:txBody>
      </p:sp>
    </p:spTree>
    <p:extLst>
      <p:ext uri="{BB962C8B-B14F-4D97-AF65-F5344CB8AC3E}">
        <p14:creationId xmlns:p14="http://schemas.microsoft.com/office/powerpoint/2010/main" val="367943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7C8E8B-89A8-0304-2CAC-F2B5B08F0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F20F3-E957-C106-006D-0561CBE5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430866"/>
          </a:xfrm>
        </p:spPr>
        <p:txBody>
          <a:bodyPr>
            <a:normAutofit/>
          </a:bodyPr>
          <a:lstStyle/>
          <a:p>
            <a:r>
              <a:rPr lang="pt-BR" sz="2200" b="1" dirty="0">
                <a:solidFill>
                  <a:srgbClr val="FF0000"/>
                </a:solidFill>
                <a:latin typeface="+mn-lt"/>
              </a:rPr>
              <a:t>	</a:t>
            </a:r>
            <a:r>
              <a:rPr lang="pt-BR" sz="2200" b="1" dirty="0" err="1">
                <a:solidFill>
                  <a:srgbClr val="FF0000"/>
                </a:solidFill>
                <a:latin typeface="+mn-lt"/>
              </a:rPr>
              <a:t>User</a:t>
            </a:r>
            <a:r>
              <a:rPr lang="pt-BR" sz="2200" b="1" dirty="0">
                <a:solidFill>
                  <a:srgbClr val="FF0000"/>
                </a:solidFill>
                <a:latin typeface="+mn-lt"/>
              </a:rPr>
              <a:t> Stories:</a:t>
            </a:r>
            <a:br>
              <a:rPr lang="pt-BR" sz="2200" b="1" dirty="0">
                <a:latin typeface="+mn-lt"/>
              </a:rPr>
            </a:br>
            <a:r>
              <a:rPr lang="pt-BR" sz="2200" b="1" dirty="0">
                <a:latin typeface="+mn-lt"/>
              </a:rPr>
              <a:t>	</a:t>
            </a:r>
            <a:r>
              <a:rPr lang="pt-BR" sz="1800" dirty="0">
                <a:latin typeface="+mn-lt"/>
              </a:rPr>
              <a:t>Como um Operador, eu quero preencher checklists de operação com a possibilidade de anexar fotos, 		para garantir o registro completo e visual das verificações realizadas.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EB0DB94A-82B7-3EDD-E9C6-AF5CA6D66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430868"/>
            <a:ext cx="12191999" cy="507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	</a:t>
            </a:r>
            <a:r>
              <a:rPr lang="pt-BR" sz="1800" b="1" dirty="0">
                <a:solidFill>
                  <a:srgbClr val="FF0000"/>
                </a:solidFill>
              </a:rPr>
              <a:t>Cenários parte 2:</a:t>
            </a:r>
          </a:p>
          <a:p>
            <a:pPr marL="914400" lvl="2" indent="0">
              <a:buNone/>
            </a:pPr>
            <a:endParaRPr lang="pt-BR" sz="2200" dirty="0"/>
          </a:p>
          <a:p>
            <a:pPr marL="457200" lvl="1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	Edição de checklist já salvo</a:t>
            </a:r>
            <a:endParaRPr lang="pt-BR" sz="1800" dirty="0">
              <a:solidFill>
                <a:srgbClr val="FF0000"/>
              </a:solidFill>
            </a:endParaRPr>
          </a:p>
          <a:p>
            <a:pPr lvl="2"/>
            <a:r>
              <a:rPr lang="pt-BR" sz="1800" dirty="0"/>
              <a:t>O operador acessa um checklist previamente salvo.</a:t>
            </a:r>
          </a:p>
          <a:p>
            <a:pPr lvl="2"/>
            <a:r>
              <a:rPr lang="pt-BR" sz="1800" dirty="0"/>
              <a:t>O operador adiciona ou remove fotos anexadas.</a:t>
            </a:r>
          </a:p>
          <a:p>
            <a:pPr lvl="2"/>
            <a:r>
              <a:rPr lang="pt-BR" sz="1800" dirty="0"/>
              <a:t>O operador edita respostas do checklist.</a:t>
            </a:r>
          </a:p>
          <a:p>
            <a:pPr lvl="2"/>
            <a:r>
              <a:rPr lang="pt-BR" sz="1800" dirty="0"/>
              <a:t>O operador salva as alterações.</a:t>
            </a:r>
          </a:p>
          <a:p>
            <a:pPr lvl="2"/>
            <a:endParaRPr lang="pt-BR" sz="1800" dirty="0"/>
          </a:p>
          <a:p>
            <a:pPr marL="457200" lvl="1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	Validação de formato e tamanho das fotos</a:t>
            </a:r>
            <a:endParaRPr lang="pt-BR" sz="1800" dirty="0">
              <a:solidFill>
                <a:srgbClr val="FF0000"/>
              </a:solidFill>
            </a:endParaRPr>
          </a:p>
          <a:p>
            <a:pPr lvl="2"/>
            <a:r>
              <a:rPr lang="pt-BR" sz="1800" dirty="0"/>
              <a:t>O sistema aceita somente fotos em formatos permitidos (</a:t>
            </a:r>
            <a:r>
              <a:rPr lang="pt-BR" sz="1800" dirty="0" err="1"/>
              <a:t>ex</a:t>
            </a:r>
            <a:r>
              <a:rPr lang="pt-BR" sz="1800" dirty="0"/>
              <a:t>: JPG, PNG).</a:t>
            </a:r>
          </a:p>
          <a:p>
            <a:pPr lvl="2"/>
            <a:r>
              <a:rPr lang="pt-BR" sz="1800" dirty="0"/>
              <a:t>O sistema rejeita fotos que ultrapassem o tamanho máximo permitido.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043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15239-C889-49E5-90AE-0D9D243CC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718732"/>
          </a:xfrm>
        </p:spPr>
        <p:txBody>
          <a:bodyPr>
            <a:normAutofit/>
          </a:bodyPr>
          <a:lstStyle/>
          <a:p>
            <a:r>
              <a:rPr lang="pt-BR" sz="2200" dirty="0">
                <a:solidFill>
                  <a:srgbClr val="FF0000"/>
                </a:solidFill>
                <a:latin typeface="+mn-lt"/>
              </a:rPr>
              <a:t>	</a:t>
            </a:r>
            <a:r>
              <a:rPr lang="pt-BR" sz="2200" b="1" dirty="0">
                <a:solidFill>
                  <a:srgbClr val="FF0000"/>
                </a:solidFill>
                <a:latin typeface="+mn-lt"/>
              </a:rPr>
              <a:t>Regras de Negócio: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E07DC2-ECEE-43B6-9ED2-A495BF278D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15416"/>
            <a:ext cx="9895786" cy="4771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checklist deve permitir múltiplos anexos por item ou para o checklist como um todo.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Os formatos permitidos para anexos são JPG e PNG.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tamanho máximo por foto deve ser limitado 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até 5MB por arquivo).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operador não pode enviar o checklist sem responder os itens obrigatórios.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sistema deve armazenar as fotos vinculadas ao checklist para consulta futura.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edição do checklist só pode ser feita dentro de um prazo estipulado 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até 24 horas após o envio).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operador deve estar autenticado para preencher e enviar checklists.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1400" dirty="0"/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056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701AA-3FD0-4C25-A62F-EFC46F6C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430866"/>
          </a:xfrm>
        </p:spPr>
        <p:txBody>
          <a:bodyPr>
            <a:normAutofit/>
          </a:bodyPr>
          <a:lstStyle/>
          <a:p>
            <a:r>
              <a:rPr lang="pt-BR" sz="2200" b="1" dirty="0">
                <a:solidFill>
                  <a:srgbClr val="FF0000"/>
                </a:solidFill>
                <a:latin typeface="+mn-lt"/>
              </a:rPr>
              <a:t>	</a:t>
            </a:r>
            <a:r>
              <a:rPr lang="pt-BR" sz="2200" b="1" dirty="0" err="1">
                <a:solidFill>
                  <a:srgbClr val="FF0000"/>
                </a:solidFill>
                <a:latin typeface="+mn-lt"/>
              </a:rPr>
              <a:t>User</a:t>
            </a:r>
            <a:r>
              <a:rPr lang="pt-BR" sz="2200" b="1" dirty="0">
                <a:solidFill>
                  <a:srgbClr val="FF0000"/>
                </a:solidFill>
                <a:latin typeface="+mn-lt"/>
              </a:rPr>
              <a:t> Stories:</a:t>
            </a:r>
            <a:br>
              <a:rPr lang="pt-BR" sz="2200" b="1" dirty="0">
                <a:latin typeface="+mn-lt"/>
              </a:rPr>
            </a:br>
            <a:r>
              <a:rPr lang="pt-BR" sz="2200" b="1" dirty="0">
                <a:latin typeface="+mn-lt"/>
              </a:rPr>
              <a:t>	</a:t>
            </a:r>
            <a:r>
              <a:rPr lang="pt-BR" sz="1800" dirty="0">
                <a:latin typeface="+mn-lt"/>
              </a:rPr>
              <a:t>Como um Vendedor, eu quero cadastrar um novo cliente com seus documentos e contatos, para manter o cadastro 	atualizado e facilitar futuras negociações.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13C38562-DDCB-4556-9341-385455C8E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430868"/>
            <a:ext cx="12191999" cy="5274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	</a:t>
            </a:r>
            <a:r>
              <a:rPr lang="pt-BR" sz="1800" b="1" dirty="0">
                <a:solidFill>
                  <a:srgbClr val="FF0000"/>
                </a:solidFill>
              </a:rPr>
              <a:t>Cenários parte 1:</a:t>
            </a:r>
          </a:p>
          <a:p>
            <a:pPr marL="0" indent="0">
              <a:buNone/>
            </a:pPr>
            <a:endParaRPr lang="pt-BR" sz="18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pt-BR" sz="1800" b="1" dirty="0"/>
              <a:t>	</a:t>
            </a:r>
            <a:r>
              <a:rPr lang="pt-BR" sz="1800" b="1" dirty="0">
                <a:solidFill>
                  <a:srgbClr val="FF0000"/>
                </a:solidFill>
              </a:rPr>
              <a:t>Cadastro completo do cliente</a:t>
            </a:r>
            <a:endParaRPr lang="pt-BR" sz="1800" dirty="0">
              <a:solidFill>
                <a:srgbClr val="FF0000"/>
              </a:solidFill>
            </a:endParaRPr>
          </a:p>
          <a:p>
            <a:pPr lvl="2"/>
            <a:r>
              <a:rPr lang="pt-BR" sz="1800" dirty="0"/>
              <a:t>O vendedor acessa a tela de cadastro de clientes.</a:t>
            </a:r>
          </a:p>
          <a:p>
            <a:pPr lvl="2"/>
            <a:r>
              <a:rPr lang="pt-BR" sz="1800" dirty="0"/>
              <a:t>O vendedor preenche os dados básicos (nome, CPF/CNPJ, endereço).</a:t>
            </a:r>
          </a:p>
          <a:p>
            <a:pPr lvl="2"/>
            <a:r>
              <a:rPr lang="pt-BR" sz="1800" dirty="0"/>
              <a:t>O vendedor anexa os documentos necessários (RG, CPF, comprovante de endereço, </a:t>
            </a:r>
            <a:r>
              <a:rPr lang="pt-BR" sz="1800" dirty="0" err="1"/>
              <a:t>etc</a:t>
            </a:r>
            <a:r>
              <a:rPr lang="pt-BR" sz="1800" dirty="0"/>
              <a:t>).</a:t>
            </a:r>
          </a:p>
          <a:p>
            <a:pPr lvl="2"/>
            <a:r>
              <a:rPr lang="pt-BR" sz="1800" dirty="0"/>
              <a:t>O vendedor registra os contatos do cliente (telefone, e-mail).</a:t>
            </a:r>
          </a:p>
          <a:p>
            <a:pPr lvl="2"/>
            <a:r>
              <a:rPr lang="pt-BR" sz="1800" dirty="0"/>
              <a:t>O vendedor salva o cadastro com sucesso.</a:t>
            </a:r>
          </a:p>
          <a:p>
            <a:pPr lvl="2"/>
            <a:endParaRPr lang="pt-BR" sz="1800" dirty="0"/>
          </a:p>
          <a:p>
            <a:pPr marL="457200" lvl="1" indent="0">
              <a:buNone/>
            </a:pPr>
            <a:r>
              <a:rPr lang="pt-BR" sz="1800" b="1" dirty="0"/>
              <a:t>	</a:t>
            </a:r>
            <a:r>
              <a:rPr lang="pt-BR" sz="1800" b="1" dirty="0">
                <a:solidFill>
                  <a:srgbClr val="FF0000"/>
                </a:solidFill>
              </a:rPr>
              <a:t>Tentativa de cadastro com dados incompletos</a:t>
            </a:r>
            <a:endParaRPr lang="pt-BR" sz="1800" dirty="0">
              <a:solidFill>
                <a:srgbClr val="FF0000"/>
              </a:solidFill>
            </a:endParaRPr>
          </a:p>
          <a:p>
            <a:pPr lvl="2"/>
            <a:r>
              <a:rPr lang="pt-BR" sz="1800" dirty="0"/>
              <a:t>O vendedor tenta salvar o cadastro sem preencher os campos obrigatórios.</a:t>
            </a:r>
          </a:p>
          <a:p>
            <a:pPr lvl="2"/>
            <a:r>
              <a:rPr lang="pt-BR" sz="1800" dirty="0"/>
              <a:t>O sistema exibe mensagens de erro indicando os campos que faltam.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9482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002663-15DE-1C04-0D41-6A8C31184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DE347-318D-1219-4717-8C8D5696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430866"/>
          </a:xfrm>
        </p:spPr>
        <p:txBody>
          <a:bodyPr>
            <a:normAutofit/>
          </a:bodyPr>
          <a:lstStyle/>
          <a:p>
            <a:r>
              <a:rPr lang="pt-BR" sz="2200" b="1" dirty="0">
                <a:solidFill>
                  <a:srgbClr val="FF0000"/>
                </a:solidFill>
                <a:latin typeface="+mn-lt"/>
              </a:rPr>
              <a:t>	</a:t>
            </a:r>
            <a:r>
              <a:rPr lang="pt-BR" sz="2200" b="1" dirty="0" err="1">
                <a:solidFill>
                  <a:srgbClr val="FF0000"/>
                </a:solidFill>
                <a:latin typeface="+mn-lt"/>
              </a:rPr>
              <a:t>User</a:t>
            </a:r>
            <a:r>
              <a:rPr lang="pt-BR" sz="2200" b="1" dirty="0">
                <a:solidFill>
                  <a:srgbClr val="FF0000"/>
                </a:solidFill>
                <a:latin typeface="+mn-lt"/>
              </a:rPr>
              <a:t> Stories:</a:t>
            </a:r>
            <a:br>
              <a:rPr lang="pt-BR" sz="2200" b="1" dirty="0">
                <a:latin typeface="+mn-lt"/>
              </a:rPr>
            </a:br>
            <a:r>
              <a:rPr lang="pt-BR" sz="2200" b="1" dirty="0">
                <a:latin typeface="+mn-lt"/>
              </a:rPr>
              <a:t>	</a:t>
            </a:r>
            <a:r>
              <a:rPr lang="pt-BR" sz="1800" dirty="0">
                <a:latin typeface="+mn-lt"/>
              </a:rPr>
              <a:t>Como um Vendedor, eu quero cadastrar um novo cliente com seus documentos e contatos, para manter o cadastro 	atualizado e facilitar futuras negociações.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1CEFF6F3-B035-FE58-E318-24F0F287D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430868"/>
            <a:ext cx="12191999" cy="5274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	</a:t>
            </a:r>
            <a:r>
              <a:rPr lang="pt-BR" sz="1800" b="1" dirty="0">
                <a:solidFill>
                  <a:srgbClr val="FF0000"/>
                </a:solidFill>
              </a:rPr>
              <a:t>Cenários parte 2:</a:t>
            </a:r>
          </a:p>
          <a:p>
            <a:pPr marL="914400" lvl="2" indent="0">
              <a:buNone/>
            </a:pPr>
            <a:endParaRPr lang="pt-BR" sz="1400" dirty="0"/>
          </a:p>
          <a:p>
            <a:pPr marL="457200" lvl="1" indent="0">
              <a:buNone/>
            </a:pPr>
            <a:r>
              <a:rPr lang="pt-BR" sz="1800" b="1" dirty="0"/>
              <a:t>	</a:t>
            </a:r>
            <a:r>
              <a:rPr lang="pt-BR" sz="1800" b="1" dirty="0">
                <a:solidFill>
                  <a:srgbClr val="FF0000"/>
                </a:solidFill>
              </a:rPr>
              <a:t>Cadastro com documentos inválidos</a:t>
            </a:r>
            <a:endParaRPr lang="pt-BR" sz="1800" dirty="0">
              <a:solidFill>
                <a:srgbClr val="FF0000"/>
              </a:solidFill>
            </a:endParaRPr>
          </a:p>
          <a:p>
            <a:pPr lvl="2"/>
            <a:r>
              <a:rPr lang="pt-BR" sz="1800" dirty="0"/>
              <a:t>O vendedor anexa documentos em formato não permitido ou corrompidos.</a:t>
            </a:r>
          </a:p>
          <a:p>
            <a:pPr lvl="2"/>
            <a:r>
              <a:rPr lang="pt-BR" sz="1800" dirty="0"/>
              <a:t>O sistema rejeita os documentos e exibe mensagem de erro.</a:t>
            </a:r>
          </a:p>
          <a:p>
            <a:pPr lvl="2"/>
            <a:endParaRPr lang="pt-BR" sz="1800" dirty="0"/>
          </a:p>
          <a:p>
            <a:pPr marL="457200" lvl="1" indent="0">
              <a:buNone/>
            </a:pPr>
            <a:r>
              <a:rPr lang="pt-BR" sz="1800" b="1" dirty="0"/>
              <a:t>	</a:t>
            </a:r>
            <a:r>
              <a:rPr lang="pt-BR" sz="1800" b="1" dirty="0">
                <a:solidFill>
                  <a:srgbClr val="FF0000"/>
                </a:solidFill>
              </a:rPr>
              <a:t>Edição de cadastro de cliente recém-criado</a:t>
            </a:r>
            <a:endParaRPr lang="pt-BR" sz="1800" dirty="0">
              <a:solidFill>
                <a:srgbClr val="FF0000"/>
              </a:solidFill>
            </a:endParaRPr>
          </a:p>
          <a:p>
            <a:pPr lvl="2"/>
            <a:r>
              <a:rPr lang="pt-BR" sz="1800" dirty="0"/>
              <a:t>O vendedor acessa o cadastro do cliente recém-criado.</a:t>
            </a:r>
          </a:p>
          <a:p>
            <a:pPr lvl="2"/>
            <a:r>
              <a:rPr lang="pt-BR" sz="1800" dirty="0"/>
              <a:t>O vendedor altera informações de contato ou documentos.</a:t>
            </a:r>
          </a:p>
          <a:p>
            <a:pPr lvl="2"/>
            <a:r>
              <a:rPr lang="pt-BR" sz="1800" dirty="0"/>
              <a:t>O vendedor salva as alterações com sucesso.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40596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15239-C889-49E5-90AE-0D9D243CC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718732"/>
          </a:xfrm>
        </p:spPr>
        <p:txBody>
          <a:bodyPr>
            <a:normAutofit/>
          </a:bodyPr>
          <a:lstStyle/>
          <a:p>
            <a:r>
              <a:rPr lang="pt-BR" sz="2200" dirty="0">
                <a:solidFill>
                  <a:srgbClr val="FF0000"/>
                </a:solidFill>
                <a:latin typeface="+mn-lt"/>
              </a:rPr>
              <a:t>	</a:t>
            </a:r>
            <a:r>
              <a:rPr lang="pt-BR" sz="2200" b="1" dirty="0">
                <a:solidFill>
                  <a:srgbClr val="FF0000"/>
                </a:solidFill>
                <a:latin typeface="+mn-lt"/>
              </a:rPr>
              <a:t>Regras de Negócio: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BB6C350-E6D2-4D22-92CC-7BB0646CED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57592"/>
            <a:ext cx="10354733" cy="5633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Campos obrigatórios: Nome, CPF/CNPJ, pelo menos um contato válido (telefone ou e-mail).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Documentos aceitos somente em formatos PDF, JPG, PNG.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Documentos devem estar legíveis e válidos 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CPF válido).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sistema deve evitar duplicidade de clientes 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CPF/CNPJ único).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vendedor deve estar autenticado para cadastrar clientes.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Todos os dados devem ser armazenados com segurança, respeitando normas de privacidade.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sistema deve permitir a edição dos dados do cliente a qualquer momento.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sz="1400" dirty="0"/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sz="1400" dirty="0"/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97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701AA-3FD0-4C25-A62F-EFC46F6C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704107"/>
          </a:xfrm>
        </p:spPr>
        <p:txBody>
          <a:bodyPr>
            <a:normAutofit/>
          </a:bodyPr>
          <a:lstStyle/>
          <a:p>
            <a:r>
              <a:rPr lang="pt-BR" sz="2200" b="1" dirty="0">
                <a:solidFill>
                  <a:srgbClr val="FF0000"/>
                </a:solidFill>
                <a:latin typeface="+mn-lt"/>
              </a:rPr>
              <a:t>	</a:t>
            </a:r>
            <a:r>
              <a:rPr lang="pt-BR" sz="2200" b="1" dirty="0" err="1">
                <a:solidFill>
                  <a:srgbClr val="FF0000"/>
                </a:solidFill>
                <a:latin typeface="+mn-lt"/>
              </a:rPr>
              <a:t>User</a:t>
            </a:r>
            <a:r>
              <a:rPr lang="pt-BR" sz="2200" b="1" dirty="0">
                <a:solidFill>
                  <a:srgbClr val="FF0000"/>
                </a:solidFill>
                <a:latin typeface="+mn-lt"/>
              </a:rPr>
              <a:t> Stories:</a:t>
            </a:r>
            <a:br>
              <a:rPr lang="pt-BR" sz="2200" b="1" dirty="0">
                <a:latin typeface="+mn-lt"/>
              </a:rPr>
            </a:br>
            <a:r>
              <a:rPr lang="pt-BR" sz="1800" b="1" dirty="0">
                <a:latin typeface="+mn-lt"/>
              </a:rPr>
              <a:t>	</a:t>
            </a:r>
            <a:r>
              <a:rPr lang="pt-BR" sz="1800" dirty="0">
                <a:latin typeface="+mn-lt"/>
              </a:rPr>
              <a:t>Como um Vendedor, eu quero registrar o histórico de interações que tive com um cliente, para acompanhar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	todas as comunicações e manter um registro completo do relacionamento.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13C38562-DDCB-4556-9341-385455C8E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430868"/>
            <a:ext cx="12191999" cy="507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600" dirty="0">
                <a:solidFill>
                  <a:srgbClr val="FF0000"/>
                </a:solidFill>
              </a:rPr>
              <a:t>	</a:t>
            </a:r>
            <a:r>
              <a:rPr lang="pt-BR" sz="1800" b="1" dirty="0">
                <a:solidFill>
                  <a:srgbClr val="FF0000"/>
                </a:solidFill>
              </a:rPr>
              <a:t>Cenários parte 1:</a:t>
            </a:r>
          </a:p>
          <a:p>
            <a:pPr marL="0" indent="0">
              <a:buNone/>
            </a:pPr>
            <a:endParaRPr lang="pt-BR" sz="18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pt-BR" sz="1800" b="1" dirty="0"/>
              <a:t>	</a:t>
            </a:r>
            <a:r>
              <a:rPr lang="pt-BR" sz="1800" b="1" dirty="0">
                <a:solidFill>
                  <a:srgbClr val="FF0000"/>
                </a:solidFill>
              </a:rPr>
              <a:t>Registrar nova interação</a:t>
            </a:r>
            <a:endParaRPr lang="pt-BR" sz="1800" dirty="0">
              <a:solidFill>
                <a:srgbClr val="FF0000"/>
              </a:solidFill>
            </a:endParaRPr>
          </a:p>
          <a:p>
            <a:pPr lvl="2"/>
            <a:r>
              <a:rPr lang="pt-BR" sz="1800" dirty="0"/>
              <a:t>O vendedor acessa o perfil do cliente.</a:t>
            </a:r>
          </a:p>
          <a:p>
            <a:pPr lvl="2"/>
            <a:r>
              <a:rPr lang="pt-BR" sz="1800" dirty="0"/>
              <a:t>O vendedor adiciona uma nova interação (</a:t>
            </a:r>
            <a:r>
              <a:rPr lang="pt-BR" sz="1800" dirty="0" err="1"/>
              <a:t>ex</a:t>
            </a:r>
            <a:r>
              <a:rPr lang="pt-BR" sz="1800" dirty="0"/>
              <a:t>: ligação, reunião, e-mail).</a:t>
            </a:r>
          </a:p>
          <a:p>
            <a:pPr lvl="2"/>
            <a:r>
              <a:rPr lang="pt-BR" sz="1800" dirty="0"/>
              <a:t>O vendedor inclui detalhes como data, hora, resumo da conversa e próximos passos.</a:t>
            </a:r>
          </a:p>
          <a:p>
            <a:pPr lvl="2"/>
            <a:r>
              <a:rPr lang="pt-BR" sz="1800" dirty="0"/>
              <a:t>O vendedor salva o registro com sucesso.</a:t>
            </a:r>
          </a:p>
          <a:p>
            <a:pPr lvl="2"/>
            <a:endParaRPr lang="pt-BR" sz="1800" dirty="0"/>
          </a:p>
          <a:p>
            <a:pPr marL="457200" lvl="1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	Visualizar histórico de interações</a:t>
            </a:r>
            <a:endParaRPr lang="pt-BR" sz="1800" dirty="0">
              <a:solidFill>
                <a:srgbClr val="FF0000"/>
              </a:solidFill>
            </a:endParaRPr>
          </a:p>
          <a:p>
            <a:pPr lvl="2"/>
            <a:r>
              <a:rPr lang="pt-BR" sz="1800" dirty="0"/>
              <a:t>O vendedor acessa o perfil do cliente.</a:t>
            </a:r>
          </a:p>
          <a:p>
            <a:pPr lvl="2"/>
            <a:r>
              <a:rPr lang="pt-BR" sz="1800" dirty="0"/>
              <a:t>O sistema exibe todas as interações registradas em ordem cronológica.</a:t>
            </a:r>
          </a:p>
        </p:txBody>
      </p:sp>
    </p:spTree>
    <p:extLst>
      <p:ext uri="{BB962C8B-B14F-4D97-AF65-F5344CB8AC3E}">
        <p14:creationId xmlns:p14="http://schemas.microsoft.com/office/powerpoint/2010/main" val="358800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7B55BB-6029-3CCE-6C70-93E4C91CB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30EE7-973E-7676-8404-403CDAE8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704107"/>
          </a:xfrm>
        </p:spPr>
        <p:txBody>
          <a:bodyPr>
            <a:normAutofit/>
          </a:bodyPr>
          <a:lstStyle/>
          <a:p>
            <a:r>
              <a:rPr lang="pt-BR" sz="2200" b="1" dirty="0">
                <a:solidFill>
                  <a:srgbClr val="FF0000"/>
                </a:solidFill>
                <a:latin typeface="+mn-lt"/>
              </a:rPr>
              <a:t>	</a:t>
            </a:r>
            <a:r>
              <a:rPr lang="pt-BR" sz="2200" b="1" dirty="0" err="1">
                <a:solidFill>
                  <a:srgbClr val="FF0000"/>
                </a:solidFill>
                <a:latin typeface="+mn-lt"/>
              </a:rPr>
              <a:t>User</a:t>
            </a:r>
            <a:r>
              <a:rPr lang="pt-BR" sz="2200" b="1" dirty="0">
                <a:solidFill>
                  <a:srgbClr val="FF0000"/>
                </a:solidFill>
                <a:latin typeface="+mn-lt"/>
              </a:rPr>
              <a:t> Stories:</a:t>
            </a:r>
            <a:br>
              <a:rPr lang="pt-BR" sz="2200" b="1" dirty="0">
                <a:latin typeface="+mn-lt"/>
              </a:rPr>
            </a:br>
            <a:r>
              <a:rPr lang="pt-BR" sz="1800" b="1" dirty="0">
                <a:latin typeface="+mn-lt"/>
              </a:rPr>
              <a:t>	</a:t>
            </a:r>
            <a:r>
              <a:rPr lang="pt-BR" sz="1800" dirty="0">
                <a:latin typeface="+mn-lt"/>
              </a:rPr>
              <a:t>Como um Vendedor, eu quero registrar o histórico de interações que tive com um cliente, para acompanhar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	todas as comunicações e manter um registro completo do relacionamento.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2A0DEC3-4AE8-DB21-3457-CFFF4F3CA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430868"/>
            <a:ext cx="12191999" cy="507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600" dirty="0">
                <a:solidFill>
                  <a:srgbClr val="FF0000"/>
                </a:solidFill>
              </a:rPr>
              <a:t>	</a:t>
            </a:r>
            <a:r>
              <a:rPr lang="pt-BR" sz="1800" b="1" dirty="0">
                <a:solidFill>
                  <a:srgbClr val="FF0000"/>
                </a:solidFill>
              </a:rPr>
              <a:t>Cenários parte 2:</a:t>
            </a:r>
          </a:p>
          <a:p>
            <a:pPr marL="0" indent="0">
              <a:buNone/>
            </a:pPr>
            <a:endParaRPr lang="pt-BR" sz="18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	Editar uma interação registrada</a:t>
            </a:r>
            <a:endParaRPr lang="pt-BR" sz="1800" dirty="0">
              <a:solidFill>
                <a:srgbClr val="FF0000"/>
              </a:solidFill>
            </a:endParaRPr>
          </a:p>
          <a:p>
            <a:pPr lvl="2"/>
            <a:r>
              <a:rPr lang="pt-BR" sz="1800" dirty="0"/>
              <a:t>O vendedor seleciona uma interação anterior.</a:t>
            </a:r>
          </a:p>
          <a:p>
            <a:pPr lvl="2"/>
            <a:r>
              <a:rPr lang="pt-BR" sz="1800" dirty="0"/>
              <a:t>O vendedor edita as informações do registro.</a:t>
            </a:r>
          </a:p>
          <a:p>
            <a:pPr lvl="2"/>
            <a:r>
              <a:rPr lang="pt-BR" sz="1800" dirty="0"/>
              <a:t>O vendedor salva as alterações.</a:t>
            </a:r>
          </a:p>
          <a:p>
            <a:pPr lvl="2"/>
            <a:endParaRPr lang="pt-BR" sz="1800" dirty="0"/>
          </a:p>
          <a:p>
            <a:pPr marL="457200" lvl="1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	Excluir uma interação (se permitido)</a:t>
            </a:r>
            <a:endParaRPr lang="pt-BR" sz="1800" dirty="0">
              <a:solidFill>
                <a:srgbClr val="FF0000"/>
              </a:solidFill>
            </a:endParaRPr>
          </a:p>
          <a:p>
            <a:pPr lvl="2"/>
            <a:r>
              <a:rPr lang="pt-BR" sz="1800" dirty="0"/>
              <a:t>O vendedor seleciona uma interação para exclusão.</a:t>
            </a:r>
          </a:p>
          <a:p>
            <a:pPr lvl="2"/>
            <a:r>
              <a:rPr lang="pt-BR" sz="1800" dirty="0"/>
              <a:t>O sistema solicita confirmação antes de excluir.</a:t>
            </a:r>
          </a:p>
          <a:p>
            <a:pPr lvl="2"/>
            <a:r>
              <a:rPr lang="pt-BR" sz="1800" dirty="0"/>
              <a:t>O vendedor confirma e o registro é removido.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59124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3930</Words>
  <Application>Microsoft Office PowerPoint</Application>
  <PresentationFormat>Widescreen</PresentationFormat>
  <Paragraphs>304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do Office</vt:lpstr>
      <vt:lpstr>Documentação DoR:</vt:lpstr>
      <vt:lpstr> User Stories:  Como um Operador, eu quero preencher checklists de operação com a possibilidade de anexar fotos,   para garantir o registro completo e visual das verificações realizadas.</vt:lpstr>
      <vt:lpstr> User Stories:  Como um Operador, eu quero preencher checklists de operação com a possibilidade de anexar fotos,   para garantir o registro completo e visual das verificações realizadas.</vt:lpstr>
      <vt:lpstr> Regras de Negócio: </vt:lpstr>
      <vt:lpstr> User Stories:  Como um Vendedor, eu quero cadastrar um novo cliente com seus documentos e contatos, para manter o cadastro  atualizado e facilitar futuras negociações.</vt:lpstr>
      <vt:lpstr> User Stories:  Como um Vendedor, eu quero cadastrar um novo cliente com seus documentos e contatos, para manter o cadastro  atualizado e facilitar futuras negociações.</vt:lpstr>
      <vt:lpstr> Regras de Negócio: </vt:lpstr>
      <vt:lpstr> User Stories:  Como um Vendedor, eu quero registrar o histórico de interações que tive com um cliente, para acompanhar  todas as comunicações e manter um registro completo do relacionamento.</vt:lpstr>
      <vt:lpstr> User Stories:  Como um Vendedor, eu quero registrar o histórico de interações que tive com um cliente, para acompanhar  todas as comunicações e manter um registro completo do relacionamento.</vt:lpstr>
      <vt:lpstr> Regras de Negócio: </vt:lpstr>
      <vt:lpstr> User Stories:  Como um Vendedor, eu quero poder editar as informações de um cliente já cadastrado, para manter   os dados  atualizados e corretos.</vt:lpstr>
      <vt:lpstr> Regras de Negócio: </vt:lpstr>
      <vt:lpstr> User Stories:   Como um Gestor de RH, eu quero visualizar um painel com a localização de trabalho de todos os colaboradores.</vt:lpstr>
      <vt:lpstr> User Stories:   Como um Gestor de RH, eu quero visualizar um painel com a localização de trabalho de todos os colaboradores.</vt:lpstr>
      <vt:lpstr> Regras de Negócio: </vt:lpstr>
      <vt:lpstr> User Stories:   Como um Analista de RH, eu quero cadastrar novos colaboradores para ter acesso à plataforma.</vt:lpstr>
      <vt:lpstr> User Stories:   Como um Analista de RH, eu quero cadastrar novos colaboradores para ter acesso à plataforma.</vt:lpstr>
      <vt:lpstr> Regras de Negócio: </vt:lpstr>
      <vt:lpstr> User Stories:   Como um Colaborador, eu quero, ao fazer login, informar minha localização de trabalho   (Home Office, Presencial, Treinamento ou Evento).</vt:lpstr>
      <vt:lpstr> User Stories:   Como um Colaborador, eu quero, ao fazer login, informar minha localização de trabalho   (Home Office, Presencial, Treinamento ou Evento).</vt:lpstr>
      <vt:lpstr> Regras de Negócio: </vt:lpstr>
      <vt:lpstr> User Stories:  Como um Colaborador Terceiro, sem cadastro de login, eu quero ter acesso direto à página de formulários.</vt:lpstr>
      <vt:lpstr> User Stories:  Como um Colaborador Terceiro, sem cadastro de login, eu quero ter acesso direto à página de formulários.</vt:lpstr>
      <vt:lpstr> Regras de Negócio: </vt:lpstr>
      <vt:lpstr> User Stories:  Como um Administrador, eu quero gerenciar os níveis de permissão dos usuários (Gestor, Usuário Padrão).</vt:lpstr>
      <vt:lpstr> User Stories:  Como um Administrador, eu quero gerenciar os níveis de permissão dos usuários (Gestor, Usuário Padrão).</vt:lpstr>
      <vt:lpstr> Regras de Negócio: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Documentação DoR:</dc:title>
  <dc:creator>Fatec</dc:creator>
  <cp:lastModifiedBy>Marins</cp:lastModifiedBy>
  <cp:revision>5</cp:revision>
  <dcterms:created xsi:type="dcterms:W3CDTF">2025-09-04T15:01:48Z</dcterms:created>
  <dcterms:modified xsi:type="dcterms:W3CDTF">2025-09-04T18:45:03Z</dcterms:modified>
</cp:coreProperties>
</file>