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7" r:id="rId3"/>
    <p:sldId id="336" r:id="rId4"/>
    <p:sldId id="340" r:id="rId5"/>
    <p:sldId id="337" r:id="rId6"/>
    <p:sldId id="338" r:id="rId7"/>
    <p:sldId id="341" r:id="rId8"/>
    <p:sldId id="343" r:id="rId9"/>
    <p:sldId id="344" r:id="rId10"/>
    <p:sldId id="342" r:id="rId11"/>
    <p:sldId id="339" r:id="rId12"/>
    <p:sldId id="333" r:id="rId13"/>
    <p:sldId id="328" r:id="rId14"/>
    <p:sldId id="329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76" autoAdjust="0"/>
    <p:restoredTop sz="77424" autoAdjust="0"/>
  </p:normalViewPr>
  <p:slideViewPr>
    <p:cSldViewPr snapToGrid="0" snapToObjects="1">
      <p:cViewPr varScale="1">
        <p:scale>
          <a:sx n="96" d="100"/>
          <a:sy n="96" d="100"/>
        </p:scale>
        <p:origin x="-1800" y="-104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2582911-DC60-ED41-94B7-815D80492311}" type="datetimeFigureOut">
              <a:rPr lang="en-US"/>
              <a:pPr>
                <a:defRPr/>
              </a:pPr>
              <a:t>6/15/11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1CCD7E8-B0B6-7A45-9113-AE4FC72A3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2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A376DF6-E030-884A-91B1-649AB577A89C}" type="datetimeFigureOut">
              <a:rPr lang="en-US"/>
              <a:pPr>
                <a:defRPr/>
              </a:pPr>
              <a:t>6/15/11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704D923-8FB6-2040-A5D7-BD75ED8E8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4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Module time: 60 </a:t>
            </a:r>
            <a:r>
              <a:rPr lang="en-US" b="1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(30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teaching,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30 </a:t>
            </a:r>
            <a:r>
              <a:rPr lang="en-US" baseline="0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lab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)</a:t>
            </a:r>
          </a:p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endParaRPr lang="en-US" baseline="0" dirty="0" smtClean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Data entry in a mobile application is much different than sitting at a keyboard with a desktop computer.  In this module, developers will learn how to collect data from users in a streamlined way.</a:t>
            </a:r>
            <a:endParaRPr lang="en-US" dirty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0D3749C2-E971-8D40-83E8-5EFA471E1DB7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 buttons separately prior</a:t>
            </a:r>
          </a:p>
          <a:p>
            <a:r>
              <a:rPr lang="en-US" dirty="0" smtClean="0"/>
              <a:t>Assign object</a:t>
            </a:r>
            <a:r>
              <a:rPr lang="en-US" baseline="0" dirty="0" smtClean="0"/>
              <a:t> references to </a:t>
            </a:r>
            <a:r>
              <a:rPr lang="en-US" baseline="0" dirty="0" err="1" smtClean="0"/>
              <a:t>keyboardToolbar</a:t>
            </a:r>
            <a:r>
              <a:rPr lang="en-US" baseline="0" dirty="0" smtClean="0"/>
              <a:t> property</a:t>
            </a:r>
          </a:p>
          <a:p>
            <a:r>
              <a:rPr lang="en-US" baseline="0" dirty="0" smtClean="0"/>
              <a:t>Add event listeners to those individual buttons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Goals: </a:t>
            </a:r>
          </a:p>
          <a:p>
            <a:r>
              <a:rPr lang="en-US" baseline="0" dirty="0" smtClean="0"/>
              <a:t>do something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29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03/23/11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6506FA-97EC-5B44-B9D0-7A92857243D4}" type="slidenum">
              <a:rPr lang="en-US"/>
              <a:pPr/>
              <a:t>2</a:t>
            </a:fld>
            <a:endParaRPr lang="en-US"/>
          </a:p>
        </p:txBody>
      </p:sp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2BFAA99C-1087-1846-9CA3-03C1756D1770}" type="slidenum">
              <a:rPr lang="en-US" sz="1200"/>
              <a:pPr algn="r">
                <a:buClrTx/>
                <a:buFontTx/>
                <a:buNone/>
              </a:pPr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set all the usual width and height values</a:t>
            </a:r>
          </a:p>
          <a:p>
            <a:r>
              <a:rPr lang="en-US" dirty="0" smtClean="0"/>
              <a:t>Keep in mind that text</a:t>
            </a:r>
            <a:r>
              <a:rPr lang="en-US" baseline="0" dirty="0" smtClean="0"/>
              <a:t> sizes differ across platforms, so size text accordingly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Position with top, left, right, bottom as usual</a:t>
            </a:r>
          </a:p>
          <a:p>
            <a:endParaRPr lang="en-US" dirty="0" smtClean="0"/>
          </a:p>
          <a:p>
            <a:r>
              <a:rPr lang="en-US" dirty="0" smtClean="0"/>
              <a:t>Hint text shows in empty text</a:t>
            </a:r>
            <a:r>
              <a:rPr lang="en-US" baseline="0" dirty="0" smtClean="0"/>
              <a:t> fields and text areas, removed when user focuses on the field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Clear on edit removes contents on focus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Turn off </a:t>
            </a:r>
            <a:r>
              <a:rPr lang="en-US" baseline="0" dirty="0" err="1" smtClean="0"/>
              <a:t>autocorrection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autocapitalization</a:t>
            </a:r>
            <a:r>
              <a:rPr lang="en-US" baseline="0" dirty="0" smtClean="0"/>
              <a:t> by setting to false in field’s 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Set normal, selected, and disabled background colors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Gradients on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only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Set normal, selected, and disabled background graphics</a:t>
            </a:r>
            <a:r>
              <a:rPr lang="en-US" baseline="0" dirty="0" smtClean="0"/>
              <a:t> on most fields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backgroundLeftCap</a:t>
            </a:r>
            <a:r>
              <a:rPr lang="en-US" baseline="0" dirty="0" smtClean="0"/>
              <a:t> / top cap define an area that won’t be stretched</a:t>
            </a:r>
          </a:p>
          <a:p>
            <a:r>
              <a:rPr lang="en-US" baseline="0" dirty="0" smtClean="0"/>
              <a:t>specifies a size in pixels that is the left/right or top/bottom non-stretched area</a:t>
            </a:r>
          </a:p>
          <a:p>
            <a:r>
              <a:rPr lang="en-US" baseline="0" dirty="0" smtClean="0"/>
              <a:t>middle is stretched to fill size of element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Hide keyboard with </a:t>
            </a:r>
            <a:r>
              <a:rPr lang="en-US" dirty="0" err="1" smtClean="0"/>
              <a:t>input.blur</a:t>
            </a:r>
            <a:r>
              <a:rPr lang="en-US" dirty="0" smtClean="0"/>
              <a:t>() or show with </a:t>
            </a:r>
            <a:r>
              <a:rPr lang="en-US" dirty="0" err="1" smtClean="0"/>
              <a:t>input.focus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No way to tell if the keyboard is showing – native OS limitation</a:t>
            </a:r>
          </a:p>
          <a:p>
            <a:endParaRPr lang="en-US" dirty="0" smtClean="0"/>
          </a:p>
          <a:p>
            <a:r>
              <a:rPr lang="en-US" dirty="0" smtClean="0"/>
              <a:t>Suppressing return – to get new lines in </a:t>
            </a:r>
            <a:r>
              <a:rPr lang="en-US" dirty="0" err="1" smtClean="0"/>
              <a:t>textarea</a:t>
            </a:r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suppressReturn:false</a:t>
            </a:r>
            <a:r>
              <a:rPr lang="en-US" baseline="0" dirty="0" smtClean="0"/>
              <a:t> to field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Prevent keyboard</a:t>
            </a:r>
            <a:r>
              <a:rPr lang="en-US" baseline="0" dirty="0" smtClean="0"/>
              <a:t> covering input: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Put input fields into a scroll view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Android only: use the </a:t>
            </a:r>
            <a:r>
              <a:rPr lang="en-US" dirty="0" smtClean="0"/>
              <a:t>SOFT_INPUT_ADJUST_PAN constant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r>
              <a:rPr lang="en-US" baseline="0" dirty="0" smtClean="0"/>
              <a:t> type slide</a:t>
            </a:r>
          </a:p>
          <a:p>
            <a:r>
              <a:rPr lang="en-US" baseline="0" dirty="0" smtClean="0"/>
              <a:t>Details on upcoming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Keyboard types</a:t>
            </a:r>
          </a:p>
          <a:p>
            <a:endParaRPr lang="en-US" dirty="0" smtClean="0"/>
          </a:p>
          <a:p>
            <a:r>
              <a:rPr lang="en-US" dirty="0" smtClean="0"/>
              <a:t>Set on text field or text area with </a:t>
            </a:r>
            <a:r>
              <a:rPr lang="en-US" dirty="0" err="1" smtClean="0"/>
              <a:t>Ti.UI.type_name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Differences are subtle</a:t>
            </a:r>
          </a:p>
          <a:p>
            <a:r>
              <a:rPr lang="en-US" dirty="0" err="1" smtClean="0"/>
              <a:t>Numbers_Punctuation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Namephone_Pad</a:t>
            </a:r>
            <a:r>
              <a:rPr lang="en-US" baseline="0" dirty="0" smtClean="0"/>
              <a:t> are the same</a:t>
            </a:r>
          </a:p>
          <a:p>
            <a:r>
              <a:rPr lang="en-US" baseline="0" dirty="0" err="1" smtClean="0"/>
              <a:t>Decimal_Pad</a:t>
            </a:r>
            <a:r>
              <a:rPr lang="en-US" baseline="0" dirty="0" smtClean="0"/>
              <a:t> not supported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Carrier themes will likely change the appearance of these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Return</a:t>
            </a:r>
            <a:r>
              <a:rPr lang="en-US" baseline="0" dirty="0" smtClean="0"/>
              <a:t> key options</a:t>
            </a:r>
          </a:p>
          <a:p>
            <a:r>
              <a:rPr lang="en-US" baseline="0" dirty="0" smtClean="0"/>
              <a:t>Changes label and user expectation</a:t>
            </a:r>
          </a:p>
          <a:p>
            <a:r>
              <a:rPr lang="en-US" baseline="0" dirty="0" smtClean="0"/>
              <a:t>When button is tapped, the return event of the input field is fired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Hint: you could capture return event and move focus to next field in a long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3E2F9-1BAB-1840-B5DF-7F3B63C7F7FA}" type="datetimeFigureOut">
              <a:rPr lang="en-US" smtClean="0"/>
              <a:pPr>
                <a:defRPr/>
              </a:pPr>
              <a:t>6/15/11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5D7A2-A148-ED44-ABB8-FDBA08B038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9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92884-5520-6142-A027-159A2E2BE2FD}" type="datetimeFigureOut">
              <a:rPr lang="en-US" smtClean="0"/>
              <a:pPr>
                <a:defRPr/>
              </a:pPr>
              <a:t>6/15/11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C7D01-69C5-444E-9501-E739F06726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5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909BB-7731-2349-A352-587C1055C750}" type="datetimeFigureOut">
              <a:rPr lang="en-US" smtClean="0"/>
              <a:pPr>
                <a:defRPr/>
              </a:pPr>
              <a:t>6/15/11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CDB4-7D70-0A4C-8B45-554AA21C34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  <p:extLst>
      <p:ext uri="{BB962C8B-B14F-4D97-AF65-F5344CB8AC3E}">
        <p14:creationId xmlns:p14="http://schemas.microsoft.com/office/powerpoint/2010/main" val="376493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60205-FC33-5848-8900-96211E51F7D1}" type="datetimeFigureOut">
              <a:rPr lang="en-US" smtClean="0"/>
              <a:pPr>
                <a:defRPr/>
              </a:pPr>
              <a:t>6/15/11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CDE17-1AD3-574E-B5E6-9E876CA8D2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A12A-188F-504C-9F27-FABF27CD59C2}" type="datetimeFigureOut">
              <a:rPr lang="en-US" smtClean="0"/>
              <a:pPr>
                <a:defRPr/>
              </a:pPr>
              <a:t>6/15/11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29A3D-52C2-3547-9E7F-0CB1A4CEA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57971AC-3086-6649-9070-2D3C982AFAF3}" type="datetimeFigureOut">
              <a:rPr lang="en-US" smtClean="0"/>
              <a:pPr>
                <a:defRPr/>
              </a:pPr>
              <a:t>6/15/11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E0EF94-96EA-EB46-BF1F-5459B8A80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9" name="Picture 7" descr="appc_gray_light_triang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9" name="Picture 7" descr="appc_gray_light_triangl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6" r:id="rId4"/>
    <p:sldLayoutId id="2147483809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22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741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itle 11"/>
          <p:cNvSpPr txBox="1">
            <a:spLocks/>
          </p:cNvSpPr>
          <p:nvPr/>
        </p:nvSpPr>
        <p:spPr bwMode="auto">
          <a:xfrm>
            <a:off x="762000" y="2500218"/>
            <a:ext cx="77136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 dirty="0" smtClean="0">
                <a:solidFill>
                  <a:srgbClr val="122956"/>
                </a:solidFill>
                <a:cs typeface="Trebuchet MS" charset="0"/>
              </a:rPr>
              <a:t>API Deep Dive: </a:t>
            </a:r>
            <a:r>
              <a:rPr lang="en-US" sz="4000" b="1" dirty="0" smtClean="0">
                <a:solidFill>
                  <a:srgbClr val="122956"/>
                </a:solidFill>
                <a:cs typeface="Trebuchet MS" charset="0"/>
              </a:rPr>
              <a:t>Input Collection</a:t>
            </a:r>
            <a:endParaRPr lang="en-US" sz="40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Toolbars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only feature</a:t>
            </a:r>
            <a:endParaRPr lang="en-US" dirty="0" smtClean="0"/>
          </a:p>
        </p:txBody>
      </p:sp>
      <p:pic>
        <p:nvPicPr>
          <p:cNvPr id="4" name="Picture 3" descr="Screenshot_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744" y="1898650"/>
            <a:ext cx="2641600" cy="379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03766" y="2101500"/>
            <a:ext cx="5281489" cy="3446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rgbClr val="122956"/>
                </a:solidFill>
              </a:rPr>
              <a:t>var</a:t>
            </a:r>
            <a:r>
              <a:rPr lang="en-US" sz="1400" dirty="0">
                <a:solidFill>
                  <a:srgbClr val="122956"/>
                </a:solidFill>
              </a:rPr>
              <a:t> </a:t>
            </a:r>
            <a:r>
              <a:rPr lang="en-US" sz="1400" dirty="0" err="1">
                <a:solidFill>
                  <a:srgbClr val="122956"/>
                </a:solidFill>
              </a:rPr>
              <a:t>textfield</a:t>
            </a:r>
            <a:r>
              <a:rPr lang="en-US" sz="1400" dirty="0">
                <a:solidFill>
                  <a:srgbClr val="122956"/>
                </a:solidFill>
              </a:rPr>
              <a:t> = </a:t>
            </a:r>
            <a:r>
              <a:rPr lang="en-US" sz="1400" dirty="0" err="1">
                <a:solidFill>
                  <a:srgbClr val="122956"/>
                </a:solidFill>
              </a:rPr>
              <a:t>Titanium.UI.createTextField</a:t>
            </a:r>
            <a:r>
              <a:rPr lang="en-US" sz="1400" dirty="0">
                <a:solidFill>
                  <a:srgbClr val="122956"/>
                </a:solidFill>
              </a:rPr>
              <a:t>({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122956"/>
                </a:solidFill>
              </a:rPr>
              <a:t>	color:'#336699',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122956"/>
                </a:solidFill>
              </a:rPr>
              <a:t>	</a:t>
            </a:r>
            <a:r>
              <a:rPr lang="en-US" sz="1400" dirty="0" err="1">
                <a:solidFill>
                  <a:srgbClr val="122956"/>
                </a:solidFill>
              </a:rPr>
              <a:t>value:'Focus</a:t>
            </a:r>
            <a:r>
              <a:rPr lang="en-US" sz="1400" dirty="0">
                <a:solidFill>
                  <a:srgbClr val="122956"/>
                </a:solidFill>
              </a:rPr>
              <a:t> to see keyboard w/ toolbar',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122956"/>
                </a:solidFill>
              </a:rPr>
              <a:t>	height:35,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122956"/>
                </a:solidFill>
              </a:rPr>
              <a:t>	width:300,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122956"/>
                </a:solidFill>
              </a:rPr>
              <a:t>	top:10,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122956"/>
                </a:solidFill>
              </a:rPr>
              <a:t>	</a:t>
            </a:r>
            <a:r>
              <a:rPr lang="en-US" sz="1400" dirty="0" err="1">
                <a:solidFill>
                  <a:srgbClr val="122956"/>
                </a:solidFill>
              </a:rPr>
              <a:t>borderStyle:Titanium.UI.INPUT_BORDERSTYLE_ROUNDED</a:t>
            </a:r>
            <a:r>
              <a:rPr lang="en-US" sz="1400" dirty="0">
                <a:solidFill>
                  <a:srgbClr val="122956"/>
                </a:solidFill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122956"/>
                </a:solidFill>
              </a:rPr>
              <a:t>	</a:t>
            </a:r>
            <a:r>
              <a:rPr lang="en-US" sz="1400" b="1" dirty="0" err="1">
                <a:solidFill>
                  <a:srgbClr val="122956"/>
                </a:solidFill>
              </a:rPr>
              <a:t>keyboardToolbar</a:t>
            </a:r>
            <a:r>
              <a:rPr lang="en-US" sz="1400" b="1" dirty="0">
                <a:solidFill>
                  <a:srgbClr val="122956"/>
                </a:solidFill>
              </a:rPr>
              <a:t>:[</a:t>
            </a:r>
            <a:r>
              <a:rPr lang="en-US" sz="1400" b="1" dirty="0" err="1">
                <a:solidFill>
                  <a:srgbClr val="122956"/>
                </a:solidFill>
              </a:rPr>
              <a:t>flexSpace,camera</a:t>
            </a:r>
            <a:r>
              <a:rPr lang="en-US" sz="1400" b="1" dirty="0">
                <a:solidFill>
                  <a:srgbClr val="122956"/>
                </a:solidFill>
              </a:rPr>
              <a:t>, </a:t>
            </a:r>
            <a:r>
              <a:rPr lang="en-US" sz="1400" b="1" dirty="0" err="1">
                <a:solidFill>
                  <a:srgbClr val="122956"/>
                </a:solidFill>
              </a:rPr>
              <a:t>flexSpace</a:t>
            </a:r>
            <a:r>
              <a:rPr lang="en-US" sz="1400" b="1" dirty="0" smtClean="0">
                <a:solidFill>
                  <a:srgbClr val="122956"/>
                </a:solidFill>
              </a:rPr>
              <a:t>, </a:t>
            </a:r>
            <a:r>
              <a:rPr lang="en-US" sz="1400" b="1" dirty="0" err="1" smtClean="0">
                <a:solidFill>
                  <a:srgbClr val="122956"/>
                </a:solidFill>
              </a:rPr>
              <a:t>tf</a:t>
            </a:r>
            <a:r>
              <a:rPr lang="en-US" sz="1400" b="1" dirty="0" smtClean="0">
                <a:solidFill>
                  <a:srgbClr val="122956"/>
                </a:solidFill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122956"/>
                </a:solidFill>
              </a:rPr>
              <a:t> </a:t>
            </a:r>
            <a:r>
              <a:rPr lang="en-US" sz="1400" b="1" dirty="0" smtClean="0">
                <a:solidFill>
                  <a:srgbClr val="122956"/>
                </a:solidFill>
              </a:rPr>
              <a:t>                  </a:t>
            </a:r>
            <a:r>
              <a:rPr lang="en-US" sz="1400" b="1" dirty="0" err="1" smtClean="0">
                <a:solidFill>
                  <a:srgbClr val="122956"/>
                </a:solidFill>
              </a:rPr>
              <a:t>flexSpace</a:t>
            </a:r>
            <a:r>
              <a:rPr lang="en-US" sz="1400" b="1" dirty="0">
                <a:solidFill>
                  <a:srgbClr val="122956"/>
                </a:solidFill>
              </a:rPr>
              <a:t>, </a:t>
            </a:r>
            <a:r>
              <a:rPr lang="en-US" sz="1400" b="1" dirty="0" err="1">
                <a:solidFill>
                  <a:srgbClr val="122956"/>
                </a:solidFill>
              </a:rPr>
              <a:t>send,flexSpace</a:t>
            </a:r>
            <a:r>
              <a:rPr lang="en-US" sz="1400" b="1" dirty="0">
                <a:solidFill>
                  <a:srgbClr val="122956"/>
                </a:solidFill>
              </a:rPr>
              <a:t>],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122956"/>
                </a:solidFill>
              </a:rPr>
              <a:t>	</a:t>
            </a:r>
            <a:r>
              <a:rPr lang="en-US" sz="1400" b="1" dirty="0" err="1">
                <a:solidFill>
                  <a:srgbClr val="122956"/>
                </a:solidFill>
              </a:rPr>
              <a:t>keyboardToolbarColor</a:t>
            </a:r>
            <a:r>
              <a:rPr lang="en-US" sz="1400" b="1" dirty="0">
                <a:solidFill>
                  <a:srgbClr val="122956"/>
                </a:solidFill>
              </a:rPr>
              <a:t>: '#999',	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122956"/>
                </a:solidFill>
              </a:rPr>
              <a:t>	</a:t>
            </a:r>
            <a:r>
              <a:rPr lang="en-US" sz="1400" b="1" dirty="0" err="1">
                <a:solidFill>
                  <a:srgbClr val="122956"/>
                </a:solidFill>
              </a:rPr>
              <a:t>keyboardToolbarHeight</a:t>
            </a:r>
            <a:r>
              <a:rPr lang="en-US" sz="1400" b="1" dirty="0">
                <a:solidFill>
                  <a:srgbClr val="122956"/>
                </a:solidFill>
              </a:rPr>
              <a:t>: 40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122956"/>
                </a:solidFill>
              </a:rPr>
              <a:t>});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1229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603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Web Views and HTML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412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Q&amp;A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99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45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Lab Exercise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0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Skin and style native components</a:t>
            </a:r>
          </a:p>
          <a:p>
            <a:endParaRPr lang="en-US" dirty="0"/>
          </a:p>
          <a:p>
            <a:r>
              <a:rPr lang="en-US" dirty="0" smtClean="0"/>
              <a:t>Handle keyboard and layout issues</a:t>
            </a:r>
          </a:p>
          <a:p>
            <a:endParaRPr lang="en-US" dirty="0" smtClean="0"/>
          </a:p>
          <a:p>
            <a:r>
              <a:rPr lang="en-US" dirty="0" smtClean="0"/>
              <a:t>Keyboard customization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Using Web Views and HTML forms for input collection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23875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</a:t>
            </a:r>
            <a:r>
              <a:rPr lang="en-US" dirty="0" smtClean="0"/>
              <a:t>g Input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Sizing input elements</a:t>
            </a:r>
          </a:p>
          <a:p>
            <a:endParaRPr lang="en-US" dirty="0"/>
          </a:p>
          <a:p>
            <a:r>
              <a:rPr lang="en-US" dirty="0" smtClean="0"/>
              <a:t>Positioning input elements</a:t>
            </a:r>
          </a:p>
          <a:p>
            <a:endParaRPr lang="en-US" dirty="0"/>
          </a:p>
          <a:p>
            <a:r>
              <a:rPr lang="en-US" dirty="0" err="1" smtClean="0"/>
              <a:t>hintText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clearOnEdit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err="1"/>
              <a:t>Autocorrection</a:t>
            </a:r>
            <a:r>
              <a:rPr lang="en-US" dirty="0"/>
              <a:t> and </a:t>
            </a:r>
            <a:r>
              <a:rPr lang="en-US" dirty="0" err="1"/>
              <a:t>autocapitalization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8738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</a:t>
            </a:r>
            <a:r>
              <a:rPr lang="en-US" dirty="0" smtClean="0"/>
              <a:t>g Input Components,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9853"/>
            <a:ext cx="8229600" cy="4525963"/>
          </a:xfrm>
        </p:spPr>
        <p:txBody>
          <a:bodyPr/>
          <a:lstStyle/>
          <a:p>
            <a:r>
              <a:rPr lang="en-US" dirty="0"/>
              <a:t>Background colors and gradients</a:t>
            </a:r>
          </a:p>
          <a:p>
            <a:endParaRPr lang="en-US" dirty="0" smtClean="0"/>
          </a:p>
          <a:p>
            <a:r>
              <a:rPr lang="en-US" dirty="0" smtClean="0"/>
              <a:t>Background graphics</a:t>
            </a:r>
          </a:p>
          <a:p>
            <a:endParaRPr lang="en-US" dirty="0"/>
          </a:p>
          <a:p>
            <a:r>
              <a:rPr lang="en-US" dirty="0" err="1" smtClean="0"/>
              <a:t>backgroundLeftCap</a:t>
            </a:r>
            <a:r>
              <a:rPr lang="en-US" dirty="0" smtClean="0"/>
              <a:t>, </a:t>
            </a:r>
            <a:r>
              <a:rPr lang="en-US" dirty="0" err="1" smtClean="0"/>
              <a:t>backgroundTopCap</a:t>
            </a:r>
            <a:endParaRPr lang="en-US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2926445" y="4301185"/>
            <a:ext cx="4071615" cy="2022857"/>
            <a:chOff x="2926445" y="4301185"/>
            <a:chExt cx="4071615" cy="202285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9278" y="4436497"/>
              <a:ext cx="2845444" cy="948482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4498971" y="4301185"/>
              <a:ext cx="166514" cy="1283528"/>
              <a:chOff x="4498972" y="3995401"/>
              <a:chExt cx="152400" cy="1876762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4498972" y="3995401"/>
                <a:ext cx="0" cy="187676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4651372" y="3995401"/>
                <a:ext cx="0" cy="187676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Left Brace 7"/>
            <p:cNvSpPr/>
            <p:nvPr/>
          </p:nvSpPr>
          <p:spPr>
            <a:xfrm rot="16200000">
              <a:off x="3715319" y="5179819"/>
              <a:ext cx="136861" cy="1268944"/>
            </a:xfrm>
            <a:prstGeom prst="leftBrace">
              <a:avLst>
                <a:gd name="adj1" fmla="val 8333"/>
                <a:gd name="adj2" fmla="val 49687"/>
              </a:avLst>
            </a:prstGeom>
            <a:ln w="158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11130" y="6016265"/>
              <a:ext cx="1886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Center 1px stretched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577730" y="5643190"/>
              <a:ext cx="507637" cy="499718"/>
            </a:xfrm>
            <a:prstGeom prst="straightConnector1">
              <a:avLst/>
            </a:prstGeom>
            <a:ln w="15875">
              <a:headEnd type="arrow" w="sm" len="sm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926445" y="5912102"/>
              <a:ext cx="17390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backgroundLeftCap</a:t>
              </a:r>
              <a:endParaRPr lang="en-US" dirty="0"/>
            </a:p>
          </p:txBody>
        </p:sp>
      </p:grpSp>
      <p:pic>
        <p:nvPicPr>
          <p:cNvPr id="21" name="Picture 36" descr="tv_adve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06" y="0"/>
            <a:ext cx="480315" cy="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20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Keyboard and Layout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Hiding the keyboard – blur()</a:t>
            </a:r>
          </a:p>
          <a:p>
            <a:endParaRPr lang="en-US" dirty="0"/>
          </a:p>
          <a:p>
            <a:r>
              <a:rPr lang="en-US" dirty="0" smtClean="0"/>
              <a:t>Suppressing the return key</a:t>
            </a:r>
          </a:p>
          <a:p>
            <a:endParaRPr lang="en-US" dirty="0"/>
          </a:p>
          <a:p>
            <a:r>
              <a:rPr lang="en-US" dirty="0" smtClean="0"/>
              <a:t>Preventing the keyboard from covering an input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566055" y="3525931"/>
            <a:ext cx="5330083" cy="1006753"/>
            <a:chOff x="1769822" y="3489105"/>
            <a:chExt cx="5330083" cy="1006753"/>
          </a:xfrm>
        </p:grpSpPr>
        <p:sp>
          <p:nvSpPr>
            <p:cNvPr id="5" name="TextBox 4"/>
            <p:cNvSpPr txBox="1"/>
            <p:nvPr/>
          </p:nvSpPr>
          <p:spPr>
            <a:xfrm>
              <a:off x="1947334" y="3641778"/>
              <a:ext cx="5152571" cy="85408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500" dirty="0" smtClean="0">
                <a:latin typeface="Courier"/>
                <a:cs typeface="Courier"/>
              </a:endParaRPr>
            </a:p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r>
                <a:rPr lang="en-US" dirty="0" smtClean="0">
                  <a:solidFill>
                    <a:srgbClr val="122956"/>
                  </a:solidFill>
                  <a:ea typeface="ＭＳ Ｐゴシック" charset="0"/>
                  <a:cs typeface="ＭＳ Ｐゴシック" charset="0"/>
                </a:rPr>
                <a:t>Put input fields into a scroll view</a:t>
              </a:r>
              <a:r>
                <a:rPr lang="en-US" sz="1500" dirty="0" smtClean="0">
                  <a:latin typeface="Courier"/>
                  <a:cs typeface="Courier"/>
                </a:rPr>
                <a:t> </a:t>
              </a:r>
              <a:endParaRPr lang="en-US" sz="1400" dirty="0">
                <a:solidFill>
                  <a:srgbClr val="122956"/>
                </a:solidFill>
                <a:latin typeface="Courier"/>
                <a:ea typeface="ＭＳ Ｐゴシック" charset="0"/>
                <a:cs typeface="Courier"/>
              </a:endParaRPr>
            </a:p>
            <a:p>
              <a:endParaRPr lang="en-US" sz="1050" dirty="0">
                <a:latin typeface="Courier"/>
                <a:cs typeface="Courier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769822" y="3489105"/>
              <a:ext cx="355023" cy="3395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smtClean="0">
                  <a:solidFill>
                    <a:srgbClr val="3F4B53"/>
                  </a:solidFill>
                </a:rPr>
                <a:t>1</a:t>
              </a:r>
              <a:endParaRPr lang="en-US" sz="1400" dirty="0">
                <a:solidFill>
                  <a:srgbClr val="3F4B53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6055" y="4604417"/>
            <a:ext cx="6802058" cy="1999332"/>
            <a:chOff x="1769822" y="3489105"/>
            <a:chExt cx="4667463" cy="1999332"/>
          </a:xfrm>
        </p:grpSpPr>
        <p:sp>
          <p:nvSpPr>
            <p:cNvPr id="9" name="TextBox 8"/>
            <p:cNvSpPr txBox="1"/>
            <p:nvPr/>
          </p:nvSpPr>
          <p:spPr>
            <a:xfrm>
              <a:off x="1891627" y="3641778"/>
              <a:ext cx="4545658" cy="1846659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500" dirty="0" smtClean="0">
                <a:latin typeface="Courier"/>
                <a:cs typeface="Courier"/>
              </a:endParaRPr>
            </a:p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r>
                <a:rPr lang="en-US" dirty="0" smtClean="0">
                  <a:solidFill>
                    <a:srgbClr val="122956"/>
                  </a:solidFill>
                  <a:ea typeface="ＭＳ Ｐゴシック" charset="0"/>
                  <a:cs typeface="ＭＳ Ｐゴシック" charset="0"/>
                </a:rPr>
                <a:t>Android-only:</a:t>
              </a:r>
            </a:p>
            <a:p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 </a:t>
              </a:r>
              <a:r>
                <a:rPr lang="en-US" sz="1600" dirty="0" err="1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Ti.UI.createWindow</a:t>
              </a:r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({</a:t>
              </a:r>
            </a:p>
            <a:p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   </a:t>
              </a:r>
              <a:r>
                <a:rPr lang="en-US" sz="1600" dirty="0" err="1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softInputMode</a:t>
              </a:r>
              <a:r>
                <a:rPr lang="en-US" sz="1600" dirty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:(</a:t>
              </a:r>
              <a:r>
                <a:rPr lang="en-US" sz="1600" dirty="0" err="1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Ti.UI.Android</a:t>
              </a:r>
              <a:r>
                <a:rPr lang="en-US" sz="1600" dirty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) ? </a:t>
              </a:r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/>
              </a:r>
              <a:b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</a:br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          </a:t>
              </a:r>
              <a:r>
                <a:rPr lang="en-US" sz="1600" dirty="0" err="1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Ti.UI.Android.SOFT_INPUT_ADJUST_PAN</a:t>
              </a:r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 </a:t>
              </a:r>
              <a:r>
                <a:rPr lang="en-US" sz="1600" dirty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: </a:t>
              </a:r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‘’</a:t>
              </a:r>
            </a:p>
            <a:p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 });</a:t>
              </a:r>
            </a:p>
            <a:p>
              <a:endParaRPr lang="en-US" sz="1100" dirty="0">
                <a:latin typeface="Courier"/>
                <a:cs typeface="Courier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769822" y="3489105"/>
              <a:ext cx="243611" cy="3395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smtClean="0">
                  <a:solidFill>
                    <a:srgbClr val="3F4B53"/>
                  </a:solidFill>
                </a:rPr>
                <a:t>2</a:t>
              </a:r>
              <a:endParaRPr lang="en-US" sz="1400" dirty="0">
                <a:solidFill>
                  <a:srgbClr val="3F4B53"/>
                </a:solidFill>
              </a:endParaRPr>
            </a:p>
          </p:txBody>
        </p:sp>
      </p:grpSp>
      <p:pic>
        <p:nvPicPr>
          <p:cNvPr id="11" name="Picture 36" descr="tv_adve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06" y="0"/>
            <a:ext cx="480315" cy="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412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Customization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Keyboard Type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Assigning the Return key</a:t>
            </a:r>
          </a:p>
          <a:p>
            <a:endParaRPr lang="en-US" dirty="0"/>
          </a:p>
          <a:p>
            <a:r>
              <a:rPr lang="en-US" dirty="0" smtClean="0"/>
              <a:t>Keyboard Toolbars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412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Types - </a:t>
            </a:r>
            <a:r>
              <a:rPr lang="en-US" dirty="0" err="1" smtClean="0"/>
              <a:t>iOS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79634" y="1318352"/>
            <a:ext cx="7844330" cy="1515745"/>
            <a:chOff x="679634" y="1318352"/>
            <a:chExt cx="7844330" cy="1515745"/>
          </a:xfrm>
        </p:grpSpPr>
        <p:pic>
          <p:nvPicPr>
            <p:cNvPr id="27" name="Picture 26" descr="Screenshot_28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634" y="1325337"/>
              <a:ext cx="2235200" cy="1501775"/>
            </a:xfrm>
            <a:prstGeom prst="rect">
              <a:avLst/>
            </a:prstGeom>
          </p:spPr>
        </p:pic>
        <p:pic>
          <p:nvPicPr>
            <p:cNvPr id="7" name="Picture 6" descr="Screenshot_2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196" y="1325337"/>
              <a:ext cx="2235200" cy="1508760"/>
            </a:xfrm>
            <a:prstGeom prst="rect">
              <a:avLst/>
            </a:prstGeom>
          </p:spPr>
        </p:pic>
        <p:pic>
          <p:nvPicPr>
            <p:cNvPr id="9" name="Picture 8" descr="Screenshot_2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8764" y="1318352"/>
              <a:ext cx="2235200" cy="150876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2022481" y="3155918"/>
            <a:ext cx="5158637" cy="1501775"/>
            <a:chOff x="1789737" y="3144676"/>
            <a:chExt cx="5158637" cy="1501775"/>
          </a:xfrm>
        </p:grpSpPr>
        <p:pic>
          <p:nvPicPr>
            <p:cNvPr id="10" name="Picture 9" descr="Screenshot_23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737" y="3144676"/>
              <a:ext cx="2235200" cy="1501775"/>
            </a:xfrm>
            <a:prstGeom prst="rect">
              <a:avLst/>
            </a:prstGeom>
          </p:spPr>
        </p:pic>
        <p:pic>
          <p:nvPicPr>
            <p:cNvPr id="12" name="Picture 11" descr="Screenshot_25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174" y="3144676"/>
              <a:ext cx="2235200" cy="1501775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728185" y="4986500"/>
            <a:ext cx="7747229" cy="1508760"/>
            <a:chOff x="451025" y="4880660"/>
            <a:chExt cx="7747229" cy="1508760"/>
          </a:xfrm>
        </p:grpSpPr>
        <p:pic>
          <p:nvPicPr>
            <p:cNvPr id="11" name="Picture 10" descr="Screenshot_24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025" y="4880660"/>
              <a:ext cx="2235200" cy="1508760"/>
            </a:xfrm>
            <a:prstGeom prst="rect">
              <a:avLst/>
            </a:prstGeom>
          </p:spPr>
        </p:pic>
        <p:pic>
          <p:nvPicPr>
            <p:cNvPr id="13" name="Picture 12" descr="Screenshot_26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7039" y="4884153"/>
              <a:ext cx="2235200" cy="1501775"/>
            </a:xfrm>
            <a:prstGeom prst="rect">
              <a:avLst/>
            </a:prstGeom>
          </p:spPr>
        </p:pic>
        <p:pic>
          <p:nvPicPr>
            <p:cNvPr id="14" name="Picture 13" descr="Screenshot_27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3054" y="4884153"/>
              <a:ext cx="2235200" cy="1501775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983863" y="1216027"/>
            <a:ext cx="157026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22956"/>
                </a:solidFill>
              </a:rPr>
              <a:t>KEYBOARD_DEFAULT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05939" y="1216027"/>
            <a:ext cx="2685501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KEYBOARD_NUMBERS_PUNCTUATION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13625" y="1216027"/>
            <a:ext cx="1251214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KEYBOARD_URL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2976" y="4851493"/>
            <a:ext cx="1795008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KEYBOARD_PHONE_PAD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14678" y="4851493"/>
            <a:ext cx="1387068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KEYBOARD_EMAIL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75750" y="4851493"/>
            <a:ext cx="1913730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KEYBOARD_DECIMAL_PAD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97022" y="3017418"/>
            <a:ext cx="1890436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KEYBOARD_NUMBER_PAD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87049" y="3017418"/>
            <a:ext cx="2175596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KEYBOARD_NAMEPHONE_PAD</a:t>
            </a:r>
            <a:endParaRPr lang="en-US" sz="1200" dirty="0">
              <a:solidFill>
                <a:srgbClr val="1229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603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numbers_punctu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735" y="3132028"/>
            <a:ext cx="2433320" cy="1671320"/>
          </a:xfrm>
          <a:prstGeom prst="rect">
            <a:avLst/>
          </a:prstGeom>
        </p:spPr>
      </p:pic>
      <p:pic>
        <p:nvPicPr>
          <p:cNvPr id="15" name="Picture 14" descr="numbers_punctu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675" y="1308308"/>
            <a:ext cx="2433320" cy="1671320"/>
          </a:xfrm>
          <a:prstGeom prst="rect">
            <a:avLst/>
          </a:prstGeom>
        </p:spPr>
      </p:pic>
      <p:pic>
        <p:nvPicPr>
          <p:cNvPr id="3" name="Picture 2" descr="defaul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40" y="1303228"/>
            <a:ext cx="2428240" cy="1671320"/>
          </a:xfrm>
          <a:prstGeom prst="rect">
            <a:avLst/>
          </a:prstGeom>
        </p:spPr>
      </p:pic>
      <p:pic>
        <p:nvPicPr>
          <p:cNvPr id="6" name="Picture 5" descr="ur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560" y="1308308"/>
            <a:ext cx="2428240" cy="1661160"/>
          </a:xfrm>
          <a:prstGeom prst="rect">
            <a:avLst/>
          </a:prstGeom>
        </p:spPr>
      </p:pic>
      <p:pic>
        <p:nvPicPr>
          <p:cNvPr id="5" name="Picture 4" descr="number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81" y="3110028"/>
            <a:ext cx="2438400" cy="1676400"/>
          </a:xfrm>
          <a:prstGeom prst="rect">
            <a:avLst/>
          </a:prstGeom>
        </p:spPr>
      </p:pic>
      <p:pic>
        <p:nvPicPr>
          <p:cNvPr id="4" name="Picture 3" descr="phonepa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60" y="4991184"/>
            <a:ext cx="2438400" cy="1666240"/>
          </a:xfrm>
          <a:prstGeom prst="rect">
            <a:avLst/>
          </a:prstGeom>
        </p:spPr>
      </p:pic>
      <p:pic>
        <p:nvPicPr>
          <p:cNvPr id="8" name="Picture 7" descr="email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414" y="4986104"/>
            <a:ext cx="2438400" cy="167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Types - Android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83863" y="1216027"/>
            <a:ext cx="157026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22956"/>
                </a:solidFill>
              </a:rPr>
              <a:t>KEYBOARD_DEFAULT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05939" y="1216027"/>
            <a:ext cx="2685501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KEYBOARD_NUMBERS_PUNCTUATION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13625" y="1216027"/>
            <a:ext cx="1251214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KEYBOARD_URL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2976" y="4851493"/>
            <a:ext cx="1795008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KEYBOARD_PHONE_PAD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14678" y="4851493"/>
            <a:ext cx="1387068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KEYBOARD_EMAIL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75750" y="4851493"/>
            <a:ext cx="1913730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KEYBOARD_DECIMAL_PAD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97022" y="3017418"/>
            <a:ext cx="1890436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KEYBOARD_NUMBER_PAD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87049" y="3017418"/>
            <a:ext cx="2175596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KEYBOARD_NAMEPHONE_PAD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6" name="&quot;No&quot; Symbol 25"/>
          <p:cNvSpPr/>
          <p:nvPr/>
        </p:nvSpPr>
        <p:spPr>
          <a:xfrm>
            <a:off x="6870161" y="5291922"/>
            <a:ext cx="793788" cy="793788"/>
          </a:xfrm>
          <a:prstGeom prst="noSmoking">
            <a:avLst/>
          </a:prstGeom>
          <a:solidFill>
            <a:schemeClr val="accent2">
              <a:alpha val="73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631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Key Options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11731" y="1606924"/>
            <a:ext cx="3651355" cy="2304202"/>
            <a:chOff x="811731" y="1673074"/>
            <a:chExt cx="3651355" cy="2304202"/>
          </a:xfrm>
        </p:grpSpPr>
        <p:pic>
          <p:nvPicPr>
            <p:cNvPr id="12" name="Picture 11" descr="Screenshot_2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7886" y="2475501"/>
              <a:ext cx="2235200" cy="1501775"/>
            </a:xfrm>
            <a:prstGeom prst="rect">
              <a:avLst/>
            </a:prstGeom>
          </p:spPr>
        </p:pic>
        <p:pic>
          <p:nvPicPr>
            <p:cNvPr id="9" name="Picture 8" descr="Screenshot_2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835" y="2205697"/>
              <a:ext cx="2235200" cy="1508760"/>
            </a:xfrm>
            <a:prstGeom prst="rect">
              <a:avLst/>
            </a:prstGeom>
          </p:spPr>
        </p:pic>
        <p:pic>
          <p:nvPicPr>
            <p:cNvPr id="7" name="Picture 6" descr="Screenshot_21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3783" y="1935893"/>
              <a:ext cx="2235200" cy="1508760"/>
            </a:xfrm>
            <a:prstGeom prst="rect">
              <a:avLst/>
            </a:prstGeom>
          </p:spPr>
        </p:pic>
        <p:pic>
          <p:nvPicPr>
            <p:cNvPr id="27" name="Picture 26" descr="Screenshot_28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731" y="1673074"/>
              <a:ext cx="2235200" cy="1501775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4776482" y="1847288"/>
            <a:ext cx="3677998" cy="348556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u="sng" dirty="0"/>
              <a:t>supported </a:t>
            </a:r>
            <a:r>
              <a:rPr lang="en-US" sz="1400" b="1" u="sng" dirty="0" err="1"/>
              <a:t>returnKeyTypes</a:t>
            </a:r>
            <a:endParaRPr lang="en-US" sz="1400" b="1" u="sng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Titanium.UI.RETURNKEY_DEFAULT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Titanium.UI.RETURNKEY_GO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Titanium.UI.RETURNKEY_GOOGLE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Titanium.UI.RETURNKEY_JOIN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Titanium.UI.RETURNKEY_NEXT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Titanium.UI.RETURNKEY_ROUTE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Titanium.UI.RETURNKEY_SEARCH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Titanium.UI.RETURNKEY_SEND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Titanium.UI.RETURNKEY_YAHOO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Titanium.UI.RETURNKEY_DONE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Titanium.UI.RETURNKEY_EMERGENCY_CALL</a:t>
            </a:r>
            <a:endParaRPr lang="en-US" sz="1400" dirty="0">
              <a:solidFill>
                <a:srgbClr val="122956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83123" y="4115109"/>
            <a:ext cx="3372344" cy="2065055"/>
            <a:chOff x="618691" y="4597449"/>
            <a:chExt cx="3372344" cy="2065055"/>
          </a:xfrm>
        </p:grpSpPr>
        <p:pic>
          <p:nvPicPr>
            <p:cNvPr id="31" name="Picture 30" descr="emai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2635" y="4986104"/>
              <a:ext cx="2438400" cy="1676400"/>
            </a:xfrm>
            <a:prstGeom prst="rect">
              <a:avLst/>
            </a:prstGeom>
          </p:spPr>
        </p:pic>
        <p:pic>
          <p:nvPicPr>
            <p:cNvPr id="29" name="Picture 28" descr="numbers_punctuation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123" y="4791777"/>
              <a:ext cx="2433320" cy="1671320"/>
            </a:xfrm>
            <a:prstGeom prst="rect">
              <a:avLst/>
            </a:prstGeom>
          </p:spPr>
        </p:pic>
        <p:pic>
          <p:nvPicPr>
            <p:cNvPr id="30" name="Picture 29" descr="default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691" y="4597449"/>
              <a:ext cx="2428240" cy="1671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2703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3299</TotalTime>
  <Words>525</Words>
  <Application>Microsoft Macintosh PowerPoint</Application>
  <PresentationFormat>On-screen Show (4:3)</PresentationFormat>
  <Paragraphs>161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Theme</vt:lpstr>
      <vt:lpstr>PowerPoint Presentation</vt:lpstr>
      <vt:lpstr>Agenda</vt:lpstr>
      <vt:lpstr>Styling Input Components</vt:lpstr>
      <vt:lpstr>Styling Input Components, continued</vt:lpstr>
      <vt:lpstr>Soft Keyboard and Layout Issues</vt:lpstr>
      <vt:lpstr>Keyboard Customization</vt:lpstr>
      <vt:lpstr>Keyboard Types - iOS</vt:lpstr>
      <vt:lpstr>Keyboard Types - Android</vt:lpstr>
      <vt:lpstr>Return Key Options</vt:lpstr>
      <vt:lpstr>Keyboard Toolbars</vt:lpstr>
      <vt:lpstr>Using Web Views and HTML Forms</vt:lpstr>
      <vt:lpstr>Q&amp;A</vt:lpstr>
      <vt:lpstr>Lab goals</vt:lpstr>
      <vt:lpstr>Lab Exercise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Tim Poulsen</cp:lastModifiedBy>
  <cp:revision>130</cp:revision>
  <dcterms:created xsi:type="dcterms:W3CDTF">2010-12-08T19:18:01Z</dcterms:created>
  <dcterms:modified xsi:type="dcterms:W3CDTF">2011-06-16T01:50:44Z</dcterms:modified>
</cp:coreProperties>
</file>