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1" r:id="rId1"/>
  </p:sldMasterIdLst>
  <p:notesMasterIdLst>
    <p:notesMasterId r:id="rId20"/>
  </p:notesMasterIdLst>
  <p:handoutMasterIdLst>
    <p:handoutMasterId r:id="rId21"/>
  </p:handoutMasterIdLst>
  <p:sldIdLst>
    <p:sldId id="256" r:id="rId2"/>
    <p:sldId id="317" r:id="rId3"/>
    <p:sldId id="318" r:id="rId4"/>
    <p:sldId id="319" r:id="rId5"/>
    <p:sldId id="321" r:id="rId6"/>
    <p:sldId id="322" r:id="rId7"/>
    <p:sldId id="330" r:id="rId8"/>
    <p:sldId id="331" r:id="rId9"/>
    <p:sldId id="325" r:id="rId10"/>
    <p:sldId id="338" r:id="rId11"/>
    <p:sldId id="337" r:id="rId12"/>
    <p:sldId id="339" r:id="rId13"/>
    <p:sldId id="340" r:id="rId14"/>
    <p:sldId id="327" r:id="rId15"/>
    <p:sldId id="336" r:id="rId16"/>
    <p:sldId id="333" r:id="rId17"/>
    <p:sldId id="341" r:id="rId18"/>
    <p:sldId id="329" r:id="rId19"/>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Trebuchet MS" charset="0"/>
        <a:ea typeface="ＭＳ Ｐゴシック" charset="0"/>
        <a:cs typeface="ＭＳ Ｐゴシック" charset="0"/>
      </a:defRPr>
    </a:lvl1pPr>
    <a:lvl2pPr marL="457200" algn="l" defTabSz="457200" rtl="0" fontAlgn="base">
      <a:spcBef>
        <a:spcPct val="0"/>
      </a:spcBef>
      <a:spcAft>
        <a:spcPct val="0"/>
      </a:spcAft>
      <a:defRPr sz="2400" kern="1200">
        <a:solidFill>
          <a:schemeClr val="tx1"/>
        </a:solidFill>
        <a:latin typeface="Trebuchet MS" charset="0"/>
        <a:ea typeface="ＭＳ Ｐゴシック" charset="0"/>
        <a:cs typeface="ＭＳ Ｐゴシック" charset="0"/>
      </a:defRPr>
    </a:lvl2pPr>
    <a:lvl3pPr marL="914400" algn="l" defTabSz="457200" rtl="0" fontAlgn="base">
      <a:spcBef>
        <a:spcPct val="0"/>
      </a:spcBef>
      <a:spcAft>
        <a:spcPct val="0"/>
      </a:spcAft>
      <a:defRPr sz="2400" kern="1200">
        <a:solidFill>
          <a:schemeClr val="tx1"/>
        </a:solidFill>
        <a:latin typeface="Trebuchet MS" charset="0"/>
        <a:ea typeface="ＭＳ Ｐゴシック" charset="0"/>
        <a:cs typeface="ＭＳ Ｐゴシック" charset="0"/>
      </a:defRPr>
    </a:lvl3pPr>
    <a:lvl4pPr marL="1371600" algn="l" defTabSz="457200" rtl="0" fontAlgn="base">
      <a:spcBef>
        <a:spcPct val="0"/>
      </a:spcBef>
      <a:spcAft>
        <a:spcPct val="0"/>
      </a:spcAft>
      <a:defRPr sz="2400" kern="1200">
        <a:solidFill>
          <a:schemeClr val="tx1"/>
        </a:solidFill>
        <a:latin typeface="Trebuchet MS" charset="0"/>
        <a:ea typeface="ＭＳ Ｐゴシック" charset="0"/>
        <a:cs typeface="ＭＳ Ｐゴシック" charset="0"/>
      </a:defRPr>
    </a:lvl4pPr>
    <a:lvl5pPr marL="1828800" algn="l" defTabSz="457200" rtl="0" fontAlgn="base">
      <a:spcBef>
        <a:spcPct val="0"/>
      </a:spcBef>
      <a:spcAft>
        <a:spcPct val="0"/>
      </a:spcAft>
      <a:defRPr sz="2400" kern="1200">
        <a:solidFill>
          <a:schemeClr val="tx1"/>
        </a:solidFill>
        <a:latin typeface="Trebuchet MS" charset="0"/>
        <a:ea typeface="ＭＳ Ｐゴシック" charset="0"/>
        <a:cs typeface="ＭＳ Ｐゴシック" charset="0"/>
      </a:defRPr>
    </a:lvl5pPr>
    <a:lvl6pPr marL="2286000" algn="l" defTabSz="457200" rtl="0" eaLnBrk="1" latinLnBrk="0" hangingPunct="1">
      <a:defRPr sz="2400" kern="1200">
        <a:solidFill>
          <a:schemeClr val="tx1"/>
        </a:solidFill>
        <a:latin typeface="Trebuchet MS" charset="0"/>
        <a:ea typeface="ＭＳ Ｐゴシック" charset="0"/>
        <a:cs typeface="ＭＳ Ｐゴシック" charset="0"/>
      </a:defRPr>
    </a:lvl6pPr>
    <a:lvl7pPr marL="2743200" algn="l" defTabSz="457200" rtl="0" eaLnBrk="1" latinLnBrk="0" hangingPunct="1">
      <a:defRPr sz="2400" kern="1200">
        <a:solidFill>
          <a:schemeClr val="tx1"/>
        </a:solidFill>
        <a:latin typeface="Trebuchet MS" charset="0"/>
        <a:ea typeface="ＭＳ Ｐゴシック" charset="0"/>
        <a:cs typeface="ＭＳ Ｐゴシック" charset="0"/>
      </a:defRPr>
    </a:lvl7pPr>
    <a:lvl8pPr marL="3200400" algn="l" defTabSz="457200" rtl="0" eaLnBrk="1" latinLnBrk="0" hangingPunct="1">
      <a:defRPr sz="2400" kern="1200">
        <a:solidFill>
          <a:schemeClr val="tx1"/>
        </a:solidFill>
        <a:latin typeface="Trebuchet MS" charset="0"/>
        <a:ea typeface="ＭＳ Ｐゴシック" charset="0"/>
        <a:cs typeface="ＭＳ Ｐゴシック" charset="0"/>
      </a:defRPr>
    </a:lvl8pPr>
    <a:lvl9pPr marL="3657600" algn="l" defTabSz="457200" rtl="0" eaLnBrk="1" latinLnBrk="0" hangingPunct="1">
      <a:defRPr sz="2400" kern="1200">
        <a:solidFill>
          <a:schemeClr val="tx1"/>
        </a:solidFill>
        <a:latin typeface="Trebuchet MS"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22956"/>
    <a:srgbClr val="1A2D5B"/>
    <a:srgbClr val="202B5B"/>
    <a:srgbClr val="172772"/>
    <a:srgbClr val="51626B"/>
    <a:srgbClr val="DCE6EC"/>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26" autoAdjust="0"/>
    <p:restoredTop sz="76540" autoAdjust="0"/>
  </p:normalViewPr>
  <p:slideViewPr>
    <p:cSldViewPr snapToGrid="0" snapToObjects="1">
      <p:cViewPr varScale="1">
        <p:scale>
          <a:sx n="98" d="100"/>
          <a:sy n="98" d="100"/>
        </p:scale>
        <p:origin x="-2264" y="-112"/>
      </p:cViewPr>
      <p:guideLst>
        <p:guide orient="horz" pos="3855"/>
        <p:guide pos="2911"/>
      </p:guideLst>
    </p:cSldViewPr>
  </p:slideViewPr>
  <p:notesTextViewPr>
    <p:cViewPr>
      <p:scale>
        <a:sx n="100" d="100"/>
        <a:sy n="100" d="100"/>
      </p:scale>
      <p:origin x="0" y="0"/>
    </p:cViewPr>
  </p:notesTextViewPr>
  <p:sorterViewPr>
    <p:cViewPr>
      <p:scale>
        <a:sx n="132" d="100"/>
        <a:sy n="132" d="100"/>
      </p:scale>
      <p:origin x="0" y="88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handoutMaster" Target="handoutMasters/handout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12582911-DC60-ED41-94B7-815D80492311}" type="datetimeFigureOut">
              <a:rPr lang="en-US"/>
              <a:pPr>
                <a:defRPr/>
              </a:pPr>
              <a:t>7/26/11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E1CCD7E8-B0B6-7A45-9113-AE4FC72A3DF2}" type="slidenum">
              <a:rPr lang="en-US"/>
              <a:pPr>
                <a:defRPr/>
              </a:pPr>
              <a:t>‹#›</a:t>
            </a:fld>
            <a:endParaRPr lang="en-US"/>
          </a:p>
        </p:txBody>
      </p:sp>
    </p:spTree>
    <p:extLst>
      <p:ext uri="{BB962C8B-B14F-4D97-AF65-F5344CB8AC3E}">
        <p14:creationId xmlns:p14="http://schemas.microsoft.com/office/powerpoint/2010/main" val="23995524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2A376DF6-E030-884A-91B1-649AB577A89C}" type="datetimeFigureOut">
              <a:rPr lang="en-US"/>
              <a:pPr>
                <a:defRPr/>
              </a:pPr>
              <a:t>7/26/11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C704D923-8FB6-2040-A5D7-BD75ED8E8368}" type="slidenum">
              <a:rPr lang="en-US"/>
              <a:pPr>
                <a:defRPr/>
              </a:pPr>
              <a:t>‹#›</a:t>
            </a:fld>
            <a:endParaRPr lang="en-US"/>
          </a:p>
        </p:txBody>
      </p:sp>
    </p:spTree>
    <p:extLst>
      <p:ext uri="{BB962C8B-B14F-4D97-AF65-F5344CB8AC3E}">
        <p14:creationId xmlns:p14="http://schemas.microsoft.com/office/powerpoint/2010/main" val="1273574399"/>
      </p:ext>
    </p:extLst>
  </p:cSld>
  <p:clrMap bg1="lt1" tx1="dk1" bg2="lt2" tx2="dk2" accent1="accent1" accent2="accent2" accent3="accent3" accent4="accent4" accent5="accent5" accent6="accent6" hlink="hlink" folHlink="folHlink"/>
  <p:notesStyle>
    <a:lvl1pPr algn="l" defTabSz="457200" rtl="0" fontAlgn="base">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fontAlgn="base">
      <a:spcBef>
        <a:spcPct val="30000"/>
      </a:spcBef>
      <a:spcAft>
        <a:spcPct val="0"/>
      </a:spcAft>
      <a:defRPr sz="1200" kern="1200">
        <a:solidFill>
          <a:schemeClr val="tx1"/>
        </a:solidFill>
        <a:latin typeface="+mn-lt"/>
        <a:ea typeface="ＭＳ Ｐゴシック" charset="0"/>
        <a:cs typeface="+mn-cs"/>
      </a:defRPr>
    </a:lvl2pPr>
    <a:lvl3pPr marL="914400" algn="l" defTabSz="457200" rtl="0" fontAlgn="base">
      <a:spcBef>
        <a:spcPct val="30000"/>
      </a:spcBef>
      <a:spcAft>
        <a:spcPct val="0"/>
      </a:spcAft>
      <a:defRPr sz="1200" kern="1200">
        <a:solidFill>
          <a:schemeClr val="tx1"/>
        </a:solidFill>
        <a:latin typeface="+mn-lt"/>
        <a:ea typeface="ＭＳ Ｐゴシック" charset="0"/>
        <a:cs typeface="+mn-cs"/>
      </a:defRPr>
    </a:lvl3pPr>
    <a:lvl4pPr marL="1371600" algn="l" defTabSz="457200" rtl="0" fontAlgn="base">
      <a:spcBef>
        <a:spcPct val="30000"/>
      </a:spcBef>
      <a:spcAft>
        <a:spcPct val="0"/>
      </a:spcAft>
      <a:defRPr sz="1200" kern="1200">
        <a:solidFill>
          <a:schemeClr val="tx1"/>
        </a:solidFill>
        <a:latin typeface="+mn-lt"/>
        <a:ea typeface="ＭＳ Ｐゴシック" charset="0"/>
        <a:cs typeface="+mn-cs"/>
      </a:defRPr>
    </a:lvl4pPr>
    <a:lvl5pPr marL="1828800" algn="l" defTabSz="457200" rtl="0" fontAlgn="base">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993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marL="38100">
              <a:spcBef>
                <a:spcPct val="0"/>
              </a:spcBef>
              <a:tabLst>
                <a:tab pos="76200" algn="l"/>
                <a:tab pos="990600" algn="l"/>
                <a:tab pos="1905000" algn="l"/>
                <a:tab pos="2819400" algn="l"/>
                <a:tab pos="3733800" algn="l"/>
                <a:tab pos="4648200" algn="l"/>
                <a:tab pos="5562600" algn="l"/>
                <a:tab pos="6477000" algn="l"/>
                <a:tab pos="7391400" algn="l"/>
                <a:tab pos="8305800" algn="l"/>
                <a:tab pos="9220200" algn="l"/>
                <a:tab pos="10134600" algn="l"/>
                <a:tab pos="10375900" algn="l"/>
              </a:tabLst>
            </a:pPr>
            <a:r>
              <a:rPr lang="en-US" b="1" dirty="0" smtClean="0">
                <a:solidFill>
                  <a:srgbClr val="000000"/>
                </a:solidFill>
                <a:latin typeface="Lucida Grande" charset="0"/>
                <a:cs typeface="Lucida Grande" charset="0"/>
                <a:sym typeface="Lucida Grande" charset="0"/>
              </a:rPr>
              <a:t>Module time: 60 </a:t>
            </a:r>
            <a:r>
              <a:rPr lang="en-US" b="1" dirty="0" err="1" smtClean="0">
                <a:solidFill>
                  <a:srgbClr val="000000"/>
                </a:solidFill>
                <a:latin typeface="Lucida Grande" charset="0"/>
                <a:cs typeface="Lucida Grande" charset="0"/>
                <a:sym typeface="Lucida Grande" charset="0"/>
              </a:rPr>
              <a:t>mins</a:t>
            </a:r>
            <a:r>
              <a:rPr lang="en-US" dirty="0" smtClean="0">
                <a:solidFill>
                  <a:srgbClr val="000000"/>
                </a:solidFill>
                <a:latin typeface="Lucida Grande" charset="0"/>
                <a:cs typeface="Lucida Grande" charset="0"/>
                <a:sym typeface="Lucida Grande" charset="0"/>
              </a:rPr>
              <a:t> (30 </a:t>
            </a:r>
            <a:r>
              <a:rPr lang="en-US" dirty="0" err="1" smtClean="0">
                <a:solidFill>
                  <a:srgbClr val="000000"/>
                </a:solidFill>
                <a:latin typeface="Lucida Grande" charset="0"/>
                <a:cs typeface="Lucida Grande" charset="0"/>
                <a:sym typeface="Lucida Grande" charset="0"/>
              </a:rPr>
              <a:t>mins</a:t>
            </a:r>
            <a:r>
              <a:rPr lang="en-US" dirty="0" smtClean="0">
                <a:solidFill>
                  <a:srgbClr val="000000"/>
                </a:solidFill>
                <a:latin typeface="Lucida Grande" charset="0"/>
                <a:cs typeface="Lucida Grande" charset="0"/>
                <a:sym typeface="Lucida Grande" charset="0"/>
              </a:rPr>
              <a:t> teaching,</a:t>
            </a:r>
            <a:r>
              <a:rPr lang="en-US" baseline="0" dirty="0" smtClean="0">
                <a:solidFill>
                  <a:srgbClr val="000000"/>
                </a:solidFill>
                <a:latin typeface="Lucida Grande" charset="0"/>
                <a:cs typeface="Lucida Grande" charset="0"/>
                <a:sym typeface="Lucida Grande" charset="0"/>
              </a:rPr>
              <a:t> 30 </a:t>
            </a:r>
            <a:r>
              <a:rPr lang="en-US" baseline="0" dirty="0" err="1" smtClean="0">
                <a:solidFill>
                  <a:srgbClr val="000000"/>
                </a:solidFill>
                <a:latin typeface="Lucida Grande" charset="0"/>
                <a:cs typeface="Lucida Grande" charset="0"/>
                <a:sym typeface="Lucida Grande" charset="0"/>
              </a:rPr>
              <a:t>mins</a:t>
            </a:r>
            <a:r>
              <a:rPr lang="en-US" baseline="0" dirty="0" smtClean="0">
                <a:solidFill>
                  <a:srgbClr val="000000"/>
                </a:solidFill>
                <a:latin typeface="Lucida Grande" charset="0"/>
                <a:cs typeface="Lucida Grande" charset="0"/>
                <a:sym typeface="Lucida Grande" charset="0"/>
              </a:rPr>
              <a:t> lab)</a:t>
            </a:r>
            <a:endParaRPr lang="en-US" dirty="0">
              <a:solidFill>
                <a:srgbClr val="000000"/>
              </a:solidFill>
              <a:latin typeface="Lucida Grande" charset="0"/>
              <a:cs typeface="Lucida Grande" charset="0"/>
              <a:sym typeface="Lucida Grande" charset="0"/>
            </a:endParaRPr>
          </a:p>
        </p:txBody>
      </p:sp>
      <p:sp>
        <p:nvSpPr>
          <p:cNvPr id="3993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fld id="{0D3749C2-E971-8D40-83E8-5EFA471E1DB7}" type="slidenum">
              <a:rPr lang="en-US" sz="1200"/>
              <a:pPr eaLnBrk="1" hangingPunct="1"/>
              <a:t>1</a:t>
            </a:fld>
            <a:endParaRPr 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10</a:t>
            </a:fld>
            <a:endParaRPr lang="en-US"/>
          </a:p>
        </p:txBody>
      </p:sp>
    </p:spTree>
    <p:extLst>
      <p:ext uri="{BB962C8B-B14F-4D97-AF65-F5344CB8AC3E}">
        <p14:creationId xmlns:p14="http://schemas.microsoft.com/office/powerpoint/2010/main" val="24096779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Create sections, add rows to them</a:t>
            </a:r>
          </a:p>
          <a:p>
            <a:r>
              <a:rPr lang="en-US" dirty="0" smtClean="0"/>
              <a:t>assign sections to table via an array added to the data property</a:t>
            </a:r>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11</a:t>
            </a:fld>
            <a:endParaRPr lang="en-US"/>
          </a:p>
        </p:txBody>
      </p:sp>
    </p:spTree>
    <p:extLst>
      <p:ext uri="{BB962C8B-B14F-4D97-AF65-F5344CB8AC3E}">
        <p14:creationId xmlns:p14="http://schemas.microsoft.com/office/powerpoint/2010/main" val="29848209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Same code, but different looks</a:t>
            </a:r>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12</a:t>
            </a:fld>
            <a:endParaRPr lang="en-US"/>
          </a:p>
        </p:txBody>
      </p:sp>
    </p:spTree>
    <p:extLst>
      <p:ext uri="{BB962C8B-B14F-4D97-AF65-F5344CB8AC3E}">
        <p14:creationId xmlns:p14="http://schemas.microsoft.com/office/powerpoint/2010/main" val="3947374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iOS</a:t>
            </a:r>
            <a:r>
              <a:rPr lang="en-US" dirty="0" smtClean="0"/>
              <a:t> only</a:t>
            </a:r>
            <a:r>
              <a:rPr lang="en-US" baseline="0" dirty="0" smtClean="0"/>
              <a:t> properties (</a:t>
            </a:r>
            <a:r>
              <a:rPr lang="en-US" baseline="0" dirty="0" err="1" smtClean="0"/>
              <a:t>table.editable</a:t>
            </a:r>
            <a:r>
              <a:rPr lang="en-US" baseline="0" dirty="0" smtClean="0"/>
              <a:t> = true) will be ignored on Android</a:t>
            </a:r>
          </a:p>
          <a:p>
            <a:endParaRPr lang="en-US" baseline="0" dirty="0" smtClean="0"/>
          </a:p>
          <a:p>
            <a:r>
              <a:rPr lang="en-US" baseline="0" dirty="0" smtClean="0"/>
              <a:t>You listen for the delete/move events and take action based on that</a:t>
            </a:r>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13</a:t>
            </a:fld>
            <a:endParaRPr lang="en-US"/>
          </a:p>
        </p:txBody>
      </p:sp>
    </p:spTree>
    <p:extLst>
      <p:ext uri="{BB962C8B-B14F-4D97-AF65-F5344CB8AC3E}">
        <p14:creationId xmlns:p14="http://schemas.microsoft.com/office/powerpoint/2010/main" val="32538328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Generally,</a:t>
            </a:r>
            <a:r>
              <a:rPr lang="en-US" baseline="0" dirty="0" smtClean="0"/>
              <a:t> you’ll handle table events on the table rather than the rows or children</a:t>
            </a:r>
          </a:p>
          <a:p>
            <a:r>
              <a:rPr lang="en-US" baseline="0" dirty="0" smtClean="0"/>
              <a:t>Determine which row clicked by using the </a:t>
            </a:r>
            <a:r>
              <a:rPr lang="en-US" baseline="0" dirty="0" err="1" smtClean="0"/>
              <a:t>e.row</a:t>
            </a:r>
            <a:r>
              <a:rPr lang="en-US" baseline="0" dirty="0" smtClean="0"/>
              <a:t> property instead</a:t>
            </a:r>
          </a:p>
          <a:p>
            <a:endParaRPr lang="en-US" baseline="0" dirty="0" smtClean="0"/>
          </a:p>
          <a:p>
            <a:r>
              <a:rPr lang="en-US" baseline="0" dirty="0" smtClean="0"/>
              <a:t>Titanium 1.8 will include native long-press support so the gist workaround won’t be needed</a:t>
            </a:r>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14</a:t>
            </a:fld>
            <a:endParaRPr lang="en-US"/>
          </a:p>
        </p:txBody>
      </p:sp>
    </p:spTree>
    <p:extLst>
      <p:ext uri="{BB962C8B-B14F-4D97-AF65-F5344CB8AC3E}">
        <p14:creationId xmlns:p14="http://schemas.microsoft.com/office/powerpoint/2010/main" val="7530851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these events to create dynamic scrolling, also called continuous or infinite scrolling</a:t>
            </a:r>
          </a:p>
          <a:p>
            <a:endParaRPr lang="en-US" dirty="0" smtClean="0"/>
          </a:p>
          <a:p>
            <a:r>
              <a:rPr lang="en-US" dirty="0" smtClean="0"/>
              <a:t>See these</a:t>
            </a:r>
            <a:r>
              <a:rPr lang="en-US" baseline="0" dirty="0" smtClean="0"/>
              <a:t> </a:t>
            </a:r>
            <a:r>
              <a:rPr lang="en-US" baseline="0" dirty="0" err="1" smtClean="0"/>
              <a:t>gists</a:t>
            </a:r>
            <a:r>
              <a:rPr lang="en-US" baseline="0" dirty="0" smtClean="0"/>
              <a:t> as well as the Q&amp;A forums for more info on creating cross-platform infinite scrolling solutions</a:t>
            </a:r>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15</a:t>
            </a:fld>
            <a:endParaRPr lang="en-US"/>
          </a:p>
        </p:txBody>
      </p:sp>
    </p:spTree>
    <p:extLst>
      <p:ext uri="{BB962C8B-B14F-4D97-AF65-F5344CB8AC3E}">
        <p14:creationId xmlns:p14="http://schemas.microsoft.com/office/powerpoint/2010/main" val="32739089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9063" marR="0" indent="0" algn="l" defTabSz="457200" rtl="0" eaLnBrk="1" fontAlgn="base" latinLnBrk="0" hangingPunct="1">
              <a:lnSpc>
                <a:spcPct val="100000"/>
              </a:lnSpc>
              <a:spcBef>
                <a:spcPts val="450"/>
              </a:spcBef>
              <a:spcAft>
                <a:spcPct val="0"/>
              </a:spcAft>
              <a:buClrTx/>
              <a:buSzTx/>
              <a:buFontTx/>
              <a:buNone/>
              <a:tabLst/>
              <a:defRPr/>
            </a:pPr>
            <a:r>
              <a:rPr lang="en-US" dirty="0" smtClean="0"/>
              <a:t>In this lab assignment, you will create a custom table that doesn’t fill the entire viewport. The table will contain customized rows with background images that differ based on the row’s location within the table. Each row will contain two images and two labels. When you tap a row, an event listener will determine if either of the images was the object that received the tap. If so, that image will be swapped with an alternate graphic.</a:t>
            </a:r>
            <a:endParaRPr lang="en-US" baseline="0" dirty="0" smtClean="0">
              <a:solidFill>
                <a:srgbClr val="000000"/>
              </a:solidFill>
              <a:latin typeface="Times New Roman" charset="0"/>
              <a:ea typeface="ＭＳ Ｐゴシック" charset="0"/>
              <a:cs typeface="Times New Roman" charset="0"/>
              <a:sym typeface="Times New Roman" charset="0"/>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pPr>
              <a:defRPr/>
            </a:pPr>
            <a:fld id="{C704D923-8FB6-2040-A5D7-BD75ED8E8368}" type="slidenum">
              <a:rPr lang="en-US" smtClean="0"/>
              <a:pPr>
                <a:defRPr/>
              </a:pPr>
              <a:t>17</a:t>
            </a:fld>
            <a:endParaRPr lang="en-US"/>
          </a:p>
        </p:txBody>
      </p:sp>
    </p:spTree>
    <p:extLst>
      <p:ext uri="{BB962C8B-B14F-4D97-AF65-F5344CB8AC3E}">
        <p14:creationId xmlns:p14="http://schemas.microsoft.com/office/powerpoint/2010/main" val="24407085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a:t>
            </a:r>
            <a:r>
              <a:rPr lang="en-US" dirty="0" err="1" smtClean="0"/>
              <a:t>TiBountyHunter</a:t>
            </a:r>
            <a:r>
              <a:rPr lang="en-US" dirty="0" smtClean="0"/>
              <a:t> walkthrough, focus on TableView</a:t>
            </a:r>
            <a:r>
              <a:rPr lang="en-US" baseline="0" dirty="0" smtClean="0"/>
              <a:t> skinning, found in </a:t>
            </a:r>
            <a:r>
              <a:rPr lang="en-US" baseline="0" dirty="0" err="1" smtClean="0"/>
              <a:t>FugitiveTableView.js</a:t>
            </a:r>
            <a:r>
              <a:rPr lang="en-US" baseline="0" dirty="0" smtClean="0"/>
              <a:t> – show how we use custom background images for the row, and mix/match built-in properties like </a:t>
            </a:r>
            <a:r>
              <a:rPr lang="en-US" baseline="0" dirty="0" err="1" smtClean="0"/>
              <a:t>leftImage</a:t>
            </a:r>
            <a:r>
              <a:rPr lang="en-US" baseline="0" dirty="0" smtClean="0"/>
              <a:t>/</a:t>
            </a:r>
            <a:r>
              <a:rPr lang="en-US" baseline="0" dirty="0" err="1" smtClean="0"/>
              <a:t>rightImage</a:t>
            </a:r>
            <a:r>
              <a:rPr lang="en-US" baseline="0" dirty="0" smtClean="0"/>
              <a:t> and custom layout with adding </a:t>
            </a:r>
            <a:r>
              <a:rPr lang="en-US" baseline="0" smtClean="0"/>
              <a:t>a label</a:t>
            </a:r>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18</a:t>
            </a:fld>
            <a:endParaRPr lang="en-US"/>
          </a:p>
        </p:txBody>
      </p:sp>
    </p:spTree>
    <p:extLst>
      <p:ext uri="{BB962C8B-B14F-4D97-AF65-F5344CB8AC3E}">
        <p14:creationId xmlns:p14="http://schemas.microsoft.com/office/powerpoint/2010/main" val="11581923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dt"/>
          </p:nvPr>
        </p:nvSpPr>
        <p:spPr>
          <a:ln/>
        </p:spPr>
        <p:txBody>
          <a:bodyPr/>
          <a:lstStyle/>
          <a:p>
            <a:r>
              <a:rPr lang="en-US"/>
              <a:t>03/23/11</a:t>
            </a:r>
          </a:p>
        </p:txBody>
      </p:sp>
      <p:sp>
        <p:nvSpPr>
          <p:cNvPr id="6" name="Rectangle 12"/>
          <p:cNvSpPr>
            <a:spLocks noGrp="1" noChangeArrowheads="1"/>
          </p:cNvSpPr>
          <p:nvPr>
            <p:ph type="sldNum"/>
          </p:nvPr>
        </p:nvSpPr>
        <p:spPr>
          <a:ln/>
        </p:spPr>
        <p:txBody>
          <a:bodyPr/>
          <a:lstStyle/>
          <a:p>
            <a:fld id="{596506FA-97EC-5B44-B9D0-7A92857243D4}" type="slidenum">
              <a:rPr lang="en-US"/>
              <a:pPr/>
              <a:t>2</a:t>
            </a:fld>
            <a:endParaRPr lang="en-US"/>
          </a:p>
        </p:txBody>
      </p:sp>
      <p:sp>
        <p:nvSpPr>
          <p:cNvPr id="40961" name="Text Box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40962" name="Text Box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5pPr>
            <a:lvl6pPr marL="25146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6pPr>
            <a:lvl7pPr marL="29718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7pPr>
            <a:lvl8pPr marL="34290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8pPr>
            <a:lvl9pPr marL="38862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9pPr>
          </a:lstStyle>
          <a:p>
            <a:pPr eaLnBrk="1" hangingPunct="1">
              <a:spcBef>
                <a:spcPct val="0"/>
              </a:spcBef>
              <a:buClrTx/>
              <a:buFontTx/>
              <a:buNone/>
            </a:pPr>
            <a:r>
              <a:rPr lang="en-US" dirty="0" smtClean="0">
                <a:latin typeface="Calibri" charset="0"/>
                <a:cs typeface="ＭＳ Ｐゴシック" charset="0"/>
              </a:rPr>
              <a:t>In this module, we’ll look at some table examples</a:t>
            </a:r>
          </a:p>
          <a:p>
            <a:pPr eaLnBrk="1" hangingPunct="1">
              <a:spcBef>
                <a:spcPct val="0"/>
              </a:spcBef>
              <a:buClrTx/>
              <a:buFontTx/>
              <a:buNone/>
            </a:pPr>
            <a:r>
              <a:rPr lang="en-US" dirty="0" smtClean="0">
                <a:latin typeface="Calibri" charset="0"/>
                <a:cs typeface="ＭＳ Ｐゴシック" charset="0"/>
              </a:rPr>
              <a:t>review </a:t>
            </a:r>
            <a:r>
              <a:rPr lang="en-US" dirty="0" err="1" smtClean="0">
                <a:latin typeface="Calibri" charset="0"/>
                <a:cs typeface="ＭＳ Ｐゴシック" charset="0"/>
              </a:rPr>
              <a:t>tableview</a:t>
            </a:r>
            <a:r>
              <a:rPr lang="en-US" dirty="0" smtClean="0">
                <a:latin typeface="Calibri" charset="0"/>
                <a:cs typeface="ＭＳ Ｐゴシック" charset="0"/>
              </a:rPr>
              <a:t> basics then</a:t>
            </a:r>
            <a:r>
              <a:rPr lang="en-US" baseline="0" dirty="0" smtClean="0">
                <a:latin typeface="Calibri" charset="0"/>
                <a:cs typeface="ＭＳ Ｐゴシック" charset="0"/>
              </a:rPr>
              <a:t> go a bit further into what you can do with tables</a:t>
            </a:r>
          </a:p>
          <a:p>
            <a:pPr eaLnBrk="1" hangingPunct="1">
              <a:spcBef>
                <a:spcPct val="0"/>
              </a:spcBef>
              <a:buClrTx/>
              <a:buFontTx/>
              <a:buNone/>
            </a:pPr>
            <a:r>
              <a:rPr lang="en-US" baseline="0" dirty="0" smtClean="0">
                <a:latin typeface="Calibri" charset="0"/>
                <a:cs typeface="ＭＳ Ｐゴシック" charset="0"/>
              </a:rPr>
              <a:t>we’ll look at headers, footers, and sections</a:t>
            </a:r>
          </a:p>
          <a:p>
            <a:pPr eaLnBrk="1" hangingPunct="1">
              <a:spcBef>
                <a:spcPct val="0"/>
              </a:spcBef>
              <a:buClrTx/>
              <a:buFontTx/>
              <a:buNone/>
            </a:pPr>
            <a:r>
              <a:rPr lang="en-US" baseline="0" dirty="0" smtClean="0">
                <a:latin typeface="Calibri" charset="0"/>
                <a:cs typeface="ＭＳ Ｐゴシック" charset="0"/>
              </a:rPr>
              <a:t>we’ll wrap up with another look at events as well as some cross platform continuous scrolling solution</a:t>
            </a:r>
            <a:endParaRPr lang="en-US" dirty="0">
              <a:latin typeface="Calibri" charset="0"/>
              <a:cs typeface="ＭＳ Ｐゴシック" charset="0"/>
            </a:endParaRPr>
          </a:p>
        </p:txBody>
      </p:sp>
      <p:sp>
        <p:nvSpPr>
          <p:cNvPr id="40963"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9pPr>
          </a:lstStyle>
          <a:p>
            <a:pPr algn="r">
              <a:buClrTx/>
              <a:buFontTx/>
              <a:buNone/>
            </a:pPr>
            <a:fld id="{2BFAA99C-1087-1846-9CA3-03C1756D1770}" type="slidenum">
              <a:rPr lang="en-US" sz="1200"/>
              <a:pPr algn="r">
                <a:buClrTx/>
                <a:buFontTx/>
                <a:buNone/>
              </a:pPr>
              <a:t>2</a:t>
            </a:fld>
            <a:endParaRPr 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Many options for formatting tables</a:t>
            </a:r>
          </a:p>
          <a:p>
            <a:r>
              <a:rPr lang="en-US" dirty="0" smtClean="0"/>
              <a:t>(seven total shown)</a:t>
            </a:r>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3</a:t>
            </a:fld>
            <a:endParaRPr lang="en-US"/>
          </a:p>
        </p:txBody>
      </p:sp>
    </p:spTree>
    <p:extLst>
      <p:ext uri="{BB962C8B-B14F-4D97-AF65-F5344CB8AC3E}">
        <p14:creationId xmlns:p14="http://schemas.microsoft.com/office/powerpoint/2010/main" val="33355586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probably all review from BNAPPs</a:t>
            </a:r>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4</a:t>
            </a:fld>
            <a:endParaRPr lang="en-US"/>
          </a:p>
        </p:txBody>
      </p:sp>
    </p:spTree>
    <p:extLst>
      <p:ext uri="{BB962C8B-B14F-4D97-AF65-F5344CB8AC3E}">
        <p14:creationId xmlns:p14="http://schemas.microsoft.com/office/powerpoint/2010/main" val="24407085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option</a:t>
            </a:r>
            <a:r>
              <a:rPr lang="en-US" baseline="0" dirty="0" smtClean="0"/>
              <a:t> for adding rows is to use anonymous objects</a:t>
            </a:r>
          </a:p>
          <a:p>
            <a:r>
              <a:rPr lang="en-US" baseline="0" dirty="0" smtClean="0"/>
              <a:t>Useful with JSON data pulled from a web service or database</a:t>
            </a:r>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5</a:t>
            </a:fld>
            <a:endParaRPr lang="en-US"/>
          </a:p>
        </p:txBody>
      </p:sp>
    </p:spTree>
    <p:extLst>
      <p:ext uri="{BB962C8B-B14F-4D97-AF65-F5344CB8AC3E}">
        <p14:creationId xmlns:p14="http://schemas.microsoft.com/office/powerpoint/2010/main" val="24691397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also create </a:t>
            </a:r>
            <a:r>
              <a:rPr lang="en-US" dirty="0" err="1" smtClean="0"/>
              <a:t>TableViewRow</a:t>
            </a:r>
            <a:r>
              <a:rPr lang="en-US" dirty="0" smtClean="0"/>
              <a:t> objects</a:t>
            </a:r>
          </a:p>
          <a:p>
            <a:endParaRPr lang="en-US" dirty="0" smtClean="0"/>
          </a:p>
          <a:p>
            <a:r>
              <a:rPr lang="en-US" dirty="0" smtClean="0"/>
              <a:t>Useful</a:t>
            </a:r>
            <a:r>
              <a:rPr lang="en-US" baseline="0" dirty="0" smtClean="0"/>
              <a:t> when you want to manipulate the row’s properties before/after adding to the table</a:t>
            </a:r>
          </a:p>
          <a:p>
            <a:r>
              <a:rPr lang="en-US" baseline="0" dirty="0" smtClean="0"/>
              <a:t>Saves cumbersome means of accessing the object within the table’s data array</a:t>
            </a:r>
          </a:p>
          <a:p>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6</a:t>
            </a:fld>
            <a:endParaRPr lang="en-US"/>
          </a:p>
        </p:txBody>
      </p:sp>
    </p:spTree>
    <p:extLst>
      <p:ext uri="{BB962C8B-B14F-4D97-AF65-F5344CB8AC3E}">
        <p14:creationId xmlns:p14="http://schemas.microsoft.com/office/powerpoint/2010/main" val="40212652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hasChild</a:t>
            </a:r>
            <a:r>
              <a:rPr lang="en-US" baseline="0" dirty="0" smtClean="0"/>
              <a:t> – indicates sub-table or additional rows</a:t>
            </a:r>
          </a:p>
          <a:p>
            <a:r>
              <a:rPr lang="en-US" baseline="0" dirty="0" err="1" smtClean="0"/>
              <a:t>hasDetail</a:t>
            </a:r>
            <a:r>
              <a:rPr lang="en-US" baseline="0" dirty="0" smtClean="0"/>
              <a:t> – indicates a detail view or alert will appear when row is tapped (not supported on Android)</a:t>
            </a:r>
          </a:p>
          <a:p>
            <a:r>
              <a:rPr lang="en-US" baseline="0" dirty="0" err="1" smtClean="0"/>
              <a:t>hasCheck</a:t>
            </a:r>
            <a:r>
              <a:rPr lang="en-US" baseline="0" dirty="0" smtClean="0"/>
              <a:t> – on/off or yes/no indicator</a:t>
            </a:r>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7</a:t>
            </a:fld>
            <a:endParaRPr lang="en-US"/>
          </a:p>
        </p:txBody>
      </p:sp>
    </p:spTree>
    <p:extLst>
      <p:ext uri="{BB962C8B-B14F-4D97-AF65-F5344CB8AC3E}">
        <p14:creationId xmlns:p14="http://schemas.microsoft.com/office/powerpoint/2010/main" val="10038392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Formatting can be done with standard </a:t>
            </a:r>
            <a:r>
              <a:rPr lang="en-US" dirty="0" err="1" smtClean="0"/>
              <a:t>TableViewRow</a:t>
            </a:r>
            <a:r>
              <a:rPr lang="en-US" dirty="0" smtClean="0"/>
              <a:t> properties</a:t>
            </a:r>
          </a:p>
          <a:p>
            <a:r>
              <a:rPr lang="en-US" dirty="0" smtClean="0"/>
              <a:t>First row has different background image than middle rows</a:t>
            </a:r>
          </a:p>
          <a:p>
            <a:r>
              <a:rPr lang="en-US" dirty="0" smtClean="0"/>
              <a:t>Not labeled,</a:t>
            </a:r>
            <a:r>
              <a:rPr lang="en-US" baseline="0" dirty="0" smtClean="0"/>
              <a:t> but the row’s foreground (text) color also set</a:t>
            </a:r>
          </a:p>
          <a:p>
            <a:endParaRPr lang="en-US" baseline="0" dirty="0" smtClean="0"/>
          </a:p>
          <a:p>
            <a:r>
              <a:rPr lang="en-US" baseline="0" dirty="0" smtClean="0"/>
              <a:t>The “other information…” text is added as a label rather than a standard row property</a:t>
            </a:r>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8</a:t>
            </a:fld>
            <a:endParaRPr lang="en-US"/>
          </a:p>
        </p:txBody>
      </p:sp>
    </p:spTree>
    <p:extLst>
      <p:ext uri="{BB962C8B-B14F-4D97-AF65-F5344CB8AC3E}">
        <p14:creationId xmlns:p14="http://schemas.microsoft.com/office/powerpoint/2010/main" val="30458501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add labels, views, and images to create custom rows</a:t>
            </a:r>
          </a:p>
          <a:p>
            <a:r>
              <a:rPr lang="en-US" dirty="0" smtClean="0"/>
              <a:t>Point out the three</a:t>
            </a:r>
            <a:r>
              <a:rPr lang="en-US" baseline="0" dirty="0" smtClean="0"/>
              <a:t> labels</a:t>
            </a:r>
          </a:p>
          <a:p>
            <a:r>
              <a:rPr lang="en-US" baseline="0" dirty="0" smtClean="0"/>
              <a:t>Point out the image views</a:t>
            </a:r>
          </a:p>
          <a:p>
            <a:r>
              <a:rPr lang="en-US" baseline="0" dirty="0" smtClean="0"/>
              <a:t>The “plus” image is set with the row’s </a:t>
            </a:r>
            <a:r>
              <a:rPr lang="en-US" baseline="0" dirty="0" err="1" smtClean="0"/>
              <a:t>rightImage</a:t>
            </a:r>
            <a:r>
              <a:rPr lang="en-US" baseline="0" dirty="0" smtClean="0"/>
              <a:t> property</a:t>
            </a:r>
          </a:p>
          <a:p>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9</a:t>
            </a:fld>
            <a:endParaRPr lang="en-US"/>
          </a:p>
        </p:txBody>
      </p:sp>
    </p:spTree>
    <p:extLst>
      <p:ext uri="{BB962C8B-B14F-4D97-AF65-F5344CB8AC3E}">
        <p14:creationId xmlns:p14="http://schemas.microsoft.com/office/powerpoint/2010/main" val="13705448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8" descr="raised_pap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400175"/>
            <a:ext cx="9144000" cy="310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9"/>
          <p:cNvSpPr txBox="1">
            <a:spLocks noChangeArrowheads="1"/>
          </p:cNvSpPr>
          <p:nvPr/>
        </p:nvSpPr>
        <p:spPr bwMode="auto">
          <a:xfrm>
            <a:off x="9939338" y="3971925"/>
            <a:ext cx="185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endParaRPr lang="en-US" sz="1800"/>
          </a:p>
        </p:txBody>
      </p:sp>
      <p:pic>
        <p:nvPicPr>
          <p:cNvPr id="5"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910013" y="388938"/>
            <a:ext cx="1290637"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Date Placeholder 3"/>
          <p:cNvSpPr>
            <a:spLocks noGrp="1"/>
          </p:cNvSpPr>
          <p:nvPr>
            <p:ph type="dt" sz="half" idx="10"/>
          </p:nvPr>
        </p:nvSpPr>
        <p:spPr/>
        <p:txBody>
          <a:bodyPr/>
          <a:lstStyle>
            <a:lvl1pPr>
              <a:defRPr/>
            </a:lvl1pPr>
          </a:lstStyle>
          <a:p>
            <a:pPr>
              <a:defRPr/>
            </a:pPr>
            <a:fld id="{3D23E2F9-1BAB-1840-B5DF-7F3B63C7F7FA}" type="datetimeFigureOut">
              <a:rPr lang="en-US" smtClean="0"/>
              <a:pPr>
                <a:defRPr/>
              </a:pPr>
              <a:t>7/26/11</a:t>
            </a:fld>
            <a:endParaRPr lang="en-US"/>
          </a:p>
        </p:txBody>
      </p:sp>
      <p:sp>
        <p:nvSpPr>
          <p:cNvPr id="7" name="Footer Placeholder 4"/>
          <p:cNvSpPr>
            <a:spLocks noGrp="1"/>
          </p:cNvSpPr>
          <p:nvPr>
            <p:ph type="ftr" sz="quarter" idx="11"/>
          </p:nvPr>
        </p:nvSpPr>
        <p:spPr/>
        <p:txBody>
          <a:bodyPr/>
          <a:lstStyle>
            <a:lvl1pPr>
              <a:defRPr dirty="0" smtClean="0"/>
            </a:lvl1pPr>
          </a:lstStyle>
          <a:p>
            <a:pPr>
              <a:defRPr/>
            </a:pPr>
            <a:r>
              <a:rPr lang="en-US" smtClean="0"/>
              <a:t>Copyright</a:t>
            </a:r>
            <a:endParaRPr lang="en-US"/>
          </a:p>
        </p:txBody>
      </p:sp>
      <p:sp>
        <p:nvSpPr>
          <p:cNvPr id="8" name="Slide Number Placeholder 5"/>
          <p:cNvSpPr>
            <a:spLocks noGrp="1"/>
          </p:cNvSpPr>
          <p:nvPr>
            <p:ph type="sldNum" sz="quarter" idx="12"/>
          </p:nvPr>
        </p:nvSpPr>
        <p:spPr/>
        <p:txBody>
          <a:bodyPr/>
          <a:lstStyle>
            <a:lvl1pPr>
              <a:defRPr/>
            </a:lvl1pPr>
          </a:lstStyle>
          <a:p>
            <a:pPr>
              <a:defRPr/>
            </a:pPr>
            <a:fld id="{A295D7A2-A148-ED44-ABB8-FDBA08B03876}" type="slidenum">
              <a:rPr lang="en-US" smtClean="0"/>
              <a:pPr>
                <a:defRPr/>
              </a:pPr>
              <a:t>‹#›</a:t>
            </a:fld>
            <a:endParaRPr lang="en-US"/>
          </a:p>
        </p:txBody>
      </p:sp>
      <p:pic>
        <p:nvPicPr>
          <p:cNvPr id="9" name="Picture 8" descr="raised_paper.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52400" y="1400175"/>
            <a:ext cx="9144000" cy="310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a:spLocks noChangeArrowheads="1"/>
          </p:cNvSpPr>
          <p:nvPr userDrawn="1"/>
        </p:nvSpPr>
        <p:spPr bwMode="auto">
          <a:xfrm>
            <a:off x="9939338" y="3971925"/>
            <a:ext cx="185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endParaRPr lang="en-US" sz="1800"/>
          </a:p>
        </p:txBody>
      </p:sp>
      <p:pic>
        <p:nvPicPr>
          <p:cNvPr id="11" name="Picture 1"/>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910013" y="388938"/>
            <a:ext cx="1290637"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8092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3" name="Picture 8" descr="raised_pap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36675" y="2106613"/>
            <a:ext cx="6456363" cy="218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le 1"/>
          <p:cNvSpPr>
            <a:spLocks noGrp="1"/>
          </p:cNvSpPr>
          <p:nvPr>
            <p:ph type="ctrTitle" idx="4294967295"/>
          </p:nvPr>
        </p:nvSpPr>
        <p:spPr>
          <a:xfrm>
            <a:off x="766008" y="2330945"/>
            <a:ext cx="7772400" cy="1470025"/>
          </a:xfrm>
        </p:spPr>
        <p:txBody>
          <a:bodyPr/>
          <a:lstStyle>
            <a:lvl1pPr>
              <a:defRPr baseline="0"/>
            </a:lvl1p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16B92884-5520-6142-A027-159A2E2BE2FD}" type="datetimeFigureOut">
              <a:rPr lang="en-US" smtClean="0"/>
              <a:pPr>
                <a:defRPr/>
              </a:pPr>
              <a:t>7/26/11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CBC7D01-69C5-444E-9501-E739F0672654}" type="slidenum">
              <a:rPr lang="en-US" smtClean="0"/>
              <a:pPr>
                <a:defRPr/>
              </a:pPr>
              <a:t>‹#›</a:t>
            </a:fld>
            <a:endParaRPr lang="en-US"/>
          </a:p>
        </p:txBody>
      </p:sp>
      <p:pic>
        <p:nvPicPr>
          <p:cNvPr id="7" name="Picture 8" descr="raised_paper.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336675" y="2106613"/>
            <a:ext cx="6456363" cy="218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15518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8" descr="gray_stripe_header.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4"/>
          <p:cNvSpPr txBox="1">
            <a:spLocks/>
          </p:cNvSpPr>
          <p:nvPr/>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457200" y="205581"/>
            <a:ext cx="8229600" cy="808038"/>
          </a:xfrm>
        </p:spPr>
        <p:txBody>
          <a:bodyPr/>
          <a:lstStyle>
            <a:lvl1pPr>
              <a:defRPr sz="3600">
                <a:solidFill>
                  <a:srgbClr val="12295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346200"/>
            <a:ext cx="8229600" cy="4525963"/>
          </a:xfrm>
        </p:spPr>
        <p:txBody>
          <a:bodyPr/>
          <a:lstStyle>
            <a:lvl1pPr>
              <a:defRPr sz="2400">
                <a:solidFill>
                  <a:srgbClr val="122956"/>
                </a:solidFill>
              </a:defRPr>
            </a:lvl1pPr>
            <a:lvl2pPr>
              <a:defRPr sz="2000">
                <a:solidFill>
                  <a:srgbClr val="122956"/>
                </a:solidFill>
              </a:defRPr>
            </a:lvl2pPr>
            <a:lvl3pPr>
              <a:defRPr>
                <a:solidFill>
                  <a:srgbClr val="122956"/>
                </a:solidFill>
              </a:defRPr>
            </a:lvl3pPr>
          </a:lstStyle>
          <a:p>
            <a:pPr lvl="0"/>
            <a:r>
              <a:rPr lang="en-US" smtClean="0"/>
              <a:t>Click to edit Master text styles</a:t>
            </a:r>
          </a:p>
          <a:p>
            <a:pPr lvl="1"/>
            <a:r>
              <a:rPr lang="en-US" smtClean="0"/>
              <a:t>Second level</a:t>
            </a:r>
          </a:p>
          <a:p>
            <a:pPr lvl="2"/>
            <a:r>
              <a:rPr lang="en-US" smtClean="0"/>
              <a:t>Third level</a:t>
            </a:r>
          </a:p>
        </p:txBody>
      </p:sp>
      <p:sp>
        <p:nvSpPr>
          <p:cNvPr id="7" name="Date Placeholder 3"/>
          <p:cNvSpPr>
            <a:spLocks noGrp="1"/>
          </p:cNvSpPr>
          <p:nvPr>
            <p:ph type="dt" sz="half" idx="10"/>
          </p:nvPr>
        </p:nvSpPr>
        <p:spPr/>
        <p:txBody>
          <a:bodyPr/>
          <a:lstStyle>
            <a:lvl1pPr>
              <a:defRPr/>
            </a:lvl1pPr>
          </a:lstStyle>
          <a:p>
            <a:pPr>
              <a:defRPr/>
            </a:pPr>
            <a:fld id="{4DE909BB-7731-2349-A352-587C1055C750}" type="datetimeFigureOut">
              <a:rPr lang="en-US" smtClean="0"/>
              <a:pPr>
                <a:defRPr/>
              </a:pPr>
              <a:t>7/26/11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E190CDB4-7D70-0A4C-8B45-554AA21C3433}" type="slidenum">
              <a:rPr lang="en-US" smtClean="0"/>
              <a:pPr>
                <a:defRPr/>
              </a:pPr>
              <a:t>‹#›</a:t>
            </a:fld>
            <a:endParaRPr lang="en-US"/>
          </a:p>
        </p:txBody>
      </p:sp>
      <p:pic>
        <p:nvPicPr>
          <p:cNvPr id="10" name="Picture 8" descr="gray_stripe_header.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7" descr="appc_gray_light_triangle.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extLst>
      <p:ext uri="{BB962C8B-B14F-4D97-AF65-F5344CB8AC3E}">
        <p14:creationId xmlns:p14="http://schemas.microsoft.com/office/powerpoint/2010/main" val="3764934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54722"/>
          </a:xfrm>
        </p:spPr>
        <p:txBody>
          <a:bodyPr/>
          <a:lstStyle>
            <a:lvl1pPr algn="l">
              <a:defRPr sz="3200" b="1"/>
            </a:lvl1pPr>
          </a:lstStyle>
          <a:p>
            <a:r>
              <a:rPr lang="en-US" smtClean="0"/>
              <a:t>Click to edit Master title style</a:t>
            </a:r>
            <a:endParaRPr lang="en-US" dirty="0"/>
          </a:p>
        </p:txBody>
      </p:sp>
      <p:sp>
        <p:nvSpPr>
          <p:cNvPr id="3" name="Content Placeholder 2"/>
          <p:cNvSpPr>
            <a:spLocks noGrp="1"/>
          </p:cNvSpPr>
          <p:nvPr>
            <p:ph sz="half" idx="1"/>
          </p:nvPr>
        </p:nvSpPr>
        <p:spPr>
          <a:xfrm>
            <a:off x="457200" y="143764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3764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D0160205-FC33-5848-8900-96211E51F7D1}" type="datetimeFigureOut">
              <a:rPr lang="en-US" smtClean="0"/>
              <a:pPr>
                <a:defRPr/>
              </a:pPr>
              <a:t>7/26/11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7FCDE17-1AD3-574E-B5E6-9E876CA8D25C}" type="slidenum">
              <a:rPr lang="en-US" smtClean="0"/>
              <a:pPr>
                <a:defRPr/>
              </a:pPr>
              <a:t>‹#›</a:t>
            </a:fld>
            <a:endParaRPr lang="en-US"/>
          </a:p>
        </p:txBody>
      </p:sp>
    </p:spTree>
    <p:extLst>
      <p:ext uri="{BB962C8B-B14F-4D97-AF65-F5344CB8AC3E}">
        <p14:creationId xmlns:p14="http://schemas.microsoft.com/office/powerpoint/2010/main" val="3589350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A44A12A-188F-504C-9F27-FABF27CD59C2}" type="datetimeFigureOut">
              <a:rPr lang="en-US" smtClean="0"/>
              <a:pPr>
                <a:defRPr/>
              </a:pPr>
              <a:t>7/26/11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39529A3D-52C2-3547-9E7F-0CB1A4CEA960}" type="slidenum">
              <a:rPr lang="en-US" smtClean="0"/>
              <a:pPr>
                <a:defRPr/>
              </a:pPr>
              <a:t>‹#›</a:t>
            </a:fld>
            <a:endParaRPr lang="en-US"/>
          </a:p>
        </p:txBody>
      </p:sp>
    </p:spTree>
    <p:extLst>
      <p:ext uri="{BB962C8B-B14F-4D97-AF65-F5344CB8AC3E}">
        <p14:creationId xmlns:p14="http://schemas.microsoft.com/office/powerpoint/2010/main" val="29761898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7"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a:p>
        </p:txBody>
      </p:sp>
      <p:sp>
        <p:nvSpPr>
          <p:cNvPr id="3075"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957971AC-3086-6649-9070-2D3C982AFAF3}" type="datetimeFigureOut">
              <a:rPr lang="en-US" smtClean="0"/>
              <a:pPr>
                <a:defRPr/>
              </a:pPr>
              <a:t>7/26/11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dirty="0" smtClean="0">
                <a:solidFill>
                  <a:schemeClr val="tx1">
                    <a:tint val="75000"/>
                  </a:schemeClr>
                </a:solidFill>
                <a:latin typeface="+mn-lt"/>
                <a:ea typeface="+mn-ea"/>
                <a:cs typeface="+mn-cs"/>
              </a:defRPr>
            </a:lvl1pPr>
          </a:lstStyle>
          <a:p>
            <a:pPr>
              <a:defRPr/>
            </a:pPr>
            <a:r>
              <a:rPr lang="en-US" smtClean="0"/>
              <a:t>Copyright</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61E0EF94-96EA-EB46-BF1F-5459B8A80FBF}" type="slidenum">
              <a:rPr lang="en-US" smtClean="0"/>
              <a:pPr>
                <a:defRPr/>
              </a:pPr>
              <a:t>‹#›</a:t>
            </a:fld>
            <a:endParaRPr lang="en-US"/>
          </a:p>
        </p:txBody>
      </p:sp>
      <p:pic>
        <p:nvPicPr>
          <p:cNvPr id="3079" name="Picture 7" descr="appc_gray_light_triangle.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txBox="1">
            <a:spLocks/>
          </p:cNvSpPr>
          <p:nvPr/>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9" name="Picture 7" descr="appc_gray_light_triangle.png"/>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6" r:id="rId4"/>
    <p:sldLayoutId id="2147483809" r:id="rId5"/>
  </p:sldLayoutIdLst>
  <p:txStyles>
    <p:titleStyle>
      <a:lvl1pPr algn="l" defTabSz="457200" rtl="0" eaLnBrk="1" fontAlgn="base" hangingPunct="1">
        <a:spcBef>
          <a:spcPct val="0"/>
        </a:spcBef>
        <a:spcAft>
          <a:spcPct val="0"/>
        </a:spcAft>
        <a:defRPr sz="3200" b="1" kern="1200">
          <a:solidFill>
            <a:schemeClr val="tx1"/>
          </a:solidFill>
          <a:latin typeface="+mj-lt"/>
          <a:ea typeface="ＭＳ Ｐゴシック" charset="0"/>
          <a:cs typeface="ＭＳ Ｐゴシック" charset="0"/>
        </a:defRPr>
      </a:lvl1pPr>
      <a:lvl2pPr algn="l" defTabSz="457200" rtl="0" eaLnBrk="1" fontAlgn="base" hangingPunct="1">
        <a:spcBef>
          <a:spcPct val="0"/>
        </a:spcBef>
        <a:spcAft>
          <a:spcPct val="0"/>
        </a:spcAft>
        <a:defRPr sz="3200" b="1">
          <a:solidFill>
            <a:schemeClr val="tx1"/>
          </a:solidFill>
          <a:latin typeface="Trebuchet MS" charset="0"/>
          <a:ea typeface="ＭＳ Ｐゴシック" charset="0"/>
          <a:cs typeface="ＭＳ Ｐゴシック" charset="0"/>
        </a:defRPr>
      </a:lvl2pPr>
      <a:lvl3pPr algn="l" defTabSz="457200" rtl="0" eaLnBrk="1" fontAlgn="base" hangingPunct="1">
        <a:spcBef>
          <a:spcPct val="0"/>
        </a:spcBef>
        <a:spcAft>
          <a:spcPct val="0"/>
        </a:spcAft>
        <a:defRPr sz="3200" b="1">
          <a:solidFill>
            <a:schemeClr val="tx1"/>
          </a:solidFill>
          <a:latin typeface="Trebuchet MS" charset="0"/>
          <a:ea typeface="ＭＳ Ｐゴシック" charset="0"/>
          <a:cs typeface="ＭＳ Ｐゴシック" charset="0"/>
        </a:defRPr>
      </a:lvl3pPr>
      <a:lvl4pPr algn="l" defTabSz="457200" rtl="0" eaLnBrk="1" fontAlgn="base" hangingPunct="1">
        <a:spcBef>
          <a:spcPct val="0"/>
        </a:spcBef>
        <a:spcAft>
          <a:spcPct val="0"/>
        </a:spcAft>
        <a:defRPr sz="3200" b="1">
          <a:solidFill>
            <a:schemeClr val="tx1"/>
          </a:solidFill>
          <a:latin typeface="Trebuchet MS" charset="0"/>
          <a:ea typeface="ＭＳ Ｐゴシック" charset="0"/>
          <a:cs typeface="ＭＳ Ｐゴシック" charset="0"/>
        </a:defRPr>
      </a:lvl4pPr>
      <a:lvl5pPr algn="l" defTabSz="457200" rtl="0" eaLnBrk="1" fontAlgn="base" hangingPunct="1">
        <a:spcBef>
          <a:spcPct val="0"/>
        </a:spcBef>
        <a:spcAft>
          <a:spcPct val="0"/>
        </a:spcAft>
        <a:defRPr sz="3200" b="1">
          <a:solidFill>
            <a:schemeClr val="tx1"/>
          </a:solidFill>
          <a:latin typeface="Trebuchet MS" charset="0"/>
          <a:ea typeface="ＭＳ Ｐゴシック"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9pPr>
    </p:titleStyle>
    <p:bodyStyle>
      <a:lvl1pPr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0"/>
          <a:cs typeface="ＭＳ Ｐゴシック" charset="0"/>
        </a:defRPr>
      </a:lvl1pPr>
      <a:lvl2pPr marL="457200" algn="l" defTabSz="457200" rtl="0" eaLnBrk="1" fontAlgn="base" hangingPunct="1">
        <a:spcBef>
          <a:spcPct val="20000"/>
        </a:spcBef>
        <a:spcAft>
          <a:spcPct val="0"/>
        </a:spcAft>
        <a:buFont typeface="Arial" charset="0"/>
        <a:defRPr sz="2400" kern="1200">
          <a:solidFill>
            <a:schemeClr val="tx1"/>
          </a:solidFill>
          <a:latin typeface="+mn-lt"/>
          <a:ea typeface="ＭＳ Ｐゴシック" charset="0"/>
          <a:cs typeface="+mn-cs"/>
        </a:defRPr>
      </a:lvl2pPr>
      <a:lvl3pPr marL="914400" algn="l" defTabSz="457200" rtl="0" eaLnBrk="1" fontAlgn="base" hangingPunct="1">
        <a:spcBef>
          <a:spcPct val="20000"/>
        </a:spcBef>
        <a:spcAft>
          <a:spcPct val="0"/>
        </a:spcAft>
        <a:buFont typeface="Arial" charset="0"/>
        <a:defRPr kern="1200">
          <a:solidFill>
            <a:schemeClr val="tx1"/>
          </a:solidFill>
          <a:latin typeface="+mn-lt"/>
          <a:ea typeface="ＭＳ Ｐゴシック" charset="0"/>
          <a:cs typeface="+mn-cs"/>
        </a:defRPr>
      </a:lvl3pPr>
      <a:lvl4pPr marL="1371600" algn="l" defTabSz="457200" rtl="0" eaLnBrk="1" fontAlgn="base" hangingPunct="1">
        <a:spcBef>
          <a:spcPct val="20000"/>
        </a:spcBef>
        <a:spcAft>
          <a:spcPct val="0"/>
        </a:spcAft>
        <a:buFont typeface="Arial" charset="0"/>
        <a:defRPr sz="20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14.png"/><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14.png"/><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6.png"/><Relationship Id="rId6" Type="http://schemas.openxmlformats.org/officeDocument/2006/relationships/image" Target="../media/image14.png"/><Relationship Id="rId7" Type="http://schemas.openxmlformats.org/officeDocument/2006/relationships/image" Target="../media/image27.png"/><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hyperlink" Target="https://gist.github.com/903895" TargetMode="External"/><Relationship Id="rId4" Type="http://schemas.openxmlformats.org/officeDocument/2006/relationships/hyperlink" Target="https://gist.github.com/810391" TargetMode="External"/><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12.png"/><Relationship Id="rId9" Type="http://schemas.openxmlformats.org/officeDocument/2006/relationships/image" Target="../media/image13.png"/><Relationship Id="rId10" Type="http://schemas.openxmlformats.org/officeDocument/2006/relationships/image" Target="../media/image14.png"/><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5.jpe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5.jpeg"/><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8.jpeg"/><Relationship Id="rId4" Type="http://schemas.openxmlformats.org/officeDocument/2006/relationships/image" Target="../media/image14.png"/><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7410" name="TextBox 11"/>
          <p:cNvSpPr txBox="1">
            <a:spLocks noChangeArrowheads="1"/>
          </p:cNvSpPr>
          <p:nvPr/>
        </p:nvSpPr>
        <p:spPr bwMode="auto">
          <a:xfrm>
            <a:off x="9939338" y="3971925"/>
            <a:ext cx="185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endParaRPr lang="en-US" sz="1800"/>
          </a:p>
        </p:txBody>
      </p:sp>
      <p:pic>
        <p:nvPicPr>
          <p:cNvPr id="17412"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910013" y="388938"/>
            <a:ext cx="1290637"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3" name="Title 11"/>
          <p:cNvSpPr txBox="1">
            <a:spLocks/>
          </p:cNvSpPr>
          <p:nvPr/>
        </p:nvSpPr>
        <p:spPr bwMode="auto">
          <a:xfrm>
            <a:off x="762000" y="2500218"/>
            <a:ext cx="7713663"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ctr" eaLnBrk="1" hangingPunct="1"/>
            <a:r>
              <a:rPr lang="en-US" sz="4000" b="1" dirty="0" smtClean="0">
                <a:solidFill>
                  <a:srgbClr val="122956"/>
                </a:solidFill>
                <a:cs typeface="Trebuchet MS" charset="0"/>
              </a:rPr>
              <a:t>API Deep Dive: TableViews</a:t>
            </a:r>
            <a:endParaRPr lang="en-US" sz="40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Headers and Footers</a:t>
            </a:r>
            <a:endParaRPr lang="en-US" dirty="0"/>
          </a:p>
        </p:txBody>
      </p:sp>
      <p:sp>
        <p:nvSpPr>
          <p:cNvPr id="3" name="Content Placeholder 2"/>
          <p:cNvSpPr>
            <a:spLocks noGrp="1"/>
          </p:cNvSpPr>
          <p:nvPr>
            <p:ph idx="1"/>
          </p:nvPr>
        </p:nvSpPr>
        <p:spPr/>
        <p:txBody>
          <a:bodyPr/>
          <a:lstStyle/>
          <a:p>
            <a:r>
              <a:rPr lang="en-US" dirty="0" smtClean="0"/>
              <a:t>Row headers and footers</a:t>
            </a:r>
          </a:p>
          <a:p>
            <a:endParaRPr lang="en-US" dirty="0"/>
          </a:p>
          <a:p>
            <a:r>
              <a:rPr lang="en-US" dirty="0" smtClean="0"/>
              <a:t>Table headers and footers</a:t>
            </a:r>
          </a:p>
        </p:txBody>
      </p:sp>
      <p:grpSp>
        <p:nvGrpSpPr>
          <p:cNvPr id="11" name="Group 10"/>
          <p:cNvGrpSpPr/>
          <p:nvPr/>
        </p:nvGrpSpPr>
        <p:grpSpPr>
          <a:xfrm>
            <a:off x="396140" y="1332376"/>
            <a:ext cx="8124369" cy="5276205"/>
            <a:chOff x="396140" y="1332376"/>
            <a:chExt cx="8124369" cy="5276205"/>
          </a:xfrm>
        </p:grpSpPr>
        <p:pic>
          <p:nvPicPr>
            <p:cNvPr id="4" name="Picture 3" descr="Screenshot_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2509" y="1332376"/>
              <a:ext cx="3048000" cy="4381500"/>
            </a:xfrm>
            <a:prstGeom prst="rect">
              <a:avLst/>
            </a:prstGeom>
            <a:ln>
              <a:noFill/>
            </a:ln>
            <a:effectLst>
              <a:outerShdw blurRad="292100" dist="139700" dir="2700000" algn="tl" rotWithShape="0">
                <a:srgbClr val="333333">
                  <a:alpha val="65000"/>
                </a:srgbClr>
              </a:outerShdw>
            </a:effectLst>
          </p:spPr>
        </p:pic>
        <p:sp>
          <p:nvSpPr>
            <p:cNvPr id="7" name="TextBox 6"/>
            <p:cNvSpPr txBox="1"/>
            <p:nvPr/>
          </p:nvSpPr>
          <p:spPr>
            <a:xfrm>
              <a:off x="396140" y="4546478"/>
              <a:ext cx="6435911" cy="2062103"/>
            </a:xfrm>
            <a:prstGeom prst="rect">
              <a:avLst/>
            </a:prstGeom>
            <a:solidFill>
              <a:schemeClr val="bg1"/>
            </a:solidFill>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600" dirty="0" err="1" smtClean="0">
                  <a:latin typeface="Courier"/>
                  <a:cs typeface="Courier"/>
                </a:rPr>
                <a:t>var</a:t>
              </a:r>
              <a:r>
                <a:rPr lang="en-US" sz="1600" dirty="0" smtClean="0">
                  <a:latin typeface="Courier"/>
                  <a:cs typeface="Courier"/>
                </a:rPr>
                <a:t> </a:t>
              </a:r>
              <a:r>
                <a:rPr lang="en-US" sz="1600" dirty="0" err="1" smtClean="0">
                  <a:latin typeface="Courier"/>
                  <a:cs typeface="Courier"/>
                </a:rPr>
                <a:t>alanrow</a:t>
              </a:r>
              <a:r>
                <a:rPr lang="en-US" sz="1600" dirty="0" smtClean="0">
                  <a:latin typeface="Courier"/>
                  <a:cs typeface="Courier"/>
                </a:rPr>
                <a:t> = </a:t>
              </a:r>
              <a:r>
                <a:rPr lang="en-US" sz="1600" dirty="0" err="1" smtClean="0">
                  <a:latin typeface="Courier"/>
                  <a:cs typeface="Courier"/>
                </a:rPr>
                <a:t>Titanium.UI.createTableViewRow</a:t>
              </a:r>
              <a:r>
                <a:rPr lang="en-US" sz="1600" dirty="0" smtClean="0">
                  <a:latin typeface="Courier"/>
                  <a:cs typeface="Courier"/>
                </a:rPr>
                <a:t>(</a:t>
              </a:r>
              <a:r>
                <a:rPr lang="en-US" sz="1600" dirty="0">
                  <a:latin typeface="Courier"/>
                  <a:cs typeface="Courier"/>
                </a:rPr>
                <a:t>{</a:t>
              </a:r>
              <a:endParaRPr lang="en-US" sz="1600" dirty="0" smtClean="0">
                <a:latin typeface="Courier"/>
                <a:cs typeface="Courier"/>
              </a:endParaRPr>
            </a:p>
            <a:p>
              <a:r>
                <a:rPr lang="en-US" sz="1600" dirty="0" smtClean="0">
                  <a:latin typeface="Courier"/>
                  <a:cs typeface="Courier"/>
                </a:rPr>
                <a:t>   </a:t>
              </a:r>
              <a:r>
                <a:rPr lang="en-US" sz="1600" dirty="0">
                  <a:latin typeface="Courier"/>
                  <a:cs typeface="Courier"/>
                </a:rPr>
                <a:t> </a:t>
              </a:r>
              <a:r>
                <a:rPr lang="en-US" sz="1600" dirty="0" smtClean="0">
                  <a:latin typeface="Courier"/>
                  <a:cs typeface="Courier"/>
                </a:rPr>
                <a:t>title: ‘Alan’,</a:t>
              </a:r>
            </a:p>
            <a:p>
              <a:r>
                <a:rPr lang="en-US" sz="1600" dirty="0">
                  <a:latin typeface="Courier"/>
                  <a:cs typeface="Courier"/>
                </a:rPr>
                <a:t>	</a:t>
              </a:r>
              <a:r>
                <a:rPr lang="en-US" sz="1600" dirty="0" smtClean="0">
                  <a:latin typeface="Courier"/>
                  <a:cs typeface="Courier"/>
                </a:rPr>
                <a:t>header: ‘header’</a:t>
              </a:r>
            </a:p>
            <a:p>
              <a:r>
                <a:rPr lang="en-US" sz="1600" dirty="0" smtClean="0">
                  <a:latin typeface="Courier"/>
                  <a:cs typeface="Courier"/>
                </a:rPr>
                <a:t>});</a:t>
              </a:r>
            </a:p>
            <a:p>
              <a:r>
                <a:rPr lang="en-US" sz="1600" dirty="0" err="1">
                  <a:latin typeface="Courier"/>
                  <a:cs typeface="Courier"/>
                </a:rPr>
                <a:t>var</a:t>
              </a:r>
              <a:r>
                <a:rPr lang="en-US" sz="1600" dirty="0">
                  <a:latin typeface="Courier"/>
                  <a:cs typeface="Courier"/>
                </a:rPr>
                <a:t> </a:t>
              </a:r>
              <a:r>
                <a:rPr lang="en-US" sz="1600" dirty="0" err="1" smtClean="0">
                  <a:latin typeface="Courier"/>
                  <a:cs typeface="Courier"/>
                </a:rPr>
                <a:t>alonzorow</a:t>
              </a:r>
              <a:r>
                <a:rPr lang="en-US" sz="1600" dirty="0" smtClean="0">
                  <a:latin typeface="Courier"/>
                  <a:cs typeface="Courier"/>
                </a:rPr>
                <a:t> </a:t>
              </a:r>
              <a:r>
                <a:rPr lang="en-US" sz="1600" dirty="0">
                  <a:latin typeface="Courier"/>
                  <a:cs typeface="Courier"/>
                </a:rPr>
                <a:t>= </a:t>
              </a:r>
              <a:r>
                <a:rPr lang="en-US" sz="1600" dirty="0" err="1">
                  <a:latin typeface="Courier"/>
                  <a:cs typeface="Courier"/>
                </a:rPr>
                <a:t>Titanium.UI.createTableViewRow</a:t>
              </a:r>
              <a:r>
                <a:rPr lang="en-US" sz="1600" dirty="0">
                  <a:latin typeface="Courier"/>
                  <a:cs typeface="Courier"/>
                </a:rPr>
                <a:t>({</a:t>
              </a:r>
            </a:p>
            <a:p>
              <a:r>
                <a:rPr lang="en-US" sz="1600" dirty="0">
                  <a:latin typeface="Courier"/>
                  <a:cs typeface="Courier"/>
                </a:rPr>
                <a:t>    title: ‘</a:t>
              </a:r>
              <a:r>
                <a:rPr lang="en-US" sz="1600" dirty="0" smtClean="0">
                  <a:latin typeface="Courier"/>
                  <a:cs typeface="Courier"/>
                </a:rPr>
                <a:t>Alonzo’</a:t>
              </a:r>
              <a:r>
                <a:rPr lang="en-US" sz="1600" dirty="0">
                  <a:latin typeface="Courier"/>
                  <a:cs typeface="Courier"/>
                </a:rPr>
                <a:t>,</a:t>
              </a:r>
            </a:p>
            <a:p>
              <a:r>
                <a:rPr lang="en-US" sz="1600" dirty="0">
                  <a:latin typeface="Courier"/>
                  <a:cs typeface="Courier"/>
                </a:rPr>
                <a:t>	</a:t>
              </a:r>
              <a:r>
                <a:rPr lang="en-US" sz="1600" dirty="0" smtClean="0">
                  <a:latin typeface="Courier"/>
                  <a:cs typeface="Courier"/>
                </a:rPr>
                <a:t>footer: ‘footer’</a:t>
              </a:r>
              <a:endParaRPr lang="en-US" sz="1600" dirty="0">
                <a:latin typeface="Courier"/>
                <a:cs typeface="Courier"/>
              </a:endParaRPr>
            </a:p>
            <a:p>
              <a:r>
                <a:rPr lang="en-US" sz="1600" dirty="0">
                  <a:latin typeface="Courier"/>
                  <a:cs typeface="Courier"/>
                </a:rPr>
                <a:t>})</a:t>
              </a:r>
              <a:r>
                <a:rPr lang="en-US" sz="1600" dirty="0" smtClean="0">
                  <a:latin typeface="Courier"/>
                  <a:cs typeface="Courier"/>
                </a:rPr>
                <a:t>;</a:t>
              </a:r>
              <a:endParaRPr lang="en-US" sz="1600" dirty="0">
                <a:latin typeface="Courier"/>
                <a:cs typeface="Courier"/>
              </a:endParaRPr>
            </a:p>
          </p:txBody>
        </p:sp>
      </p:grpSp>
      <p:grpSp>
        <p:nvGrpSpPr>
          <p:cNvPr id="17" name="Group 16"/>
          <p:cNvGrpSpPr/>
          <p:nvPr/>
        </p:nvGrpSpPr>
        <p:grpSpPr>
          <a:xfrm>
            <a:off x="396140" y="1332376"/>
            <a:ext cx="8124369" cy="4381500"/>
            <a:chOff x="396140" y="1332376"/>
            <a:chExt cx="8124369" cy="4381500"/>
          </a:xfrm>
        </p:grpSpPr>
        <p:pic>
          <p:nvPicPr>
            <p:cNvPr id="9" name="Picture 8" descr="Screenshot_9.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72509" y="1332376"/>
              <a:ext cx="3048000" cy="4381500"/>
            </a:xfrm>
            <a:prstGeom prst="rect">
              <a:avLst/>
            </a:prstGeom>
          </p:spPr>
        </p:pic>
        <p:sp>
          <p:nvSpPr>
            <p:cNvPr id="10" name="TextBox 9"/>
            <p:cNvSpPr txBox="1"/>
            <p:nvPr/>
          </p:nvSpPr>
          <p:spPr>
            <a:xfrm>
              <a:off x="396140" y="2976818"/>
              <a:ext cx="6788320" cy="1323439"/>
            </a:xfrm>
            <a:prstGeom prst="rect">
              <a:avLst/>
            </a:prstGeom>
            <a:solidFill>
              <a:schemeClr val="bg1"/>
            </a:solidFill>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600" dirty="0" err="1" smtClean="0">
                  <a:latin typeface="Courier"/>
                  <a:cs typeface="Courier"/>
                </a:rPr>
                <a:t>var</a:t>
              </a:r>
              <a:r>
                <a:rPr lang="en-US" sz="1600" dirty="0" smtClean="0">
                  <a:latin typeface="Courier"/>
                  <a:cs typeface="Courier"/>
                </a:rPr>
                <a:t> </a:t>
              </a:r>
              <a:r>
                <a:rPr lang="en-US" sz="1600" dirty="0" err="1" smtClean="0">
                  <a:latin typeface="Courier"/>
                  <a:cs typeface="Courier"/>
                </a:rPr>
                <a:t>tableview</a:t>
              </a:r>
              <a:r>
                <a:rPr lang="en-US" sz="1600" dirty="0" smtClean="0">
                  <a:latin typeface="Courier"/>
                  <a:cs typeface="Courier"/>
                </a:rPr>
                <a:t> = </a:t>
              </a:r>
              <a:r>
                <a:rPr lang="en-US" sz="1600" dirty="0" err="1" smtClean="0">
                  <a:latin typeface="Courier"/>
                  <a:cs typeface="Courier"/>
                </a:rPr>
                <a:t>Titanium.UI.createTableView</a:t>
              </a:r>
              <a:r>
                <a:rPr lang="en-US" sz="1600" dirty="0" smtClean="0">
                  <a:latin typeface="Courier"/>
                  <a:cs typeface="Courier"/>
                </a:rPr>
                <a:t> (</a:t>
              </a:r>
              <a:r>
                <a:rPr lang="en-US" sz="1600" dirty="0">
                  <a:latin typeface="Courier"/>
                  <a:cs typeface="Courier"/>
                </a:rPr>
                <a:t>{</a:t>
              </a:r>
              <a:endParaRPr lang="en-US" sz="1600" dirty="0" smtClean="0">
                <a:latin typeface="Courier"/>
                <a:cs typeface="Courier"/>
              </a:endParaRPr>
            </a:p>
            <a:p>
              <a:r>
                <a:rPr lang="en-US" sz="1600" dirty="0" smtClean="0">
                  <a:latin typeface="Courier"/>
                  <a:cs typeface="Courier"/>
                </a:rPr>
                <a:t>	</a:t>
              </a:r>
              <a:r>
                <a:rPr lang="en-US" sz="1600" dirty="0" err="1" smtClean="0">
                  <a:latin typeface="Courier"/>
                  <a:cs typeface="Courier"/>
                </a:rPr>
                <a:t>data:data</a:t>
              </a:r>
              <a:r>
                <a:rPr lang="en-US" sz="1600" dirty="0">
                  <a:latin typeface="Courier"/>
                  <a:cs typeface="Courier"/>
                </a:rPr>
                <a:t>,</a:t>
              </a:r>
            </a:p>
            <a:p>
              <a:r>
                <a:rPr lang="en-US" sz="1600" dirty="0" smtClean="0">
                  <a:latin typeface="Courier"/>
                  <a:cs typeface="Courier"/>
                </a:rPr>
                <a:t>	</a:t>
              </a:r>
              <a:r>
                <a:rPr lang="en-US" sz="1600" dirty="0" err="1" smtClean="0">
                  <a:latin typeface="Courier"/>
                  <a:cs typeface="Courier"/>
                </a:rPr>
                <a:t>headerTitle</a:t>
              </a:r>
              <a:r>
                <a:rPr lang="en-US" sz="1600" dirty="0">
                  <a:latin typeface="Courier"/>
                  <a:cs typeface="Courier"/>
                </a:rPr>
                <a:t>:'</a:t>
              </a:r>
              <a:r>
                <a:rPr lang="en-US" sz="1600" dirty="0" err="1">
                  <a:latin typeface="Courier"/>
                  <a:cs typeface="Courier"/>
                </a:rPr>
                <a:t>TableView</a:t>
              </a:r>
              <a:r>
                <a:rPr lang="en-US" sz="1600" dirty="0">
                  <a:latin typeface="Courier"/>
                  <a:cs typeface="Courier"/>
                </a:rPr>
                <a:t> examples and test cases',</a:t>
              </a:r>
            </a:p>
            <a:p>
              <a:r>
                <a:rPr lang="en-US" sz="1600" dirty="0" smtClean="0">
                  <a:latin typeface="Courier"/>
                  <a:cs typeface="Courier"/>
                </a:rPr>
                <a:t>	</a:t>
              </a:r>
              <a:r>
                <a:rPr lang="en-US" sz="1600" dirty="0" err="1" smtClean="0">
                  <a:latin typeface="Courier"/>
                  <a:cs typeface="Courier"/>
                </a:rPr>
                <a:t>footerTitle</a:t>
              </a:r>
              <a:r>
                <a:rPr lang="en-US" sz="1600" dirty="0">
                  <a:latin typeface="Courier"/>
                  <a:cs typeface="Courier"/>
                </a:rPr>
                <a:t>:"Wow. That was cool!",</a:t>
              </a:r>
            </a:p>
            <a:p>
              <a:r>
                <a:rPr lang="en-US" sz="1600" dirty="0" smtClean="0">
                  <a:latin typeface="Courier"/>
                  <a:cs typeface="Courier"/>
                </a:rPr>
                <a:t>}</a:t>
              </a:r>
              <a:r>
                <a:rPr lang="en-US" sz="1600" dirty="0">
                  <a:latin typeface="Courier"/>
                  <a:cs typeface="Courier"/>
                </a:rPr>
                <a:t>)</a:t>
              </a:r>
              <a:r>
                <a:rPr lang="en-US" sz="1600" dirty="0" smtClean="0">
                  <a:latin typeface="Courier"/>
                  <a:cs typeface="Courier"/>
                </a:rPr>
                <a:t>;</a:t>
              </a:r>
              <a:endParaRPr lang="en-US" sz="1600" dirty="0">
                <a:latin typeface="Courier"/>
                <a:cs typeface="Courier"/>
              </a:endParaRPr>
            </a:p>
          </p:txBody>
        </p:sp>
        <p:sp>
          <p:nvSpPr>
            <p:cNvPr id="12" name="Line 8"/>
            <p:cNvSpPr>
              <a:spLocks noChangeShapeType="1"/>
            </p:cNvSpPr>
            <p:nvPr/>
          </p:nvSpPr>
          <p:spPr bwMode="auto">
            <a:xfrm flipH="1" flipV="1">
              <a:off x="5164666" y="3955143"/>
              <a:ext cx="774095" cy="1003905"/>
            </a:xfrm>
            <a:prstGeom prst="line">
              <a:avLst/>
            </a:prstGeom>
            <a:noFill/>
            <a:ln w="76200">
              <a:solidFill>
                <a:srgbClr val="9C030B"/>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grpSp>
      <p:pic>
        <p:nvPicPr>
          <p:cNvPr id="19" name="Picture 36" descr="tv_advert.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543606" y="0"/>
            <a:ext cx="480315" cy="48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5456176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9"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dissolve">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 calcmode="lin" valueType="num">
                                      <p:cBhvr additive="base">
                                        <p:cTn id="1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8" presetID="9" presetClass="exit" presetSubtype="0" fill="hold" nodeType="withEffect">
                                  <p:stCondLst>
                                    <p:cond delay="0"/>
                                  </p:stCondLst>
                                  <p:childTnLst>
                                    <p:animEffect transition="out" filter="dissolve">
                                      <p:cBhvr>
                                        <p:cTn id="19" dur="500"/>
                                        <p:tgtEl>
                                          <p:spTgt spid="11"/>
                                        </p:tgtEl>
                                      </p:cBhvr>
                                    </p:animEffect>
                                    <p:set>
                                      <p:cBhvr>
                                        <p:cTn id="20" dur="1" fill="hold">
                                          <p:stCondLst>
                                            <p:cond delay="499"/>
                                          </p:stCondLst>
                                        </p:cTn>
                                        <p:tgtEl>
                                          <p:spTgt spid="11"/>
                                        </p:tgtEl>
                                        <p:attrNameLst>
                                          <p:attrName>style.visibility</p:attrName>
                                        </p:attrNameLst>
                                      </p:cBhvr>
                                      <p:to>
                                        <p:strVal val="hidden"/>
                                      </p:to>
                                    </p:set>
                                  </p:childTnLst>
                                </p:cTn>
                              </p:par>
                              <p:par>
                                <p:cTn id="21" presetID="9"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dissolve">
                                      <p:cBhvr>
                                        <p:cTn id="23" dur="500"/>
                                        <p:tgtEl>
                                          <p:spTgt spid="17"/>
                                        </p:tgtEl>
                                      </p:cBhvr>
                                    </p:animEffect>
                                  </p:childTnLst>
                                </p:cTn>
                              </p:par>
                              <p:par>
                                <p:cTn id="24" presetID="9" presetClass="exit" presetSubtype="0" fill="hold" nodeType="withEffect">
                                  <p:stCondLst>
                                    <p:cond delay="0"/>
                                  </p:stCondLst>
                                  <p:childTnLst>
                                    <p:animEffect transition="out" filter="dissolve">
                                      <p:cBhvr>
                                        <p:cTn id="25" dur="500"/>
                                        <p:tgtEl>
                                          <p:spTgt spid="19"/>
                                        </p:tgtEl>
                                      </p:cBhvr>
                                    </p:animEffect>
                                    <p:set>
                                      <p:cBhvr>
                                        <p:cTn id="26"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Sections</a:t>
            </a:r>
            <a:endParaRPr lang="en-US" dirty="0"/>
          </a:p>
        </p:txBody>
      </p:sp>
      <p:sp>
        <p:nvSpPr>
          <p:cNvPr id="3" name="Content Placeholder 2"/>
          <p:cNvSpPr>
            <a:spLocks noGrp="1"/>
          </p:cNvSpPr>
          <p:nvPr>
            <p:ph idx="1"/>
          </p:nvPr>
        </p:nvSpPr>
        <p:spPr/>
        <p:txBody>
          <a:bodyPr/>
          <a:lstStyle/>
          <a:p>
            <a:r>
              <a:rPr lang="en-US" dirty="0" smtClean="0"/>
              <a:t>Creating table sections</a:t>
            </a:r>
          </a:p>
        </p:txBody>
      </p:sp>
      <p:pic>
        <p:nvPicPr>
          <p:cNvPr id="7" name="Picture 6" descr="Screenshot_1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4415" y="1346200"/>
            <a:ext cx="3048000" cy="4381500"/>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169329" y="3229314"/>
            <a:ext cx="5675086" cy="2800766"/>
          </a:xfrm>
          <a:prstGeom prst="rect">
            <a:avLst/>
          </a:prstGeom>
          <a:solidFill>
            <a:schemeClr val="bg1"/>
          </a:solidFill>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600" dirty="0" err="1">
                <a:latin typeface="Courier"/>
                <a:cs typeface="Courier"/>
              </a:rPr>
              <a:t>var</a:t>
            </a:r>
            <a:r>
              <a:rPr lang="en-US" sz="1600" dirty="0">
                <a:latin typeface="Courier"/>
                <a:cs typeface="Courier"/>
              </a:rPr>
              <a:t> section1 = </a:t>
            </a:r>
            <a:r>
              <a:rPr lang="en-US" sz="1600" dirty="0" err="1">
                <a:latin typeface="Courier"/>
                <a:cs typeface="Courier"/>
              </a:rPr>
              <a:t>Ti.UI.createTableViewSection</a:t>
            </a:r>
            <a:r>
              <a:rPr lang="en-US" sz="1600" dirty="0">
                <a:latin typeface="Courier"/>
                <a:cs typeface="Courier"/>
              </a:rPr>
              <a:t>(</a:t>
            </a:r>
            <a:r>
              <a:rPr lang="en-US" sz="1600" dirty="0" smtClean="0">
                <a:latin typeface="Courier"/>
                <a:cs typeface="Courier"/>
              </a:rPr>
              <a:t>{</a:t>
            </a:r>
            <a:br>
              <a:rPr lang="en-US" sz="1600" dirty="0" smtClean="0">
                <a:latin typeface="Courier"/>
                <a:cs typeface="Courier"/>
              </a:rPr>
            </a:br>
            <a:r>
              <a:rPr lang="en-US" sz="1600" dirty="0" smtClean="0">
                <a:latin typeface="Courier"/>
                <a:cs typeface="Courier"/>
              </a:rPr>
              <a:t>	</a:t>
            </a:r>
            <a:r>
              <a:rPr lang="en-US" sz="1600" dirty="0" err="1" smtClean="0">
                <a:latin typeface="Courier"/>
                <a:cs typeface="Courier"/>
              </a:rPr>
              <a:t>headerTitle</a:t>
            </a:r>
            <a:r>
              <a:rPr lang="en-US" sz="1600" dirty="0">
                <a:latin typeface="Courier"/>
                <a:cs typeface="Courier"/>
              </a:rPr>
              <a:t>:'Section </a:t>
            </a:r>
            <a:r>
              <a:rPr lang="en-US" sz="1600" dirty="0" smtClean="0">
                <a:latin typeface="Courier"/>
                <a:cs typeface="Courier"/>
              </a:rPr>
              <a:t>1’</a:t>
            </a:r>
          </a:p>
          <a:p>
            <a:r>
              <a:rPr lang="en-US" sz="1600" dirty="0" smtClean="0">
                <a:latin typeface="Courier"/>
                <a:cs typeface="Courier"/>
              </a:rPr>
              <a:t>}</a:t>
            </a:r>
            <a:r>
              <a:rPr lang="en-US" sz="1600" dirty="0">
                <a:latin typeface="Courier"/>
                <a:cs typeface="Courier"/>
              </a:rPr>
              <a:t>);</a:t>
            </a:r>
          </a:p>
          <a:p>
            <a:r>
              <a:rPr lang="en-US" sz="1600" dirty="0" err="1">
                <a:latin typeface="Courier"/>
                <a:cs typeface="Courier"/>
              </a:rPr>
              <a:t>var</a:t>
            </a:r>
            <a:r>
              <a:rPr lang="en-US" sz="1600" dirty="0">
                <a:latin typeface="Courier"/>
                <a:cs typeface="Courier"/>
              </a:rPr>
              <a:t> section2 = </a:t>
            </a:r>
            <a:r>
              <a:rPr lang="en-US" sz="1600" dirty="0" err="1">
                <a:latin typeface="Courier"/>
                <a:cs typeface="Courier"/>
              </a:rPr>
              <a:t>Ti.UI.createTableViewSection</a:t>
            </a:r>
            <a:r>
              <a:rPr lang="en-US" sz="1600" dirty="0">
                <a:latin typeface="Courier"/>
                <a:cs typeface="Courier"/>
              </a:rPr>
              <a:t>(</a:t>
            </a:r>
            <a:r>
              <a:rPr lang="en-US" sz="1600" dirty="0" smtClean="0">
                <a:latin typeface="Courier"/>
                <a:cs typeface="Courier"/>
              </a:rPr>
              <a:t>{</a:t>
            </a:r>
            <a:br>
              <a:rPr lang="en-US" sz="1600" dirty="0" smtClean="0">
                <a:latin typeface="Courier"/>
                <a:cs typeface="Courier"/>
              </a:rPr>
            </a:br>
            <a:r>
              <a:rPr lang="en-US" sz="1600" dirty="0" smtClean="0">
                <a:latin typeface="Courier"/>
                <a:cs typeface="Courier"/>
              </a:rPr>
              <a:t>	</a:t>
            </a:r>
            <a:r>
              <a:rPr lang="en-US" sz="1600" dirty="0" err="1" smtClean="0">
                <a:latin typeface="Courier"/>
                <a:cs typeface="Courier"/>
              </a:rPr>
              <a:t>headerTitle</a:t>
            </a:r>
            <a:r>
              <a:rPr lang="en-US" sz="1600" dirty="0">
                <a:latin typeface="Courier"/>
                <a:cs typeface="Courier"/>
              </a:rPr>
              <a:t>: 'Section </a:t>
            </a:r>
            <a:r>
              <a:rPr lang="en-US" sz="1600" dirty="0" smtClean="0">
                <a:latin typeface="Courier"/>
                <a:cs typeface="Courier"/>
              </a:rPr>
              <a:t>2’</a:t>
            </a:r>
            <a:br>
              <a:rPr lang="en-US" sz="1600" dirty="0" smtClean="0">
                <a:latin typeface="Courier"/>
                <a:cs typeface="Courier"/>
              </a:rPr>
            </a:br>
            <a:r>
              <a:rPr lang="en-US" sz="1600" dirty="0" smtClean="0">
                <a:latin typeface="Courier"/>
                <a:cs typeface="Courier"/>
              </a:rPr>
              <a:t>}</a:t>
            </a:r>
            <a:r>
              <a:rPr lang="en-US" sz="1600" dirty="0">
                <a:latin typeface="Courier"/>
                <a:cs typeface="Courier"/>
              </a:rPr>
              <a:t>);</a:t>
            </a:r>
          </a:p>
          <a:p>
            <a:r>
              <a:rPr lang="en-US" sz="1600" dirty="0">
                <a:latin typeface="Courier"/>
                <a:cs typeface="Courier"/>
              </a:rPr>
              <a:t>section1.add({</a:t>
            </a:r>
            <a:r>
              <a:rPr lang="en-US" sz="1600" dirty="0" err="1">
                <a:latin typeface="Courier"/>
                <a:cs typeface="Courier"/>
              </a:rPr>
              <a:t>title:'Row</a:t>
            </a:r>
            <a:r>
              <a:rPr lang="en-US" sz="1600" dirty="0">
                <a:latin typeface="Courier"/>
                <a:cs typeface="Courier"/>
              </a:rPr>
              <a:t> 0'});</a:t>
            </a:r>
          </a:p>
          <a:p>
            <a:r>
              <a:rPr lang="en-US" sz="1600" dirty="0">
                <a:latin typeface="Courier"/>
                <a:cs typeface="Courier"/>
              </a:rPr>
              <a:t>...</a:t>
            </a:r>
          </a:p>
          <a:p>
            <a:r>
              <a:rPr lang="en-US" sz="1600" dirty="0" err="1">
                <a:latin typeface="Courier"/>
                <a:cs typeface="Courier"/>
              </a:rPr>
              <a:t>var</a:t>
            </a:r>
            <a:r>
              <a:rPr lang="en-US" sz="1600" dirty="0">
                <a:latin typeface="Courier"/>
                <a:cs typeface="Courier"/>
              </a:rPr>
              <a:t> </a:t>
            </a:r>
            <a:r>
              <a:rPr lang="en-US" sz="1600" dirty="0" err="1">
                <a:latin typeface="Courier"/>
                <a:cs typeface="Courier"/>
              </a:rPr>
              <a:t>tv</a:t>
            </a:r>
            <a:r>
              <a:rPr lang="en-US" sz="1600" dirty="0">
                <a:latin typeface="Courier"/>
                <a:cs typeface="Courier"/>
              </a:rPr>
              <a:t> = </a:t>
            </a:r>
            <a:r>
              <a:rPr lang="en-US" sz="1600" dirty="0" err="1">
                <a:latin typeface="Courier"/>
                <a:cs typeface="Courier"/>
              </a:rPr>
              <a:t>Ti.UI.createTableView</a:t>
            </a:r>
            <a:r>
              <a:rPr lang="en-US" sz="1600" dirty="0">
                <a:latin typeface="Courier"/>
                <a:cs typeface="Courier"/>
              </a:rPr>
              <a:t>({</a:t>
            </a:r>
          </a:p>
          <a:p>
            <a:r>
              <a:rPr lang="en-US" sz="1600" dirty="0">
                <a:latin typeface="Courier"/>
                <a:cs typeface="Courier"/>
              </a:rPr>
              <a:t>	data:[section1,section2]</a:t>
            </a:r>
          </a:p>
          <a:p>
            <a:r>
              <a:rPr lang="en-US" sz="1600" dirty="0">
                <a:latin typeface="Courier"/>
                <a:cs typeface="Courier"/>
              </a:rPr>
              <a:t>});</a:t>
            </a:r>
          </a:p>
        </p:txBody>
      </p:sp>
    </p:spTree>
    <p:extLst>
      <p:ext uri="{BB962C8B-B14F-4D97-AF65-F5344CB8AC3E}">
        <p14:creationId xmlns:p14="http://schemas.microsoft.com/office/powerpoint/2010/main" val="399036159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Searching</a:t>
            </a:r>
            <a:endParaRPr lang="en-US" dirty="0"/>
          </a:p>
        </p:txBody>
      </p:sp>
      <p:sp>
        <p:nvSpPr>
          <p:cNvPr id="3" name="Content Placeholder 2"/>
          <p:cNvSpPr>
            <a:spLocks noGrp="1"/>
          </p:cNvSpPr>
          <p:nvPr>
            <p:ph idx="1"/>
          </p:nvPr>
        </p:nvSpPr>
        <p:spPr/>
        <p:txBody>
          <a:bodyPr/>
          <a:lstStyle/>
          <a:p>
            <a:r>
              <a:rPr lang="en-US" dirty="0" err="1" smtClean="0"/>
              <a:t>iOS</a:t>
            </a:r>
            <a:endParaRPr lang="en-US" dirty="0" smtClean="0"/>
          </a:p>
          <a:p>
            <a:endParaRPr lang="en-US" dirty="0"/>
          </a:p>
          <a:p>
            <a:r>
              <a:rPr lang="en-US" dirty="0" smtClean="0"/>
              <a:t>Android</a:t>
            </a:r>
            <a:endParaRPr lang="en-US" dirty="0"/>
          </a:p>
        </p:txBody>
      </p:sp>
      <p:grpSp>
        <p:nvGrpSpPr>
          <p:cNvPr id="8" name="Group 7"/>
          <p:cNvGrpSpPr/>
          <p:nvPr/>
        </p:nvGrpSpPr>
        <p:grpSpPr>
          <a:xfrm>
            <a:off x="396140" y="1346200"/>
            <a:ext cx="8290660" cy="5016160"/>
            <a:chOff x="396140" y="1346200"/>
            <a:chExt cx="8290660" cy="5016160"/>
          </a:xfrm>
        </p:grpSpPr>
        <p:pic>
          <p:nvPicPr>
            <p:cNvPr id="4" name="Picture 3" descr="Screenshot_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8800" y="1346200"/>
              <a:ext cx="3048000" cy="4381500"/>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396140" y="4546478"/>
              <a:ext cx="6435911" cy="1815882"/>
            </a:xfrm>
            <a:prstGeom prst="rect">
              <a:avLst/>
            </a:prstGeom>
            <a:solidFill>
              <a:schemeClr val="bg1"/>
            </a:solidFill>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600" dirty="0" err="1">
                  <a:latin typeface="Courier"/>
                  <a:cs typeface="Courier"/>
                </a:rPr>
                <a:t>var</a:t>
              </a:r>
              <a:r>
                <a:rPr lang="en-US" sz="1600" dirty="0">
                  <a:latin typeface="Courier"/>
                  <a:cs typeface="Courier"/>
                </a:rPr>
                <a:t> </a:t>
              </a:r>
              <a:r>
                <a:rPr lang="en-US" sz="1600" dirty="0" err="1" smtClean="0">
                  <a:latin typeface="Courier"/>
                  <a:cs typeface="Courier"/>
                </a:rPr>
                <a:t>searchbar</a:t>
              </a:r>
              <a:r>
                <a:rPr lang="en-US" sz="1600" dirty="0" smtClean="0">
                  <a:latin typeface="Courier"/>
                  <a:cs typeface="Courier"/>
                </a:rPr>
                <a:t> </a:t>
              </a:r>
              <a:r>
                <a:rPr lang="en-US" sz="1600" dirty="0">
                  <a:latin typeface="Courier"/>
                  <a:cs typeface="Courier"/>
                </a:rPr>
                <a:t>= </a:t>
              </a:r>
              <a:r>
                <a:rPr lang="en-US" sz="1600" dirty="0" err="1">
                  <a:latin typeface="Courier"/>
                  <a:cs typeface="Courier"/>
                </a:rPr>
                <a:t>Titanium.UI.createSearchBar</a:t>
              </a:r>
              <a:r>
                <a:rPr lang="en-US" sz="1600" dirty="0">
                  <a:latin typeface="Courier"/>
                  <a:cs typeface="Courier"/>
                </a:rPr>
                <a:t>({</a:t>
              </a:r>
            </a:p>
            <a:p>
              <a:r>
                <a:rPr lang="en-US" sz="1600" dirty="0">
                  <a:latin typeface="Courier"/>
                  <a:cs typeface="Courier"/>
                </a:rPr>
                <a:t>	</a:t>
              </a:r>
              <a:r>
                <a:rPr lang="en-US" sz="1600" dirty="0" err="1">
                  <a:latin typeface="Courier"/>
                  <a:cs typeface="Courier"/>
                </a:rPr>
                <a:t>barColor</a:t>
              </a:r>
              <a:r>
                <a:rPr lang="en-US" sz="1600" dirty="0">
                  <a:latin typeface="Courier"/>
                  <a:cs typeface="Courier"/>
                </a:rPr>
                <a:t>:'#385292',</a:t>
              </a:r>
            </a:p>
            <a:p>
              <a:r>
                <a:rPr lang="en-US" sz="1600" dirty="0">
                  <a:latin typeface="Courier"/>
                  <a:cs typeface="Courier"/>
                </a:rPr>
                <a:t>	</a:t>
              </a:r>
              <a:r>
                <a:rPr lang="en-US" sz="1600" dirty="0" err="1">
                  <a:latin typeface="Courier"/>
                  <a:cs typeface="Courier"/>
                </a:rPr>
                <a:t>showCancel:false</a:t>
              </a:r>
              <a:endParaRPr lang="en-US" sz="1600" dirty="0">
                <a:latin typeface="Courier"/>
                <a:cs typeface="Courier"/>
              </a:endParaRPr>
            </a:p>
            <a:p>
              <a:r>
                <a:rPr lang="en-US" sz="1600" dirty="0">
                  <a:latin typeface="Courier"/>
                  <a:cs typeface="Courier"/>
                </a:rPr>
                <a:t>});</a:t>
              </a:r>
            </a:p>
            <a:p>
              <a:r>
                <a:rPr lang="en-US" sz="1600" dirty="0" err="1" smtClean="0">
                  <a:latin typeface="Courier"/>
                  <a:cs typeface="Courier"/>
                </a:rPr>
                <a:t>var</a:t>
              </a:r>
              <a:r>
                <a:rPr lang="en-US" sz="1600" dirty="0" smtClean="0">
                  <a:latin typeface="Courier"/>
                  <a:cs typeface="Courier"/>
                </a:rPr>
                <a:t> </a:t>
              </a:r>
              <a:r>
                <a:rPr lang="en-US" sz="1600" dirty="0" err="1">
                  <a:latin typeface="Courier"/>
                  <a:cs typeface="Courier"/>
                </a:rPr>
                <a:t>tableView</a:t>
              </a:r>
              <a:r>
                <a:rPr lang="en-US" sz="1600" dirty="0">
                  <a:latin typeface="Courier"/>
                  <a:cs typeface="Courier"/>
                </a:rPr>
                <a:t> = </a:t>
              </a:r>
              <a:r>
                <a:rPr lang="en-US" sz="1600" dirty="0" err="1">
                  <a:latin typeface="Courier"/>
                  <a:cs typeface="Courier"/>
                </a:rPr>
                <a:t>Titanium.UI.createTableView</a:t>
              </a:r>
              <a:r>
                <a:rPr lang="en-US" sz="1600" dirty="0">
                  <a:latin typeface="Courier"/>
                  <a:cs typeface="Courier"/>
                </a:rPr>
                <a:t>({</a:t>
              </a:r>
              <a:endParaRPr lang="en-US" sz="1600" dirty="0" smtClean="0">
                <a:latin typeface="Courier"/>
                <a:cs typeface="Courier"/>
              </a:endParaRPr>
            </a:p>
            <a:p>
              <a:r>
                <a:rPr lang="en-US" sz="1600" dirty="0" smtClean="0">
                  <a:latin typeface="Courier"/>
                  <a:cs typeface="Courier"/>
                </a:rPr>
                <a:t>   </a:t>
              </a:r>
              <a:r>
                <a:rPr lang="en-US" sz="1600" dirty="0">
                  <a:latin typeface="Courier"/>
                  <a:cs typeface="Courier"/>
                </a:rPr>
                <a:t> </a:t>
              </a:r>
              <a:r>
                <a:rPr lang="en-US" sz="1600" dirty="0" err="1" smtClean="0">
                  <a:latin typeface="Courier"/>
                  <a:cs typeface="Courier"/>
                </a:rPr>
                <a:t>search:searchbar</a:t>
              </a:r>
              <a:endParaRPr lang="en-US" sz="1600" dirty="0" smtClean="0">
                <a:latin typeface="Courier"/>
                <a:cs typeface="Courier"/>
              </a:endParaRPr>
            </a:p>
            <a:p>
              <a:r>
                <a:rPr lang="en-US" sz="1600" dirty="0" smtClean="0">
                  <a:latin typeface="Courier"/>
                  <a:cs typeface="Courier"/>
                </a:rPr>
                <a:t>});</a:t>
              </a:r>
            </a:p>
          </p:txBody>
        </p:sp>
      </p:grpSp>
      <p:pic>
        <p:nvPicPr>
          <p:cNvPr id="7" name="Picture 6" descr="Screen shot 2011-06-09 at 12.23.19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10225" y="1136650"/>
            <a:ext cx="3076575" cy="4591050"/>
          </a:xfrm>
          <a:prstGeom prst="rect">
            <a:avLst/>
          </a:prstGeom>
          <a:ln>
            <a:noFill/>
          </a:ln>
          <a:effectLst>
            <a:outerShdw blurRad="292100" dist="139700" dir="2700000" algn="tl" rotWithShape="0">
              <a:srgbClr val="333333">
                <a:alpha val="65000"/>
              </a:srgbClr>
            </a:outerShdw>
          </a:effectLst>
        </p:spPr>
      </p:pic>
      <p:pic>
        <p:nvPicPr>
          <p:cNvPr id="9" name="Picture 36" descr="tv_advert.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543606" y="0"/>
            <a:ext cx="480315" cy="48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9938195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9"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dissolv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 calcmode="lin" valueType="num">
                                      <p:cBhvr additive="base">
                                        <p:cTn id="1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8" presetID="9" presetClass="entr" presetSubtype="0"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dissolve">
                                      <p:cBhvr>
                                        <p:cTn id="20" dur="500"/>
                                        <p:tgtEl>
                                          <p:spTgt spid="7"/>
                                        </p:tgtEl>
                                      </p:cBhvr>
                                    </p:animEffect>
                                  </p:childTnLst>
                                </p:cTn>
                              </p:par>
                              <p:par>
                                <p:cTn id="21" presetID="9" presetClass="exit" presetSubtype="0" fill="hold" nodeType="withEffect">
                                  <p:stCondLst>
                                    <p:cond delay="0"/>
                                  </p:stCondLst>
                                  <p:childTnLst>
                                    <p:animEffect transition="out" filter="dissolve">
                                      <p:cBhvr>
                                        <p:cTn id="22" dur="500"/>
                                        <p:tgtEl>
                                          <p:spTgt spid="9"/>
                                        </p:tgtEl>
                                      </p:cBhvr>
                                    </p:animEffect>
                                    <p:set>
                                      <p:cBhvr>
                                        <p:cTn id="23"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iOS</a:t>
            </a:r>
            <a:r>
              <a:rPr lang="en-US" dirty="0" smtClean="0"/>
              <a:t> Only Features</a:t>
            </a:r>
            <a:endParaRPr lang="en-US" dirty="0"/>
          </a:p>
        </p:txBody>
      </p:sp>
      <p:sp>
        <p:nvSpPr>
          <p:cNvPr id="3" name="Content Placeholder 2"/>
          <p:cNvSpPr>
            <a:spLocks noGrp="1"/>
          </p:cNvSpPr>
          <p:nvPr>
            <p:ph idx="1"/>
          </p:nvPr>
        </p:nvSpPr>
        <p:spPr/>
        <p:txBody>
          <a:bodyPr/>
          <a:lstStyle/>
          <a:p>
            <a:r>
              <a:rPr lang="en-US" dirty="0" smtClean="0"/>
              <a:t>Edit / Delete mode</a:t>
            </a:r>
          </a:p>
          <a:p>
            <a:endParaRPr lang="en-US" dirty="0"/>
          </a:p>
          <a:p>
            <a:r>
              <a:rPr lang="en-US" dirty="0" smtClean="0"/>
              <a:t>Moving rows</a:t>
            </a:r>
          </a:p>
          <a:p>
            <a:endParaRPr lang="en-US" dirty="0"/>
          </a:p>
          <a:p>
            <a:r>
              <a:rPr lang="en-US" dirty="0" smtClean="0"/>
              <a:t>Grouped sections</a:t>
            </a:r>
          </a:p>
          <a:p>
            <a:endParaRPr lang="en-US" dirty="0"/>
          </a:p>
          <a:p>
            <a:r>
              <a:rPr lang="en-US" dirty="0" smtClean="0"/>
              <a:t>Filters</a:t>
            </a:r>
          </a:p>
          <a:p>
            <a:endParaRPr lang="en-US" dirty="0"/>
          </a:p>
          <a:p>
            <a:endParaRPr lang="en-US" dirty="0"/>
          </a:p>
          <a:p>
            <a:endParaRPr lang="en-US" dirty="0"/>
          </a:p>
        </p:txBody>
      </p:sp>
      <p:grpSp>
        <p:nvGrpSpPr>
          <p:cNvPr id="16" name="Group 15"/>
          <p:cNvGrpSpPr/>
          <p:nvPr/>
        </p:nvGrpSpPr>
        <p:grpSpPr>
          <a:xfrm>
            <a:off x="457200" y="1329672"/>
            <a:ext cx="7607271" cy="4518597"/>
            <a:chOff x="396140" y="1420912"/>
            <a:chExt cx="7607271" cy="4518597"/>
          </a:xfrm>
        </p:grpSpPr>
        <p:pic>
          <p:nvPicPr>
            <p:cNvPr id="4" name="Picture 3" descr="Screenshot_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5411" y="1420912"/>
              <a:ext cx="3048000" cy="4381500"/>
            </a:xfrm>
            <a:prstGeom prst="rect">
              <a:avLst/>
            </a:prstGeom>
          </p:spPr>
        </p:pic>
        <p:sp>
          <p:nvSpPr>
            <p:cNvPr id="5" name="TextBox 4"/>
            <p:cNvSpPr txBox="1"/>
            <p:nvPr/>
          </p:nvSpPr>
          <p:spPr>
            <a:xfrm>
              <a:off x="396140" y="5108512"/>
              <a:ext cx="6435911" cy="830997"/>
            </a:xfrm>
            <a:prstGeom prst="rect">
              <a:avLst/>
            </a:prstGeom>
            <a:solidFill>
              <a:schemeClr val="bg1"/>
            </a:solidFill>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600" dirty="0" err="1" smtClean="0">
                  <a:latin typeface="Courier"/>
                  <a:cs typeface="Courier"/>
                </a:rPr>
                <a:t>var</a:t>
              </a:r>
              <a:r>
                <a:rPr lang="en-US" sz="1600" dirty="0" smtClean="0">
                  <a:latin typeface="Courier"/>
                  <a:cs typeface="Courier"/>
                </a:rPr>
                <a:t> </a:t>
              </a:r>
              <a:r>
                <a:rPr lang="en-US" sz="1600" dirty="0" err="1" smtClean="0">
                  <a:latin typeface="Courier"/>
                  <a:cs typeface="Courier"/>
                </a:rPr>
                <a:t>tableView</a:t>
              </a:r>
              <a:r>
                <a:rPr lang="en-US" sz="1600" dirty="0" smtClean="0">
                  <a:latin typeface="Courier"/>
                  <a:cs typeface="Courier"/>
                </a:rPr>
                <a:t> = </a:t>
              </a:r>
              <a:r>
                <a:rPr lang="en-US" sz="1600" dirty="0" err="1" smtClean="0">
                  <a:latin typeface="Courier"/>
                  <a:cs typeface="Courier"/>
                </a:rPr>
                <a:t>Titanium.UI.createTableView</a:t>
              </a:r>
              <a:r>
                <a:rPr lang="en-US" sz="1600" dirty="0" smtClean="0">
                  <a:latin typeface="Courier"/>
                  <a:cs typeface="Courier"/>
                </a:rPr>
                <a:t>({</a:t>
              </a:r>
            </a:p>
            <a:p>
              <a:r>
                <a:rPr lang="en-US" sz="1600" dirty="0" smtClean="0">
                  <a:latin typeface="Courier"/>
                  <a:cs typeface="Courier"/>
                </a:rPr>
                <a:t>    </a:t>
              </a:r>
              <a:r>
                <a:rPr lang="en-US" sz="1600" dirty="0" err="1" smtClean="0">
                  <a:latin typeface="Courier"/>
                  <a:cs typeface="Courier"/>
                </a:rPr>
                <a:t>style:Titanium.UI.iPhone.TableViewStyle.GROUPED</a:t>
              </a:r>
              <a:endParaRPr lang="en-US" sz="1600" dirty="0" smtClean="0">
                <a:latin typeface="Courier"/>
                <a:cs typeface="Courier"/>
              </a:endParaRPr>
            </a:p>
            <a:p>
              <a:r>
                <a:rPr lang="en-US" sz="1600" dirty="0" smtClean="0">
                  <a:latin typeface="Courier"/>
                  <a:cs typeface="Courier"/>
                </a:rPr>
                <a:t>});</a:t>
              </a:r>
              <a:endParaRPr lang="en-US" sz="2800" dirty="0">
                <a:latin typeface="Courier"/>
                <a:cs typeface="Courier"/>
              </a:endParaRPr>
            </a:p>
          </p:txBody>
        </p:sp>
      </p:grpSp>
      <p:grpSp>
        <p:nvGrpSpPr>
          <p:cNvPr id="17" name="Group 16"/>
          <p:cNvGrpSpPr/>
          <p:nvPr/>
        </p:nvGrpSpPr>
        <p:grpSpPr>
          <a:xfrm>
            <a:off x="457200" y="1346200"/>
            <a:ext cx="7607271" cy="4643060"/>
            <a:chOff x="395046" y="1419466"/>
            <a:chExt cx="7607271" cy="4643060"/>
          </a:xfrm>
        </p:grpSpPr>
        <p:pic>
          <p:nvPicPr>
            <p:cNvPr id="10" name="Picture 9" descr="Screenshot_20.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4317" y="1419466"/>
              <a:ext cx="3048000" cy="4381500"/>
            </a:xfrm>
            <a:prstGeom prst="rect">
              <a:avLst/>
            </a:prstGeom>
          </p:spPr>
        </p:pic>
        <p:sp>
          <p:nvSpPr>
            <p:cNvPr id="11" name="TextBox 10"/>
            <p:cNvSpPr txBox="1"/>
            <p:nvPr/>
          </p:nvSpPr>
          <p:spPr>
            <a:xfrm>
              <a:off x="395046" y="4492866"/>
              <a:ext cx="6435911" cy="1569660"/>
            </a:xfrm>
            <a:prstGeom prst="rect">
              <a:avLst/>
            </a:prstGeom>
            <a:solidFill>
              <a:schemeClr val="bg1"/>
            </a:solidFill>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600" dirty="0" err="1">
                  <a:latin typeface="Courier"/>
                  <a:cs typeface="Courier"/>
                </a:rPr>
                <a:t>editBtn.addEventListener</a:t>
              </a:r>
              <a:r>
                <a:rPr lang="en-US" sz="1600" dirty="0">
                  <a:latin typeface="Courier"/>
                  <a:cs typeface="Courier"/>
                </a:rPr>
                <a:t>('click', function() {</a:t>
              </a:r>
            </a:p>
            <a:p>
              <a:r>
                <a:rPr lang="en-US" sz="1600" dirty="0">
                  <a:latin typeface="Courier"/>
                  <a:cs typeface="Courier"/>
                </a:rPr>
                <a:t>	</a:t>
              </a:r>
              <a:r>
                <a:rPr lang="en-US" sz="1600" dirty="0" err="1">
                  <a:latin typeface="Courier"/>
                  <a:cs typeface="Courier"/>
                </a:rPr>
                <a:t>tableview.moving</a:t>
              </a:r>
              <a:r>
                <a:rPr lang="en-US" sz="1600" dirty="0">
                  <a:latin typeface="Courier"/>
                  <a:cs typeface="Courier"/>
                </a:rPr>
                <a:t> = true;</a:t>
              </a:r>
            </a:p>
            <a:p>
              <a:r>
                <a:rPr lang="en-US" sz="1600" dirty="0">
                  <a:latin typeface="Courier"/>
                  <a:cs typeface="Courier"/>
                </a:rPr>
                <a:t>});</a:t>
              </a:r>
            </a:p>
            <a:p>
              <a:r>
                <a:rPr lang="en-US" sz="1600" dirty="0" err="1">
                  <a:latin typeface="Courier"/>
                  <a:cs typeface="Courier"/>
                </a:rPr>
                <a:t>tableview.addEventListener</a:t>
              </a:r>
              <a:r>
                <a:rPr lang="en-US" sz="1600" dirty="0">
                  <a:latin typeface="Courier"/>
                  <a:cs typeface="Courier"/>
                </a:rPr>
                <a:t>('</a:t>
              </a:r>
              <a:r>
                <a:rPr lang="en-US" sz="1600" dirty="0" err="1">
                  <a:latin typeface="Courier"/>
                  <a:cs typeface="Courier"/>
                </a:rPr>
                <a:t>move',function</a:t>
              </a:r>
              <a:r>
                <a:rPr lang="en-US" sz="1600" dirty="0">
                  <a:latin typeface="Courier"/>
                  <a:cs typeface="Courier"/>
                </a:rPr>
                <a:t>(e) {</a:t>
              </a:r>
            </a:p>
            <a:p>
              <a:r>
                <a:rPr lang="en-US" sz="1600" dirty="0">
                  <a:latin typeface="Courier"/>
                  <a:cs typeface="Courier"/>
                </a:rPr>
                <a:t>	...</a:t>
              </a:r>
            </a:p>
            <a:p>
              <a:r>
                <a:rPr lang="en-US" sz="1600" dirty="0">
                  <a:latin typeface="Courier"/>
                  <a:cs typeface="Courier"/>
                </a:rPr>
                <a:t>});</a:t>
              </a:r>
              <a:endParaRPr lang="en-US" sz="2800" dirty="0">
                <a:latin typeface="Courier"/>
                <a:cs typeface="Courier"/>
              </a:endParaRPr>
            </a:p>
          </p:txBody>
        </p:sp>
      </p:grpSp>
      <p:grpSp>
        <p:nvGrpSpPr>
          <p:cNvPr id="6" name="Group 5"/>
          <p:cNvGrpSpPr/>
          <p:nvPr/>
        </p:nvGrpSpPr>
        <p:grpSpPr>
          <a:xfrm>
            <a:off x="457200" y="1329672"/>
            <a:ext cx="7605328" cy="4696672"/>
            <a:chOff x="396140" y="1419466"/>
            <a:chExt cx="7605328" cy="4696672"/>
          </a:xfrm>
        </p:grpSpPr>
        <p:pic>
          <p:nvPicPr>
            <p:cNvPr id="7" name="Picture 6" descr="Screenshot_10.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53468" y="1419466"/>
              <a:ext cx="3048000" cy="4381500"/>
            </a:xfrm>
            <a:prstGeom prst="rect">
              <a:avLst/>
            </a:prstGeom>
          </p:spPr>
        </p:pic>
        <p:sp>
          <p:nvSpPr>
            <p:cNvPr id="8" name="TextBox 7"/>
            <p:cNvSpPr txBox="1"/>
            <p:nvPr/>
          </p:nvSpPr>
          <p:spPr>
            <a:xfrm>
              <a:off x="396140" y="4546478"/>
              <a:ext cx="6435911" cy="1569660"/>
            </a:xfrm>
            <a:prstGeom prst="rect">
              <a:avLst/>
            </a:prstGeom>
            <a:solidFill>
              <a:schemeClr val="bg1"/>
            </a:solidFill>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600" dirty="0" err="1">
                  <a:latin typeface="Courier"/>
                  <a:cs typeface="Courier"/>
                </a:rPr>
                <a:t>var</a:t>
              </a:r>
              <a:r>
                <a:rPr lang="en-US" sz="1600" dirty="0">
                  <a:latin typeface="Courier"/>
                  <a:cs typeface="Courier"/>
                </a:rPr>
                <a:t> </a:t>
              </a:r>
              <a:r>
                <a:rPr lang="en-US" sz="1600" dirty="0" err="1">
                  <a:latin typeface="Courier"/>
                  <a:cs typeface="Courier"/>
                </a:rPr>
                <a:t>tableView</a:t>
              </a:r>
              <a:r>
                <a:rPr lang="en-US" sz="1600" dirty="0">
                  <a:latin typeface="Courier"/>
                  <a:cs typeface="Courier"/>
                </a:rPr>
                <a:t> = </a:t>
              </a:r>
              <a:r>
                <a:rPr lang="en-US" sz="1600" dirty="0" err="1">
                  <a:latin typeface="Courier"/>
                  <a:cs typeface="Courier"/>
                </a:rPr>
                <a:t>Titanium.UI.createTableView</a:t>
              </a:r>
              <a:r>
                <a:rPr lang="en-US" sz="1600" dirty="0">
                  <a:latin typeface="Courier"/>
                  <a:cs typeface="Courier"/>
                </a:rPr>
                <a:t>({</a:t>
              </a:r>
              <a:endParaRPr lang="en-US" sz="1600" dirty="0" smtClean="0">
                <a:latin typeface="Courier"/>
                <a:cs typeface="Courier"/>
              </a:endParaRPr>
            </a:p>
            <a:p>
              <a:r>
                <a:rPr lang="en-US" sz="1600" dirty="0" smtClean="0">
                  <a:latin typeface="Courier"/>
                  <a:cs typeface="Courier"/>
                </a:rPr>
                <a:t>   </a:t>
              </a:r>
              <a:r>
                <a:rPr lang="en-US" sz="1600" dirty="0">
                  <a:latin typeface="Courier"/>
                  <a:cs typeface="Courier"/>
                </a:rPr>
                <a:t> </a:t>
              </a:r>
              <a:r>
                <a:rPr lang="en-US" sz="1600" dirty="0" err="1">
                  <a:latin typeface="Courier"/>
                  <a:cs typeface="Courier"/>
                </a:rPr>
                <a:t>editable:true</a:t>
              </a:r>
              <a:endParaRPr lang="en-US" sz="1600" dirty="0" smtClean="0">
                <a:latin typeface="Courier"/>
                <a:cs typeface="Courier"/>
              </a:endParaRPr>
            </a:p>
            <a:p>
              <a:r>
                <a:rPr lang="en-US" sz="1600" dirty="0" smtClean="0">
                  <a:latin typeface="Courier"/>
                  <a:cs typeface="Courier"/>
                </a:rPr>
                <a:t>});</a:t>
              </a:r>
            </a:p>
            <a:p>
              <a:r>
                <a:rPr lang="en-US" sz="1600" dirty="0" err="1">
                  <a:latin typeface="Courier"/>
                  <a:cs typeface="Courier"/>
                </a:rPr>
                <a:t>tableview.addEventListener</a:t>
              </a:r>
              <a:r>
                <a:rPr lang="en-US" sz="1600" dirty="0">
                  <a:latin typeface="Courier"/>
                  <a:cs typeface="Courier"/>
                </a:rPr>
                <a:t>('</a:t>
              </a:r>
              <a:r>
                <a:rPr lang="en-US" sz="1600" dirty="0" err="1">
                  <a:latin typeface="Courier"/>
                  <a:cs typeface="Courier"/>
                </a:rPr>
                <a:t>delete',function</a:t>
              </a:r>
              <a:r>
                <a:rPr lang="en-US" sz="1600" dirty="0">
                  <a:latin typeface="Courier"/>
                  <a:cs typeface="Courier"/>
                </a:rPr>
                <a:t>(e</a:t>
              </a:r>
              <a:r>
                <a:rPr lang="en-US" sz="1600" dirty="0" smtClean="0">
                  <a:latin typeface="Courier"/>
                  <a:cs typeface="Courier"/>
                </a:rPr>
                <a:t>) {</a:t>
              </a:r>
            </a:p>
            <a:p>
              <a:r>
                <a:rPr lang="en-US" sz="1600" dirty="0">
                  <a:latin typeface="Courier"/>
                  <a:cs typeface="Courier"/>
                </a:rPr>
                <a:t> </a:t>
              </a:r>
              <a:r>
                <a:rPr lang="en-US" sz="1600" dirty="0" smtClean="0">
                  <a:latin typeface="Courier"/>
                  <a:cs typeface="Courier"/>
                </a:rPr>
                <a:t> ...</a:t>
              </a:r>
            </a:p>
            <a:p>
              <a:r>
                <a:rPr lang="en-US" sz="1600" dirty="0" smtClean="0">
                  <a:latin typeface="Courier"/>
                  <a:cs typeface="Courier"/>
                </a:rPr>
                <a:t>});</a:t>
              </a:r>
              <a:endParaRPr lang="en-US" sz="1600" dirty="0">
                <a:latin typeface="Courier"/>
                <a:cs typeface="Courier"/>
              </a:endParaRPr>
            </a:p>
          </p:txBody>
        </p:sp>
      </p:grpSp>
      <p:pic>
        <p:nvPicPr>
          <p:cNvPr id="14" name="Picture 36" descr="tv_advert.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543606" y="0"/>
            <a:ext cx="480315" cy="48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 name="Group 18"/>
          <p:cNvGrpSpPr/>
          <p:nvPr/>
        </p:nvGrpSpPr>
        <p:grpSpPr>
          <a:xfrm>
            <a:off x="457200" y="1346200"/>
            <a:ext cx="7605328" cy="4795460"/>
            <a:chOff x="398083" y="1419466"/>
            <a:chExt cx="7605328" cy="4795460"/>
          </a:xfrm>
        </p:grpSpPr>
        <p:pic>
          <p:nvPicPr>
            <p:cNvPr id="15" name="Picture 14" descr="Screenshot_7.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55411" y="1419466"/>
              <a:ext cx="3048000" cy="4381500"/>
            </a:xfrm>
            <a:prstGeom prst="rect">
              <a:avLst/>
            </a:prstGeom>
          </p:spPr>
        </p:pic>
        <p:sp>
          <p:nvSpPr>
            <p:cNvPr id="18" name="TextBox 17"/>
            <p:cNvSpPr txBox="1"/>
            <p:nvPr/>
          </p:nvSpPr>
          <p:spPr>
            <a:xfrm>
              <a:off x="398083" y="4645266"/>
              <a:ext cx="6435911" cy="1569660"/>
            </a:xfrm>
            <a:prstGeom prst="rect">
              <a:avLst/>
            </a:prstGeom>
            <a:solidFill>
              <a:schemeClr val="bg1"/>
            </a:solidFill>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600" dirty="0" err="1">
                  <a:latin typeface="Courier"/>
                  <a:cs typeface="Courier"/>
                </a:rPr>
                <a:t>var</a:t>
              </a:r>
              <a:r>
                <a:rPr lang="en-US" sz="1600" dirty="0">
                  <a:latin typeface="Courier"/>
                  <a:cs typeface="Courier"/>
                </a:rPr>
                <a:t> index = [</a:t>
              </a:r>
            </a:p>
            <a:p>
              <a:r>
                <a:rPr lang="en-US" sz="1600" dirty="0">
                  <a:latin typeface="Courier"/>
                  <a:cs typeface="Courier"/>
                </a:rPr>
                <a:t>	{title:'A',index:0},</a:t>
              </a:r>
            </a:p>
            <a:p>
              <a:r>
                <a:rPr lang="en-US" sz="1600" dirty="0">
                  <a:latin typeface="Courier"/>
                  <a:cs typeface="Courier"/>
                </a:rPr>
                <a:t>...</a:t>
              </a:r>
            </a:p>
            <a:p>
              <a:r>
                <a:rPr lang="en-US" sz="1600" dirty="0">
                  <a:latin typeface="Courier"/>
                  <a:cs typeface="Courier"/>
                </a:rPr>
                <a:t>	{</a:t>
              </a:r>
              <a:r>
                <a:rPr lang="en-US" sz="1600" dirty="0" err="1">
                  <a:latin typeface="Courier"/>
                  <a:cs typeface="Courier"/>
                </a:rPr>
                <a:t>title:'P',index</a:t>
              </a:r>
              <a:r>
                <a:rPr lang="en-US" sz="1600" dirty="0">
                  <a:latin typeface="Courier"/>
                  <a:cs typeface="Courier"/>
                </a:rPr>
                <a:t>:(</a:t>
              </a:r>
              <a:r>
                <a:rPr lang="en-US" sz="1600" dirty="0" err="1">
                  <a:latin typeface="Courier"/>
                  <a:cs typeface="Courier"/>
                </a:rPr>
                <a:t>data.length</a:t>
              </a:r>
              <a:r>
                <a:rPr lang="en-US" sz="1600" dirty="0">
                  <a:latin typeface="Courier"/>
                  <a:cs typeface="Courier"/>
                </a:rPr>
                <a:t> -1)}</a:t>
              </a:r>
            </a:p>
            <a:p>
              <a:r>
                <a:rPr lang="en-US" sz="1600" dirty="0">
                  <a:latin typeface="Courier"/>
                  <a:cs typeface="Courier"/>
                </a:rPr>
                <a:t>];</a:t>
              </a:r>
            </a:p>
            <a:p>
              <a:r>
                <a:rPr lang="en-US" sz="1600" dirty="0" err="1">
                  <a:latin typeface="Courier"/>
                  <a:cs typeface="Courier"/>
                </a:rPr>
                <a:t>tableview.index</a:t>
              </a:r>
              <a:r>
                <a:rPr lang="en-US" sz="1600" dirty="0">
                  <a:latin typeface="Courier"/>
                  <a:cs typeface="Courier"/>
                </a:rPr>
                <a:t> = index;</a:t>
              </a:r>
            </a:p>
          </p:txBody>
        </p:sp>
      </p:grpSp>
    </p:spTree>
    <p:extLst>
      <p:ext uri="{BB962C8B-B14F-4D97-AF65-F5344CB8AC3E}">
        <p14:creationId xmlns:p14="http://schemas.microsoft.com/office/powerpoint/2010/main" val="272653978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9"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dissolv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 calcmode="lin" valueType="num">
                                      <p:cBhvr additive="base">
                                        <p:cTn id="1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8" presetID="9" presetClass="exit" presetSubtype="0" fill="hold" nodeType="withEffect">
                                  <p:stCondLst>
                                    <p:cond delay="0"/>
                                  </p:stCondLst>
                                  <p:childTnLst>
                                    <p:animEffect transition="out" filter="dissolve">
                                      <p:cBhvr>
                                        <p:cTn id="19" dur="500"/>
                                        <p:tgtEl>
                                          <p:spTgt spid="6"/>
                                        </p:tgtEl>
                                      </p:cBhvr>
                                    </p:animEffect>
                                    <p:set>
                                      <p:cBhvr>
                                        <p:cTn id="20" dur="1" fill="hold">
                                          <p:stCondLst>
                                            <p:cond delay="499"/>
                                          </p:stCondLst>
                                        </p:cTn>
                                        <p:tgtEl>
                                          <p:spTgt spid="6"/>
                                        </p:tgtEl>
                                        <p:attrNameLst>
                                          <p:attrName>style.visibility</p:attrName>
                                        </p:attrNameLst>
                                      </p:cBhvr>
                                      <p:to>
                                        <p:strVal val="hidden"/>
                                      </p:to>
                                    </p:set>
                                  </p:childTnLst>
                                </p:cTn>
                              </p:par>
                              <p:par>
                                <p:cTn id="21" presetID="9"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dissolve">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additive="base">
                                        <p:cTn id="2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0" presetID="9" presetClass="exit" presetSubtype="0" fill="hold" nodeType="withEffect">
                                  <p:stCondLst>
                                    <p:cond delay="0"/>
                                  </p:stCondLst>
                                  <p:childTnLst>
                                    <p:animEffect transition="out" filter="dissolve">
                                      <p:cBhvr>
                                        <p:cTn id="31" dur="500"/>
                                        <p:tgtEl>
                                          <p:spTgt spid="17"/>
                                        </p:tgtEl>
                                      </p:cBhvr>
                                    </p:animEffect>
                                    <p:set>
                                      <p:cBhvr>
                                        <p:cTn id="32" dur="1" fill="hold">
                                          <p:stCondLst>
                                            <p:cond delay="499"/>
                                          </p:stCondLst>
                                        </p:cTn>
                                        <p:tgtEl>
                                          <p:spTgt spid="17"/>
                                        </p:tgtEl>
                                        <p:attrNameLst>
                                          <p:attrName>style.visibility</p:attrName>
                                        </p:attrNameLst>
                                      </p:cBhvr>
                                      <p:to>
                                        <p:strVal val="hidden"/>
                                      </p:to>
                                    </p:set>
                                  </p:childTnLst>
                                </p:cTn>
                              </p:par>
                              <p:par>
                                <p:cTn id="33" presetID="9"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dissolve">
                                      <p:cBhvr>
                                        <p:cTn id="35" dur="500"/>
                                        <p:tgtEl>
                                          <p:spTgt spid="16"/>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 calcmode="lin" valueType="num">
                                      <p:cBhvr additive="base">
                                        <p:cTn id="40"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2" presetID="9" presetClass="exit" presetSubtype="0" fill="hold" nodeType="withEffect">
                                  <p:stCondLst>
                                    <p:cond delay="0"/>
                                  </p:stCondLst>
                                  <p:childTnLst>
                                    <p:animEffect transition="out" filter="dissolve">
                                      <p:cBhvr>
                                        <p:cTn id="43" dur="500"/>
                                        <p:tgtEl>
                                          <p:spTgt spid="16"/>
                                        </p:tgtEl>
                                      </p:cBhvr>
                                    </p:animEffect>
                                    <p:set>
                                      <p:cBhvr>
                                        <p:cTn id="44" dur="1" fill="hold">
                                          <p:stCondLst>
                                            <p:cond delay="499"/>
                                          </p:stCondLst>
                                        </p:cTn>
                                        <p:tgtEl>
                                          <p:spTgt spid="16"/>
                                        </p:tgtEl>
                                        <p:attrNameLst>
                                          <p:attrName>style.visibility</p:attrName>
                                        </p:attrNameLst>
                                      </p:cBhvr>
                                      <p:to>
                                        <p:strVal val="hidden"/>
                                      </p:to>
                                    </p:set>
                                  </p:childTnLst>
                                </p:cTn>
                              </p:par>
                              <p:par>
                                <p:cTn id="45" presetID="9" presetClass="entr" presetSubtype="0" fill="hold" nodeType="with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dissolve">
                                      <p:cBhvr>
                                        <p:cTn id="47" dur="500"/>
                                        <p:tgtEl>
                                          <p:spTgt spid="19"/>
                                        </p:tgtEl>
                                      </p:cBhvr>
                                    </p:animEffect>
                                  </p:childTnLst>
                                </p:cTn>
                              </p:par>
                              <p:par>
                                <p:cTn id="48" presetID="9" presetClass="exit" presetSubtype="0" fill="hold" nodeType="withEffect">
                                  <p:stCondLst>
                                    <p:cond delay="0"/>
                                  </p:stCondLst>
                                  <p:childTnLst>
                                    <p:animEffect transition="out" filter="dissolve">
                                      <p:cBhvr>
                                        <p:cTn id="49" dur="500"/>
                                        <p:tgtEl>
                                          <p:spTgt spid="14"/>
                                        </p:tgtEl>
                                      </p:cBhvr>
                                    </p:animEffect>
                                    <p:set>
                                      <p:cBhvr>
                                        <p:cTn id="50"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events</a:t>
            </a:r>
            <a:endParaRPr lang="en-US" dirty="0"/>
          </a:p>
        </p:txBody>
      </p:sp>
      <p:sp>
        <p:nvSpPr>
          <p:cNvPr id="3" name="Content Placeholder 2"/>
          <p:cNvSpPr>
            <a:spLocks noGrp="1"/>
          </p:cNvSpPr>
          <p:nvPr>
            <p:ph idx="1"/>
          </p:nvPr>
        </p:nvSpPr>
        <p:spPr>
          <a:xfrm>
            <a:off x="457200" y="1346201"/>
            <a:ext cx="8229600" cy="1422400"/>
          </a:xfrm>
        </p:spPr>
        <p:txBody>
          <a:bodyPr/>
          <a:lstStyle/>
          <a:p>
            <a:pPr>
              <a:spcBef>
                <a:spcPts val="600"/>
              </a:spcBef>
              <a:buClrTx/>
              <a:buFontTx/>
              <a:buNone/>
            </a:pPr>
            <a:r>
              <a:rPr lang="en-US" sz="2000" dirty="0" err="1">
                <a:latin typeface="Monaco" charset="0"/>
              </a:rPr>
              <a:t>table.addEventListener</a:t>
            </a:r>
            <a:r>
              <a:rPr lang="en-US" sz="2000" dirty="0">
                <a:latin typeface="Monaco" charset="0"/>
              </a:rPr>
              <a:t>('click', function(e){</a:t>
            </a:r>
          </a:p>
          <a:p>
            <a:pPr>
              <a:spcBef>
                <a:spcPts val="600"/>
              </a:spcBef>
              <a:buClrTx/>
              <a:buFontTx/>
              <a:buNone/>
            </a:pPr>
            <a:r>
              <a:rPr lang="en-US" sz="2000" dirty="0">
                <a:latin typeface="Monaco" charset="0"/>
              </a:rPr>
              <a:t>	alert('You clicked row '+</a:t>
            </a:r>
            <a:r>
              <a:rPr lang="en-US" sz="2000" dirty="0" err="1">
                <a:latin typeface="Monaco" charset="0"/>
              </a:rPr>
              <a:t>e.index</a:t>
            </a:r>
            <a:r>
              <a:rPr lang="en-US" sz="2000" dirty="0">
                <a:latin typeface="Monaco" charset="0"/>
              </a:rPr>
              <a:t>);</a:t>
            </a:r>
          </a:p>
          <a:p>
            <a:pPr>
              <a:spcBef>
                <a:spcPts val="600"/>
              </a:spcBef>
              <a:buClrTx/>
              <a:buFontTx/>
              <a:buNone/>
            </a:pPr>
            <a:r>
              <a:rPr lang="en-US" sz="2000" dirty="0">
                <a:latin typeface="Monaco" charset="0"/>
              </a:rPr>
              <a:t>})</a:t>
            </a:r>
            <a:r>
              <a:rPr lang="en-US" sz="2000" dirty="0" smtClean="0">
                <a:latin typeface="Monaco" charset="0"/>
              </a:rPr>
              <a:t>;</a:t>
            </a:r>
            <a:endParaRPr lang="en-US" sz="2000" dirty="0">
              <a:latin typeface="Monaco" charset="0"/>
            </a:endParaRPr>
          </a:p>
        </p:txBody>
      </p:sp>
      <p:sp>
        <p:nvSpPr>
          <p:cNvPr id="4" name="Content Placeholder 2"/>
          <p:cNvSpPr txBox="1">
            <a:spLocks/>
          </p:cNvSpPr>
          <p:nvPr/>
        </p:nvSpPr>
        <p:spPr bwMode="auto">
          <a:xfrm>
            <a:off x="457200" y="2768600"/>
            <a:ext cx="3957562"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l" defTabSz="457200" rtl="0" eaLnBrk="1" fontAlgn="base" hangingPunct="1">
              <a:spcBef>
                <a:spcPct val="20000"/>
              </a:spcBef>
              <a:spcAft>
                <a:spcPct val="0"/>
              </a:spcAft>
              <a:buFont typeface="Arial" charset="0"/>
              <a:defRPr sz="2400" kern="1200">
                <a:solidFill>
                  <a:srgbClr val="122956"/>
                </a:solidFill>
                <a:latin typeface="+mn-lt"/>
                <a:ea typeface="ＭＳ Ｐゴシック" charset="0"/>
                <a:cs typeface="ＭＳ Ｐゴシック" charset="0"/>
              </a:defRPr>
            </a:lvl1pPr>
            <a:lvl2pPr marL="457200" algn="l" defTabSz="457200" rtl="0" eaLnBrk="1" fontAlgn="base" hangingPunct="1">
              <a:spcBef>
                <a:spcPct val="20000"/>
              </a:spcBef>
              <a:spcAft>
                <a:spcPct val="0"/>
              </a:spcAft>
              <a:buFont typeface="Arial" charset="0"/>
              <a:defRPr sz="2000" kern="1200">
                <a:solidFill>
                  <a:srgbClr val="122956"/>
                </a:solidFill>
                <a:latin typeface="+mn-lt"/>
                <a:ea typeface="ＭＳ Ｐゴシック" charset="0"/>
                <a:cs typeface="+mn-cs"/>
              </a:defRPr>
            </a:lvl2pPr>
            <a:lvl3pPr marL="914400" algn="l" defTabSz="457200" rtl="0" eaLnBrk="1" fontAlgn="base" hangingPunct="1">
              <a:spcBef>
                <a:spcPct val="20000"/>
              </a:spcBef>
              <a:spcAft>
                <a:spcPct val="0"/>
              </a:spcAft>
              <a:buFont typeface="Arial" charset="0"/>
              <a:defRPr kern="1200">
                <a:solidFill>
                  <a:srgbClr val="122956"/>
                </a:solidFill>
                <a:latin typeface="+mn-lt"/>
                <a:ea typeface="ＭＳ Ｐゴシック" charset="0"/>
                <a:cs typeface="+mn-cs"/>
              </a:defRPr>
            </a:lvl3pPr>
            <a:lvl4pPr marL="1371600" algn="l" defTabSz="457200" rtl="0" eaLnBrk="1" fontAlgn="base" hangingPunct="1">
              <a:spcBef>
                <a:spcPct val="20000"/>
              </a:spcBef>
              <a:spcAft>
                <a:spcPct val="0"/>
              </a:spcAft>
              <a:buFont typeface="Arial" charset="0"/>
              <a:defRPr sz="20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Key events:</a:t>
            </a:r>
          </a:p>
          <a:p>
            <a:pPr marL="342900" indent="-342900">
              <a:buFont typeface="Arial"/>
              <a:buChar char="•"/>
            </a:pPr>
            <a:r>
              <a:rPr lang="en-US" sz="2000" dirty="0" smtClean="0"/>
              <a:t>click / </a:t>
            </a:r>
            <a:r>
              <a:rPr lang="en-US" sz="2000" dirty="0" err="1" smtClean="0"/>
              <a:t>dblclick</a:t>
            </a:r>
            <a:endParaRPr lang="en-US" sz="2000" dirty="0" smtClean="0"/>
          </a:p>
          <a:p>
            <a:pPr marL="342900" indent="-342900">
              <a:buFont typeface="Arial"/>
              <a:buChar char="•"/>
            </a:pPr>
            <a:r>
              <a:rPr lang="en-US" sz="2000" dirty="0" smtClean="0"/>
              <a:t>scroll / </a:t>
            </a:r>
            <a:r>
              <a:rPr lang="en-US" sz="2000" dirty="0" err="1" smtClean="0"/>
              <a:t>scrollEnd</a:t>
            </a:r>
            <a:endParaRPr lang="en-US" sz="2000" dirty="0" smtClean="0"/>
          </a:p>
          <a:p>
            <a:pPr marL="342900" indent="-342900">
              <a:buFont typeface="Arial"/>
              <a:buChar char="•"/>
            </a:pPr>
            <a:r>
              <a:rPr lang="en-US" sz="2000" dirty="0" err="1" smtClean="0"/>
              <a:t>touchstart</a:t>
            </a:r>
            <a:r>
              <a:rPr lang="en-US" sz="2000" dirty="0" smtClean="0"/>
              <a:t> / </a:t>
            </a:r>
            <a:r>
              <a:rPr lang="en-US" sz="2000" dirty="0" err="1" smtClean="0"/>
              <a:t>touchend</a:t>
            </a:r>
            <a:r>
              <a:rPr lang="en-US" sz="2000" dirty="0" smtClean="0"/>
              <a:t> /</a:t>
            </a:r>
            <a:br>
              <a:rPr lang="en-US" sz="2000" dirty="0" smtClean="0"/>
            </a:br>
            <a:r>
              <a:rPr lang="en-US" sz="2000" dirty="0" smtClean="0"/>
              <a:t>    </a:t>
            </a:r>
            <a:r>
              <a:rPr lang="en-US" sz="2000" dirty="0" err="1" smtClean="0"/>
              <a:t>touchmove</a:t>
            </a:r>
            <a:r>
              <a:rPr lang="en-US" sz="2000" dirty="0" smtClean="0"/>
              <a:t> / </a:t>
            </a:r>
            <a:r>
              <a:rPr lang="en-US" sz="2000" dirty="0" err="1" smtClean="0"/>
              <a:t>touchcancel</a:t>
            </a:r>
            <a:endParaRPr lang="en-US" sz="2000" dirty="0" smtClean="0"/>
          </a:p>
          <a:p>
            <a:pPr marL="342900" indent="-342900">
              <a:buFont typeface="Arial"/>
              <a:buChar char="•"/>
            </a:pPr>
            <a:r>
              <a:rPr lang="en-US" sz="2000" dirty="0" smtClean="0"/>
              <a:t>swipe</a:t>
            </a:r>
          </a:p>
          <a:p>
            <a:pPr marL="342900" indent="-342900">
              <a:buFont typeface="Arial"/>
              <a:buChar char="•"/>
            </a:pPr>
            <a:r>
              <a:rPr lang="en-US" sz="2000" dirty="0" smtClean="0"/>
              <a:t>move / delete (</a:t>
            </a:r>
            <a:r>
              <a:rPr lang="en-US" sz="2000" dirty="0" err="1" smtClean="0"/>
              <a:t>iOS</a:t>
            </a:r>
            <a:r>
              <a:rPr lang="en-US" sz="2000" dirty="0" smtClean="0"/>
              <a:t>)</a:t>
            </a:r>
          </a:p>
          <a:p>
            <a:pPr marL="342900" indent="-342900">
              <a:buFont typeface="Arial"/>
              <a:buChar char="•"/>
            </a:pPr>
            <a:endParaRPr lang="en-US" sz="2000" dirty="0" smtClean="0"/>
          </a:p>
          <a:p>
            <a:endParaRPr lang="en-US" sz="2000" dirty="0"/>
          </a:p>
        </p:txBody>
      </p:sp>
      <p:sp>
        <p:nvSpPr>
          <p:cNvPr id="5" name="Content Placeholder 2"/>
          <p:cNvSpPr txBox="1">
            <a:spLocks/>
          </p:cNvSpPr>
          <p:nvPr/>
        </p:nvSpPr>
        <p:spPr bwMode="auto">
          <a:xfrm>
            <a:off x="4724400" y="2768600"/>
            <a:ext cx="3957562"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l" defTabSz="457200" rtl="0" eaLnBrk="1" fontAlgn="base" hangingPunct="1">
              <a:spcBef>
                <a:spcPct val="20000"/>
              </a:spcBef>
              <a:spcAft>
                <a:spcPct val="0"/>
              </a:spcAft>
              <a:buFont typeface="Arial" charset="0"/>
              <a:defRPr sz="2400" kern="1200">
                <a:solidFill>
                  <a:srgbClr val="122956"/>
                </a:solidFill>
                <a:latin typeface="+mn-lt"/>
                <a:ea typeface="ＭＳ Ｐゴシック" charset="0"/>
                <a:cs typeface="ＭＳ Ｐゴシック" charset="0"/>
              </a:defRPr>
            </a:lvl1pPr>
            <a:lvl2pPr marL="457200" algn="l" defTabSz="457200" rtl="0" eaLnBrk="1" fontAlgn="base" hangingPunct="1">
              <a:spcBef>
                <a:spcPct val="20000"/>
              </a:spcBef>
              <a:spcAft>
                <a:spcPct val="0"/>
              </a:spcAft>
              <a:buFont typeface="Arial" charset="0"/>
              <a:defRPr sz="2000" kern="1200">
                <a:solidFill>
                  <a:srgbClr val="122956"/>
                </a:solidFill>
                <a:latin typeface="+mn-lt"/>
                <a:ea typeface="ＭＳ Ｐゴシック" charset="0"/>
                <a:cs typeface="+mn-cs"/>
              </a:defRPr>
            </a:lvl2pPr>
            <a:lvl3pPr marL="914400" algn="l" defTabSz="457200" rtl="0" eaLnBrk="1" fontAlgn="base" hangingPunct="1">
              <a:spcBef>
                <a:spcPct val="20000"/>
              </a:spcBef>
              <a:spcAft>
                <a:spcPct val="0"/>
              </a:spcAft>
              <a:buFont typeface="Arial" charset="0"/>
              <a:defRPr kern="1200">
                <a:solidFill>
                  <a:srgbClr val="122956"/>
                </a:solidFill>
                <a:latin typeface="+mn-lt"/>
                <a:ea typeface="ＭＳ Ｐゴシック" charset="0"/>
                <a:cs typeface="+mn-cs"/>
              </a:defRPr>
            </a:lvl3pPr>
            <a:lvl4pPr marL="1371600" algn="l" defTabSz="457200" rtl="0" eaLnBrk="1" fontAlgn="base" hangingPunct="1">
              <a:spcBef>
                <a:spcPct val="20000"/>
              </a:spcBef>
              <a:spcAft>
                <a:spcPct val="0"/>
              </a:spcAft>
              <a:buFont typeface="Arial" charset="0"/>
              <a:defRPr sz="20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Event object properties:</a:t>
            </a:r>
          </a:p>
          <a:p>
            <a:pPr marL="342900" indent="-342900">
              <a:buFont typeface="Arial"/>
              <a:buChar char="•"/>
            </a:pPr>
            <a:r>
              <a:rPr lang="en-US" sz="2000" dirty="0" smtClean="0"/>
              <a:t>index</a:t>
            </a:r>
          </a:p>
          <a:p>
            <a:pPr marL="342900" indent="-342900">
              <a:buFont typeface="Arial"/>
              <a:buChar char="•"/>
            </a:pPr>
            <a:r>
              <a:rPr lang="en-US" sz="2000" dirty="0" smtClean="0"/>
              <a:t>row</a:t>
            </a:r>
          </a:p>
          <a:p>
            <a:pPr marL="342900" indent="-342900">
              <a:buFont typeface="Arial"/>
              <a:buChar char="•"/>
            </a:pPr>
            <a:r>
              <a:rPr lang="en-US" sz="2000" dirty="0" err="1" smtClean="0"/>
              <a:t>rowData</a:t>
            </a:r>
            <a:endParaRPr lang="en-US" sz="2000" dirty="0" smtClean="0"/>
          </a:p>
          <a:p>
            <a:pPr marL="342900" indent="-342900">
              <a:buFont typeface="Arial"/>
              <a:buChar char="•"/>
            </a:pPr>
            <a:r>
              <a:rPr lang="en-US" sz="2000" dirty="0" smtClean="0"/>
              <a:t>source</a:t>
            </a:r>
          </a:p>
          <a:p>
            <a:pPr marL="342900" indent="-342900">
              <a:buFont typeface="Arial"/>
              <a:buChar char="•"/>
            </a:pPr>
            <a:r>
              <a:rPr lang="en-US" sz="2000" dirty="0" smtClean="0"/>
              <a:t>section</a:t>
            </a:r>
          </a:p>
          <a:p>
            <a:pPr marL="342900" indent="-342900">
              <a:buFont typeface="Arial"/>
              <a:buChar char="•"/>
            </a:pPr>
            <a:r>
              <a:rPr lang="en-US" sz="2000" dirty="0" err="1" smtClean="0"/>
              <a:t>searchMode</a:t>
            </a:r>
            <a:endParaRPr lang="en-US" sz="2000" dirty="0" smtClean="0"/>
          </a:p>
          <a:p>
            <a:endParaRPr lang="en-US" sz="2000" dirty="0"/>
          </a:p>
        </p:txBody>
      </p:sp>
      <p:sp>
        <p:nvSpPr>
          <p:cNvPr id="9" name="TextBox 8"/>
          <p:cNvSpPr txBox="1"/>
          <p:nvPr/>
        </p:nvSpPr>
        <p:spPr>
          <a:xfrm>
            <a:off x="628953" y="5942000"/>
            <a:ext cx="7765142" cy="369332"/>
          </a:xfrm>
          <a:prstGeom prst="rect">
            <a:avLst/>
          </a:prstGeom>
          <a:noFill/>
        </p:spPr>
        <p:txBody>
          <a:bodyPr wrap="square" rtlCol="0">
            <a:spAutoFit/>
          </a:bodyPr>
          <a:lstStyle/>
          <a:p>
            <a:pPr algn="ctr"/>
            <a:r>
              <a:rPr lang="en-US" sz="1800" dirty="0" smtClean="0">
                <a:solidFill>
                  <a:srgbClr val="122956"/>
                </a:solidFill>
              </a:rPr>
              <a:t>Long-press delete for </a:t>
            </a:r>
            <a:r>
              <a:rPr lang="en-US" sz="1800" dirty="0" err="1" smtClean="0">
                <a:solidFill>
                  <a:srgbClr val="122956"/>
                </a:solidFill>
              </a:rPr>
              <a:t>iOS</a:t>
            </a:r>
            <a:r>
              <a:rPr lang="en-US" sz="1800" dirty="0" smtClean="0">
                <a:solidFill>
                  <a:srgbClr val="122956"/>
                </a:solidFill>
              </a:rPr>
              <a:t> &amp; Android – https://</a:t>
            </a:r>
            <a:r>
              <a:rPr lang="en-US" sz="1800" dirty="0" err="1" smtClean="0">
                <a:solidFill>
                  <a:srgbClr val="122956"/>
                </a:solidFill>
              </a:rPr>
              <a:t>gist.github.com</a:t>
            </a:r>
            <a:r>
              <a:rPr lang="en-US" sz="1800" dirty="0" smtClean="0">
                <a:solidFill>
                  <a:srgbClr val="122956"/>
                </a:solidFill>
              </a:rPr>
              <a:t>/1018107</a:t>
            </a:r>
            <a:endParaRPr lang="en-US" sz="1800" dirty="0">
              <a:solidFill>
                <a:srgbClr val="122956"/>
              </a:solidFill>
            </a:endParaRPr>
          </a:p>
        </p:txBody>
      </p:sp>
    </p:spTree>
    <p:extLst>
      <p:ext uri="{BB962C8B-B14F-4D97-AF65-F5344CB8AC3E}">
        <p14:creationId xmlns:p14="http://schemas.microsoft.com/office/powerpoint/2010/main" val="242536586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Extras</a:t>
            </a:r>
            <a:endParaRPr lang="en-US" dirty="0"/>
          </a:p>
        </p:txBody>
      </p:sp>
      <p:sp>
        <p:nvSpPr>
          <p:cNvPr id="3" name="Content Placeholder 2"/>
          <p:cNvSpPr>
            <a:spLocks noGrp="1"/>
          </p:cNvSpPr>
          <p:nvPr>
            <p:ph idx="1"/>
          </p:nvPr>
        </p:nvSpPr>
        <p:spPr/>
        <p:txBody>
          <a:bodyPr/>
          <a:lstStyle/>
          <a:p>
            <a:r>
              <a:rPr lang="en-US" dirty="0" smtClean="0"/>
              <a:t>Scroll Events - </a:t>
            </a:r>
            <a:r>
              <a:rPr lang="en-US" dirty="0" err="1" smtClean="0"/>
              <a:t>contentOffset</a:t>
            </a:r>
            <a:r>
              <a:rPr lang="en-US" dirty="0" smtClean="0"/>
              <a:t> (</a:t>
            </a:r>
            <a:r>
              <a:rPr lang="en-US" dirty="0" err="1" smtClean="0"/>
              <a:t>iOS</a:t>
            </a:r>
            <a:r>
              <a:rPr lang="en-US" dirty="0" smtClean="0"/>
              <a:t> only)</a:t>
            </a:r>
          </a:p>
          <a:p>
            <a:endParaRPr lang="en-US" dirty="0"/>
          </a:p>
          <a:p>
            <a:r>
              <a:rPr lang="en-US" dirty="0" smtClean="0"/>
              <a:t>Scroll Events – </a:t>
            </a:r>
            <a:r>
              <a:rPr lang="en-US" dirty="0" err="1" smtClean="0"/>
              <a:t>firstVisibleItem</a:t>
            </a:r>
            <a:r>
              <a:rPr lang="en-US" dirty="0" smtClean="0"/>
              <a:t>, </a:t>
            </a:r>
            <a:r>
              <a:rPr lang="en-US" dirty="0" err="1" smtClean="0"/>
              <a:t>visibleItemCount</a:t>
            </a:r>
            <a:r>
              <a:rPr lang="en-US" dirty="0" smtClean="0"/>
              <a:t>, </a:t>
            </a:r>
            <a:r>
              <a:rPr lang="en-US" dirty="0" err="1" smtClean="0"/>
              <a:t>totalItemCount</a:t>
            </a:r>
            <a:r>
              <a:rPr lang="en-US" dirty="0" smtClean="0"/>
              <a:t> (Android only)</a:t>
            </a:r>
          </a:p>
          <a:p>
            <a:endParaRPr lang="en-US" dirty="0"/>
          </a:p>
          <a:p>
            <a:r>
              <a:rPr lang="en-US" dirty="0" smtClean="0"/>
              <a:t>Dynamic scrolling Android workarounds</a:t>
            </a:r>
          </a:p>
          <a:p>
            <a:pPr lvl="1"/>
            <a:r>
              <a:rPr lang="en-US" dirty="0">
                <a:hlinkClick r:id="rId3"/>
              </a:rPr>
              <a:t>https://gist.github.com/</a:t>
            </a:r>
            <a:r>
              <a:rPr lang="en-US" dirty="0" smtClean="0">
                <a:hlinkClick r:id="rId3"/>
              </a:rPr>
              <a:t>903895</a:t>
            </a:r>
            <a:endParaRPr lang="en-US" dirty="0" smtClean="0"/>
          </a:p>
          <a:p>
            <a:pPr lvl="1"/>
            <a:r>
              <a:rPr lang="en-US" dirty="0">
                <a:hlinkClick r:id="rId4"/>
              </a:rPr>
              <a:t>https://gist.github.com/</a:t>
            </a:r>
            <a:r>
              <a:rPr lang="en-US" dirty="0" smtClean="0">
                <a:hlinkClick r:id="rId4"/>
              </a:rPr>
              <a:t>810391</a:t>
            </a:r>
            <a:endParaRPr lang="en-US" dirty="0"/>
          </a:p>
          <a:p>
            <a:pPr lvl="1"/>
            <a:endParaRPr lang="en-US" dirty="0" smtClean="0"/>
          </a:p>
        </p:txBody>
      </p:sp>
    </p:spTree>
    <p:extLst>
      <p:ext uri="{BB962C8B-B14F-4D97-AF65-F5344CB8AC3E}">
        <p14:creationId xmlns:p14="http://schemas.microsoft.com/office/powerpoint/2010/main" val="395873837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3" name="Picture 5" descr="raised_paper.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36675" y="2106613"/>
            <a:ext cx="6456363" cy="218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4" name="Title 1"/>
          <p:cNvSpPr>
            <a:spLocks noGrp="1"/>
          </p:cNvSpPr>
          <p:nvPr>
            <p:ph type="ctrTitle" idx="4294967295"/>
          </p:nvPr>
        </p:nvSpPr>
        <p:spPr>
          <a:xfrm>
            <a:off x="766763" y="2330450"/>
            <a:ext cx="7772400" cy="1470025"/>
          </a:xfrm>
        </p:spPr>
        <p:txBody>
          <a:bodyPr/>
          <a:lstStyle/>
          <a:p>
            <a:pPr algn="ctr"/>
            <a:r>
              <a:rPr lang="en-US" sz="4800" i="1" dirty="0" smtClean="0">
                <a:solidFill>
                  <a:srgbClr val="122956"/>
                </a:solidFill>
                <a:latin typeface="Trebuchet MS" charset="0"/>
              </a:rPr>
              <a:t>Q&amp;A</a:t>
            </a:r>
            <a:endParaRPr lang="en-US" sz="4800" i="1" dirty="0">
              <a:solidFill>
                <a:srgbClr val="122956"/>
              </a:solidFill>
              <a:latin typeface="Trebuchet MS" charset="0"/>
            </a:endParaRPr>
          </a:p>
        </p:txBody>
      </p:sp>
    </p:spTree>
    <p:extLst>
      <p:ext uri="{BB962C8B-B14F-4D97-AF65-F5344CB8AC3E}">
        <p14:creationId xmlns:p14="http://schemas.microsoft.com/office/powerpoint/2010/main" val="40959996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Goals</a:t>
            </a:r>
            <a:endParaRPr lang="en-US" dirty="0"/>
          </a:p>
        </p:txBody>
      </p:sp>
      <p:sp>
        <p:nvSpPr>
          <p:cNvPr id="3" name="Content Placeholder 2"/>
          <p:cNvSpPr>
            <a:spLocks noGrp="1"/>
          </p:cNvSpPr>
          <p:nvPr>
            <p:ph idx="1"/>
          </p:nvPr>
        </p:nvSpPr>
        <p:spPr/>
        <p:txBody>
          <a:bodyPr/>
          <a:lstStyle/>
          <a:p>
            <a:pPr>
              <a:spcBef>
                <a:spcPts val="600"/>
              </a:spcBef>
              <a:buClrTx/>
              <a:buFontTx/>
              <a:buNone/>
            </a:pPr>
            <a:r>
              <a:rPr lang="en-US" dirty="0" smtClean="0"/>
              <a:t>Create custom table</a:t>
            </a:r>
          </a:p>
          <a:p>
            <a:pPr>
              <a:spcBef>
                <a:spcPts val="600"/>
              </a:spcBef>
              <a:buClrTx/>
              <a:buFontTx/>
              <a:buNone/>
            </a:pPr>
            <a:r>
              <a:rPr lang="en-US" dirty="0"/>
              <a:t>	</a:t>
            </a:r>
            <a:r>
              <a:rPr lang="en-US" dirty="0" smtClean="0"/>
              <a:t>- doesn’t fill entire viewport</a:t>
            </a:r>
          </a:p>
          <a:p>
            <a:pPr>
              <a:spcBef>
                <a:spcPts val="600"/>
              </a:spcBef>
              <a:buClrTx/>
              <a:buFontTx/>
              <a:buNone/>
            </a:pPr>
            <a:r>
              <a:rPr lang="en-US" dirty="0"/>
              <a:t>	</a:t>
            </a:r>
            <a:r>
              <a:rPr lang="en-US" dirty="0" smtClean="0"/>
              <a:t>- custom rows with backgrounds and child elements</a:t>
            </a:r>
          </a:p>
          <a:p>
            <a:pPr>
              <a:spcBef>
                <a:spcPts val="600"/>
              </a:spcBef>
              <a:buClrTx/>
              <a:buFontTx/>
              <a:buNone/>
            </a:pPr>
            <a:r>
              <a:rPr lang="en-US" dirty="0" smtClean="0"/>
              <a:t>	- table event listeners that react differently depending on </a:t>
            </a:r>
            <a:r>
              <a:rPr lang="en-US" smtClean="0"/>
              <a:t>which child element </a:t>
            </a:r>
            <a:r>
              <a:rPr lang="en-US" dirty="0" smtClean="0"/>
              <a:t>receives the event</a:t>
            </a:r>
            <a:endParaRPr lang="en-US" dirty="0"/>
          </a:p>
          <a:p>
            <a:pPr>
              <a:spcBef>
                <a:spcPts val="600"/>
              </a:spcBef>
              <a:buClrTx/>
              <a:buFontTx/>
              <a:buNone/>
            </a:pPr>
            <a:endParaRPr lang="en-US" dirty="0"/>
          </a:p>
          <a:p>
            <a:pPr>
              <a:spcBef>
                <a:spcPts val="600"/>
              </a:spcBef>
              <a:buClrTx/>
              <a:buFontTx/>
              <a:buNone/>
            </a:pPr>
            <a:r>
              <a:rPr lang="en-US" dirty="0" smtClean="0"/>
              <a:t>Demo and wiki URL</a:t>
            </a:r>
            <a:endParaRPr lang="en-US" dirty="0"/>
          </a:p>
        </p:txBody>
      </p:sp>
    </p:spTree>
    <p:extLst>
      <p:ext uri="{BB962C8B-B14F-4D97-AF65-F5344CB8AC3E}">
        <p14:creationId xmlns:p14="http://schemas.microsoft.com/office/powerpoint/2010/main" val="67931403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3" name="Picture 5" descr="raised_pap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36675" y="2106613"/>
            <a:ext cx="6456363" cy="218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4" name="Title 1"/>
          <p:cNvSpPr>
            <a:spLocks noGrp="1"/>
          </p:cNvSpPr>
          <p:nvPr>
            <p:ph type="ctrTitle" idx="4294967295"/>
          </p:nvPr>
        </p:nvSpPr>
        <p:spPr>
          <a:xfrm>
            <a:off x="766763" y="2330450"/>
            <a:ext cx="7772400" cy="1470025"/>
          </a:xfrm>
        </p:spPr>
        <p:txBody>
          <a:bodyPr/>
          <a:lstStyle/>
          <a:p>
            <a:pPr algn="ctr"/>
            <a:r>
              <a:rPr lang="en-US" sz="4800" i="1" dirty="0" smtClean="0">
                <a:solidFill>
                  <a:srgbClr val="122956"/>
                </a:solidFill>
                <a:latin typeface="Trebuchet MS" charset="0"/>
              </a:rPr>
              <a:t>Lab</a:t>
            </a:r>
            <a:endParaRPr lang="en-US" sz="4800" i="1" dirty="0">
              <a:solidFill>
                <a:srgbClr val="122956"/>
              </a:solidFill>
              <a:latin typeface="Trebuchet MS" charset="0"/>
            </a:endParaRPr>
          </a:p>
        </p:txBody>
      </p:sp>
    </p:spTree>
    <p:extLst>
      <p:ext uri="{BB962C8B-B14F-4D97-AF65-F5344CB8AC3E}">
        <p14:creationId xmlns:p14="http://schemas.microsoft.com/office/powerpoint/2010/main" val="3085404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TableView Examples</a:t>
            </a:r>
          </a:p>
          <a:p>
            <a:endParaRPr lang="en-US" dirty="0"/>
          </a:p>
          <a:p>
            <a:r>
              <a:rPr lang="en-US" dirty="0" smtClean="0"/>
              <a:t>TableView</a:t>
            </a:r>
            <a:r>
              <a:rPr lang="en-US" dirty="0"/>
              <a:t> </a:t>
            </a:r>
            <a:r>
              <a:rPr lang="en-US" dirty="0" smtClean="0"/>
              <a:t>Basics and Beyond</a:t>
            </a:r>
          </a:p>
          <a:p>
            <a:endParaRPr lang="en-US" dirty="0"/>
          </a:p>
          <a:p>
            <a:r>
              <a:rPr lang="en-US" dirty="0" smtClean="0"/>
              <a:t>Headers, Footers, and Sections</a:t>
            </a:r>
          </a:p>
          <a:p>
            <a:endParaRPr lang="en-US" dirty="0"/>
          </a:p>
          <a:p>
            <a:r>
              <a:rPr lang="en-US" dirty="0" smtClean="0"/>
              <a:t>Events and Extras</a:t>
            </a:r>
          </a:p>
        </p:txBody>
      </p:sp>
    </p:spTree>
    <p:extLst>
      <p:ext uri="{BB962C8B-B14F-4D97-AF65-F5344CB8AC3E}">
        <p14:creationId xmlns:p14="http://schemas.microsoft.com/office/powerpoint/2010/main" val="3892387562"/>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Screenshot_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474" y="1390316"/>
            <a:ext cx="3048000" cy="4381500"/>
          </a:xfrm>
          <a:prstGeom prst="rect">
            <a:avLst/>
          </a:prstGeom>
        </p:spPr>
      </p:pic>
      <p:sp>
        <p:nvSpPr>
          <p:cNvPr id="2" name="Title 1"/>
          <p:cNvSpPr>
            <a:spLocks noGrp="1"/>
          </p:cNvSpPr>
          <p:nvPr>
            <p:ph type="title"/>
          </p:nvPr>
        </p:nvSpPr>
        <p:spPr/>
        <p:txBody>
          <a:bodyPr/>
          <a:lstStyle/>
          <a:p>
            <a:r>
              <a:rPr lang="en-US" dirty="0" smtClean="0"/>
              <a:t>Examples</a:t>
            </a:r>
            <a:endParaRPr lang="en-US" dirty="0"/>
          </a:p>
        </p:txBody>
      </p:sp>
      <p:pic>
        <p:nvPicPr>
          <p:cNvPr id="3" name="Picture 2" descr="Screenshot_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3906" y="1390316"/>
            <a:ext cx="3048000" cy="4381500"/>
          </a:xfrm>
          <a:prstGeom prst="rect">
            <a:avLst/>
          </a:prstGeom>
        </p:spPr>
      </p:pic>
      <p:pic>
        <p:nvPicPr>
          <p:cNvPr id="9" name="Picture 8" descr="Screenshot_3.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60338" y="1390315"/>
            <a:ext cx="3048000" cy="4381501"/>
          </a:xfrm>
          <a:prstGeom prst="rect">
            <a:avLst/>
          </a:prstGeom>
        </p:spPr>
      </p:pic>
      <p:pic>
        <p:nvPicPr>
          <p:cNvPr id="10" name="Picture 9" descr="Screenshot_4.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86770" y="1390316"/>
            <a:ext cx="3048000" cy="4381500"/>
          </a:xfrm>
          <a:prstGeom prst="rect">
            <a:avLst/>
          </a:prstGeom>
        </p:spPr>
      </p:pic>
      <p:pic>
        <p:nvPicPr>
          <p:cNvPr id="11" name="Picture 10" descr="Screenshot_5.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13202" y="1390315"/>
            <a:ext cx="3048000" cy="4381500"/>
          </a:xfrm>
          <a:prstGeom prst="rect">
            <a:avLst/>
          </a:prstGeom>
        </p:spPr>
      </p:pic>
      <p:pic>
        <p:nvPicPr>
          <p:cNvPr id="12" name="Picture 11" descr="Screenshot_6.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39634" y="1390316"/>
            <a:ext cx="3048000" cy="4381500"/>
          </a:xfrm>
          <a:prstGeom prst="rect">
            <a:avLst/>
          </a:prstGeom>
        </p:spPr>
      </p:pic>
      <p:pic>
        <p:nvPicPr>
          <p:cNvPr id="13" name="Picture 12" descr="Screenshot_7.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866063" y="1390316"/>
            <a:ext cx="3048000" cy="4381500"/>
          </a:xfrm>
          <a:prstGeom prst="rect">
            <a:avLst/>
          </a:prstGeom>
        </p:spPr>
      </p:pic>
      <p:pic>
        <p:nvPicPr>
          <p:cNvPr id="14" name="Picture 36" descr="tv_advert.png"/>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8543606" y="0"/>
            <a:ext cx="480315" cy="48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3048716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par>
                                <p:cTn id="13" presetID="9" presetClass="exit" presetSubtype="0" fill="hold" nodeType="withEffect">
                                  <p:stCondLst>
                                    <p:cond delay="0"/>
                                  </p:stCondLst>
                                  <p:childTnLst>
                                    <p:animEffect transition="out" filter="dissolve">
                                      <p:cBhvr>
                                        <p:cTn id="14" dur="500"/>
                                        <p:tgtEl>
                                          <p:spTgt spid="8"/>
                                        </p:tgtEl>
                                      </p:cBhvr>
                                    </p:animEffect>
                                    <p:set>
                                      <p:cBhvr>
                                        <p:cTn id="15" dur="1" fill="hold">
                                          <p:stCondLst>
                                            <p:cond delay="499"/>
                                          </p:stCondLst>
                                        </p:cTn>
                                        <p:tgtEl>
                                          <p:spTgt spid="8"/>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dissolve">
                                      <p:cBhvr>
                                        <p:cTn id="20" dur="500"/>
                                        <p:tgtEl>
                                          <p:spTgt spid="9"/>
                                        </p:tgtEl>
                                      </p:cBhvr>
                                    </p:animEffect>
                                  </p:childTnLst>
                                </p:cTn>
                              </p:par>
                              <p:par>
                                <p:cTn id="21" presetID="9" presetClass="exit" presetSubtype="0" fill="hold" nodeType="withEffect">
                                  <p:stCondLst>
                                    <p:cond delay="0"/>
                                  </p:stCondLst>
                                  <p:childTnLst>
                                    <p:animEffect transition="out" filter="dissolve">
                                      <p:cBhvr>
                                        <p:cTn id="22" dur="500"/>
                                        <p:tgtEl>
                                          <p:spTgt spid="3"/>
                                        </p:tgtEl>
                                      </p:cBhvr>
                                    </p:animEffect>
                                    <p:set>
                                      <p:cBhvr>
                                        <p:cTn id="23" dur="1" fill="hold">
                                          <p:stCondLst>
                                            <p:cond delay="499"/>
                                          </p:stCondLst>
                                        </p:cTn>
                                        <p:tgtEl>
                                          <p:spTgt spid="3"/>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dissolve">
                                      <p:cBhvr>
                                        <p:cTn id="28" dur="500"/>
                                        <p:tgtEl>
                                          <p:spTgt spid="10"/>
                                        </p:tgtEl>
                                      </p:cBhvr>
                                    </p:animEffect>
                                  </p:childTnLst>
                                </p:cTn>
                              </p:par>
                              <p:par>
                                <p:cTn id="29" presetID="9" presetClass="exit" presetSubtype="0" fill="hold" nodeType="withEffect">
                                  <p:stCondLst>
                                    <p:cond delay="0"/>
                                  </p:stCondLst>
                                  <p:childTnLst>
                                    <p:animEffect transition="out" filter="dissolve">
                                      <p:cBhvr>
                                        <p:cTn id="30" dur="500"/>
                                        <p:tgtEl>
                                          <p:spTgt spid="9"/>
                                        </p:tgtEl>
                                      </p:cBhvr>
                                    </p:animEffect>
                                    <p:set>
                                      <p:cBhvr>
                                        <p:cTn id="31" dur="1" fill="hold">
                                          <p:stCondLst>
                                            <p:cond delay="499"/>
                                          </p:stCondLst>
                                        </p:cTn>
                                        <p:tgtEl>
                                          <p:spTgt spid="9"/>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dissolve">
                                      <p:cBhvr>
                                        <p:cTn id="36" dur="500"/>
                                        <p:tgtEl>
                                          <p:spTgt spid="11"/>
                                        </p:tgtEl>
                                      </p:cBhvr>
                                    </p:animEffect>
                                  </p:childTnLst>
                                </p:cTn>
                              </p:par>
                              <p:par>
                                <p:cTn id="37" presetID="9" presetClass="exit" presetSubtype="0" fill="hold" nodeType="withEffect">
                                  <p:stCondLst>
                                    <p:cond delay="0"/>
                                  </p:stCondLst>
                                  <p:childTnLst>
                                    <p:animEffect transition="out" filter="dissolve">
                                      <p:cBhvr>
                                        <p:cTn id="38" dur="500"/>
                                        <p:tgtEl>
                                          <p:spTgt spid="10"/>
                                        </p:tgtEl>
                                      </p:cBhvr>
                                    </p:animEffect>
                                    <p:set>
                                      <p:cBhvr>
                                        <p:cTn id="39" dur="1" fill="hold">
                                          <p:stCondLst>
                                            <p:cond delay="499"/>
                                          </p:stCondLst>
                                        </p:cTn>
                                        <p:tgtEl>
                                          <p:spTgt spid="10"/>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dissolve">
                                      <p:cBhvr>
                                        <p:cTn id="44" dur="500"/>
                                        <p:tgtEl>
                                          <p:spTgt spid="12"/>
                                        </p:tgtEl>
                                      </p:cBhvr>
                                    </p:animEffect>
                                  </p:childTnLst>
                                </p:cTn>
                              </p:par>
                              <p:par>
                                <p:cTn id="45" presetID="9" presetClass="exit" presetSubtype="0" fill="hold" nodeType="withEffect">
                                  <p:stCondLst>
                                    <p:cond delay="0"/>
                                  </p:stCondLst>
                                  <p:childTnLst>
                                    <p:animEffect transition="out" filter="dissolve">
                                      <p:cBhvr>
                                        <p:cTn id="46" dur="500"/>
                                        <p:tgtEl>
                                          <p:spTgt spid="11"/>
                                        </p:tgtEl>
                                      </p:cBhvr>
                                    </p:animEffect>
                                    <p:set>
                                      <p:cBhvr>
                                        <p:cTn id="47" dur="1" fill="hold">
                                          <p:stCondLst>
                                            <p:cond delay="499"/>
                                          </p:stCondLst>
                                        </p:cTn>
                                        <p:tgtEl>
                                          <p:spTgt spid="11"/>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dissolve">
                                      <p:cBhvr>
                                        <p:cTn id="52" dur="500"/>
                                        <p:tgtEl>
                                          <p:spTgt spid="13"/>
                                        </p:tgtEl>
                                      </p:cBhvr>
                                    </p:animEffect>
                                  </p:childTnLst>
                                </p:cTn>
                              </p:par>
                              <p:par>
                                <p:cTn id="53" presetID="9" presetClass="exit" presetSubtype="0" fill="hold" nodeType="withEffect">
                                  <p:stCondLst>
                                    <p:cond delay="0"/>
                                  </p:stCondLst>
                                  <p:childTnLst>
                                    <p:animEffect transition="out" filter="dissolve">
                                      <p:cBhvr>
                                        <p:cTn id="54" dur="500"/>
                                        <p:tgtEl>
                                          <p:spTgt spid="12"/>
                                        </p:tgtEl>
                                      </p:cBhvr>
                                    </p:animEffect>
                                    <p:set>
                                      <p:cBhvr>
                                        <p:cTn id="55" dur="1" fill="hold">
                                          <p:stCondLst>
                                            <p:cond delay="499"/>
                                          </p:stCondLst>
                                        </p:cTn>
                                        <p:tgtEl>
                                          <p:spTgt spid="12"/>
                                        </p:tgtEl>
                                        <p:attrNameLst>
                                          <p:attrName>style.visibility</p:attrName>
                                        </p:attrNameLst>
                                      </p:cBhvr>
                                      <p:to>
                                        <p:strVal val="hidden"/>
                                      </p:to>
                                    </p:set>
                                  </p:childTnLst>
                                </p:cTn>
                              </p:par>
                              <p:par>
                                <p:cTn id="56" presetID="9" presetClass="exit" presetSubtype="0" fill="hold" nodeType="withEffect">
                                  <p:stCondLst>
                                    <p:cond delay="0"/>
                                  </p:stCondLst>
                                  <p:childTnLst>
                                    <p:animEffect transition="out" filter="dissolve">
                                      <p:cBhvr>
                                        <p:cTn id="57" dur="500"/>
                                        <p:tgtEl>
                                          <p:spTgt spid="14"/>
                                        </p:tgtEl>
                                      </p:cBhvr>
                                    </p:animEffect>
                                    <p:set>
                                      <p:cBhvr>
                                        <p:cTn id="58"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a:t>
            </a:r>
            <a:r>
              <a:rPr lang="en-US" dirty="0" err="1" smtClean="0"/>
              <a:t>TableView</a:t>
            </a:r>
            <a:endParaRPr lang="en-US" dirty="0"/>
          </a:p>
        </p:txBody>
      </p:sp>
      <p:sp>
        <p:nvSpPr>
          <p:cNvPr id="3" name="Content Placeholder 2"/>
          <p:cNvSpPr>
            <a:spLocks noGrp="1"/>
          </p:cNvSpPr>
          <p:nvPr>
            <p:ph idx="1"/>
          </p:nvPr>
        </p:nvSpPr>
        <p:spPr/>
        <p:txBody>
          <a:bodyPr/>
          <a:lstStyle/>
          <a:p>
            <a:pPr>
              <a:spcBef>
                <a:spcPts val="600"/>
              </a:spcBef>
              <a:buClrTx/>
              <a:buFontTx/>
              <a:buNone/>
            </a:pPr>
            <a:r>
              <a:rPr lang="en-US" sz="2000" dirty="0" err="1">
                <a:latin typeface="Monaco" charset="0"/>
              </a:rPr>
              <a:t>var</a:t>
            </a:r>
            <a:r>
              <a:rPr lang="en-US" sz="2000" dirty="0">
                <a:latin typeface="Monaco" charset="0"/>
              </a:rPr>
              <a:t> table = new </a:t>
            </a:r>
            <a:r>
              <a:rPr lang="en-US" sz="2000" dirty="0" err="1">
                <a:latin typeface="Monaco" charset="0"/>
              </a:rPr>
              <a:t>Titanium.UI.createTableView</a:t>
            </a:r>
            <a:r>
              <a:rPr lang="en-US" sz="2000" dirty="0">
                <a:latin typeface="Monaco" charset="0"/>
              </a:rPr>
              <a:t>({</a:t>
            </a:r>
          </a:p>
          <a:p>
            <a:pPr>
              <a:spcBef>
                <a:spcPts val="600"/>
              </a:spcBef>
              <a:buClrTx/>
              <a:buFontTx/>
              <a:buNone/>
            </a:pPr>
            <a:r>
              <a:rPr lang="en-US" sz="2000" dirty="0">
                <a:latin typeface="Monaco" charset="0"/>
              </a:rPr>
              <a:t>	</a:t>
            </a:r>
            <a:r>
              <a:rPr lang="en-US" sz="2000" i="1" dirty="0">
                <a:latin typeface="Monaco" charset="0"/>
              </a:rPr>
              <a:t>properties</a:t>
            </a:r>
          </a:p>
          <a:p>
            <a:pPr>
              <a:spcBef>
                <a:spcPts val="600"/>
              </a:spcBef>
              <a:buClrTx/>
              <a:buFontTx/>
              <a:buNone/>
            </a:pPr>
            <a:r>
              <a:rPr lang="en-US" sz="2000" dirty="0">
                <a:latin typeface="Monaco" charset="0"/>
              </a:rPr>
              <a:t>});</a:t>
            </a:r>
          </a:p>
          <a:p>
            <a:endParaRPr lang="en-US" dirty="0" smtClean="0"/>
          </a:p>
          <a:p>
            <a:r>
              <a:rPr lang="en-US" dirty="0" smtClean="0"/>
              <a:t>Key table properties:</a:t>
            </a:r>
          </a:p>
          <a:p>
            <a:pPr marL="800100" lvl="1" indent="-342900">
              <a:buFont typeface="Arial"/>
              <a:buChar char="•"/>
            </a:pPr>
            <a:r>
              <a:rPr lang="en-US" dirty="0" smtClean="0"/>
              <a:t>height / width</a:t>
            </a:r>
          </a:p>
          <a:p>
            <a:pPr marL="800100" lvl="1" indent="-342900">
              <a:buFont typeface="Arial"/>
              <a:buChar char="•"/>
            </a:pPr>
            <a:r>
              <a:rPr lang="en-US" dirty="0" smtClean="0"/>
              <a:t>top / left</a:t>
            </a:r>
          </a:p>
          <a:p>
            <a:pPr marL="800100" lvl="1" indent="-342900">
              <a:buFont typeface="Arial"/>
              <a:buChar char="•"/>
            </a:pPr>
            <a:r>
              <a:rPr lang="en-US" dirty="0" err="1" smtClean="0"/>
              <a:t>backgroundColor</a:t>
            </a:r>
            <a:r>
              <a:rPr lang="en-US" dirty="0" smtClean="0"/>
              <a:t> / </a:t>
            </a:r>
            <a:r>
              <a:rPr lang="en-US" dirty="0" err="1" smtClean="0"/>
              <a:t>backgroundImage</a:t>
            </a:r>
            <a:endParaRPr lang="en-US" dirty="0" smtClean="0"/>
          </a:p>
          <a:p>
            <a:pPr marL="800100" lvl="1" indent="-342900">
              <a:buFont typeface="Arial"/>
              <a:buChar char="•"/>
            </a:pPr>
            <a:r>
              <a:rPr lang="en-US" dirty="0" err="1" smtClean="0"/>
              <a:t>rowHeight</a:t>
            </a:r>
            <a:r>
              <a:rPr lang="en-US" dirty="0" smtClean="0"/>
              <a:t> / </a:t>
            </a:r>
            <a:r>
              <a:rPr lang="en-US" dirty="0" err="1" smtClean="0"/>
              <a:t>minRowHeight</a:t>
            </a:r>
            <a:r>
              <a:rPr lang="en-US" dirty="0" smtClean="0"/>
              <a:t> / </a:t>
            </a:r>
            <a:r>
              <a:rPr lang="en-US" dirty="0" err="1" smtClean="0"/>
              <a:t>maxRowHeight</a:t>
            </a:r>
            <a:endParaRPr lang="en-US" dirty="0" smtClean="0"/>
          </a:p>
          <a:p>
            <a:pPr marL="800100" lvl="1" indent="-342900">
              <a:buFont typeface="Arial"/>
              <a:buChar char="•"/>
            </a:pPr>
            <a:r>
              <a:rPr lang="en-US" dirty="0" err="1" smtClean="0"/>
              <a:t>headerTitle</a:t>
            </a:r>
            <a:r>
              <a:rPr lang="en-US" dirty="0" smtClean="0"/>
              <a:t> / </a:t>
            </a:r>
            <a:r>
              <a:rPr lang="en-US" dirty="0" err="1" smtClean="0"/>
              <a:t>headerView</a:t>
            </a:r>
            <a:endParaRPr lang="en-US" dirty="0" smtClean="0"/>
          </a:p>
          <a:p>
            <a:pPr marL="800100" lvl="1" indent="-342900">
              <a:buFont typeface="Arial"/>
              <a:buChar char="•"/>
            </a:pPr>
            <a:r>
              <a:rPr lang="en-US" dirty="0" err="1" smtClean="0"/>
              <a:t>footerTitle</a:t>
            </a:r>
            <a:r>
              <a:rPr lang="en-US" dirty="0" smtClean="0"/>
              <a:t> / </a:t>
            </a:r>
            <a:r>
              <a:rPr lang="en-US" dirty="0" err="1" smtClean="0"/>
              <a:t>footerView</a:t>
            </a:r>
            <a:endParaRPr lang="en-US" dirty="0" smtClean="0"/>
          </a:p>
          <a:p>
            <a:pPr marL="800100" lvl="1" indent="-342900">
              <a:buFont typeface="Arial"/>
              <a:buChar char="•"/>
            </a:pPr>
            <a:r>
              <a:rPr lang="en-US" dirty="0" smtClean="0"/>
              <a:t>scrollable</a:t>
            </a:r>
            <a:endParaRPr lang="en-US" dirty="0"/>
          </a:p>
        </p:txBody>
      </p:sp>
    </p:spTree>
    <p:extLst>
      <p:ext uri="{BB962C8B-B14F-4D97-AF65-F5344CB8AC3E}">
        <p14:creationId xmlns:p14="http://schemas.microsoft.com/office/powerpoint/2010/main" val="287301760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Rows with Anonymous Objects</a:t>
            </a:r>
            <a:endParaRPr lang="en-US" dirty="0"/>
          </a:p>
        </p:txBody>
      </p:sp>
      <p:sp>
        <p:nvSpPr>
          <p:cNvPr id="3" name="Content Placeholder 2"/>
          <p:cNvSpPr>
            <a:spLocks noGrp="1"/>
          </p:cNvSpPr>
          <p:nvPr>
            <p:ph idx="1"/>
          </p:nvPr>
        </p:nvSpPr>
        <p:spPr/>
        <p:txBody>
          <a:bodyPr/>
          <a:lstStyle/>
          <a:p>
            <a:pPr>
              <a:spcBef>
                <a:spcPts val="600"/>
              </a:spcBef>
              <a:buClrTx/>
              <a:buFontTx/>
              <a:buNone/>
            </a:pPr>
            <a:r>
              <a:rPr lang="en-US" sz="2000" dirty="0" err="1">
                <a:latin typeface="Courier"/>
                <a:cs typeface="Courier"/>
              </a:rPr>
              <a:t>var</a:t>
            </a:r>
            <a:r>
              <a:rPr lang="en-US" sz="2000" dirty="0">
                <a:latin typeface="Courier"/>
                <a:cs typeface="Courier"/>
              </a:rPr>
              <a:t> </a:t>
            </a:r>
            <a:r>
              <a:rPr lang="en-US" sz="2000" dirty="0" err="1">
                <a:latin typeface="Courier"/>
                <a:cs typeface="Courier"/>
              </a:rPr>
              <a:t>tbl_data</a:t>
            </a:r>
            <a:r>
              <a:rPr lang="en-US" sz="2000" dirty="0">
                <a:latin typeface="Courier"/>
                <a:cs typeface="Courier"/>
              </a:rPr>
              <a:t> = [{</a:t>
            </a:r>
            <a:r>
              <a:rPr lang="en-US" sz="2000" dirty="0" err="1">
                <a:latin typeface="Courier"/>
                <a:cs typeface="Courier"/>
              </a:rPr>
              <a:t>title:'Row</a:t>
            </a:r>
            <a:r>
              <a:rPr lang="en-US" sz="2000" dirty="0">
                <a:latin typeface="Courier"/>
                <a:cs typeface="Courier"/>
              </a:rPr>
              <a:t> 1'}, {</a:t>
            </a:r>
            <a:r>
              <a:rPr lang="en-US" sz="2000" dirty="0" err="1">
                <a:latin typeface="Courier"/>
                <a:cs typeface="Courier"/>
              </a:rPr>
              <a:t>title:'Row</a:t>
            </a:r>
            <a:r>
              <a:rPr lang="en-US" sz="2000" dirty="0">
                <a:latin typeface="Courier"/>
                <a:cs typeface="Courier"/>
              </a:rPr>
              <a:t> 2'}]</a:t>
            </a:r>
            <a:r>
              <a:rPr lang="en-US" sz="2000" dirty="0" smtClean="0">
                <a:latin typeface="Courier"/>
                <a:cs typeface="Courier"/>
              </a:rPr>
              <a:t>;</a:t>
            </a:r>
          </a:p>
          <a:p>
            <a:pPr>
              <a:spcBef>
                <a:spcPts val="600"/>
              </a:spcBef>
              <a:buClrTx/>
              <a:buFontTx/>
              <a:buNone/>
            </a:pPr>
            <a:r>
              <a:rPr lang="en-US" sz="2000" dirty="0" err="1" smtClean="0">
                <a:latin typeface="Courier"/>
                <a:cs typeface="Courier"/>
              </a:rPr>
              <a:t>var</a:t>
            </a:r>
            <a:r>
              <a:rPr lang="en-US" sz="2000" dirty="0" smtClean="0">
                <a:latin typeface="Courier"/>
                <a:cs typeface="Courier"/>
              </a:rPr>
              <a:t> </a:t>
            </a:r>
            <a:r>
              <a:rPr lang="en-US" sz="2000" dirty="0">
                <a:latin typeface="Courier"/>
                <a:cs typeface="Courier"/>
              </a:rPr>
              <a:t>table = new </a:t>
            </a:r>
            <a:r>
              <a:rPr lang="en-US" sz="2000" dirty="0" err="1">
                <a:latin typeface="Courier"/>
                <a:cs typeface="Courier"/>
              </a:rPr>
              <a:t>Titanium.UI.createTableView</a:t>
            </a:r>
            <a:r>
              <a:rPr lang="en-US" sz="2000" dirty="0">
                <a:latin typeface="Courier"/>
                <a:cs typeface="Courier"/>
              </a:rPr>
              <a:t>({</a:t>
            </a:r>
          </a:p>
          <a:p>
            <a:pPr>
              <a:spcBef>
                <a:spcPts val="600"/>
              </a:spcBef>
              <a:buClrTx/>
              <a:buFontTx/>
              <a:buNone/>
            </a:pPr>
            <a:r>
              <a:rPr lang="en-US" sz="2000" dirty="0">
                <a:latin typeface="Courier"/>
                <a:cs typeface="Courier"/>
              </a:rPr>
              <a:t>	</a:t>
            </a:r>
            <a:r>
              <a:rPr lang="en-US" sz="2000" dirty="0" err="1">
                <a:latin typeface="Courier"/>
                <a:cs typeface="Courier"/>
              </a:rPr>
              <a:t>data:tbl_data</a:t>
            </a:r>
            <a:endParaRPr lang="en-US" sz="2000" dirty="0">
              <a:latin typeface="Courier"/>
              <a:cs typeface="Courier"/>
            </a:endParaRPr>
          </a:p>
          <a:p>
            <a:pPr>
              <a:spcBef>
                <a:spcPts val="600"/>
              </a:spcBef>
              <a:buClrTx/>
              <a:buFontTx/>
              <a:buNone/>
            </a:pPr>
            <a:r>
              <a:rPr lang="en-US" sz="2000" dirty="0">
                <a:latin typeface="Courier"/>
                <a:cs typeface="Courier"/>
              </a:rPr>
              <a:t>});</a:t>
            </a:r>
          </a:p>
          <a:p>
            <a:endParaRPr lang="en-US" sz="2000" dirty="0" smtClean="0">
              <a:latin typeface="Courier"/>
              <a:cs typeface="Courier"/>
            </a:endParaRPr>
          </a:p>
          <a:p>
            <a:r>
              <a:rPr lang="en-US" sz="2000" dirty="0" smtClean="0">
                <a:latin typeface="Courier"/>
                <a:cs typeface="Courier"/>
              </a:rPr>
              <a:t>// alternatively</a:t>
            </a:r>
          </a:p>
          <a:p>
            <a:r>
              <a:rPr lang="en-US" sz="2000" dirty="0" err="1" smtClean="0">
                <a:latin typeface="Courier"/>
                <a:cs typeface="Courier"/>
              </a:rPr>
              <a:t>table.setData</a:t>
            </a:r>
            <a:r>
              <a:rPr lang="en-US" sz="2000" dirty="0" smtClean="0">
                <a:latin typeface="Courier"/>
                <a:cs typeface="Courier"/>
              </a:rPr>
              <a:t>(</a:t>
            </a:r>
            <a:r>
              <a:rPr lang="en-US" sz="2000" dirty="0" err="1" smtClean="0">
                <a:latin typeface="Courier"/>
                <a:cs typeface="Courier"/>
              </a:rPr>
              <a:t>tbl_data</a:t>
            </a:r>
            <a:r>
              <a:rPr lang="en-US" sz="2000" dirty="0" smtClean="0">
                <a:latin typeface="Courier"/>
                <a:cs typeface="Courier"/>
              </a:rPr>
              <a:t>);</a:t>
            </a:r>
            <a:endParaRPr lang="en-US" sz="2000" dirty="0">
              <a:latin typeface="Courier"/>
              <a:cs typeface="Courier"/>
            </a:endParaRPr>
          </a:p>
        </p:txBody>
      </p:sp>
    </p:spTree>
    <p:extLst>
      <p:ext uri="{BB962C8B-B14F-4D97-AF65-F5344CB8AC3E}">
        <p14:creationId xmlns:p14="http://schemas.microsoft.com/office/powerpoint/2010/main" val="224254468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TableViewRow</a:t>
            </a:r>
            <a:r>
              <a:rPr lang="en-US" dirty="0" smtClean="0"/>
              <a:t> Object</a:t>
            </a:r>
            <a:endParaRPr lang="en-US" dirty="0"/>
          </a:p>
        </p:txBody>
      </p:sp>
      <p:sp>
        <p:nvSpPr>
          <p:cNvPr id="3" name="Content Placeholder 2"/>
          <p:cNvSpPr>
            <a:spLocks noGrp="1"/>
          </p:cNvSpPr>
          <p:nvPr>
            <p:ph idx="1"/>
          </p:nvPr>
        </p:nvSpPr>
        <p:spPr/>
        <p:txBody>
          <a:bodyPr/>
          <a:lstStyle/>
          <a:p>
            <a:pPr>
              <a:spcBef>
                <a:spcPts val="600"/>
              </a:spcBef>
              <a:buClrTx/>
              <a:buFontTx/>
              <a:buNone/>
            </a:pPr>
            <a:r>
              <a:rPr lang="en-US" sz="2000" dirty="0" err="1">
                <a:latin typeface="Monaco" charset="0"/>
              </a:rPr>
              <a:t>var</a:t>
            </a:r>
            <a:r>
              <a:rPr lang="en-US" sz="2000" dirty="0">
                <a:latin typeface="Monaco" charset="0"/>
              </a:rPr>
              <a:t> row = new </a:t>
            </a:r>
            <a:r>
              <a:rPr lang="en-US" sz="2000" dirty="0" err="1">
                <a:latin typeface="Monaco" charset="0"/>
              </a:rPr>
              <a:t>Titanium.UI.createTableViewRow</a:t>
            </a:r>
            <a:r>
              <a:rPr lang="en-US" sz="2000" dirty="0">
                <a:latin typeface="Monaco" charset="0"/>
              </a:rPr>
              <a:t>({</a:t>
            </a:r>
          </a:p>
          <a:p>
            <a:pPr>
              <a:spcBef>
                <a:spcPts val="600"/>
              </a:spcBef>
              <a:buClrTx/>
              <a:buFontTx/>
              <a:buNone/>
            </a:pPr>
            <a:r>
              <a:rPr lang="en-US" sz="2000" dirty="0">
                <a:latin typeface="Monaco" charset="0"/>
              </a:rPr>
              <a:t>	</a:t>
            </a:r>
            <a:r>
              <a:rPr lang="en-US" sz="2000" i="1" dirty="0">
                <a:latin typeface="Monaco" charset="0"/>
              </a:rPr>
              <a:t>properties</a:t>
            </a:r>
          </a:p>
          <a:p>
            <a:pPr>
              <a:spcBef>
                <a:spcPts val="600"/>
              </a:spcBef>
              <a:buClrTx/>
              <a:buFontTx/>
              <a:buNone/>
            </a:pPr>
            <a:r>
              <a:rPr lang="en-US" sz="2000" dirty="0">
                <a:latin typeface="Monaco" charset="0"/>
              </a:rPr>
              <a:t>});</a:t>
            </a:r>
          </a:p>
          <a:p>
            <a:pPr>
              <a:spcBef>
                <a:spcPts val="600"/>
              </a:spcBef>
              <a:buClrTx/>
              <a:buFontTx/>
              <a:buNone/>
            </a:pPr>
            <a:r>
              <a:rPr lang="en-US" sz="2000" dirty="0" err="1">
                <a:latin typeface="Monaco" charset="0"/>
              </a:rPr>
              <a:t>table.appendRow</a:t>
            </a:r>
            <a:r>
              <a:rPr lang="en-US" sz="2000" dirty="0">
                <a:latin typeface="Monaco" charset="0"/>
              </a:rPr>
              <a:t>(row);</a:t>
            </a:r>
          </a:p>
          <a:p>
            <a:endParaRPr lang="en-US" dirty="0" smtClean="0"/>
          </a:p>
          <a:p>
            <a:r>
              <a:rPr lang="en-US" dirty="0" smtClean="0"/>
              <a:t>Key properties:</a:t>
            </a:r>
          </a:p>
          <a:p>
            <a:pPr marL="800100" lvl="1" indent="-342900">
              <a:buFont typeface="Arial"/>
              <a:buChar char="•"/>
            </a:pPr>
            <a:r>
              <a:rPr lang="en-US" dirty="0" smtClean="0"/>
              <a:t>title</a:t>
            </a:r>
          </a:p>
          <a:p>
            <a:pPr marL="800100" lvl="1" indent="-342900">
              <a:buFont typeface="Arial"/>
              <a:buChar char="•"/>
            </a:pPr>
            <a:r>
              <a:rPr lang="en-US" dirty="0" smtClean="0"/>
              <a:t>height / width / top / left</a:t>
            </a:r>
          </a:p>
          <a:p>
            <a:pPr marL="800100" lvl="1" indent="-342900">
              <a:buFont typeface="Arial"/>
              <a:buChar char="•"/>
            </a:pPr>
            <a:r>
              <a:rPr lang="en-US" dirty="0" smtClean="0"/>
              <a:t>color / </a:t>
            </a:r>
            <a:r>
              <a:rPr lang="en-US" dirty="0" err="1" smtClean="0"/>
              <a:t>backgroundColor</a:t>
            </a:r>
            <a:endParaRPr lang="en-US" dirty="0" smtClean="0"/>
          </a:p>
          <a:p>
            <a:pPr marL="800100" lvl="1" indent="-342900">
              <a:buFont typeface="Arial"/>
              <a:buChar char="•"/>
            </a:pPr>
            <a:r>
              <a:rPr lang="en-US" dirty="0" err="1" smtClean="0"/>
              <a:t>leftImage</a:t>
            </a:r>
            <a:r>
              <a:rPr lang="en-US" dirty="0" smtClean="0"/>
              <a:t> / </a:t>
            </a:r>
            <a:r>
              <a:rPr lang="en-US" dirty="0" err="1" smtClean="0"/>
              <a:t>rightImage</a:t>
            </a:r>
            <a:endParaRPr lang="en-US"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b="48973"/>
          <a:stretch>
            <a:fillRect/>
          </a:stretch>
        </p:blipFill>
        <p:spPr bwMode="auto">
          <a:xfrm>
            <a:off x="5486400" y="3657600"/>
            <a:ext cx="3028950" cy="2193925"/>
          </a:xfrm>
          <a:prstGeom prst="rect">
            <a:avLst/>
          </a:prstGeom>
          <a:noFill/>
          <a:ln>
            <a:noFill/>
          </a:ln>
          <a:effectLst/>
          <a:extLst>
            <a:ext uri="{909E8E84-426E-40dd-AFC4-6F175D3DCCD1}">
              <a14:hiddenFill xmlns:a14="http://schemas.microsoft.com/office/drawing/2010/main">
                <a:blipFill dpi="0" rotWithShape="0">
                  <a:blip/>
                  <a:srcRect b="48973"/>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3040299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Row Indicators</a:t>
            </a:r>
            <a:endParaRPr lang="en-US" dirty="0"/>
          </a:p>
        </p:txBody>
      </p:sp>
      <p:sp>
        <p:nvSpPr>
          <p:cNvPr id="3" name="Content Placeholder 2"/>
          <p:cNvSpPr>
            <a:spLocks noGrp="1"/>
          </p:cNvSpPr>
          <p:nvPr>
            <p:ph idx="1"/>
          </p:nvPr>
        </p:nvSpPr>
        <p:spPr/>
        <p:txBody>
          <a:bodyPr/>
          <a:lstStyle/>
          <a:p>
            <a:pPr algn="ctr"/>
            <a:endParaRPr lang="en-US" dirty="0" smtClean="0"/>
          </a:p>
          <a:p>
            <a:pPr algn="ctr"/>
            <a:endParaRPr lang="en-US" dirty="0" smtClean="0"/>
          </a:p>
          <a:p>
            <a:pPr algn="ctr"/>
            <a:r>
              <a:rPr lang="en-US" dirty="0" err="1" smtClean="0"/>
              <a:t>hasChild</a:t>
            </a:r>
            <a:endParaRPr lang="en-US" dirty="0" smtClean="0"/>
          </a:p>
          <a:p>
            <a:pPr algn="ctr"/>
            <a:endParaRPr lang="en-US" dirty="0"/>
          </a:p>
          <a:p>
            <a:pPr algn="ctr"/>
            <a:r>
              <a:rPr lang="en-US" dirty="0" err="1" smtClean="0"/>
              <a:t>hasDetail</a:t>
            </a:r>
            <a:endParaRPr lang="en-US" dirty="0" smtClean="0"/>
          </a:p>
          <a:p>
            <a:pPr algn="ctr"/>
            <a:endParaRPr lang="en-US" dirty="0"/>
          </a:p>
          <a:p>
            <a:pPr algn="ctr"/>
            <a:r>
              <a:rPr lang="en-US" dirty="0" err="1" smtClean="0"/>
              <a:t>hasCheck</a:t>
            </a:r>
            <a:endParaRPr lang="en-US" dirty="0"/>
          </a:p>
        </p:txBody>
      </p:sp>
      <p:pic>
        <p:nvPicPr>
          <p:cNvPr id="4" name="Picture 3" descr="Screen shot 2011-06-03 at 2.17.4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084" y="2053395"/>
            <a:ext cx="2968124" cy="2407770"/>
          </a:xfrm>
          <a:prstGeom prst="rect">
            <a:avLst/>
          </a:prstGeom>
        </p:spPr>
      </p:pic>
      <p:pic>
        <p:nvPicPr>
          <p:cNvPr id="5" name="Picture 4"/>
          <p:cNvPicPr>
            <a:picLocks noChangeAspect="1" noChangeArrowheads="1"/>
          </p:cNvPicPr>
          <p:nvPr/>
        </p:nvPicPr>
        <p:blipFill>
          <a:blip r:embed="rId4">
            <a:extLst>
              <a:ext uri="{28A0092B-C50C-407E-A947-70E740481C1C}">
                <a14:useLocalDpi xmlns:a14="http://schemas.microsoft.com/office/drawing/2010/main" val="0"/>
              </a:ext>
            </a:extLst>
          </a:blip>
          <a:srcRect b="48973"/>
          <a:stretch>
            <a:fillRect/>
          </a:stretch>
        </p:blipFill>
        <p:spPr bwMode="auto">
          <a:xfrm>
            <a:off x="5914176" y="2053395"/>
            <a:ext cx="3028950" cy="2193925"/>
          </a:xfrm>
          <a:prstGeom prst="rect">
            <a:avLst/>
          </a:prstGeom>
          <a:noFill/>
          <a:ln>
            <a:noFill/>
          </a:ln>
          <a:effectLst/>
          <a:extLst>
            <a:ext uri="{909E8E84-426E-40dd-AFC4-6F175D3DCCD1}">
              <a14:hiddenFill xmlns:a14="http://schemas.microsoft.com/office/drawing/2010/main">
                <a:blipFill dpi="0" rotWithShape="0">
                  <a:blip/>
                  <a:srcRect b="48973"/>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6" name="Line 8"/>
          <p:cNvSpPr>
            <a:spLocks noChangeShapeType="1"/>
          </p:cNvSpPr>
          <p:nvPr/>
        </p:nvSpPr>
        <p:spPr bwMode="auto">
          <a:xfrm flipH="1" flipV="1">
            <a:off x="5283283" y="2552700"/>
            <a:ext cx="3272505" cy="374984"/>
          </a:xfrm>
          <a:prstGeom prst="line">
            <a:avLst/>
          </a:prstGeom>
          <a:noFill/>
          <a:ln w="38100">
            <a:solidFill>
              <a:srgbClr val="9C030B"/>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8"/>
          <p:cNvSpPr>
            <a:spLocks noChangeShapeType="1"/>
          </p:cNvSpPr>
          <p:nvPr/>
        </p:nvSpPr>
        <p:spPr bwMode="auto">
          <a:xfrm flipH="1">
            <a:off x="5301985" y="3381542"/>
            <a:ext cx="3039909" cy="0"/>
          </a:xfrm>
          <a:prstGeom prst="line">
            <a:avLst/>
          </a:prstGeom>
          <a:noFill/>
          <a:ln w="38100">
            <a:solidFill>
              <a:srgbClr val="9C030B"/>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8"/>
          <p:cNvSpPr>
            <a:spLocks noChangeShapeType="1"/>
          </p:cNvSpPr>
          <p:nvPr/>
        </p:nvSpPr>
        <p:spPr bwMode="auto">
          <a:xfrm flipH="1">
            <a:off x="5283282" y="3689684"/>
            <a:ext cx="3165559" cy="556968"/>
          </a:xfrm>
          <a:prstGeom prst="line">
            <a:avLst/>
          </a:prstGeom>
          <a:noFill/>
          <a:ln w="38100">
            <a:solidFill>
              <a:srgbClr val="9C030B"/>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8"/>
          <p:cNvSpPr>
            <a:spLocks noChangeShapeType="1"/>
          </p:cNvSpPr>
          <p:nvPr/>
        </p:nvSpPr>
        <p:spPr bwMode="auto">
          <a:xfrm flipV="1">
            <a:off x="3128211" y="2552700"/>
            <a:ext cx="761998" cy="147721"/>
          </a:xfrm>
          <a:prstGeom prst="line">
            <a:avLst/>
          </a:prstGeom>
          <a:noFill/>
          <a:ln w="38100">
            <a:solidFill>
              <a:srgbClr val="9C030B"/>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8"/>
          <p:cNvSpPr>
            <a:spLocks noChangeShapeType="1"/>
          </p:cNvSpPr>
          <p:nvPr/>
        </p:nvSpPr>
        <p:spPr bwMode="auto">
          <a:xfrm>
            <a:off x="3128211" y="3796632"/>
            <a:ext cx="655051" cy="450020"/>
          </a:xfrm>
          <a:prstGeom prst="line">
            <a:avLst/>
          </a:prstGeom>
          <a:noFill/>
          <a:ln w="38100">
            <a:solidFill>
              <a:srgbClr val="9C030B"/>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Tree>
    <p:extLst>
      <p:ext uri="{BB962C8B-B14F-4D97-AF65-F5344CB8AC3E}">
        <p14:creationId xmlns:p14="http://schemas.microsoft.com/office/powerpoint/2010/main" val="3444952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Table and Row Properties</a:t>
            </a:r>
            <a:endParaRPr lang="en-US" dirty="0"/>
          </a:p>
        </p:txBody>
      </p:sp>
      <p:pic>
        <p:nvPicPr>
          <p:cNvPr id="4" name="Picture 3" descr="Screenshot_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1158" y="1915955"/>
            <a:ext cx="3048000" cy="4381500"/>
          </a:xfrm>
          <a:prstGeom prst="rect">
            <a:avLst/>
          </a:prstGeom>
        </p:spPr>
      </p:pic>
      <p:sp>
        <p:nvSpPr>
          <p:cNvPr id="6" name="Line 8"/>
          <p:cNvSpPr>
            <a:spLocks noChangeShapeType="1"/>
          </p:cNvSpPr>
          <p:nvPr/>
        </p:nvSpPr>
        <p:spPr bwMode="auto">
          <a:xfrm flipH="1">
            <a:off x="2409068" y="3569557"/>
            <a:ext cx="745874" cy="0"/>
          </a:xfrm>
          <a:prstGeom prst="line">
            <a:avLst/>
          </a:prstGeom>
          <a:noFill/>
          <a:ln w="38100">
            <a:solidFill>
              <a:srgbClr val="9C030B"/>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Rectangle 3"/>
          <p:cNvSpPr>
            <a:spLocks/>
          </p:cNvSpPr>
          <p:nvPr/>
        </p:nvSpPr>
        <p:spPr bwMode="auto">
          <a:xfrm>
            <a:off x="52913" y="3338725"/>
            <a:ext cx="2619185" cy="461665"/>
          </a:xfrm>
          <a:prstGeom prst="rect">
            <a:avLst/>
          </a:prstGeom>
          <a:solidFill>
            <a:srgbClr val="9C030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tIns="91440" bIns="91440" anchor="ctr">
            <a:spAutoFit/>
          </a:bodyPr>
          <a:lstStyle/>
          <a:p>
            <a:pPr marL="39688" algn="ctr"/>
            <a:r>
              <a:rPr lang="en-US" sz="1800" dirty="0" smtClean="0">
                <a:solidFill>
                  <a:schemeClr val="bg1"/>
                </a:solidFill>
                <a:cs typeface="Trebuchet MS" charset="0"/>
              </a:rPr>
              <a:t>Row: </a:t>
            </a:r>
            <a:r>
              <a:rPr lang="en-US" sz="1800" dirty="0" err="1" smtClean="0">
                <a:solidFill>
                  <a:schemeClr val="bg1"/>
                </a:solidFill>
                <a:cs typeface="Trebuchet MS" charset="0"/>
              </a:rPr>
              <a:t>leftImage</a:t>
            </a:r>
            <a:endParaRPr lang="en-US" sz="1800" dirty="0">
              <a:solidFill>
                <a:schemeClr val="bg1"/>
              </a:solidFill>
              <a:cs typeface="Trebuchet MS" charset="0"/>
            </a:endParaRPr>
          </a:p>
        </p:txBody>
      </p:sp>
      <p:sp>
        <p:nvSpPr>
          <p:cNvPr id="8" name="Line 8"/>
          <p:cNvSpPr>
            <a:spLocks noChangeShapeType="1"/>
          </p:cNvSpPr>
          <p:nvPr/>
        </p:nvSpPr>
        <p:spPr bwMode="auto">
          <a:xfrm>
            <a:off x="5842051" y="3569557"/>
            <a:ext cx="850315" cy="0"/>
          </a:xfrm>
          <a:prstGeom prst="line">
            <a:avLst/>
          </a:prstGeom>
          <a:noFill/>
          <a:ln w="38100">
            <a:solidFill>
              <a:srgbClr val="9C030B"/>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Rectangle 3"/>
          <p:cNvSpPr>
            <a:spLocks/>
          </p:cNvSpPr>
          <p:nvPr/>
        </p:nvSpPr>
        <p:spPr bwMode="auto">
          <a:xfrm>
            <a:off x="6435887" y="3338725"/>
            <a:ext cx="2585751" cy="461665"/>
          </a:xfrm>
          <a:prstGeom prst="rect">
            <a:avLst/>
          </a:prstGeom>
          <a:solidFill>
            <a:srgbClr val="9C030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tIns="91440" bIns="91440" anchor="ctr">
            <a:spAutoFit/>
          </a:bodyPr>
          <a:lstStyle/>
          <a:p>
            <a:pPr marL="39688" algn="ctr"/>
            <a:r>
              <a:rPr lang="en-US" sz="1800" dirty="0" smtClean="0">
                <a:solidFill>
                  <a:schemeClr val="bg1"/>
                </a:solidFill>
                <a:cs typeface="Trebuchet MS" charset="0"/>
              </a:rPr>
              <a:t>Row: </a:t>
            </a:r>
            <a:r>
              <a:rPr lang="en-US" sz="1800" dirty="0" err="1" smtClean="0">
                <a:solidFill>
                  <a:schemeClr val="bg1"/>
                </a:solidFill>
                <a:cs typeface="Trebuchet MS" charset="0"/>
              </a:rPr>
              <a:t>rightImage</a:t>
            </a:r>
            <a:endParaRPr lang="en-US" sz="1800" dirty="0">
              <a:solidFill>
                <a:schemeClr val="bg1"/>
              </a:solidFill>
              <a:cs typeface="Trebuchet MS" charset="0"/>
            </a:endParaRPr>
          </a:p>
        </p:txBody>
      </p:sp>
      <p:sp>
        <p:nvSpPr>
          <p:cNvPr id="14" name="Line 8"/>
          <p:cNvSpPr>
            <a:spLocks noChangeShapeType="1"/>
          </p:cNvSpPr>
          <p:nvPr/>
        </p:nvSpPr>
        <p:spPr bwMode="auto">
          <a:xfrm flipH="1">
            <a:off x="2438150" y="2732469"/>
            <a:ext cx="663320" cy="0"/>
          </a:xfrm>
          <a:prstGeom prst="line">
            <a:avLst/>
          </a:prstGeom>
          <a:noFill/>
          <a:ln w="38100">
            <a:solidFill>
              <a:srgbClr val="9C030B"/>
            </a:solidFill>
            <a:round/>
            <a:headEnd type="none"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5" name="Rectangle 3"/>
          <p:cNvSpPr>
            <a:spLocks/>
          </p:cNvSpPr>
          <p:nvPr/>
        </p:nvSpPr>
        <p:spPr bwMode="auto">
          <a:xfrm>
            <a:off x="81995" y="2501637"/>
            <a:ext cx="2619185" cy="461665"/>
          </a:xfrm>
          <a:prstGeom prst="rect">
            <a:avLst/>
          </a:prstGeom>
          <a:solidFill>
            <a:srgbClr val="9C030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tIns="91440" bIns="91440" anchor="ctr">
            <a:spAutoFit/>
          </a:bodyPr>
          <a:lstStyle/>
          <a:p>
            <a:pPr marL="39688" algn="ctr"/>
            <a:r>
              <a:rPr lang="en-US" sz="1800" dirty="0" smtClean="0">
                <a:solidFill>
                  <a:schemeClr val="bg1"/>
                </a:solidFill>
                <a:cs typeface="Trebuchet MS" charset="0"/>
              </a:rPr>
              <a:t>Table: top</a:t>
            </a:r>
            <a:endParaRPr lang="en-US" sz="1800" dirty="0">
              <a:solidFill>
                <a:schemeClr val="bg1"/>
              </a:solidFill>
              <a:cs typeface="Trebuchet MS" charset="0"/>
            </a:endParaRPr>
          </a:p>
        </p:txBody>
      </p:sp>
      <p:cxnSp>
        <p:nvCxnSpPr>
          <p:cNvPr id="17" name="Straight Arrow Connector 16"/>
          <p:cNvCxnSpPr/>
          <p:nvPr/>
        </p:nvCxnSpPr>
        <p:spPr>
          <a:xfrm>
            <a:off x="3101470" y="2341247"/>
            <a:ext cx="0" cy="786597"/>
          </a:xfrm>
          <a:prstGeom prst="straightConnector1">
            <a:avLst/>
          </a:prstGeom>
          <a:ln>
            <a:solidFill>
              <a:schemeClr val="accent2"/>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21" name="Line 8"/>
          <p:cNvSpPr>
            <a:spLocks noChangeShapeType="1"/>
          </p:cNvSpPr>
          <p:nvPr/>
        </p:nvSpPr>
        <p:spPr bwMode="auto">
          <a:xfrm flipV="1">
            <a:off x="4724401" y="2149080"/>
            <a:ext cx="1967966" cy="1051319"/>
          </a:xfrm>
          <a:prstGeom prst="line">
            <a:avLst/>
          </a:prstGeom>
          <a:noFill/>
          <a:ln w="38100">
            <a:solidFill>
              <a:srgbClr val="9C030B"/>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2" name="Rectangle 3"/>
          <p:cNvSpPr>
            <a:spLocks/>
          </p:cNvSpPr>
          <p:nvPr/>
        </p:nvSpPr>
        <p:spPr bwMode="auto">
          <a:xfrm>
            <a:off x="6435887" y="1918251"/>
            <a:ext cx="2585751" cy="461665"/>
          </a:xfrm>
          <a:prstGeom prst="rect">
            <a:avLst/>
          </a:prstGeom>
          <a:solidFill>
            <a:srgbClr val="9C030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tIns="91440" bIns="91440" anchor="ctr">
            <a:spAutoFit/>
          </a:bodyPr>
          <a:lstStyle/>
          <a:p>
            <a:pPr marL="39688" algn="ctr"/>
            <a:r>
              <a:rPr lang="en-US" sz="1800" dirty="0" smtClean="0">
                <a:solidFill>
                  <a:schemeClr val="bg1"/>
                </a:solidFill>
                <a:cs typeface="Trebuchet MS" charset="0"/>
              </a:rPr>
              <a:t>Row: </a:t>
            </a:r>
            <a:r>
              <a:rPr lang="en-US" sz="1800" dirty="0" err="1" smtClean="0">
                <a:solidFill>
                  <a:schemeClr val="bg1"/>
                </a:solidFill>
                <a:cs typeface="Trebuchet MS" charset="0"/>
              </a:rPr>
              <a:t>backgroundImage</a:t>
            </a:r>
            <a:endParaRPr lang="en-US" sz="1800" dirty="0">
              <a:solidFill>
                <a:schemeClr val="bg1"/>
              </a:solidFill>
              <a:cs typeface="Trebuchet MS" charset="0"/>
            </a:endParaRPr>
          </a:p>
        </p:txBody>
      </p:sp>
      <p:sp>
        <p:nvSpPr>
          <p:cNvPr id="23" name="Line 8"/>
          <p:cNvSpPr>
            <a:spLocks noChangeShapeType="1"/>
          </p:cNvSpPr>
          <p:nvPr/>
        </p:nvSpPr>
        <p:spPr bwMode="auto">
          <a:xfrm flipH="1" flipV="1">
            <a:off x="2590800" y="4343400"/>
            <a:ext cx="564142" cy="538396"/>
          </a:xfrm>
          <a:prstGeom prst="line">
            <a:avLst/>
          </a:prstGeom>
          <a:noFill/>
          <a:ln w="38100">
            <a:solidFill>
              <a:srgbClr val="9C030B"/>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4" name="Rectangle 3"/>
          <p:cNvSpPr>
            <a:spLocks/>
          </p:cNvSpPr>
          <p:nvPr/>
        </p:nvSpPr>
        <p:spPr bwMode="auto">
          <a:xfrm>
            <a:off x="52913" y="4192303"/>
            <a:ext cx="2619185" cy="461665"/>
          </a:xfrm>
          <a:prstGeom prst="rect">
            <a:avLst/>
          </a:prstGeom>
          <a:solidFill>
            <a:srgbClr val="9C030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tIns="91440" bIns="91440" anchor="ctr">
            <a:spAutoFit/>
          </a:bodyPr>
          <a:lstStyle/>
          <a:p>
            <a:pPr marL="39688" algn="ctr"/>
            <a:r>
              <a:rPr lang="en-US" sz="1800" dirty="0" smtClean="0">
                <a:solidFill>
                  <a:schemeClr val="bg1"/>
                </a:solidFill>
                <a:cs typeface="Trebuchet MS" charset="0"/>
              </a:rPr>
              <a:t>Row: </a:t>
            </a:r>
            <a:r>
              <a:rPr lang="en-US" sz="1800" dirty="0" err="1" smtClean="0">
                <a:solidFill>
                  <a:schemeClr val="bg1"/>
                </a:solidFill>
                <a:cs typeface="Trebuchet MS" charset="0"/>
              </a:rPr>
              <a:t>backgroundImage</a:t>
            </a:r>
            <a:endParaRPr lang="en-US" sz="1800" dirty="0">
              <a:solidFill>
                <a:schemeClr val="bg1"/>
              </a:solidFill>
              <a:cs typeface="Trebuchet MS" charset="0"/>
            </a:endParaRPr>
          </a:p>
        </p:txBody>
      </p:sp>
      <p:sp>
        <p:nvSpPr>
          <p:cNvPr id="3" name="TextBox 2"/>
          <p:cNvSpPr txBox="1"/>
          <p:nvPr/>
        </p:nvSpPr>
        <p:spPr>
          <a:xfrm>
            <a:off x="6373246" y="4187915"/>
            <a:ext cx="2313554" cy="369332"/>
          </a:xfrm>
          <a:prstGeom prst="rect">
            <a:avLst/>
          </a:prstGeom>
          <a:noFill/>
        </p:spPr>
        <p:txBody>
          <a:bodyPr wrap="none" rtlCol="0">
            <a:spAutoFit/>
          </a:bodyPr>
          <a:lstStyle/>
          <a:p>
            <a:r>
              <a:rPr lang="en-US" sz="1800" dirty="0" smtClean="0"/>
              <a:t>(Row text via labels)</a:t>
            </a:r>
            <a:endParaRPr lang="en-US" sz="1800" dirty="0"/>
          </a:p>
        </p:txBody>
      </p:sp>
    </p:spTree>
    <p:extLst>
      <p:ext uri="{BB962C8B-B14F-4D97-AF65-F5344CB8AC3E}">
        <p14:creationId xmlns:p14="http://schemas.microsoft.com/office/powerpoint/2010/main" val="333417556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Table Rows</a:t>
            </a:r>
            <a:endParaRPr lang="en-US" dirty="0"/>
          </a:p>
        </p:txBody>
      </p:sp>
      <p:sp>
        <p:nvSpPr>
          <p:cNvPr id="3" name="Content Placeholder 2"/>
          <p:cNvSpPr>
            <a:spLocks noGrp="1"/>
          </p:cNvSpPr>
          <p:nvPr>
            <p:ph idx="1"/>
          </p:nvPr>
        </p:nvSpPr>
        <p:spPr/>
        <p:txBody>
          <a:bodyPr/>
          <a:lstStyle/>
          <a:p>
            <a:r>
              <a:rPr lang="en-US" dirty="0" smtClean="0"/>
              <a:t>Add labels, views, images to your rows</a:t>
            </a:r>
          </a:p>
          <a:p>
            <a:endParaRPr lang="en-US" dirty="0"/>
          </a:p>
          <a:p>
            <a:r>
              <a:rPr lang="en-US" dirty="0" smtClean="0"/>
              <a:t>Positioning: relative to top-left of row</a:t>
            </a:r>
          </a:p>
          <a:p>
            <a:endParaRPr lang="en-US" dirty="0"/>
          </a:p>
          <a:p>
            <a:r>
              <a:rPr lang="en-US" dirty="0" smtClean="0"/>
              <a:t>Elements </a:t>
            </a:r>
            <a:r>
              <a:rPr lang="en-US" dirty="0"/>
              <a:t>a</a:t>
            </a:r>
            <a:r>
              <a:rPr lang="en-US" dirty="0" smtClean="0"/>
              <a:t>ccessible via children[]</a:t>
            </a:r>
            <a:endParaRPr lang="en-US"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1062" y="1831474"/>
            <a:ext cx="2897875" cy="41642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5" name="Picture 36" descr="tv_advert.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543606" y="0"/>
            <a:ext cx="480315" cy="48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 name="Group 14"/>
          <p:cNvGrpSpPr/>
          <p:nvPr/>
        </p:nvGrpSpPr>
        <p:grpSpPr>
          <a:xfrm>
            <a:off x="6201623" y="1732842"/>
            <a:ext cx="2585751" cy="2000957"/>
            <a:chOff x="6201623" y="1732842"/>
            <a:chExt cx="2585751" cy="2000957"/>
          </a:xfrm>
        </p:grpSpPr>
        <p:sp>
          <p:nvSpPr>
            <p:cNvPr id="7" name="Line 8"/>
            <p:cNvSpPr>
              <a:spLocks noChangeShapeType="1"/>
            </p:cNvSpPr>
            <p:nvPr/>
          </p:nvSpPr>
          <p:spPr bwMode="auto">
            <a:xfrm flipV="1">
              <a:off x="6902599" y="2182232"/>
              <a:ext cx="593848" cy="1037138"/>
            </a:xfrm>
            <a:prstGeom prst="line">
              <a:avLst/>
            </a:prstGeom>
            <a:noFill/>
            <a:ln w="38100">
              <a:solidFill>
                <a:srgbClr val="9C030B"/>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Rectangle 3"/>
            <p:cNvSpPr>
              <a:spLocks/>
            </p:cNvSpPr>
            <p:nvPr/>
          </p:nvSpPr>
          <p:spPr bwMode="auto">
            <a:xfrm>
              <a:off x="6201623" y="1732842"/>
              <a:ext cx="2585751" cy="461665"/>
            </a:xfrm>
            <a:prstGeom prst="rect">
              <a:avLst/>
            </a:prstGeom>
            <a:solidFill>
              <a:srgbClr val="9C030B"/>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wrap="square" tIns="91440" bIns="91440" anchor="ctr">
              <a:spAutoFit/>
            </a:bodyPr>
            <a:lstStyle/>
            <a:p>
              <a:pPr marL="39688" algn="ctr"/>
              <a:r>
                <a:rPr lang="en-US" sz="1800" dirty="0" smtClean="0">
                  <a:solidFill>
                    <a:schemeClr val="bg1"/>
                  </a:solidFill>
                  <a:cs typeface="Trebuchet MS" charset="0"/>
                </a:rPr>
                <a:t>Labels</a:t>
              </a:r>
              <a:endParaRPr lang="en-US" sz="1800" dirty="0">
                <a:solidFill>
                  <a:schemeClr val="bg1"/>
                </a:solidFill>
                <a:cs typeface="Trebuchet MS" charset="0"/>
              </a:endParaRPr>
            </a:p>
          </p:txBody>
        </p:sp>
        <p:sp>
          <p:nvSpPr>
            <p:cNvPr id="10" name="Line 8"/>
            <p:cNvSpPr>
              <a:spLocks noChangeShapeType="1"/>
            </p:cNvSpPr>
            <p:nvPr/>
          </p:nvSpPr>
          <p:spPr bwMode="auto">
            <a:xfrm flipV="1">
              <a:off x="7315200" y="2194506"/>
              <a:ext cx="181247" cy="1539293"/>
            </a:xfrm>
            <a:prstGeom prst="line">
              <a:avLst/>
            </a:prstGeom>
            <a:noFill/>
            <a:ln w="38100">
              <a:solidFill>
                <a:srgbClr val="9C030B"/>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Line 8"/>
            <p:cNvSpPr>
              <a:spLocks noChangeShapeType="1"/>
            </p:cNvSpPr>
            <p:nvPr/>
          </p:nvSpPr>
          <p:spPr bwMode="auto">
            <a:xfrm flipH="1" flipV="1">
              <a:off x="7496447" y="2194507"/>
              <a:ext cx="197274" cy="1306926"/>
            </a:xfrm>
            <a:prstGeom prst="line">
              <a:avLst/>
            </a:prstGeom>
            <a:noFill/>
            <a:ln w="38100">
              <a:solidFill>
                <a:srgbClr val="9C030B"/>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grpSp>
      <p:grpSp>
        <p:nvGrpSpPr>
          <p:cNvPr id="14" name="Group 13"/>
          <p:cNvGrpSpPr/>
          <p:nvPr/>
        </p:nvGrpSpPr>
        <p:grpSpPr>
          <a:xfrm>
            <a:off x="3180035" y="3612394"/>
            <a:ext cx="3601764" cy="1073656"/>
            <a:chOff x="3180035" y="3612394"/>
            <a:chExt cx="3601764" cy="1073656"/>
          </a:xfrm>
        </p:grpSpPr>
        <p:sp>
          <p:nvSpPr>
            <p:cNvPr id="6" name="Rectangle 3"/>
            <p:cNvSpPr>
              <a:spLocks/>
            </p:cNvSpPr>
            <p:nvPr/>
          </p:nvSpPr>
          <p:spPr bwMode="auto">
            <a:xfrm>
              <a:off x="3180035" y="4224385"/>
              <a:ext cx="2619185" cy="461665"/>
            </a:xfrm>
            <a:prstGeom prst="rect">
              <a:avLst/>
            </a:prstGeom>
            <a:solidFill>
              <a:srgbClr val="9C030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tIns="91440" bIns="91440" anchor="ctr">
              <a:spAutoFit/>
            </a:bodyPr>
            <a:lstStyle/>
            <a:p>
              <a:pPr marL="39688" algn="ctr"/>
              <a:r>
                <a:rPr lang="en-US" sz="1800" dirty="0" err="1" smtClean="0">
                  <a:solidFill>
                    <a:schemeClr val="bg1"/>
                  </a:solidFill>
                  <a:cs typeface="Trebuchet MS" charset="0"/>
                </a:rPr>
                <a:t>ImageViews</a:t>
              </a:r>
              <a:endParaRPr lang="en-US" sz="1800" dirty="0">
                <a:solidFill>
                  <a:schemeClr val="bg1"/>
                </a:solidFill>
                <a:cs typeface="Trebuchet MS" charset="0"/>
              </a:endParaRPr>
            </a:p>
          </p:txBody>
        </p:sp>
        <p:sp>
          <p:nvSpPr>
            <p:cNvPr id="12" name="Line 8"/>
            <p:cNvSpPr>
              <a:spLocks noChangeShapeType="1"/>
            </p:cNvSpPr>
            <p:nvPr/>
          </p:nvSpPr>
          <p:spPr bwMode="auto">
            <a:xfrm flipH="1">
              <a:off x="5799220" y="3612394"/>
              <a:ext cx="612213" cy="842824"/>
            </a:xfrm>
            <a:prstGeom prst="line">
              <a:avLst/>
            </a:prstGeom>
            <a:noFill/>
            <a:ln w="38100">
              <a:solidFill>
                <a:srgbClr val="9C030B"/>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8"/>
            <p:cNvSpPr>
              <a:spLocks noChangeShapeType="1"/>
            </p:cNvSpPr>
            <p:nvPr/>
          </p:nvSpPr>
          <p:spPr bwMode="auto">
            <a:xfrm flipH="1">
              <a:off x="5791329" y="3886200"/>
              <a:ext cx="990470" cy="573470"/>
            </a:xfrm>
            <a:prstGeom prst="line">
              <a:avLst/>
            </a:prstGeom>
            <a:noFill/>
            <a:ln w="38100">
              <a:solidFill>
                <a:srgbClr val="9C030B"/>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grpSp>
    </p:spTree>
    <p:extLst>
      <p:ext uri="{BB962C8B-B14F-4D97-AF65-F5344CB8AC3E}">
        <p14:creationId xmlns:p14="http://schemas.microsoft.com/office/powerpoint/2010/main" val="259577868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dissolv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dissolve">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9" presetClass="exit" presetSubtype="0" fill="hold" nodeType="withEffect">
                                  <p:stCondLst>
                                    <p:cond delay="0"/>
                                  </p:stCondLst>
                                  <p:childTnLst>
                                    <p:animEffect transition="out" filter="dissolve">
                                      <p:cBhvr>
                                        <p:cTn id="32" dur="500"/>
                                        <p:tgtEl>
                                          <p:spTgt spid="5"/>
                                        </p:tgtEl>
                                      </p:cBhvr>
                                    </p:animEffect>
                                    <p:set>
                                      <p:cBhvr>
                                        <p:cTn id="33"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Default Theme">
  <a:themeElements>
    <a:clrScheme name="Custom 4">
      <a:dk1>
        <a:srgbClr val="3F4B53"/>
      </a:dk1>
      <a:lt1>
        <a:srgbClr val="FFFFFF"/>
      </a:lt1>
      <a:dk2>
        <a:srgbClr val="677588"/>
      </a:dk2>
      <a:lt2>
        <a:srgbClr val="DCE6EC"/>
      </a:lt2>
      <a:accent1>
        <a:srgbClr val="F0B200"/>
      </a:accent1>
      <a:accent2>
        <a:srgbClr val="9C030B"/>
      </a:accent2>
      <a:accent3>
        <a:srgbClr val="7BBD0B"/>
      </a:accent3>
      <a:accent4>
        <a:srgbClr val="00CDFF"/>
      </a:accent4>
      <a:accent5>
        <a:srgbClr val="FB2C08"/>
      </a:accent5>
      <a:accent6>
        <a:srgbClr val="122956"/>
      </a:accent6>
      <a:hlink>
        <a:srgbClr val="9C030B"/>
      </a:hlink>
      <a:folHlink>
        <a:srgbClr val="9C030B"/>
      </a:folHlink>
    </a:clrScheme>
    <a:fontScheme name="Slipstream">
      <a:majorFont>
        <a:latin typeface="Trebuchet MS"/>
        <a:ea typeface=""/>
        <a:cs typeface=""/>
        <a:font script="Jpan" typeface="ＭＳ ゴシック"/>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ＭＳ ゴシック"/>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test_template.pot</Template>
  <TotalTime>2996</TotalTime>
  <Words>892</Words>
  <Application>Microsoft Macintosh PowerPoint</Application>
  <PresentationFormat>On-screen Show (4:3)</PresentationFormat>
  <Paragraphs>228</Paragraphs>
  <Slides>18</Slides>
  <Notes>17</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Default Theme</vt:lpstr>
      <vt:lpstr>PowerPoint Presentation</vt:lpstr>
      <vt:lpstr>Agenda</vt:lpstr>
      <vt:lpstr>Examples</vt:lpstr>
      <vt:lpstr>Basic TableView</vt:lpstr>
      <vt:lpstr>Table Rows with Anonymous Objects</vt:lpstr>
      <vt:lpstr>TableViewRow Object</vt:lpstr>
      <vt:lpstr>Row Indicators</vt:lpstr>
      <vt:lpstr>Basic Table and Row Properties</vt:lpstr>
      <vt:lpstr>Custom Table Rows</vt:lpstr>
      <vt:lpstr>Headers and Footers</vt:lpstr>
      <vt:lpstr>Table Sections</vt:lpstr>
      <vt:lpstr>Table Searching</vt:lpstr>
      <vt:lpstr>iOS Only Features</vt:lpstr>
      <vt:lpstr>Table events</vt:lpstr>
      <vt:lpstr>Event Extras</vt:lpstr>
      <vt:lpstr>Q&amp;A</vt:lpstr>
      <vt:lpstr>Lab Goals</vt:lpstr>
      <vt:lpstr>Lab</vt:lpstr>
    </vt:vector>
  </TitlesOfParts>
  <Company>Appcelerator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Maria Iu</dc:creator>
  <cp:lastModifiedBy>Tim Poulsen</cp:lastModifiedBy>
  <cp:revision>120</cp:revision>
  <dcterms:created xsi:type="dcterms:W3CDTF">2010-12-08T19:18:01Z</dcterms:created>
  <dcterms:modified xsi:type="dcterms:W3CDTF">2011-07-26T18:57:04Z</dcterms:modified>
</cp:coreProperties>
</file>