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1" r:id="rId1"/>
    <p:sldMasterId id="2147483754" r:id="rId2"/>
  </p:sldMasterIdLst>
  <p:notesMasterIdLst>
    <p:notesMasterId r:id="rId9"/>
  </p:notesMasterIdLst>
  <p:handoutMasterIdLst>
    <p:handoutMasterId r:id="rId10"/>
  </p:handoutMasterIdLst>
  <p:sldIdLst>
    <p:sldId id="256" r:id="rId3"/>
    <p:sldId id="320" r:id="rId4"/>
    <p:sldId id="321" r:id="rId5"/>
    <p:sldId id="322" r:id="rId6"/>
    <p:sldId id="323" r:id="rId7"/>
    <p:sldId id="318" r:id="rId8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rebuchet MS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rebuchet MS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rebuchet MS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rebuchet MS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rebuchet MS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rebuchet MS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rebuchet MS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rebuchet MS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rebuchet MS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2956"/>
    <a:srgbClr val="1A2D5B"/>
    <a:srgbClr val="202B5B"/>
    <a:srgbClr val="172772"/>
    <a:srgbClr val="51626B"/>
    <a:srgbClr val="DCE6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048" autoAdjust="0"/>
  </p:normalViewPr>
  <p:slideViewPr>
    <p:cSldViewPr snapToGrid="0" snapToObjects="1">
      <p:cViewPr>
        <p:scale>
          <a:sx n="95" d="100"/>
          <a:sy n="95" d="100"/>
        </p:scale>
        <p:origin x="-1392" y="-192"/>
      </p:cViewPr>
      <p:guideLst>
        <p:guide orient="horz" pos="3855"/>
        <p:guide pos="291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1" d="100"/>
        <a:sy n="111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notesMaster" Target="notesMasters/notesMaster1.xml"/><Relationship Id="rId1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7793705-C5BC-8B40-91FD-846DD43024C7}" type="datetimeFigureOut">
              <a:rPr lang="en-US"/>
              <a:pPr>
                <a:defRPr/>
              </a:pPr>
              <a:t>8/19/11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D5442264-4572-A54F-A981-B1FDE254A8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340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638CBBBA-7987-054B-B9ED-316C8D94E5D2}" type="datetimeFigureOut">
              <a:rPr lang="en-US"/>
              <a:pPr>
                <a:defRPr/>
              </a:pPr>
              <a:t>8/19/11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0B02E734-84D0-8641-B8E0-8B1913E345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7574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969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38100" eaLnBrk="1" hangingPunct="1">
              <a:spcBef>
                <a:spcPct val="0"/>
              </a:spcBef>
              <a:tabLst>
                <a:tab pos="76200" algn="l"/>
                <a:tab pos="990600" algn="l"/>
                <a:tab pos="1905000" algn="l"/>
                <a:tab pos="2819400" algn="l"/>
                <a:tab pos="3733800" algn="l"/>
                <a:tab pos="4648200" algn="l"/>
                <a:tab pos="5562600" algn="l"/>
                <a:tab pos="6477000" algn="l"/>
                <a:tab pos="7391400" algn="l"/>
                <a:tab pos="8305800" algn="l"/>
                <a:tab pos="9220200" algn="l"/>
                <a:tab pos="10134600" algn="l"/>
                <a:tab pos="10375900" algn="l"/>
              </a:tabLst>
            </a:pPr>
            <a:r>
              <a:rPr lang="en-US" b="1" dirty="0" smtClean="0">
                <a:solidFill>
                  <a:srgbClr val="000000"/>
                </a:solidFill>
                <a:latin typeface="Lucida Grande" charset="0"/>
                <a:cs typeface="Lucida Grande" charset="0"/>
                <a:sym typeface="Lucida Grande" charset="0"/>
              </a:rPr>
              <a:t>Module time: 60 minutes</a:t>
            </a:r>
            <a:r>
              <a:rPr lang="en-US" dirty="0" smtClean="0">
                <a:solidFill>
                  <a:srgbClr val="000000"/>
                </a:solidFill>
                <a:latin typeface="Lucida Grande" charset="0"/>
                <a:cs typeface="Lucida Grande" charset="0"/>
                <a:sym typeface="Lucida Grande" charset="0"/>
              </a:rPr>
              <a:t> (30 </a:t>
            </a:r>
            <a:r>
              <a:rPr lang="en-US" dirty="0" err="1" smtClean="0">
                <a:solidFill>
                  <a:srgbClr val="000000"/>
                </a:solidFill>
                <a:latin typeface="Lucida Grande" charset="0"/>
                <a:cs typeface="Lucida Grande" charset="0"/>
                <a:sym typeface="Lucida Grande" charset="0"/>
              </a:rPr>
              <a:t>mins</a:t>
            </a:r>
            <a:r>
              <a:rPr lang="en-US" dirty="0" smtClean="0">
                <a:solidFill>
                  <a:srgbClr val="000000"/>
                </a:solidFill>
                <a:latin typeface="Lucida Grande" charset="0"/>
                <a:cs typeface="Lucida Grande" charset="0"/>
                <a:sym typeface="Lucida Grande" charset="0"/>
              </a:rPr>
              <a:t> teaching, 30 </a:t>
            </a:r>
            <a:r>
              <a:rPr lang="en-US" dirty="0" err="1" smtClean="0">
                <a:solidFill>
                  <a:srgbClr val="000000"/>
                </a:solidFill>
                <a:latin typeface="Lucida Grande" charset="0"/>
                <a:cs typeface="Lucida Grande" charset="0"/>
                <a:sym typeface="Lucida Grande" charset="0"/>
              </a:rPr>
              <a:t>mins</a:t>
            </a:r>
            <a:r>
              <a:rPr lang="en-US" dirty="0" smtClean="0">
                <a:solidFill>
                  <a:srgbClr val="000000"/>
                </a:solidFill>
                <a:latin typeface="Lucida Grande" charset="0"/>
                <a:cs typeface="Lucida Grande" charset="0"/>
                <a:sym typeface="Lucida Grande" charset="0"/>
              </a:rPr>
              <a:t> lab)</a:t>
            </a:r>
            <a:endParaRPr lang="en-US" dirty="0">
              <a:solidFill>
                <a:srgbClr val="000000"/>
              </a:solidFill>
              <a:latin typeface="Lucida Grande" charset="0"/>
              <a:cs typeface="Lucida Grande" charset="0"/>
              <a:sym typeface="Lucida Grande" charset="0"/>
            </a:endParaRPr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eaLnBrk="1" hangingPunct="1"/>
            <a:fld id="{B93E9D32-498A-8545-A5A8-8573F8A82266}" type="slidenum">
              <a:rPr lang="en-US" sz="1200"/>
              <a:pPr eaLnBrk="1" hangingPunct="1"/>
              <a:t>1</a:t>
            </a:fld>
            <a:endParaRPr lang="en-US"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Give the daily</a:t>
            </a:r>
            <a:r>
              <a:rPr lang="en-US" baseline="0" dirty="0" smtClean="0"/>
              <a:t> schedule: start/stop times, etc.</a:t>
            </a:r>
          </a:p>
          <a:p>
            <a:endParaRPr lang="en-US" baseline="0" dirty="0" smtClean="0"/>
          </a:p>
          <a:p>
            <a:r>
              <a:rPr lang="en-US" baseline="0" dirty="0" smtClean="0"/>
              <a:t>Review facilities – restrooms, break and </a:t>
            </a:r>
            <a:r>
              <a:rPr lang="en-US" baseline="0" smtClean="0"/>
              <a:t>lunch rooms, etc.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Phones on vibrate, respect the silence and work needs of the others around you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02E734-84D0-8641-B8E0-8B1913E3457A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0649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“Advanced” is a loaded term –</a:t>
            </a:r>
            <a:r>
              <a:rPr lang="en-US" baseline="0" dirty="0" smtClean="0"/>
              <a:t> what’s advanced to you might not be what’s advanced to me, so we do the best we can to define what we mean by advanced</a:t>
            </a:r>
          </a:p>
          <a:p>
            <a:endParaRPr lang="en-US" baseline="0" dirty="0" smtClean="0"/>
          </a:p>
          <a:p>
            <a:r>
              <a:rPr lang="en-US" baseline="0" dirty="0" smtClean="0"/>
              <a:t>As a practical matter, our advanced training is the basis for TCMD</a:t>
            </a:r>
          </a:p>
          <a:p>
            <a:endParaRPr lang="en-US" baseline="0" dirty="0" smtClean="0"/>
          </a:p>
          <a:p>
            <a:r>
              <a:rPr lang="en-US" baseline="0" dirty="0" smtClean="0"/>
              <a:t>“Best of breed” means delivering the best of the target platform – deep OS integration, solid performance, and polished user interface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02E734-84D0-8641-B8E0-8B1913E3457A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8506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We’ll start by sharing techniques we’ve learned for creating </a:t>
            </a:r>
            <a:r>
              <a:rPr lang="en-US" dirty="0" err="1" smtClean="0"/>
              <a:t>performant</a:t>
            </a:r>
            <a:r>
              <a:rPr lang="en-US" dirty="0" smtClean="0"/>
              <a:t> apps</a:t>
            </a:r>
          </a:p>
          <a:p>
            <a:r>
              <a:rPr lang="en-US" dirty="0" smtClean="0"/>
              <a:t>Good</a:t>
            </a:r>
            <a:r>
              <a:rPr lang="en-US" baseline="0" dirty="0" smtClean="0"/>
              <a:t> UX separates average from best of breed apps</a:t>
            </a:r>
          </a:p>
          <a:p>
            <a:r>
              <a:rPr lang="en-US" baseline="0" dirty="0" smtClean="0"/>
              <a:t>Advanced UI digs into creating custom UI components</a:t>
            </a:r>
          </a:p>
          <a:p>
            <a:r>
              <a:rPr lang="en-US" baseline="0" dirty="0" err="1" smtClean="0"/>
              <a:t>TableView</a:t>
            </a:r>
            <a:r>
              <a:rPr lang="en-US" baseline="0" dirty="0" smtClean="0"/>
              <a:t> – dig deep into creating custom tables and rows</a:t>
            </a:r>
          </a:p>
          <a:p>
            <a:r>
              <a:rPr lang="en-US" baseline="0" dirty="0" smtClean="0"/>
              <a:t>Gestures – handle orientation, shakes, and other gestures</a:t>
            </a:r>
          </a:p>
          <a:p>
            <a:r>
              <a:rPr lang="en-US" baseline="0" dirty="0" smtClean="0"/>
              <a:t>Input – mobile devices not optimal for data entry, so we’ll show some tricks and techniques</a:t>
            </a:r>
          </a:p>
          <a:p>
            <a:r>
              <a:rPr lang="en-US" baseline="0" dirty="0" err="1" smtClean="0"/>
              <a:t>ScrollView</a:t>
            </a:r>
            <a:r>
              <a:rPr lang="en-US" baseline="0" dirty="0" smtClean="0"/>
              <a:t> – </a:t>
            </a:r>
            <a:r>
              <a:rPr lang="en-US" baseline="0" dirty="0" err="1" smtClean="0"/>
              <a:t>ScrollView</a:t>
            </a:r>
            <a:r>
              <a:rPr lang="en-US" baseline="0" dirty="0" smtClean="0"/>
              <a:t> and </a:t>
            </a:r>
            <a:r>
              <a:rPr lang="en-US" baseline="0" dirty="0" err="1" smtClean="0"/>
              <a:t>ScrollableView</a:t>
            </a:r>
            <a:r>
              <a:rPr lang="en-US" baseline="0" dirty="0" smtClean="0"/>
              <a:t> components, expose functionality over time rather than jamming all your UI into the viewport</a:t>
            </a:r>
          </a:p>
          <a:p>
            <a:r>
              <a:rPr lang="en-US" baseline="0" dirty="0" smtClean="0"/>
              <a:t>Animation – important from a UX standpoint, can add eye-candy to your app also</a:t>
            </a:r>
          </a:p>
          <a:p>
            <a:r>
              <a:rPr lang="en-US" baseline="0" dirty="0" smtClean="0"/>
              <a:t>Android API – dig into some android specific features you can implement</a:t>
            </a:r>
          </a:p>
          <a:p>
            <a:r>
              <a:rPr lang="en-US" baseline="0" dirty="0" err="1" smtClean="0"/>
              <a:t>iOS</a:t>
            </a:r>
            <a:r>
              <a:rPr lang="en-US" baseline="0" dirty="0" smtClean="0"/>
              <a:t> API – dig into </a:t>
            </a:r>
            <a:r>
              <a:rPr lang="en-US" baseline="0" dirty="0" err="1" smtClean="0"/>
              <a:t>iOS</a:t>
            </a:r>
            <a:r>
              <a:rPr lang="en-US" baseline="0" dirty="0" smtClean="0"/>
              <a:t> specific UI components, add to settings screen</a:t>
            </a:r>
          </a:p>
          <a:p>
            <a:r>
              <a:rPr lang="en-US" baseline="0" dirty="0" smtClean="0"/>
              <a:t>Extending – overview of the plug in architecture and high-level intro to creating modules</a:t>
            </a:r>
          </a:p>
          <a:p>
            <a:r>
              <a:rPr lang="en-US" baseline="0" dirty="0" smtClean="0"/>
              <a:t>Ti+ - look into the modules available and how you could use them in your app</a:t>
            </a:r>
          </a:p>
          <a:p>
            <a:endParaRPr lang="en-US" baseline="0" dirty="0" smtClean="0"/>
          </a:p>
          <a:p>
            <a:r>
              <a:rPr lang="en-US" baseline="0" dirty="0" smtClean="0"/>
              <a:t>Office Hours – time for looking into your app, your questions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02E734-84D0-8641-B8E0-8B1913E3457A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0813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Our first order of business is to take </a:t>
            </a:r>
            <a:r>
              <a:rPr lang="en-US" dirty="0" err="1" smtClean="0"/>
              <a:t>TiBountyHunter</a:t>
            </a:r>
            <a:r>
              <a:rPr lang="en-US" baseline="0" dirty="0" smtClean="0"/>
              <a:t> and convert it from a novice level application to a polished, professional quality application.</a:t>
            </a:r>
          </a:p>
          <a:p>
            <a:r>
              <a:rPr lang="en-US" baseline="0" dirty="0" smtClean="0"/>
              <a:t>Implement a custom tab bar, cross platform</a:t>
            </a:r>
          </a:p>
          <a:p>
            <a:r>
              <a:rPr lang="en-US" baseline="0" dirty="0" smtClean="0"/>
              <a:t>Custom windowing, better </a:t>
            </a:r>
            <a:r>
              <a:rPr lang="en-US" baseline="0" smtClean="0"/>
              <a:t>visual assets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02E734-84D0-8641-B8E0-8B1913E3457A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8506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>
            <a:spLocks noChangeArrowheads="1"/>
          </p:cNvSpPr>
          <p:nvPr userDrawn="1"/>
        </p:nvSpPr>
        <p:spPr bwMode="auto">
          <a:xfrm>
            <a:off x="9939338" y="3971925"/>
            <a:ext cx="1857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endParaRPr lang="en-US" sz="1800" smtClean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52E104-AEE8-E24A-A210-B689E03F121C}" type="datetimeFigureOut">
              <a:rPr lang="en-US"/>
              <a:pPr>
                <a:defRPr/>
              </a:pPr>
              <a:t>8/19/11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5E7673-4B50-0F46-A053-01BFBB0AF1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870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F60DFD-5EBD-B349-9AD0-8D2987FEF3F6}" type="datetimeFigureOut">
              <a:rPr lang="en-US"/>
              <a:pPr>
                <a:defRPr/>
              </a:pPr>
              <a:t>8/19/11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BA9F35-3FB1-B84C-B5FA-31C44E146C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043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95E082-0895-4041-8B46-8772AAC607D7}" type="datetimeFigureOut">
              <a:rPr lang="en-US"/>
              <a:pPr>
                <a:defRPr/>
              </a:pPr>
              <a:t>8/19/11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6E51BE-3465-B744-AA1F-F3CB2A6374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2273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512A2B-199F-5645-AB31-5AC683947F32}" type="datetimeFigureOut">
              <a:rPr lang="en-US"/>
              <a:pPr>
                <a:defRPr/>
              </a:pPr>
              <a:t>8/19/11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722A08-ED08-EE43-84A9-88B81407BE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7409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F56EE0-F475-A94F-80E5-F17D2C0D15B8}" type="datetimeFigureOut">
              <a:rPr lang="en-US"/>
              <a:pPr>
                <a:defRPr/>
              </a:pPr>
              <a:t>8/19/11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21A801-4B97-F046-9172-12A7590EAF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2047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4E9431-A724-9A42-B144-286C1C695600}" type="datetimeFigureOut">
              <a:rPr lang="en-US"/>
              <a:pPr>
                <a:defRPr/>
              </a:pPr>
              <a:t>8/19/11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18BED1-5AAC-0F4A-9734-9CEA4E0F4B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0659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3B1CC8-D7DE-2C47-B5AB-36F4C6B0B39B}" type="datetimeFigureOut">
              <a:rPr lang="en-US"/>
              <a:pPr>
                <a:defRPr/>
              </a:pPr>
              <a:t>8/19/11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25EB30-0D2F-9941-A1EC-091CD360A8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1276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70AF6C-0B41-6A4B-8128-FE09D02EBD65}" type="datetimeFigureOut">
              <a:rPr lang="en-US"/>
              <a:pPr>
                <a:defRPr/>
              </a:pPr>
              <a:t>8/19/11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3DC539-1FF5-6C4E-B47C-3631872B86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8147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79D5E5-A77E-3E47-8BE8-EAC623A16AAE}" type="datetimeFigureOut">
              <a:rPr lang="en-US"/>
              <a:pPr>
                <a:defRPr/>
              </a:pPr>
              <a:t>8/19/11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061BEB-FAD6-C445-8B33-C6F61FF68A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48483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D46F6D-7F47-DA4D-9C1C-F467F5FA74A0}" type="datetimeFigureOut">
              <a:rPr lang="en-US"/>
              <a:pPr>
                <a:defRPr/>
              </a:pPr>
              <a:t>8/19/11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2DFDF3-6E8A-1244-A33E-6EBCF6BE53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3940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F2A403-C565-3D48-8DB2-0CB8DAB4617D}" type="datetimeFigureOut">
              <a:rPr lang="en-US"/>
              <a:pPr>
                <a:defRPr/>
              </a:pPr>
              <a:t>8/19/11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A9A998-FF08-C344-879F-FD3B04CD6E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751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raised_paper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6675" y="2106613"/>
            <a:ext cx="6456363" cy="2189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itle 1"/>
          <p:cNvSpPr>
            <a:spLocks noGrp="1"/>
          </p:cNvSpPr>
          <p:nvPr>
            <p:ph type="ctrTitle" idx="4294967295"/>
          </p:nvPr>
        </p:nvSpPr>
        <p:spPr>
          <a:xfrm>
            <a:off x="766008" y="2330945"/>
            <a:ext cx="7772400" cy="1470025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E90155-5F49-C74F-BF0B-377467E3EAF7}" type="datetimeFigureOut">
              <a:rPr lang="en-US"/>
              <a:pPr>
                <a:defRPr/>
              </a:pPr>
              <a:t>8/19/11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F6DC0C-846B-D34F-80F2-687322FCB1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38568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ACF8EA-59CA-C449-8CE4-F6FE6C39E980}" type="datetimeFigureOut">
              <a:rPr lang="en-US"/>
              <a:pPr>
                <a:defRPr/>
              </a:pPr>
              <a:t>8/19/11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77B9FF-D5F1-2842-ACB8-02BE2C93BF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78228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4F9549-498D-C242-9995-53F661DE2FE4}" type="datetimeFigureOut">
              <a:rPr lang="en-US"/>
              <a:pPr>
                <a:defRPr/>
              </a:pPr>
              <a:t>8/19/11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E8413D-4692-7641-999F-E289588BE6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11336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1A2E92-15CB-2544-86A9-92C70DD1C01A}" type="datetimeFigureOut">
              <a:rPr lang="en-US"/>
              <a:pPr>
                <a:defRPr/>
              </a:pPr>
              <a:t>8/19/11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90703B-93B5-964E-BA78-C2B594BE06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56045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D655F4-C143-8444-9844-5C5573931E5D}" type="datetimeFigureOut">
              <a:rPr lang="en-US"/>
              <a:pPr>
                <a:defRPr/>
              </a:pPr>
              <a:t>8/19/11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221A30-C3E7-F344-BB4D-8DB671E3A4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232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gray_stripe_header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17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 descr="appc_gray_light_triangle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Footer Placeholder 4"/>
          <p:cNvSpPr txBox="1">
            <a:spLocks/>
          </p:cNvSpPr>
          <p:nvPr userDrawn="1"/>
        </p:nvSpPr>
        <p:spPr bwMode="auto">
          <a:xfrm>
            <a:off x="3124200" y="6653213"/>
            <a:ext cx="2895600" cy="21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en-US"/>
            </a:defPPr>
            <a:lvl1pPr marL="0" algn="ctr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8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Helvetica"/>
                <a:cs typeface="Helvetica"/>
              </a:rPr>
              <a:t>© 2011 Appcelerator,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581"/>
            <a:ext cx="8229600" cy="808038"/>
          </a:xfrm>
        </p:spPr>
        <p:txBody>
          <a:bodyPr/>
          <a:lstStyle>
            <a:lvl1pPr>
              <a:defRPr sz="3600">
                <a:solidFill>
                  <a:srgbClr val="122956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6200"/>
            <a:ext cx="8229600" cy="4525963"/>
          </a:xfrm>
        </p:spPr>
        <p:txBody>
          <a:bodyPr/>
          <a:lstStyle>
            <a:lvl1pPr>
              <a:defRPr sz="2400">
                <a:solidFill>
                  <a:srgbClr val="122956"/>
                </a:solidFill>
              </a:defRPr>
            </a:lvl1pPr>
            <a:lvl2pPr>
              <a:defRPr sz="2000">
                <a:solidFill>
                  <a:srgbClr val="122956"/>
                </a:solidFill>
              </a:defRPr>
            </a:lvl2pPr>
            <a:lvl3pPr>
              <a:defRPr>
                <a:solidFill>
                  <a:srgbClr val="122956"/>
                </a:solidFill>
              </a:defRPr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C8086F-6144-CE4A-B8EE-E38B0CD823A7}" type="datetimeFigureOut">
              <a:rPr lang="en-US"/>
              <a:pPr>
                <a:defRPr/>
              </a:pPr>
              <a:t>8/19/11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D08DF2-AED4-ED4F-A2DF-A3FEE4A980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271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none" spc="5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429758-1DBF-4C4E-9B7E-E3256BFCFA66}" type="datetimeFigureOut">
              <a:rPr lang="en-US"/>
              <a:pPr>
                <a:defRPr/>
              </a:pPr>
              <a:t>8/19/11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9A2FE1-E61F-7941-8051-E1EE1B3D36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650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54722"/>
          </a:xfrm>
        </p:spPr>
        <p:txBody>
          <a:bodyPr/>
          <a:lstStyle>
            <a:lvl1pPr algn="l">
              <a:defRPr sz="32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3764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3764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DC72E9-1914-8949-9AC2-EB27EF74E08F}" type="datetimeFigureOut">
              <a:rPr lang="en-US"/>
              <a:pPr>
                <a:defRPr/>
              </a:pPr>
              <a:t>8/19/11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252370-A27D-C44D-B722-CFA7C6CFDC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223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3C00E9-C070-684A-A773-DECD04173ED9}" type="datetimeFigureOut">
              <a:rPr lang="en-US"/>
              <a:pPr>
                <a:defRPr/>
              </a:pPr>
              <a:t>8/19/11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03BE0D-25D9-BD43-8B29-A75AB625E3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229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B24B38-32BB-7E48-AB0F-239913836507}" type="datetimeFigureOut">
              <a:rPr lang="en-US"/>
              <a:pPr>
                <a:defRPr/>
              </a:pPr>
              <a:t>8/19/11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0BBB62-C01A-C149-B537-EBE2D764F5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737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DA8508-7901-C74A-BE4A-FECCB6D1814B}" type="datetimeFigureOut">
              <a:rPr lang="en-US"/>
              <a:pPr>
                <a:defRPr/>
              </a:pPr>
              <a:t>8/19/11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077B61-2563-9B4D-9290-5B364B2314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97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F2FBCD-1FDA-C54F-B9C7-0CC3AA94ACAD}" type="datetimeFigureOut">
              <a:rPr lang="en-US"/>
              <a:pPr>
                <a:defRPr/>
              </a:pPr>
              <a:t>8/19/11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9A0A9C-D5F6-8844-846F-0BA921536A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981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ADF451D-D1B1-0D4F-9C30-7D38B305FD38}" type="datetimeFigureOut">
              <a:rPr lang="en-US"/>
              <a:pPr>
                <a:defRPr/>
              </a:pPr>
              <a:t>8/19/11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Copyright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7192CF2-C544-E54B-A73F-03C709C2BE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1" name="Picture 7" descr="appc_gray_light_triangle.pn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Footer Placeholder 4"/>
          <p:cNvSpPr txBox="1">
            <a:spLocks/>
          </p:cNvSpPr>
          <p:nvPr userDrawn="1"/>
        </p:nvSpPr>
        <p:spPr bwMode="auto">
          <a:xfrm>
            <a:off x="3124200" y="6653213"/>
            <a:ext cx="2895600" cy="21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en-US"/>
            </a:defPPr>
            <a:lvl1pPr marL="0" algn="ctr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8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Helvetica"/>
                <a:cs typeface="Helvetica"/>
              </a:rPr>
              <a:t>© 2011 Appcelerator, Inc.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4" r:id="rId1"/>
    <p:sldLayoutId id="2147483825" r:id="rId2"/>
    <p:sldLayoutId id="2147483826" r:id="rId3"/>
    <p:sldLayoutId id="2147483827" r:id="rId4"/>
    <p:sldLayoutId id="2147483828" r:id="rId5"/>
    <p:sldLayoutId id="2147483829" r:id="rId6"/>
    <p:sldLayoutId id="2147483830" r:id="rId7"/>
    <p:sldLayoutId id="2147483831" r:id="rId8"/>
    <p:sldLayoutId id="2147483832" r:id="rId9"/>
    <p:sldLayoutId id="2147483833" r:id="rId10"/>
    <p:sldLayoutId id="2147483834" r:id="rId11"/>
    <p:sldLayoutId id="2147483835" r:id="rId12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defRPr sz="28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4572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9144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defRPr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371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433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E2CE67F0-F3EA-AC41-B567-331830E75BC0}" type="datetimeFigureOut">
              <a:rPr lang="en-US"/>
              <a:pPr>
                <a:defRPr/>
              </a:pPr>
              <a:t>8/19/11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1338B5A-12DD-0046-BC16-2B6931FF41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3" r:id="rId1"/>
    <p:sldLayoutId id="2147483814" r:id="rId2"/>
    <p:sldLayoutId id="2147483815" r:id="rId3"/>
    <p:sldLayoutId id="2147483816" r:id="rId4"/>
    <p:sldLayoutId id="2147483817" r:id="rId5"/>
    <p:sldLayoutId id="2147483818" r:id="rId6"/>
    <p:sldLayoutId id="2147483819" r:id="rId7"/>
    <p:sldLayoutId id="2147483820" r:id="rId8"/>
    <p:sldLayoutId id="2147483821" r:id="rId9"/>
    <p:sldLayoutId id="2147483822" r:id="rId10"/>
    <p:sldLayoutId id="2147483823" r:id="rId1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6.em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Box 11"/>
          <p:cNvSpPr txBox="1">
            <a:spLocks noChangeArrowheads="1"/>
          </p:cNvSpPr>
          <p:nvPr/>
        </p:nvSpPr>
        <p:spPr bwMode="auto">
          <a:xfrm>
            <a:off x="9939338" y="3971925"/>
            <a:ext cx="1857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eaLnBrk="1" hangingPunct="1"/>
            <a:endParaRPr lang="en-US" sz="1800"/>
          </a:p>
        </p:txBody>
      </p:sp>
      <p:pic>
        <p:nvPicPr>
          <p:cNvPr id="5" name="Picture 8" descr="raised_paper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0106" y="1640564"/>
            <a:ext cx="8915400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 txBox="1">
            <a:spLocks/>
          </p:cNvSpPr>
          <p:nvPr/>
        </p:nvSpPr>
        <p:spPr bwMode="auto">
          <a:xfrm>
            <a:off x="-27406" y="2478764"/>
            <a:ext cx="9144000" cy="1470025"/>
          </a:xfrm>
          <a:prstGeom prst="rect">
            <a:avLst/>
          </a:prstGeom>
          <a:noFill/>
          <a:ln>
            <a:noFill/>
            <a:miter lim="800000"/>
            <a:headEnd/>
            <a:tailEnd/>
          </a:ln>
          <a:effectLst>
            <a:innerShdw blurRad="63500" dist="50800" dir="13500000">
              <a:prstClr val="black">
                <a:alpha val="50000"/>
              </a:prst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9pPr>
          </a:lstStyle>
          <a:p>
            <a:pPr marL="39688" algn="ctr" eaLnBrk="1" hangingPunct="1">
              <a:defRPr/>
            </a:pPr>
            <a:r>
              <a:rPr lang="en-US" sz="4400" i="1" dirty="0" smtClean="0">
                <a:solidFill>
                  <a:schemeClr val="accent6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Trebuchet MS Bold" charset="0"/>
                <a:cs typeface="Trebuchet MS Bold" charset="0"/>
                <a:sym typeface="Trebuchet MS Bold" charset="0"/>
              </a:rPr>
              <a:t>Advanced Titanium</a:t>
            </a:r>
            <a:br>
              <a:rPr lang="en-US" sz="4400" i="1" dirty="0" smtClean="0">
                <a:solidFill>
                  <a:schemeClr val="accent6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Trebuchet MS Bold" charset="0"/>
                <a:cs typeface="Trebuchet MS Bold" charset="0"/>
                <a:sym typeface="Trebuchet MS Bold" charset="0"/>
              </a:rPr>
            </a:br>
            <a:r>
              <a:rPr lang="en-US" sz="4400" i="1" dirty="0" smtClean="0">
                <a:solidFill>
                  <a:schemeClr val="accent6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Trebuchet MS Bold" charset="0"/>
                <a:cs typeface="Trebuchet MS Bold" charset="0"/>
                <a:sym typeface="Trebuchet MS Bold" charset="0"/>
              </a:rPr>
              <a:t>Mobile Development</a:t>
            </a:r>
            <a:endParaRPr lang="en-US" sz="4400" i="1" dirty="0">
              <a:solidFill>
                <a:schemeClr val="accent6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Trebuchet MS Bold" charset="0"/>
              <a:cs typeface="Trebuchet MS Bold" charset="0"/>
              <a:sym typeface="Trebuchet MS Bold" charset="0"/>
            </a:endParaRPr>
          </a:p>
        </p:txBody>
      </p:sp>
      <p:pic>
        <p:nvPicPr>
          <p:cNvPr id="7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882" y="1792964"/>
            <a:ext cx="1230312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8229600" cy="809625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Trebuchet MS" charset="0"/>
              </a:rPr>
              <a:t>Logistics</a:t>
            </a:r>
            <a:endParaRPr lang="en-US" dirty="0">
              <a:latin typeface="Trebuchet MS" charset="0"/>
            </a:endParaRPr>
          </a:p>
        </p:txBody>
      </p:sp>
      <p:sp>
        <p:nvSpPr>
          <p:cNvPr id="3072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/>
            <a:r>
              <a:rPr lang="en-US" dirty="0" smtClean="0">
                <a:latin typeface="Trebuchet MS" charset="0"/>
              </a:rPr>
              <a:t>Daily Schedule</a:t>
            </a:r>
          </a:p>
          <a:p>
            <a:pPr marL="0" indent="0" eaLnBrk="1" hangingPunct="1"/>
            <a:endParaRPr lang="en-US" dirty="0">
              <a:latin typeface="Trebuchet MS" charset="0"/>
            </a:endParaRPr>
          </a:p>
          <a:p>
            <a:pPr marL="0" indent="0" eaLnBrk="1" hangingPunct="1"/>
            <a:r>
              <a:rPr lang="en-US" dirty="0" smtClean="0">
                <a:latin typeface="Trebuchet MS" charset="0"/>
              </a:rPr>
              <a:t>Facilities Review</a:t>
            </a:r>
          </a:p>
          <a:p>
            <a:pPr marL="0" indent="0" eaLnBrk="1" hangingPunct="1"/>
            <a:endParaRPr lang="en-US" dirty="0" smtClean="0">
              <a:latin typeface="Trebuchet MS" charset="0"/>
            </a:endParaRPr>
          </a:p>
          <a:p>
            <a:pPr marL="0" indent="0" eaLnBrk="1" hangingPunct="1"/>
            <a:r>
              <a:rPr lang="en-US" dirty="0" smtClean="0">
                <a:latin typeface="Trebuchet MS" charset="0"/>
              </a:rPr>
              <a:t>Disturbances (phones, etc.)</a:t>
            </a:r>
            <a:endParaRPr lang="en-US" dirty="0">
              <a:latin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0726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8229600" cy="809625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Trebuchet MS" charset="0"/>
              </a:rPr>
              <a:t>Rationale</a:t>
            </a:r>
            <a:endParaRPr lang="en-US" dirty="0">
              <a:latin typeface="Trebuchet MS" charset="0"/>
            </a:endParaRPr>
          </a:p>
        </p:txBody>
      </p:sp>
      <p:sp>
        <p:nvSpPr>
          <p:cNvPr id="3072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/>
            <a:r>
              <a:rPr lang="en-US" dirty="0" smtClean="0">
                <a:latin typeface="Trebuchet MS" charset="0"/>
              </a:rPr>
              <a:t>“Advanced” training could mean any number of things</a:t>
            </a:r>
          </a:p>
          <a:p>
            <a:pPr marL="0" indent="0" eaLnBrk="1" hangingPunct="1"/>
            <a:endParaRPr lang="en-US" dirty="0">
              <a:latin typeface="Trebuchet MS" charset="0"/>
            </a:endParaRPr>
          </a:p>
          <a:p>
            <a:pPr marL="0" indent="0" eaLnBrk="1" hangingPunct="1"/>
            <a:r>
              <a:rPr lang="en-US" dirty="0" smtClean="0">
                <a:latin typeface="Trebuchet MS" charset="0"/>
              </a:rPr>
              <a:t>Basis for TCMD certification</a:t>
            </a:r>
          </a:p>
          <a:p>
            <a:pPr marL="0" indent="0" eaLnBrk="1" hangingPunct="1"/>
            <a:endParaRPr lang="en-US" dirty="0">
              <a:latin typeface="Trebuchet MS" charset="0"/>
            </a:endParaRPr>
          </a:p>
          <a:p>
            <a:pPr marL="0" indent="0" eaLnBrk="1" hangingPunct="1"/>
            <a:r>
              <a:rPr lang="en-US" dirty="0" smtClean="0">
                <a:latin typeface="Trebuchet MS" charset="0"/>
              </a:rPr>
              <a:t>We define advanced training as the following:</a:t>
            </a:r>
          </a:p>
          <a:p>
            <a:pPr marL="0" indent="0" eaLnBrk="1" hangingPunct="1"/>
            <a:endParaRPr lang="en-US" dirty="0">
              <a:latin typeface="Trebuchet MS" charset="0"/>
            </a:endParaRPr>
          </a:p>
          <a:p>
            <a:pPr marL="0" indent="0" algn="ctr" eaLnBrk="1" hangingPunct="1"/>
            <a:r>
              <a:rPr lang="en-US" dirty="0" smtClean="0">
                <a:latin typeface="Trebuchet MS" charset="0"/>
              </a:rPr>
              <a:t>Exposing developers to the tools, APIs, and platform-specific configurations to deliver “best of breed” native mobile applications</a:t>
            </a:r>
            <a:endParaRPr lang="en-US" dirty="0">
              <a:latin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9724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8229600" cy="809625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Trebuchet MS" charset="0"/>
              </a:rPr>
              <a:t>Training Roadmap</a:t>
            </a:r>
            <a:endParaRPr lang="en-US" dirty="0">
              <a:latin typeface="Trebuchet MS" charset="0"/>
            </a:endParaRPr>
          </a:p>
        </p:txBody>
      </p:sp>
      <p:sp>
        <p:nvSpPr>
          <p:cNvPr id="30722" name="Content Placeholder 2"/>
          <p:cNvSpPr>
            <a:spLocks noGrp="1"/>
          </p:cNvSpPr>
          <p:nvPr>
            <p:ph idx="1"/>
          </p:nvPr>
        </p:nvSpPr>
        <p:spPr/>
        <p:txBody>
          <a:bodyPr numCol="2" spcCol="274320"/>
          <a:lstStyle/>
          <a:p>
            <a:pPr marL="0" indent="0" eaLnBrk="1" hangingPunct="1"/>
            <a:r>
              <a:rPr lang="en-US" b="1" dirty="0" smtClean="0">
                <a:latin typeface="Trebuchet MS" charset="0"/>
              </a:rPr>
              <a:t>Day One</a:t>
            </a:r>
            <a:endParaRPr lang="en-US" dirty="0">
              <a:latin typeface="Trebuchet MS" charset="0"/>
            </a:endParaRPr>
          </a:p>
          <a:p>
            <a:pPr marL="0" indent="0" eaLnBrk="1" hangingPunct="1"/>
            <a:r>
              <a:rPr lang="en-US" dirty="0" smtClean="0">
                <a:latin typeface="Trebuchet MS" charset="0"/>
              </a:rPr>
              <a:t>Performance Optimization</a:t>
            </a:r>
          </a:p>
          <a:p>
            <a:pPr marL="0" indent="0" eaLnBrk="1" hangingPunct="1"/>
            <a:r>
              <a:rPr lang="en-US" dirty="0" smtClean="0">
                <a:latin typeface="Trebuchet MS" charset="0"/>
              </a:rPr>
              <a:t>Mobile UX</a:t>
            </a:r>
          </a:p>
          <a:p>
            <a:pPr marL="0" indent="0" eaLnBrk="1" hangingPunct="1"/>
            <a:r>
              <a:rPr lang="en-US" dirty="0" smtClean="0">
                <a:latin typeface="Trebuchet MS" charset="0"/>
              </a:rPr>
              <a:t>Advanced UI</a:t>
            </a:r>
          </a:p>
          <a:p>
            <a:pPr marL="0" indent="0" eaLnBrk="1" hangingPunct="1"/>
            <a:r>
              <a:rPr lang="en-US" dirty="0" smtClean="0">
                <a:latin typeface="Trebuchet MS" charset="0"/>
              </a:rPr>
              <a:t>TableView API</a:t>
            </a:r>
          </a:p>
          <a:p>
            <a:pPr marL="0" indent="0" eaLnBrk="1" hangingPunct="1"/>
            <a:r>
              <a:rPr lang="en-US" dirty="0" smtClean="0">
                <a:latin typeface="Trebuchet MS" charset="0"/>
              </a:rPr>
              <a:t>Gestures/Orientation</a:t>
            </a:r>
          </a:p>
          <a:p>
            <a:pPr marL="0" indent="0" eaLnBrk="1" hangingPunct="1"/>
            <a:r>
              <a:rPr lang="en-US" dirty="0" smtClean="0">
                <a:latin typeface="Trebuchet MS" charset="0"/>
              </a:rPr>
              <a:t>Input Collection</a:t>
            </a:r>
          </a:p>
          <a:p>
            <a:pPr marL="0" indent="0" eaLnBrk="1" hangingPunct="1"/>
            <a:r>
              <a:rPr lang="en-US" dirty="0" smtClean="0">
                <a:latin typeface="Trebuchet MS" charset="0"/>
              </a:rPr>
              <a:t>ScrollView API</a:t>
            </a:r>
          </a:p>
          <a:p>
            <a:pPr marL="0" indent="0" eaLnBrk="1" hangingPunct="1"/>
            <a:r>
              <a:rPr lang="en-US" dirty="0" smtClean="0">
                <a:latin typeface="Trebuchet MS" charset="0"/>
              </a:rPr>
              <a:t>Animation</a:t>
            </a:r>
          </a:p>
          <a:p>
            <a:pPr marL="0" indent="0" eaLnBrk="1" hangingPunct="1"/>
            <a:endParaRPr lang="en-US" dirty="0" smtClean="0">
              <a:latin typeface="Trebuchet MS" charset="0"/>
            </a:endParaRPr>
          </a:p>
          <a:p>
            <a:pPr marL="0" indent="0" eaLnBrk="1" hangingPunct="1"/>
            <a:r>
              <a:rPr lang="en-US" b="1" dirty="0" smtClean="0">
                <a:latin typeface="Trebuchet MS" charset="0"/>
              </a:rPr>
              <a:t>Day Two</a:t>
            </a:r>
            <a:endParaRPr lang="en-US" dirty="0" smtClean="0">
              <a:latin typeface="Trebuchet MS" charset="0"/>
            </a:endParaRPr>
          </a:p>
          <a:p>
            <a:pPr marL="0" indent="0" eaLnBrk="1" hangingPunct="1"/>
            <a:r>
              <a:rPr lang="en-US" dirty="0" smtClean="0">
                <a:latin typeface="Trebuchet MS" charset="0"/>
              </a:rPr>
              <a:t>Android API Deep Dive</a:t>
            </a:r>
          </a:p>
          <a:p>
            <a:pPr marL="0" indent="0" eaLnBrk="1" hangingPunct="1"/>
            <a:r>
              <a:rPr lang="en-US" dirty="0" smtClean="0">
                <a:latin typeface="Trebuchet MS" charset="0"/>
              </a:rPr>
              <a:t>iOS API Deep Dive</a:t>
            </a:r>
          </a:p>
          <a:p>
            <a:pPr marL="0" indent="0" eaLnBrk="1" hangingPunct="1"/>
            <a:r>
              <a:rPr lang="en-US" dirty="0" smtClean="0">
                <a:latin typeface="Trebuchet MS" charset="0"/>
              </a:rPr>
              <a:t>Extending Titanium</a:t>
            </a:r>
          </a:p>
          <a:p>
            <a:pPr marL="0" indent="0" eaLnBrk="1" hangingPunct="1"/>
            <a:r>
              <a:rPr lang="en-US" dirty="0" smtClean="0">
                <a:latin typeface="Trebuchet MS" charset="0"/>
              </a:rPr>
              <a:t>Titanium Plus Integration</a:t>
            </a:r>
          </a:p>
          <a:p>
            <a:pPr marL="0" indent="0" eaLnBrk="1" hangingPunct="1"/>
            <a:r>
              <a:rPr lang="en-US" dirty="0" smtClean="0">
                <a:latin typeface="Trebuchet MS" charset="0"/>
              </a:rPr>
              <a:t>TCMD Exam</a:t>
            </a:r>
          </a:p>
          <a:p>
            <a:pPr marL="0" indent="0" eaLnBrk="1" hangingPunct="1"/>
            <a:r>
              <a:rPr lang="en-US" dirty="0" smtClean="0">
                <a:latin typeface="Trebuchet MS" charset="0"/>
              </a:rPr>
              <a:t>Office Hours</a:t>
            </a:r>
          </a:p>
          <a:p>
            <a:pPr marL="0" indent="0" eaLnBrk="1" hangingPunct="1"/>
            <a:endParaRPr lang="en-US" dirty="0" smtClean="0">
              <a:latin typeface="Trebuchet MS" charset="0"/>
            </a:endParaRPr>
          </a:p>
          <a:p>
            <a:pPr marL="0" indent="0" eaLnBrk="1" hangingPunct="1"/>
            <a:endParaRPr lang="en-US" dirty="0" smtClean="0">
              <a:latin typeface="Trebuchet MS" charset="0"/>
            </a:endParaRPr>
          </a:p>
          <a:p>
            <a:pPr marL="0" indent="0" eaLnBrk="1" hangingPunct="1"/>
            <a:endParaRPr lang="en-US" dirty="0" smtClean="0">
              <a:latin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369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8229600" cy="809625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Trebuchet MS" charset="0"/>
              </a:rPr>
              <a:t>Functional to Fabulous</a:t>
            </a:r>
            <a:endParaRPr lang="en-US" dirty="0">
              <a:latin typeface="Trebuchet MS" charset="0"/>
            </a:endParaRPr>
          </a:p>
        </p:txBody>
      </p:sp>
      <p:pic>
        <p:nvPicPr>
          <p:cNvPr id="2" name="Picture 1" descr="Screenshot_3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5789" y="1283368"/>
            <a:ext cx="3435685" cy="515352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 descr="Screenshot_35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520" y="1376947"/>
            <a:ext cx="3373299" cy="505994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684443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7" name="Picture 5" descr="raised_pap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6675" y="2106613"/>
            <a:ext cx="6456363" cy="2189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18" name="Title 1"/>
          <p:cNvSpPr>
            <a:spLocks noGrp="1"/>
          </p:cNvSpPr>
          <p:nvPr>
            <p:ph type="ctrTitle" idx="4294967295"/>
          </p:nvPr>
        </p:nvSpPr>
        <p:spPr>
          <a:xfrm>
            <a:off x="766763" y="2330450"/>
            <a:ext cx="7772400" cy="1470025"/>
          </a:xfrm>
        </p:spPr>
        <p:txBody>
          <a:bodyPr/>
          <a:lstStyle/>
          <a:p>
            <a:pPr algn="ctr" eaLnBrk="1" hangingPunct="1"/>
            <a:r>
              <a:rPr lang="en-US" sz="4800" i="1" dirty="0" smtClean="0">
                <a:solidFill>
                  <a:srgbClr val="122956"/>
                </a:solidFill>
                <a:latin typeface="Trebuchet MS" charset="0"/>
              </a:rPr>
              <a:t>Questions?</a:t>
            </a:r>
            <a:endParaRPr lang="en-US" sz="4800" i="1" dirty="0">
              <a:solidFill>
                <a:srgbClr val="122956"/>
              </a:solidFill>
              <a:latin typeface="Trebuchet MS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est_template">
  <a:themeElements>
    <a:clrScheme name="Custom 4">
      <a:dk1>
        <a:srgbClr val="3F4B53"/>
      </a:dk1>
      <a:lt1>
        <a:srgbClr val="FFFFFF"/>
      </a:lt1>
      <a:dk2>
        <a:srgbClr val="677588"/>
      </a:dk2>
      <a:lt2>
        <a:srgbClr val="DCE6EC"/>
      </a:lt2>
      <a:accent1>
        <a:srgbClr val="F0B200"/>
      </a:accent1>
      <a:accent2>
        <a:srgbClr val="9C030B"/>
      </a:accent2>
      <a:accent3>
        <a:srgbClr val="7BBD0B"/>
      </a:accent3>
      <a:accent4>
        <a:srgbClr val="00CDFF"/>
      </a:accent4>
      <a:accent5>
        <a:srgbClr val="FB2C08"/>
      </a:accent5>
      <a:accent6>
        <a:srgbClr val="122956"/>
      </a:accent6>
      <a:hlink>
        <a:srgbClr val="9C030B"/>
      </a:hlink>
      <a:folHlink>
        <a:srgbClr val="9C030B"/>
      </a:folHlink>
    </a:clrScheme>
    <a:fontScheme name="Slipstream">
      <a:majorFont>
        <a:latin typeface="Trebuchet MS"/>
        <a:ea typeface=""/>
        <a:cs typeface=""/>
        <a:font script="Jpan" typeface="ＭＳ ゴシック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ゴシック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test_template.pot</Template>
  <TotalTime>5067</TotalTime>
  <Words>446</Words>
  <Application>Microsoft Macintosh PowerPoint</Application>
  <PresentationFormat>On-screen Show (4:3)</PresentationFormat>
  <Paragraphs>69</Paragraphs>
  <Slides>6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test_template</vt:lpstr>
      <vt:lpstr>Custom Design</vt:lpstr>
      <vt:lpstr>PowerPoint Presentation</vt:lpstr>
      <vt:lpstr>Logistics</vt:lpstr>
      <vt:lpstr>Rationale</vt:lpstr>
      <vt:lpstr>Training Roadmap</vt:lpstr>
      <vt:lpstr>Functional to Fabulous</vt:lpstr>
      <vt:lpstr>Questions?</vt:lpstr>
    </vt:vector>
  </TitlesOfParts>
  <Company>Appcelerator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Maria Iu</dc:creator>
  <cp:lastModifiedBy>Tim Poulsen</cp:lastModifiedBy>
  <cp:revision>124</cp:revision>
  <dcterms:created xsi:type="dcterms:W3CDTF">2010-12-08T19:18:01Z</dcterms:created>
  <dcterms:modified xsi:type="dcterms:W3CDTF">2011-08-19T14:07:28Z</dcterms:modified>
</cp:coreProperties>
</file>