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16" r:id="rId1"/>
  </p:sldMasterIdLst>
  <p:notesMasterIdLst>
    <p:notesMasterId r:id="rId18"/>
  </p:notesMasterIdLst>
  <p:sldIdLst>
    <p:sldId id="256" r:id="rId2"/>
    <p:sldId id="258" r:id="rId3"/>
    <p:sldId id="349" r:id="rId4"/>
    <p:sldId id="379" r:id="rId5"/>
    <p:sldId id="378" r:id="rId6"/>
    <p:sldId id="385" r:id="rId7"/>
    <p:sldId id="383" r:id="rId8"/>
    <p:sldId id="381" r:id="rId9"/>
    <p:sldId id="382" r:id="rId10"/>
    <p:sldId id="384" r:id="rId11"/>
    <p:sldId id="386" r:id="rId12"/>
    <p:sldId id="387" r:id="rId13"/>
    <p:sldId id="388" r:id="rId14"/>
    <p:sldId id="380" r:id="rId15"/>
    <p:sldId id="389" r:id="rId16"/>
    <p:sldId id="328" r:id="rId17"/>
  </p:sldIdLst>
  <p:sldSz cx="9144000" cy="6858000" type="screen4x3"/>
  <p:notesSz cx="6858000" cy="9144000"/>
  <p:defaultTextStyle>
    <a:defPPr>
      <a:defRPr lang="en-US"/>
    </a:defPPr>
    <a:lvl1pPr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1pPr>
    <a:lvl2pPr marL="4572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2pPr>
    <a:lvl3pPr marL="9144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3pPr>
    <a:lvl4pPr marL="13716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4pPr>
    <a:lvl5pPr marL="18288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5pPr>
    <a:lvl6pPr marL="22860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6pPr>
    <a:lvl7pPr marL="27432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7pPr>
    <a:lvl8pPr marL="32004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8pPr>
    <a:lvl9pPr marL="36576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196" autoAdjust="0"/>
  </p:normalViewPr>
  <p:slideViewPr>
    <p:cSldViewPr>
      <p:cViewPr varScale="1">
        <p:scale>
          <a:sx n="95" d="100"/>
          <a:sy n="95" d="100"/>
        </p:scale>
        <p:origin x="-1392" y="-96"/>
      </p:cViewPr>
      <p:guideLst>
        <p:guide orient="horz" pos="2736"/>
        <p:guide pos="2880"/>
      </p:guideLst>
    </p:cSldViewPr>
  </p:slideViewPr>
  <p:notesTextViewPr>
    <p:cViewPr>
      <p:scale>
        <a:sx n="100" d="100"/>
        <a:sy n="100" d="100"/>
      </p:scale>
      <p:origin x="0" y="0"/>
    </p:cViewPr>
  </p:notesTextViewPr>
  <p:sorterViewPr>
    <p:cViewPr>
      <p:scale>
        <a:sx n="102" d="100"/>
        <a:sy n="102"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1"/>
          <p:cNvSpPr>
            <a:spLocks noGrp="1" noRot="1" noChangeAspect="1" noChangeArrowheads="1" noTextEdit="1"/>
          </p:cNvSpPr>
          <p:nvPr>
            <p:ph type="sldImg"/>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6386" name="Rectangle 2"/>
          <p:cNvSpPr>
            <a:spLocks noGrp="1" noChangeArrowheads="1"/>
          </p:cNvSpPr>
          <p:nvPr>
            <p:ph type="body" sz="quarter" idx="1"/>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02173827"/>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128"/>
      </a:defRPr>
    </a:lvl1pPr>
    <a:lvl2pPr marL="4572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2pPr>
    <a:lvl3pPr marL="9144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3pPr>
    <a:lvl4pPr marL="13716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4pPr>
    <a:lvl5pPr marL="18288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Rot="1" noChangeAspect="1" noChangeArrowheads="1"/>
          </p:cNvSpPr>
          <p:nvPr>
            <p:ph type="sldImg"/>
          </p:nvPr>
        </p:nvSpPr>
        <p:spPr>
          <a:solidFill>
            <a:srgbClr val="FFFFFF"/>
          </a:solidFill>
          <a:ln/>
        </p:spPr>
      </p:sp>
      <p:sp>
        <p:nvSpPr>
          <p:cNvPr id="11266"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7475" eaLnBrk="1" hangingPunct="1">
              <a:tabLst>
                <a:tab pos="152400" algn="l"/>
                <a:tab pos="1066800" algn="l"/>
                <a:tab pos="1981200" algn="l"/>
                <a:tab pos="2895600" algn="l"/>
                <a:tab pos="3810000" algn="l"/>
                <a:tab pos="4724400" algn="l"/>
                <a:tab pos="5638800" algn="l"/>
                <a:tab pos="6553200" algn="l"/>
                <a:tab pos="7467600" algn="l"/>
                <a:tab pos="8382000" algn="l"/>
                <a:tab pos="9296400" algn="l"/>
                <a:tab pos="10210800" algn="l"/>
                <a:tab pos="10452100" algn="l"/>
                <a:tab pos="10591800" algn="l"/>
                <a:tab pos="11010900" algn="l"/>
              </a:tabLst>
            </a:pPr>
            <a:r>
              <a:rPr lang="en-US" b="1" dirty="0">
                <a:latin typeface="Calibri" charset="0"/>
                <a:ea typeface="ＭＳ Ｐゴシック" charset="0"/>
                <a:cs typeface="ＭＳ Ｐゴシック" charset="0"/>
              </a:rPr>
              <a:t>Module time: </a:t>
            </a:r>
            <a:r>
              <a:rPr lang="en-US" b="1" dirty="0" smtClean="0">
                <a:latin typeface="Calibri" charset="0"/>
                <a:ea typeface="ＭＳ Ｐゴシック" charset="0"/>
                <a:cs typeface="ＭＳ Ｐゴシック" charset="0"/>
              </a:rPr>
              <a:t>30 </a:t>
            </a:r>
            <a:r>
              <a:rPr lang="en-US" b="1" dirty="0" err="1" smtClean="0">
                <a:latin typeface="Calibri" charset="0"/>
                <a:ea typeface="ＭＳ Ｐゴシック" charset="0"/>
                <a:cs typeface="ＭＳ Ｐゴシック" charset="0"/>
              </a:rPr>
              <a:t>mins</a:t>
            </a:r>
            <a:r>
              <a:rPr lang="en-US" b="1" dirty="0" smtClean="0">
                <a:latin typeface="Calibri" charset="0"/>
                <a:ea typeface="ＭＳ Ｐゴシック" charset="0"/>
                <a:cs typeface="ＭＳ Ｐゴシック" charset="0"/>
              </a:rPr>
              <a:t> </a:t>
            </a:r>
            <a:r>
              <a:rPr lang="en-US" dirty="0" smtClean="0">
                <a:latin typeface="Calibri" charset="0"/>
                <a:ea typeface="ＭＳ Ｐゴシック" charset="0"/>
                <a:cs typeface="ＭＳ Ｐゴシック" charset="0"/>
              </a:rPr>
              <a:t>(10 </a:t>
            </a:r>
            <a:r>
              <a:rPr lang="en-US" dirty="0" err="1" smtClean="0">
                <a:latin typeface="Calibri" charset="0"/>
                <a:ea typeface="ＭＳ Ｐゴシック" charset="0"/>
                <a:cs typeface="ＭＳ Ｐゴシック" charset="0"/>
              </a:rPr>
              <a:t>mins</a:t>
            </a:r>
            <a:r>
              <a:rPr lang="en-US" dirty="0" smtClean="0">
                <a:latin typeface="Calibri" charset="0"/>
                <a:ea typeface="ＭＳ Ｐゴシック" charset="0"/>
                <a:cs typeface="ＭＳ Ｐゴシック" charset="0"/>
              </a:rPr>
              <a:t> </a:t>
            </a:r>
            <a:r>
              <a:rPr lang="en-US" dirty="0">
                <a:latin typeface="Calibri" charset="0"/>
                <a:ea typeface="ＭＳ Ｐゴシック" charset="0"/>
                <a:cs typeface="ＭＳ Ｐゴシック" charset="0"/>
              </a:rPr>
              <a:t>teaching, </a:t>
            </a:r>
            <a:r>
              <a:rPr lang="en-US" dirty="0" smtClean="0">
                <a:latin typeface="Calibri" charset="0"/>
                <a:ea typeface="ＭＳ Ｐゴシック" charset="0"/>
                <a:cs typeface="ＭＳ Ｐゴシック" charset="0"/>
              </a:rPr>
              <a:t>20 </a:t>
            </a:r>
            <a:r>
              <a:rPr lang="en-US" dirty="0" err="1">
                <a:latin typeface="Calibri" charset="0"/>
                <a:ea typeface="ＭＳ Ｐゴシック" charset="0"/>
                <a:cs typeface="ＭＳ Ｐゴシック" charset="0"/>
              </a:rPr>
              <a:t>mins</a:t>
            </a:r>
            <a:r>
              <a:rPr lang="en-US" dirty="0">
                <a:latin typeface="Calibri" charset="0"/>
                <a:ea typeface="ＭＳ Ｐゴシック" charset="0"/>
                <a:cs typeface="ＭＳ Ｐゴシック" charset="0"/>
              </a:rPr>
              <a:t> for lab)</a:t>
            </a:r>
            <a:endParaRPr lang="en-US" b="1" dirty="0">
              <a:latin typeface="Calibri" charset="0"/>
              <a:ea typeface="ＭＳ Ｐゴシック" charset="0"/>
              <a:cs typeface="ＭＳ Ｐゴシック" charset="0"/>
            </a:endParaRPr>
          </a:p>
          <a:p>
            <a:pPr marL="117475" eaLnBrk="1" hangingPunct="1">
              <a:tabLst>
                <a:tab pos="152400" algn="l"/>
                <a:tab pos="1066800" algn="l"/>
                <a:tab pos="1981200" algn="l"/>
                <a:tab pos="2895600" algn="l"/>
                <a:tab pos="3810000" algn="l"/>
                <a:tab pos="4724400" algn="l"/>
                <a:tab pos="5638800" algn="l"/>
                <a:tab pos="6553200" algn="l"/>
                <a:tab pos="7467600" algn="l"/>
                <a:tab pos="8382000" algn="l"/>
                <a:tab pos="9296400" algn="l"/>
                <a:tab pos="10210800" algn="l"/>
                <a:tab pos="10452100" algn="l"/>
                <a:tab pos="10591800" algn="l"/>
                <a:tab pos="11010900" algn="l"/>
              </a:tabLst>
            </a:pPr>
            <a:endParaRPr lang="en-US"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In Titanium 2,</a:t>
            </a:r>
            <a:r>
              <a:rPr lang="en-US" b="0" baseline="0" dirty="0" smtClean="0">
                <a:solidFill>
                  <a:srgbClr val="000000"/>
                </a:solidFill>
                <a:latin typeface="Lucida Grande" charset="0"/>
                <a:ea typeface="ＭＳ Ｐゴシック" charset="0"/>
                <a:cs typeface="Lucida Grande" charset="0"/>
                <a:sym typeface="Lucida Grande" charset="0"/>
              </a:rPr>
              <a:t> the current thinking is that all apps will be single context, more like the browser.  We will then expose a threading API to be more explicit about the creation of threads/contexts, so eventually single context will be the one and only way.  For the </a:t>
            </a:r>
            <a:r>
              <a:rPr lang="en-US" b="0" baseline="0" dirty="0" err="1" smtClean="0">
                <a:solidFill>
                  <a:srgbClr val="000000"/>
                </a:solidFill>
                <a:latin typeface="Lucida Grande" charset="0"/>
                <a:ea typeface="ＭＳ Ｐゴシック" charset="0"/>
                <a:cs typeface="Lucida Grande" charset="0"/>
                <a:sym typeface="Lucida Grande" charset="0"/>
              </a:rPr>
              <a:t>forseeable</a:t>
            </a:r>
            <a:r>
              <a:rPr lang="en-US" b="0" baseline="0" dirty="0" smtClean="0">
                <a:solidFill>
                  <a:srgbClr val="000000"/>
                </a:solidFill>
                <a:latin typeface="Lucida Grande" charset="0"/>
                <a:ea typeface="ＭＳ Ｐゴシック" charset="0"/>
                <a:cs typeface="Lucida Grande" charset="0"/>
                <a:sym typeface="Lucida Grande" charset="0"/>
              </a:rPr>
              <a:t> future, though, multiple contexts can be useful for deferring execution.</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Adding </a:t>
            </a:r>
            <a:r>
              <a:rPr lang="en-US" b="0" dirty="0" err="1" smtClean="0">
                <a:solidFill>
                  <a:srgbClr val="000000"/>
                </a:solidFill>
                <a:latin typeface="Lucida Grande" charset="0"/>
                <a:ea typeface="ＭＳ Ｐゴシック" charset="0"/>
                <a:cs typeface="Lucida Grande" charset="0"/>
                <a:sym typeface="Lucida Grande" charset="0"/>
              </a:rPr>
              <a:t>className</a:t>
            </a:r>
            <a:r>
              <a:rPr lang="en-US" b="0" baseline="0" dirty="0" smtClean="0">
                <a:solidFill>
                  <a:srgbClr val="000000"/>
                </a:solidFill>
                <a:latin typeface="Lucida Grande" charset="0"/>
                <a:ea typeface="ＭＳ Ｐゴシック" charset="0"/>
                <a:cs typeface="Lucida Grande" charset="0"/>
                <a:sym typeface="Lucida Grande" charset="0"/>
              </a:rPr>
              <a:t> enables Ti &amp; underlying OS to reuse table row objects and optimize memory</a:t>
            </a:r>
          </a:p>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A </a:t>
            </a:r>
            <a:r>
              <a:rPr lang="en-US" b="0" dirty="0" err="1" smtClean="0">
                <a:solidFill>
                  <a:srgbClr val="000000"/>
                </a:solidFill>
                <a:latin typeface="Lucida Grande" charset="0"/>
                <a:ea typeface="ＭＳ Ｐゴシック" charset="0"/>
                <a:cs typeface="Lucida Grande" charset="0"/>
                <a:sym typeface="Lucida Grande" charset="0"/>
              </a:rPr>
              <a:t>setData</a:t>
            </a:r>
            <a:r>
              <a:rPr lang="en-US" b="0" dirty="0" smtClean="0">
                <a:solidFill>
                  <a:srgbClr val="000000"/>
                </a:solidFill>
                <a:latin typeface="Lucida Grande" charset="0"/>
                <a:ea typeface="ＭＳ Ｐゴシック" charset="0"/>
                <a:cs typeface="Lucida Grande" charset="0"/>
                <a:sym typeface="Lucida Grande" charset="0"/>
              </a:rPr>
              <a:t>()</a:t>
            </a:r>
            <a:r>
              <a:rPr lang="en-US" b="0" baseline="0" dirty="0" smtClean="0">
                <a:solidFill>
                  <a:srgbClr val="000000"/>
                </a:solidFill>
                <a:latin typeface="Lucida Grande" charset="0"/>
                <a:ea typeface="ＭＳ Ｐゴシック" charset="0"/>
                <a:cs typeface="Lucida Grande" charset="0"/>
                <a:sym typeface="Lucida Grande" charset="0"/>
              </a:rPr>
              <a:t> call for a lot of rows is faster than repeated </a:t>
            </a:r>
            <a:r>
              <a:rPr lang="en-US" b="0" baseline="0" dirty="0" err="1" smtClean="0">
                <a:solidFill>
                  <a:srgbClr val="000000"/>
                </a:solidFill>
                <a:latin typeface="Lucida Grande" charset="0"/>
                <a:ea typeface="ＭＳ Ｐゴシック" charset="0"/>
                <a:cs typeface="Lucida Grande" charset="0"/>
                <a:sym typeface="Lucida Grande" charset="0"/>
              </a:rPr>
              <a:t>appendRow</a:t>
            </a:r>
            <a:r>
              <a:rPr lang="en-US" b="0" baseline="0" dirty="0" smtClean="0">
                <a:solidFill>
                  <a:srgbClr val="000000"/>
                </a:solidFill>
                <a:latin typeface="Lucida Grande" charset="0"/>
                <a:ea typeface="ＭＳ Ｐゴシック" charset="0"/>
                <a:cs typeface="Lucida Grande" charset="0"/>
                <a:sym typeface="Lucida Grande" charset="0"/>
              </a:rPr>
              <a:t>() calls</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Perhaps you can use alternate UI paradigm to create smaller tables</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Filter data in SQL rather than via JS (sorting, searching, etc.)</a:t>
            </a:r>
          </a:p>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Don’t use “select * from table” if you store blobs in your tables</a:t>
            </a:r>
          </a:p>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Open/closing</a:t>
            </a:r>
            <a:r>
              <a:rPr lang="en-US" b="0" baseline="0" dirty="0" smtClean="0">
                <a:solidFill>
                  <a:srgbClr val="000000"/>
                </a:solidFill>
                <a:latin typeface="Lucida Grande" charset="0"/>
                <a:ea typeface="ＭＳ Ｐゴシック" charset="0"/>
                <a:cs typeface="Lucida Grande" charset="0"/>
                <a:sym typeface="Lucida Grande" charset="0"/>
              </a:rPr>
              <a:t> connections is generally more memory friendly than any performance benefits you’d get from keeping a connection open</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Test in a real-world networking environment (in various data coverage areas)</a:t>
            </a:r>
          </a:p>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Use DDMS</a:t>
            </a:r>
            <a:r>
              <a:rPr lang="en-US" b="0" baseline="0" dirty="0" smtClean="0">
                <a:solidFill>
                  <a:srgbClr val="000000"/>
                </a:solidFill>
                <a:latin typeface="Lucida Grande" charset="0"/>
                <a:ea typeface="ＭＳ Ｐゴシック" charset="0"/>
                <a:cs typeface="Lucida Grande" charset="0"/>
                <a:sym typeface="Lucida Grande" charset="0"/>
              </a:rPr>
              <a:t> &amp; other tools to simulate poorer network conditions</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Decrease payload size (use JSON rather than SOAP for example)</a:t>
            </a:r>
          </a:p>
          <a:p>
            <a:pPr marL="250825" indent="-171450" eaLnBrk="1" hangingPunct="1">
              <a:buFontTx/>
              <a:buChar char="-"/>
            </a:pPr>
            <a:endParaRPr lang="en-US" b="0" baseline="0" dirty="0" smtClean="0">
              <a:solidFill>
                <a:srgbClr val="000000"/>
              </a:solidFill>
              <a:latin typeface="Lucida Grande" charset="0"/>
              <a:ea typeface="ＭＳ Ｐゴシック" charset="0"/>
              <a:cs typeface="Lucida Grande" charset="0"/>
              <a:sym typeface="Lucida Grande" charset="0"/>
            </a:endParaRP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If you have a lot of data to transfer, a few larger network requests is better than multiple smaller data transfers</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Saves on battery if nothing else (min. time of radio on per network request can suck juice if you have lots of network requests)</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9063" eaLnBrk="1" hangingPunct="1">
              <a:spcBef>
                <a:spcPts val="450"/>
              </a:spcBef>
            </a:pPr>
            <a:r>
              <a:rPr lang="en-US" dirty="0" smtClean="0">
                <a:solidFill>
                  <a:srgbClr val="000000"/>
                </a:solidFill>
                <a:latin typeface="Times New Roman" charset="0"/>
                <a:ea typeface="ＭＳ Ｐゴシック" charset="0"/>
                <a:cs typeface="Times New Roman" charset="0"/>
                <a:sym typeface="Times New Roman" charset="0"/>
              </a:rPr>
              <a:t>In this lab, we will be examining a refactored </a:t>
            </a:r>
            <a:r>
              <a:rPr lang="en-US" dirty="0" err="1" smtClean="0">
                <a:solidFill>
                  <a:srgbClr val="000000"/>
                </a:solidFill>
                <a:latin typeface="Times New Roman" charset="0"/>
                <a:ea typeface="ＭＳ Ｐゴシック" charset="0"/>
                <a:cs typeface="Times New Roman" charset="0"/>
                <a:sym typeface="Times New Roman" charset="0"/>
              </a:rPr>
              <a:t>TiBountyHunter</a:t>
            </a:r>
            <a:r>
              <a:rPr lang="en-US" dirty="0" smtClean="0">
                <a:solidFill>
                  <a:srgbClr val="000000"/>
                </a:solidFill>
                <a:latin typeface="Times New Roman" charset="0"/>
                <a:ea typeface="ＭＳ Ｐゴシック" charset="0"/>
                <a:cs typeface="Times New Roman" charset="0"/>
                <a:sym typeface="Times New Roman" charset="0"/>
              </a:rPr>
              <a:t> that is a little smarter about performance.  It uses multiple contexts,</a:t>
            </a:r>
            <a:r>
              <a:rPr lang="en-US" baseline="0" dirty="0" smtClean="0">
                <a:solidFill>
                  <a:srgbClr val="000000"/>
                </a:solidFill>
                <a:latin typeface="Times New Roman" charset="0"/>
                <a:ea typeface="ＭＳ Ｐゴシック" charset="0"/>
                <a:cs typeface="Times New Roman" charset="0"/>
                <a:sym typeface="Times New Roman" charset="0"/>
              </a:rPr>
              <a:t> modular code organization, and deferred script loading.</a:t>
            </a:r>
          </a:p>
          <a:p>
            <a:pPr marL="119063" eaLnBrk="1" hangingPunct="1">
              <a:spcBef>
                <a:spcPts val="450"/>
              </a:spcBef>
            </a:pPr>
            <a:endParaRPr lang="en-US" baseline="0" dirty="0" smtClean="0">
              <a:solidFill>
                <a:srgbClr val="000000"/>
              </a:solidFill>
              <a:latin typeface="Times New Roman" charset="0"/>
              <a:ea typeface="ＭＳ Ｐゴシック" charset="0"/>
              <a:cs typeface="Times New Roman" charset="0"/>
              <a:sym typeface="Times New Roman" charset="0"/>
            </a:endParaRPr>
          </a:p>
          <a:p>
            <a:pPr marL="119063" eaLnBrk="1" hangingPunct="1">
              <a:spcBef>
                <a:spcPts val="450"/>
              </a:spcBef>
            </a:pPr>
            <a:r>
              <a:rPr lang="en-US" baseline="0" dirty="0" smtClean="0">
                <a:solidFill>
                  <a:srgbClr val="000000"/>
                </a:solidFill>
                <a:latin typeface="Times New Roman" charset="0"/>
                <a:ea typeface="ＭＳ Ｐゴシック" charset="0"/>
                <a:cs typeface="Times New Roman" charset="0"/>
                <a:sym typeface="Times New Roman" charset="0"/>
              </a:rPr>
              <a:t>We’ll download the source, build &amp; run it, then we’ll see how to defer loading during a code walk-thru</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pPr>
              <a:defRPr/>
            </a:pPr>
            <a:fld id="{C704D923-8FB6-2040-A5D7-BD75ED8E8368}" type="slidenum">
              <a:rPr lang="en-US" smtClean="0"/>
              <a:pPr>
                <a:defRPr/>
              </a:pPr>
              <a:t>15</a:t>
            </a:fld>
            <a:endParaRPr lang="en-US"/>
          </a:p>
        </p:txBody>
      </p:sp>
    </p:spTree>
    <p:extLst>
      <p:ext uri="{BB962C8B-B14F-4D97-AF65-F5344CB8AC3E}">
        <p14:creationId xmlns:p14="http://schemas.microsoft.com/office/powerpoint/2010/main" val="24407085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r>
              <a:rPr lang="en-US" b="1" baseline="0" dirty="0" smtClean="0">
                <a:solidFill>
                  <a:srgbClr val="000000"/>
                </a:solidFill>
                <a:latin typeface="Times New Roman" charset="0"/>
                <a:ea typeface="ＭＳ Ｐゴシック" charset="0"/>
                <a:cs typeface="Times New Roman" charset="0"/>
                <a:sym typeface="Times New Roman" charset="0"/>
              </a:rPr>
              <a:t>Code walk-through</a:t>
            </a:r>
          </a:p>
          <a:p>
            <a:pPr marL="119063" eaLnBrk="1" hangingPunct="1">
              <a:spcBef>
                <a:spcPts val="450"/>
              </a:spcBef>
            </a:pPr>
            <a:endParaRPr lang="en-US" baseline="0" dirty="0" smtClean="0">
              <a:solidFill>
                <a:srgbClr val="000000"/>
              </a:solidFill>
              <a:latin typeface="Times New Roman" charset="0"/>
              <a:ea typeface="ＭＳ Ｐゴシック" charset="0"/>
              <a:cs typeface="Times New Roman" charset="0"/>
              <a:sym typeface="Times New Roman" charset="0"/>
            </a:endParaRPr>
          </a:p>
          <a:p>
            <a:pPr marL="119063" eaLnBrk="1" hangingPunct="1">
              <a:spcBef>
                <a:spcPts val="450"/>
              </a:spcBef>
            </a:pPr>
            <a:r>
              <a:rPr lang="en-US" b="1" u="sng" baseline="0" dirty="0" err="1" smtClean="0">
                <a:solidFill>
                  <a:srgbClr val="000000"/>
                </a:solidFill>
                <a:latin typeface="Times New Roman" charset="0"/>
                <a:ea typeface="ＭＳ Ｐゴシック" charset="0"/>
                <a:cs typeface="Times New Roman" charset="0"/>
                <a:sym typeface="Times New Roman" charset="0"/>
              </a:rPr>
              <a:t>app.js</a:t>
            </a:r>
            <a:endParaRPr lang="en-US" b="1" u="sng" baseline="0" dirty="0" smtClean="0">
              <a:solidFill>
                <a:srgbClr val="000000"/>
              </a:solidFill>
              <a:latin typeface="Times New Roman" charset="0"/>
              <a:ea typeface="ＭＳ Ｐゴシック" charset="0"/>
              <a:cs typeface="Times New Roman" charset="0"/>
              <a:sym typeface="Times New Roman" charset="0"/>
            </a:endParaRPr>
          </a:p>
          <a:p>
            <a:pPr marL="290513" indent="-171450" eaLnBrk="1" hangingPunct="1">
              <a:spcBef>
                <a:spcPts val="450"/>
              </a:spcBef>
              <a:buFont typeface="Arial"/>
              <a:buChar char="•"/>
            </a:pPr>
            <a:r>
              <a:rPr lang="en-US" baseline="0" dirty="0" smtClean="0">
                <a:solidFill>
                  <a:srgbClr val="000000"/>
                </a:solidFill>
                <a:latin typeface="Times New Roman" charset="0"/>
                <a:ea typeface="ＭＳ Ｐゴシック" charset="0"/>
                <a:cs typeface="Times New Roman" charset="0"/>
                <a:sym typeface="Times New Roman" charset="0"/>
              </a:rPr>
              <a:t>require() is safer &amp; better for JS-based modules</a:t>
            </a:r>
          </a:p>
          <a:p>
            <a:pPr marL="290513" indent="-171450" eaLnBrk="1" hangingPunct="1">
              <a:spcBef>
                <a:spcPts val="450"/>
              </a:spcBef>
              <a:buFont typeface="Arial"/>
              <a:buChar char="•"/>
            </a:pPr>
            <a:r>
              <a:rPr lang="en-US" baseline="0" dirty="0" err="1" smtClean="0">
                <a:solidFill>
                  <a:srgbClr val="000000"/>
                </a:solidFill>
                <a:latin typeface="Times New Roman" charset="0"/>
                <a:ea typeface="ＭＳ Ｐゴシック" charset="0"/>
                <a:cs typeface="Times New Roman" charset="0"/>
                <a:sym typeface="Times New Roman" charset="0"/>
              </a:rPr>
              <a:t>Ti.include</a:t>
            </a:r>
            <a:r>
              <a:rPr lang="en-US" baseline="0" dirty="0" smtClean="0">
                <a:solidFill>
                  <a:srgbClr val="000000"/>
                </a:solidFill>
                <a:latin typeface="Times New Roman" charset="0"/>
                <a:ea typeface="ＭＳ Ｐゴシック" charset="0"/>
                <a:cs typeface="Times New Roman" charset="0"/>
                <a:sym typeface="Times New Roman" charset="0"/>
              </a:rPr>
              <a:t>() adds to global variable, which require() doesn’t</a:t>
            </a:r>
          </a:p>
          <a:p>
            <a:pPr marL="290513" indent="-171450" eaLnBrk="1" hangingPunct="1">
              <a:spcBef>
                <a:spcPts val="450"/>
              </a:spcBef>
              <a:buFont typeface="Arial"/>
              <a:buChar char="•"/>
            </a:pPr>
            <a:r>
              <a:rPr lang="en-US" baseline="0" dirty="0" smtClean="0">
                <a:solidFill>
                  <a:srgbClr val="000000"/>
                </a:solidFill>
                <a:latin typeface="Times New Roman" charset="0"/>
                <a:ea typeface="ＭＳ Ｐゴシック" charset="0"/>
                <a:cs typeface="Times New Roman" charset="0"/>
                <a:sym typeface="Times New Roman" charset="0"/>
              </a:rPr>
              <a:t>We include a helper to set up a </a:t>
            </a:r>
            <a:r>
              <a:rPr lang="en-US" baseline="0" dirty="0" err="1" smtClean="0">
                <a:solidFill>
                  <a:srgbClr val="000000"/>
                </a:solidFill>
                <a:latin typeface="Times New Roman" charset="0"/>
                <a:ea typeface="ＭＳ Ｐゴシック" charset="0"/>
                <a:cs typeface="Times New Roman" charset="0"/>
                <a:sym typeface="Times New Roman" charset="0"/>
              </a:rPr>
              <a:t>require_once</a:t>
            </a:r>
            <a:r>
              <a:rPr lang="en-US" baseline="0" dirty="0" smtClean="0">
                <a:solidFill>
                  <a:srgbClr val="000000"/>
                </a:solidFill>
                <a:latin typeface="Times New Roman" charset="0"/>
                <a:ea typeface="ＭＳ Ｐゴシック" charset="0"/>
                <a:cs typeface="Times New Roman" charset="0"/>
                <a:sym typeface="Times New Roman" charset="0"/>
              </a:rPr>
              <a:t>() method that will then use require()</a:t>
            </a:r>
          </a:p>
          <a:p>
            <a:pPr marL="290513" indent="-171450" eaLnBrk="1" hangingPunct="1">
              <a:spcBef>
                <a:spcPts val="450"/>
              </a:spcBef>
              <a:buFont typeface="Arial"/>
              <a:buChar char="•"/>
            </a:pPr>
            <a:endParaRPr lang="en-US" baseline="0" dirty="0" smtClean="0">
              <a:solidFill>
                <a:srgbClr val="000000"/>
              </a:solidFill>
              <a:latin typeface="Times New Roman" charset="0"/>
              <a:ea typeface="ＭＳ Ｐゴシック" charset="0"/>
              <a:cs typeface="Times New Roman" charset="0"/>
              <a:sym typeface="Times New Roman" charset="0"/>
            </a:endParaRPr>
          </a:p>
          <a:p>
            <a:pPr marL="119063" indent="0" eaLnBrk="1" hangingPunct="1">
              <a:spcBef>
                <a:spcPts val="450"/>
              </a:spcBef>
              <a:buFont typeface="Arial"/>
              <a:buNone/>
            </a:pPr>
            <a:r>
              <a:rPr lang="en-US" b="1" u="sng" baseline="0" dirty="0" err="1" smtClean="0">
                <a:solidFill>
                  <a:srgbClr val="000000"/>
                </a:solidFill>
                <a:latin typeface="Times New Roman" charset="0"/>
                <a:ea typeface="ＭＳ Ｐゴシック" charset="0"/>
                <a:cs typeface="Times New Roman" charset="0"/>
                <a:sym typeface="Times New Roman" charset="0"/>
              </a:rPr>
              <a:t>js</a:t>
            </a:r>
            <a:r>
              <a:rPr lang="en-US" b="1" u="sng" baseline="0" dirty="0" smtClean="0">
                <a:solidFill>
                  <a:srgbClr val="000000"/>
                </a:solidFill>
                <a:latin typeface="Times New Roman" charset="0"/>
                <a:ea typeface="ＭＳ Ｐゴシック" charset="0"/>
                <a:cs typeface="Times New Roman" charset="0"/>
                <a:sym typeface="Times New Roman" charset="0"/>
              </a:rPr>
              <a:t>/lib/</a:t>
            </a:r>
            <a:r>
              <a:rPr lang="en-US" b="1" u="sng" baseline="0" dirty="0" err="1" smtClean="0">
                <a:solidFill>
                  <a:srgbClr val="000000"/>
                </a:solidFill>
                <a:latin typeface="Times New Roman" charset="0"/>
                <a:ea typeface="ＭＳ Ｐゴシック" charset="0"/>
                <a:cs typeface="Times New Roman" charset="0"/>
                <a:sym typeface="Times New Roman" charset="0"/>
              </a:rPr>
              <a:t>require_once.js</a:t>
            </a:r>
            <a:endParaRPr lang="en-US" b="1" u="sng" baseline="0" dirty="0" smtClean="0">
              <a:solidFill>
                <a:srgbClr val="000000"/>
              </a:solidFill>
              <a:latin typeface="Times New Roman" charset="0"/>
              <a:ea typeface="ＭＳ Ｐゴシック" charset="0"/>
              <a:cs typeface="Times New Roman" charset="0"/>
              <a:sym typeface="Times New Roman" charset="0"/>
            </a:endParaRPr>
          </a:p>
          <a:p>
            <a:pPr marL="290513" indent="-171450" eaLnBrk="1" hangingPunct="1">
              <a:spcBef>
                <a:spcPts val="450"/>
              </a:spcBef>
              <a:buFont typeface="Arial"/>
              <a:buChar char="•"/>
            </a:pPr>
            <a:r>
              <a:rPr lang="en-US" baseline="0" dirty="0" smtClean="0">
                <a:solidFill>
                  <a:srgbClr val="000000"/>
                </a:solidFill>
                <a:latin typeface="Times New Roman" charset="0"/>
                <a:ea typeface="ＭＳ Ｐゴシック" charset="0"/>
                <a:cs typeface="Times New Roman" charset="0"/>
                <a:sym typeface="Times New Roman" charset="0"/>
              </a:rPr>
              <a:t>explain how this will do </a:t>
            </a:r>
            <a:r>
              <a:rPr lang="en-US" baseline="0" dirty="0" err="1" smtClean="0">
                <a:solidFill>
                  <a:srgbClr val="000000"/>
                </a:solidFill>
                <a:latin typeface="Times New Roman" charset="0"/>
                <a:ea typeface="ＭＳ Ｐゴシック" charset="0"/>
                <a:cs typeface="Times New Roman" charset="0"/>
                <a:sym typeface="Times New Roman" charset="0"/>
              </a:rPr>
              <a:t>require_once</a:t>
            </a:r>
            <a:r>
              <a:rPr lang="en-US" baseline="0" dirty="0" smtClean="0">
                <a:solidFill>
                  <a:srgbClr val="000000"/>
                </a:solidFill>
                <a:latin typeface="Times New Roman" charset="0"/>
                <a:ea typeface="ＭＳ Ｐゴシック" charset="0"/>
                <a:cs typeface="Times New Roman" charset="0"/>
                <a:sym typeface="Times New Roman" charset="0"/>
              </a:rPr>
              <a:t> style loading – registers a module and checks that registry before loading again</a:t>
            </a:r>
          </a:p>
          <a:p>
            <a:pPr marL="119063" indent="0" eaLnBrk="1" hangingPunct="1">
              <a:spcBef>
                <a:spcPts val="450"/>
              </a:spcBef>
              <a:buFont typeface="Arial"/>
              <a:buNone/>
            </a:pPr>
            <a:endParaRPr lang="en-US" baseline="0" dirty="0" smtClean="0">
              <a:solidFill>
                <a:srgbClr val="000000"/>
              </a:solidFill>
              <a:latin typeface="Times New Roman" charset="0"/>
              <a:ea typeface="ＭＳ Ｐゴシック" charset="0"/>
              <a:cs typeface="Times New Roman" charset="0"/>
              <a:sym typeface="Times New Roman" charset="0"/>
            </a:endParaRPr>
          </a:p>
          <a:p>
            <a:pPr marL="119063" indent="0" eaLnBrk="1" hangingPunct="1">
              <a:spcBef>
                <a:spcPts val="450"/>
              </a:spcBef>
              <a:buFont typeface="Arial"/>
              <a:buNone/>
            </a:pPr>
            <a:r>
              <a:rPr lang="en-US" baseline="0" dirty="0" smtClean="0">
                <a:solidFill>
                  <a:srgbClr val="000000"/>
                </a:solidFill>
                <a:latin typeface="Times New Roman" charset="0"/>
                <a:ea typeface="ＭＳ Ｐゴシック" charset="0"/>
                <a:cs typeface="Times New Roman" charset="0"/>
                <a:sym typeface="Times New Roman" charset="0"/>
              </a:rPr>
              <a:t>app directory contains all the </a:t>
            </a:r>
            <a:r>
              <a:rPr lang="en-US" baseline="0" dirty="0" err="1" smtClean="0">
                <a:solidFill>
                  <a:srgbClr val="000000"/>
                </a:solidFill>
                <a:latin typeface="Times New Roman" charset="0"/>
                <a:ea typeface="ＭＳ Ｐゴシック" charset="0"/>
                <a:cs typeface="Times New Roman" charset="0"/>
                <a:sym typeface="Times New Roman" charset="0"/>
              </a:rPr>
              <a:t>js</a:t>
            </a:r>
            <a:r>
              <a:rPr lang="en-US" baseline="0" dirty="0" smtClean="0">
                <a:solidFill>
                  <a:srgbClr val="000000"/>
                </a:solidFill>
                <a:latin typeface="Times New Roman" charset="0"/>
                <a:ea typeface="ＭＳ Ｐゴシック" charset="0"/>
                <a:cs typeface="Times New Roman" charset="0"/>
                <a:sym typeface="Times New Roman" charset="0"/>
              </a:rPr>
              <a:t> files corresponding to the </a:t>
            </a:r>
            <a:r>
              <a:rPr lang="en-US" baseline="0" dirty="0" err="1" smtClean="0">
                <a:solidFill>
                  <a:srgbClr val="000000"/>
                </a:solidFill>
                <a:latin typeface="Times New Roman" charset="0"/>
                <a:ea typeface="ＭＳ Ｐゴシック" charset="0"/>
                <a:cs typeface="Times New Roman" charset="0"/>
                <a:sym typeface="Times New Roman" charset="0"/>
              </a:rPr>
              <a:t>ui</a:t>
            </a:r>
            <a:r>
              <a:rPr lang="en-US" baseline="0" dirty="0" smtClean="0">
                <a:solidFill>
                  <a:srgbClr val="000000"/>
                </a:solidFill>
                <a:latin typeface="Times New Roman" charset="0"/>
                <a:ea typeface="ＭＳ Ｐゴシック" charset="0"/>
                <a:cs typeface="Times New Roman" charset="0"/>
                <a:sym typeface="Times New Roman" charset="0"/>
              </a:rPr>
              <a:t> elements of the app</a:t>
            </a:r>
          </a:p>
          <a:p>
            <a:pPr marL="119063" indent="0" eaLnBrk="1" hangingPunct="1">
              <a:spcBef>
                <a:spcPts val="450"/>
              </a:spcBef>
              <a:buFont typeface="Arial"/>
              <a:buNone/>
            </a:pPr>
            <a:r>
              <a:rPr lang="en-US" baseline="0" dirty="0" smtClean="0">
                <a:solidFill>
                  <a:srgbClr val="000000"/>
                </a:solidFill>
                <a:latin typeface="Times New Roman" charset="0"/>
                <a:ea typeface="ＭＳ Ｐゴシック" charset="0"/>
                <a:cs typeface="Times New Roman" charset="0"/>
                <a:sym typeface="Times New Roman" charset="0"/>
              </a:rPr>
              <a:t>files correspond generally to each window</a:t>
            </a:r>
          </a:p>
          <a:p>
            <a:pPr marL="119063" indent="0" eaLnBrk="1" hangingPunct="1">
              <a:spcBef>
                <a:spcPts val="450"/>
              </a:spcBef>
              <a:buFont typeface="Arial"/>
              <a:buNone/>
            </a:pPr>
            <a:endParaRPr lang="en-US" baseline="0" dirty="0" smtClean="0">
              <a:solidFill>
                <a:srgbClr val="000000"/>
              </a:solidFill>
              <a:latin typeface="Times New Roman" charset="0"/>
              <a:ea typeface="ＭＳ Ｐゴシック" charset="0"/>
              <a:cs typeface="Times New Roman" charset="0"/>
              <a:sym typeface="Times New Roman" charset="0"/>
            </a:endParaRPr>
          </a:p>
          <a:p>
            <a:pPr marL="119063" indent="0" eaLnBrk="1" hangingPunct="1">
              <a:spcBef>
                <a:spcPts val="450"/>
              </a:spcBef>
              <a:buFont typeface="Arial"/>
              <a:buNone/>
            </a:pPr>
            <a:r>
              <a:rPr lang="en-US" b="1" u="sng" baseline="0" dirty="0" smtClean="0">
                <a:solidFill>
                  <a:srgbClr val="000000"/>
                </a:solidFill>
                <a:latin typeface="Times New Roman" charset="0"/>
                <a:ea typeface="ＭＳ Ｐゴシック" charset="0"/>
                <a:cs typeface="Times New Roman" charset="0"/>
                <a:sym typeface="Times New Roman" charset="0"/>
              </a:rPr>
              <a:t>Optimizations include:</a:t>
            </a:r>
          </a:p>
          <a:p>
            <a:pPr marL="290513" indent="-171450" eaLnBrk="1" hangingPunct="1">
              <a:spcBef>
                <a:spcPts val="450"/>
              </a:spcBef>
              <a:buFont typeface="Arial"/>
              <a:buChar char="•"/>
            </a:pPr>
            <a:r>
              <a:rPr lang="en-US" baseline="0" dirty="0" err="1" smtClean="0">
                <a:solidFill>
                  <a:srgbClr val="000000"/>
                </a:solidFill>
                <a:latin typeface="Times New Roman" charset="0"/>
                <a:ea typeface="ＭＳ Ｐゴシック" charset="0"/>
                <a:cs typeface="Times New Roman" charset="0"/>
                <a:sym typeface="Times New Roman" charset="0"/>
              </a:rPr>
              <a:t>require_once</a:t>
            </a:r>
            <a:r>
              <a:rPr lang="en-US" baseline="0" dirty="0" smtClean="0">
                <a:solidFill>
                  <a:srgbClr val="000000"/>
                </a:solidFill>
                <a:latin typeface="Times New Roman" charset="0"/>
                <a:ea typeface="ＭＳ Ｐゴシック" charset="0"/>
                <a:cs typeface="Times New Roman" charset="0"/>
                <a:sym typeface="Times New Roman" charset="0"/>
              </a:rPr>
              <a:t> ensures we don’t load scripts multiple times (repeatedly allocate memory/resources)</a:t>
            </a:r>
          </a:p>
          <a:p>
            <a:pPr marL="290513" indent="-171450" eaLnBrk="1" hangingPunct="1">
              <a:spcBef>
                <a:spcPts val="450"/>
              </a:spcBef>
              <a:buFont typeface="Arial"/>
              <a:buChar char="•"/>
            </a:pPr>
            <a:r>
              <a:rPr lang="en-US" baseline="0" dirty="0" smtClean="0">
                <a:solidFill>
                  <a:srgbClr val="000000"/>
                </a:solidFill>
                <a:latin typeface="Times New Roman" charset="0"/>
                <a:ea typeface="ＭＳ Ｐゴシック" charset="0"/>
                <a:cs typeface="Times New Roman" charset="0"/>
                <a:sym typeface="Times New Roman" charset="0"/>
              </a:rPr>
              <a:t>biggest optimization for </a:t>
            </a:r>
            <a:r>
              <a:rPr lang="en-US" baseline="0" dirty="0" err="1" smtClean="0">
                <a:solidFill>
                  <a:srgbClr val="000000"/>
                </a:solidFill>
                <a:latin typeface="Times New Roman" charset="0"/>
                <a:ea typeface="ＭＳ Ｐゴシック" charset="0"/>
                <a:cs typeface="Times New Roman" charset="0"/>
                <a:sym typeface="Times New Roman" charset="0"/>
              </a:rPr>
              <a:t>TiBH</a:t>
            </a:r>
            <a:r>
              <a:rPr lang="en-US" baseline="0" dirty="0" smtClean="0">
                <a:solidFill>
                  <a:srgbClr val="000000"/>
                </a:solidFill>
                <a:latin typeface="Times New Roman" charset="0"/>
                <a:ea typeface="ＭＳ Ｐゴシック" charset="0"/>
                <a:cs typeface="Times New Roman" charset="0"/>
                <a:sym typeface="Times New Roman" charset="0"/>
              </a:rPr>
              <a:t> is that modules are no longer loaded all up front (as in BNAPPs version)</a:t>
            </a:r>
          </a:p>
          <a:p>
            <a:pPr marL="290513" indent="-171450" eaLnBrk="1" hangingPunct="1">
              <a:spcBef>
                <a:spcPts val="450"/>
              </a:spcBef>
              <a:buFont typeface="Arial"/>
              <a:buChar char="•"/>
            </a:pPr>
            <a:r>
              <a:rPr lang="en-US" baseline="0" dirty="0" smtClean="0">
                <a:solidFill>
                  <a:srgbClr val="000000"/>
                </a:solidFill>
                <a:latin typeface="Times New Roman" charset="0"/>
                <a:ea typeface="ＭＳ Ｐゴシック" charset="0"/>
                <a:cs typeface="Times New Roman" charset="0"/>
                <a:sym typeface="Times New Roman" charset="0"/>
              </a:rPr>
              <a:t>Instead, we require modules in line as needed, and only once</a:t>
            </a:r>
          </a:p>
          <a:p>
            <a:pPr marL="290513" indent="-171450" eaLnBrk="1" hangingPunct="1">
              <a:spcBef>
                <a:spcPts val="450"/>
              </a:spcBef>
              <a:buFont typeface="Arial"/>
              <a:buChar char="•"/>
            </a:pPr>
            <a:r>
              <a:rPr lang="en-US" baseline="0" dirty="0" smtClean="0">
                <a:solidFill>
                  <a:srgbClr val="000000"/>
                </a:solidFill>
                <a:latin typeface="Times New Roman" charset="0"/>
                <a:ea typeface="ＭＳ Ｐゴシック" charset="0"/>
                <a:cs typeface="Times New Roman" charset="0"/>
                <a:sym typeface="Times New Roman" charset="0"/>
              </a:rPr>
              <a:t>When windows close (e.g. </a:t>
            </a:r>
            <a:r>
              <a:rPr lang="en-US" baseline="0" dirty="0" err="1" smtClean="0">
                <a:solidFill>
                  <a:srgbClr val="000000"/>
                </a:solidFill>
                <a:latin typeface="Times New Roman" charset="0"/>
                <a:ea typeface="ＭＳ Ｐゴシック" charset="0"/>
                <a:cs typeface="Times New Roman" charset="0"/>
                <a:sym typeface="Times New Roman" charset="0"/>
              </a:rPr>
              <a:t>DetailWindow</a:t>
            </a:r>
            <a:r>
              <a:rPr lang="en-US" baseline="0" dirty="0" smtClean="0">
                <a:solidFill>
                  <a:srgbClr val="000000"/>
                </a:solidFill>
                <a:latin typeface="Times New Roman" charset="0"/>
                <a:ea typeface="ＭＳ Ｐゴシック" charset="0"/>
                <a:cs typeface="Times New Roman" charset="0"/>
                <a:sym typeface="Times New Roman" charset="0"/>
              </a:rPr>
              <a:t>), there will be no reference to it any more so its resources will be garbage collected</a:t>
            </a:r>
          </a:p>
          <a:p>
            <a:pPr marL="290513" indent="-171450" eaLnBrk="1" hangingPunct="1">
              <a:spcBef>
                <a:spcPts val="450"/>
              </a:spcBef>
              <a:buFont typeface="Arial"/>
              <a:buChar char="•"/>
            </a:pPr>
            <a:endParaRPr lang="en-US" baseline="0" dirty="0" smtClean="0">
              <a:solidFill>
                <a:srgbClr val="000000"/>
              </a:solidFill>
              <a:latin typeface="Times New Roman" charset="0"/>
              <a:ea typeface="ＭＳ Ｐゴシック" charset="0"/>
              <a:cs typeface="Times New Roman" charset="0"/>
              <a:sym typeface="Times New Roman" charset="0"/>
            </a:endParaRPr>
          </a:p>
          <a:p>
            <a:pPr marL="119063" indent="0" eaLnBrk="1" hangingPunct="1">
              <a:spcBef>
                <a:spcPts val="450"/>
              </a:spcBef>
              <a:buFont typeface="Arial"/>
              <a:buNone/>
            </a:pPr>
            <a:r>
              <a:rPr lang="en-US" baseline="0" dirty="0" smtClean="0">
                <a:solidFill>
                  <a:srgbClr val="000000"/>
                </a:solidFill>
                <a:latin typeface="Times New Roman" charset="0"/>
                <a:ea typeface="ＭＳ Ｐゴシック" charset="0"/>
                <a:cs typeface="Times New Roman" charset="0"/>
                <a:sym typeface="Times New Roman" charset="0"/>
              </a:rPr>
              <a:t>Make sure to take all the normal </a:t>
            </a:r>
            <a:r>
              <a:rPr lang="en-US" baseline="0" dirty="0" err="1" smtClean="0">
                <a:solidFill>
                  <a:srgbClr val="000000"/>
                </a:solidFill>
                <a:latin typeface="Times New Roman" charset="0"/>
                <a:ea typeface="ＭＳ Ｐゴシック" charset="0"/>
                <a:cs typeface="Times New Roman" charset="0"/>
                <a:sym typeface="Times New Roman" charset="0"/>
              </a:rPr>
              <a:t>javascript</a:t>
            </a:r>
            <a:r>
              <a:rPr lang="en-US" baseline="0" dirty="0" smtClean="0">
                <a:solidFill>
                  <a:srgbClr val="000000"/>
                </a:solidFill>
                <a:latin typeface="Times New Roman" charset="0"/>
                <a:ea typeface="ＭＳ Ｐゴシック" charset="0"/>
                <a:cs typeface="Times New Roman" charset="0"/>
                <a:sym typeface="Times New Roman" charset="0"/>
              </a:rPr>
              <a:t> optimization steps you can. </a:t>
            </a:r>
          </a:p>
          <a:p>
            <a:pPr marL="119063" indent="0" eaLnBrk="1" hangingPunct="1">
              <a:spcBef>
                <a:spcPts val="450"/>
              </a:spcBef>
              <a:buFont typeface="Arial"/>
              <a:buNone/>
            </a:pPr>
            <a:r>
              <a:rPr lang="en-US" baseline="0" dirty="0" smtClean="0">
                <a:solidFill>
                  <a:srgbClr val="000000"/>
                </a:solidFill>
                <a:latin typeface="Times New Roman" charset="0"/>
                <a:ea typeface="ＭＳ Ｐゴシック" charset="0"/>
                <a:cs typeface="Times New Roman" charset="0"/>
                <a:sym typeface="Times New Roman" charset="0"/>
              </a:rPr>
              <a:t>e.g. with a loop, set a variable equal to the upper-bound count prior to the loop rather than within the for() statement</a:t>
            </a:r>
          </a:p>
          <a:p>
            <a:pPr marL="119063" indent="0" eaLnBrk="1" hangingPunct="1">
              <a:spcBef>
                <a:spcPts val="450"/>
              </a:spcBef>
              <a:buFont typeface="Arial"/>
              <a:buNone/>
            </a:pPr>
            <a:r>
              <a:rPr lang="en-US" baseline="0" dirty="0" smtClean="0">
                <a:solidFill>
                  <a:srgbClr val="000000"/>
                </a:solidFill>
                <a:latin typeface="Times New Roman" charset="0"/>
                <a:ea typeface="ＭＳ Ｐゴシック" charset="0"/>
                <a:cs typeface="Times New Roman" charset="0"/>
                <a:sym typeface="Times New Roman" charset="0"/>
              </a:rPr>
              <a:t>Especially if the count is going to point to some proxy object that would call over the bridge to native land (child rows of a table)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eaLnBrk="1" hangingPunct="1"/>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Need</a:t>
            </a:r>
            <a:r>
              <a:rPr lang="en-US" b="0" baseline="0" dirty="0" smtClean="0">
                <a:solidFill>
                  <a:srgbClr val="000000"/>
                </a:solidFill>
                <a:latin typeface="Lucida Grande" charset="0"/>
                <a:ea typeface="ＭＳ Ｐゴシック" charset="0"/>
                <a:cs typeface="Lucida Grande" charset="0"/>
                <a:sym typeface="Lucida Grande" charset="0"/>
              </a:rPr>
              <a:t> to worry about running out of resources</a:t>
            </a:r>
          </a:p>
          <a:p>
            <a:pPr marL="79375" indent="0" eaLnBrk="1" hangingPunct="1">
              <a:buFontTx/>
              <a:buNone/>
            </a:pPr>
            <a:r>
              <a:rPr lang="en-US" b="0" baseline="0" dirty="0" smtClean="0">
                <a:solidFill>
                  <a:srgbClr val="000000"/>
                </a:solidFill>
                <a:latin typeface="Lucida Grande" charset="0"/>
                <a:ea typeface="ＭＳ Ｐゴシック" charset="0"/>
                <a:cs typeface="Lucida Grande" charset="0"/>
                <a:sym typeface="Lucida Grande" charset="0"/>
              </a:rPr>
              <a:t>The biggest concern is running out of memory</a:t>
            </a:r>
          </a:p>
          <a:p>
            <a:pPr marL="79375" indent="0" eaLnBrk="1" hangingPunct="1">
              <a:buFontTx/>
              <a:buNone/>
            </a:pPr>
            <a:r>
              <a:rPr lang="en-US" b="0" baseline="0" dirty="0" smtClean="0">
                <a:solidFill>
                  <a:srgbClr val="000000"/>
                </a:solidFill>
                <a:latin typeface="Lucida Grande" charset="0"/>
                <a:ea typeface="ＭＳ Ｐゴシック" charset="0"/>
                <a:cs typeface="Lucida Grande" charset="0"/>
                <a:sym typeface="Lucida Grande" charset="0"/>
              </a:rPr>
              <a:t>Mostly that means getting rid of things you no longer need</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Garbage</a:t>
            </a:r>
            <a:r>
              <a:rPr lang="en-US" b="0" baseline="0" dirty="0" smtClean="0">
                <a:solidFill>
                  <a:srgbClr val="000000"/>
                </a:solidFill>
                <a:latin typeface="Lucida Grande" charset="0"/>
                <a:ea typeface="ＭＳ Ｐゴシック" charset="0"/>
                <a:cs typeface="Lucida Grande" charset="0"/>
                <a:sym typeface="Lucida Grande" charset="0"/>
              </a:rPr>
              <a:t> management:</a:t>
            </a:r>
          </a:p>
          <a:p>
            <a:pPr marL="250825" indent="-171450" eaLnBrk="1" hangingPunct="1">
              <a:buFont typeface="Arial"/>
              <a:buChar char="•"/>
            </a:pPr>
            <a:r>
              <a:rPr lang="en-US" b="0" baseline="0" dirty="0" smtClean="0">
                <a:solidFill>
                  <a:srgbClr val="000000"/>
                </a:solidFill>
                <a:latin typeface="Lucida Grande" charset="0"/>
                <a:ea typeface="ＭＳ Ｐゴシック" charset="0"/>
                <a:cs typeface="Lucida Grande" charset="0"/>
                <a:sym typeface="Lucida Grande" charset="0"/>
              </a:rPr>
              <a:t>When a window is closed, the object it contains are generally removed and memory freed</a:t>
            </a:r>
          </a:p>
          <a:p>
            <a:pPr marL="250825" indent="-171450" eaLnBrk="1" hangingPunct="1">
              <a:buFont typeface="Arial"/>
              <a:buChar char="•"/>
            </a:pPr>
            <a:r>
              <a:rPr lang="en-US" b="0" baseline="0" dirty="0" smtClean="0">
                <a:solidFill>
                  <a:srgbClr val="000000"/>
                </a:solidFill>
                <a:latin typeface="Lucida Grande" charset="0"/>
                <a:ea typeface="ＭＳ Ｐゴシック" charset="0"/>
                <a:cs typeface="Lucida Grande" charset="0"/>
                <a:sym typeface="Lucida Grande" charset="0"/>
              </a:rPr>
              <a:t>Manually – set a reference to null (proxy objects are the JS objects that represent the native equivalent)</a:t>
            </a:r>
          </a:p>
          <a:p>
            <a:pPr marL="250825" indent="-171450" eaLnBrk="1" hangingPunct="1">
              <a:buFont typeface="Arial"/>
              <a:buChar char="•"/>
            </a:pPr>
            <a:endParaRPr lang="en-US" b="0" baseline="0" dirty="0" smtClean="0">
              <a:solidFill>
                <a:srgbClr val="000000"/>
              </a:solidFill>
              <a:latin typeface="Lucida Grande" charset="0"/>
              <a:ea typeface="ＭＳ Ｐゴシック" charset="0"/>
              <a:cs typeface="Lucida Grande" charset="0"/>
              <a:sym typeface="Lucida Grande" charset="0"/>
            </a:endParaRPr>
          </a:p>
          <a:p>
            <a:pPr marL="79375" indent="0" eaLnBrk="1" hangingPunct="1">
              <a:buFont typeface="Arial"/>
              <a:buNone/>
            </a:pPr>
            <a:r>
              <a:rPr lang="en-US" b="0" baseline="0" dirty="0" smtClean="0">
                <a:solidFill>
                  <a:srgbClr val="000000"/>
                </a:solidFill>
                <a:latin typeface="Lucida Grande" charset="0"/>
                <a:ea typeface="ＭＳ Ｐゴシック" charset="0"/>
                <a:cs typeface="Lucida Grande" charset="0"/>
                <a:sym typeface="Lucida Grande" charset="0"/>
              </a:rPr>
              <a:t>Use DDMS and Instruments to monitor memory usage, see when &amp; where you’re running out of memory</a:t>
            </a:r>
          </a:p>
          <a:p>
            <a:pPr marL="79375" indent="0" eaLnBrk="1" hangingPunct="1">
              <a:buFont typeface="Arial"/>
              <a:buNone/>
            </a:pPr>
            <a:r>
              <a:rPr lang="en-US" b="0" baseline="0" dirty="0" smtClean="0">
                <a:solidFill>
                  <a:srgbClr val="000000"/>
                </a:solidFill>
                <a:latin typeface="Lucida Grande" charset="0"/>
                <a:ea typeface="ＭＳ Ｐゴシック" charset="0"/>
                <a:cs typeface="Lucida Grande" charset="0"/>
                <a:sym typeface="Lucida Grande" charset="0"/>
              </a:rPr>
              <a:t>Then you can take manual actions to clean up</a:t>
            </a:r>
            <a:endParaRPr lang="en-US" b="0" dirty="0" smtClean="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r>
              <a:rPr lang="en-US" dirty="0" smtClean="0">
                <a:solidFill>
                  <a:srgbClr val="000000"/>
                </a:solidFill>
                <a:latin typeface="Times New Roman" charset="0"/>
                <a:ea typeface="ＭＳ Ｐゴシック" charset="0"/>
                <a:cs typeface="Times New Roman" charset="0"/>
                <a:sym typeface="Times New Roman" charset="0"/>
              </a:rPr>
              <a:t>Slow window open time is a common problem:</a:t>
            </a:r>
          </a:p>
          <a:p>
            <a:pPr marL="290513" indent="-171450" eaLnBrk="1" hangingPunct="1">
              <a:spcBef>
                <a:spcPts val="450"/>
              </a:spcBef>
              <a:buFont typeface="Arial"/>
              <a:buChar char="•"/>
            </a:pPr>
            <a:r>
              <a:rPr lang="en-US" dirty="0" smtClean="0">
                <a:solidFill>
                  <a:srgbClr val="000000"/>
                </a:solidFill>
                <a:latin typeface="Times New Roman" charset="0"/>
                <a:ea typeface="ＭＳ Ｐゴシック" charset="0"/>
                <a:cs typeface="Times New Roman" charset="0"/>
                <a:sym typeface="Times New Roman" charset="0"/>
              </a:rPr>
              <a:t>A bigger problem on Android</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marR="0" indent="0" algn="l" defTabSz="914400" rtl="0" eaLnBrk="1" fontAlgn="base" latinLnBrk="0" hangingPunct="1">
              <a:lnSpc>
                <a:spcPct val="100000"/>
              </a:lnSpc>
              <a:spcBef>
                <a:spcPts val="450"/>
              </a:spcBef>
              <a:spcAft>
                <a:spcPct val="0"/>
              </a:spcAft>
              <a:buClrTx/>
              <a:buSzTx/>
              <a:buFontTx/>
              <a:buNone/>
              <a:tabLst/>
              <a:defRPr/>
            </a:pPr>
            <a:r>
              <a:rPr lang="en-US" dirty="0" smtClean="0">
                <a:solidFill>
                  <a:srgbClr val="000000"/>
                </a:solidFill>
                <a:latin typeface="Times New Roman" charset="0"/>
                <a:ea typeface="ＭＳ Ｐゴシック" charset="0"/>
                <a:cs typeface="Times New Roman" charset="0"/>
                <a:sym typeface="Times New Roman" charset="0"/>
              </a:rPr>
              <a:t>App start-up time can be slow,</a:t>
            </a:r>
            <a:r>
              <a:rPr lang="en-US" baseline="0" dirty="0" smtClean="0">
                <a:solidFill>
                  <a:srgbClr val="000000"/>
                </a:solidFill>
                <a:latin typeface="Times New Roman" charset="0"/>
                <a:ea typeface="ＭＳ Ｐゴシック" charset="0"/>
                <a:cs typeface="Times New Roman" charset="0"/>
                <a:sym typeface="Times New Roman" charset="0"/>
              </a:rPr>
              <a:t> especially on Android</a:t>
            </a:r>
            <a:endParaRPr lang="en-US" dirty="0" smtClean="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r>
              <a:rPr lang="en-US" dirty="0" smtClean="0">
                <a:solidFill>
                  <a:srgbClr val="000000"/>
                </a:solidFill>
                <a:latin typeface="Times New Roman" charset="0"/>
                <a:ea typeface="ＭＳ Ｐゴシック" charset="0"/>
                <a:cs typeface="Times New Roman" charset="0"/>
                <a:sym typeface="Times New Roman" charset="0"/>
              </a:rPr>
              <a:t>A bigger problem on Android</a:t>
            </a:r>
          </a:p>
          <a:p>
            <a:pPr marL="119063" eaLnBrk="1" hangingPunct="1">
              <a:spcBef>
                <a:spcPts val="450"/>
              </a:spcBef>
            </a:pPr>
            <a:r>
              <a:rPr lang="en-US" dirty="0" smtClean="0">
                <a:solidFill>
                  <a:srgbClr val="000000"/>
                </a:solidFill>
                <a:latin typeface="Times New Roman" charset="0"/>
                <a:ea typeface="ＭＳ Ｐゴシック" charset="0"/>
                <a:cs typeface="Times New Roman" charset="0"/>
                <a:sym typeface="Times New Roman" charset="0"/>
              </a:rPr>
              <a:t>Rhino is slower than JavaScript Core</a:t>
            </a: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Defer loading when possible</a:t>
            </a:r>
          </a:p>
          <a:p>
            <a:pPr marL="79375" indent="0" eaLnBrk="1" hangingPunct="1">
              <a:buFontTx/>
              <a:buNone/>
            </a:pPr>
            <a:endParaRPr lang="en-US" b="0" dirty="0" smtClean="0">
              <a:solidFill>
                <a:srgbClr val="000000"/>
              </a:solidFill>
              <a:latin typeface="Lucida Grande" charset="0"/>
              <a:ea typeface="ＭＳ Ｐゴシック" charset="0"/>
              <a:cs typeface="Lucida Grande" charset="0"/>
              <a:sym typeface="Lucida Grande" charset="0"/>
            </a:endParaRPr>
          </a:p>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For the second and third</a:t>
            </a:r>
            <a:r>
              <a:rPr lang="en-US" b="0" baseline="0" dirty="0" smtClean="0">
                <a:solidFill>
                  <a:srgbClr val="000000"/>
                </a:solidFill>
                <a:latin typeface="Lucida Grande" charset="0"/>
                <a:ea typeface="ＭＳ Ｐゴシック" charset="0"/>
                <a:cs typeface="Lucida Grande" charset="0"/>
                <a:sym typeface="Lucida Grande" charset="0"/>
              </a:rPr>
              <a:t> point – it is tempting to package JSON files in your resources directory and JSON-parse them as configuration, resource bundles, etc.  This is fine for small numbers of files, but can be costly as files get large</a:t>
            </a:r>
          </a:p>
          <a:p>
            <a:pPr marL="79375" indent="0" eaLnBrk="1" hangingPunct="1">
              <a:buFontTx/>
              <a:buNone/>
            </a:pPr>
            <a:endParaRPr lang="en-US" b="0" baseline="0" dirty="0" smtClean="0">
              <a:solidFill>
                <a:srgbClr val="000000"/>
              </a:solidFill>
              <a:latin typeface="Lucida Grande" charset="0"/>
              <a:ea typeface="ＭＳ Ｐゴシック" charset="0"/>
              <a:cs typeface="Lucida Grande" charset="0"/>
              <a:sym typeface="Lucida Grande" charset="0"/>
            </a:endParaRPr>
          </a:p>
          <a:p>
            <a:pPr marL="79375" indent="0" eaLnBrk="1" hangingPunct="1">
              <a:buFontTx/>
              <a:buNone/>
            </a:pPr>
            <a:r>
              <a:rPr lang="en-US" b="0" baseline="0" dirty="0" smtClean="0">
                <a:solidFill>
                  <a:srgbClr val="000000"/>
                </a:solidFill>
                <a:latin typeface="Lucida Grande" charset="0"/>
                <a:ea typeface="ＭＳ Ｐゴシック" charset="0"/>
                <a:cs typeface="Lucida Grande" charset="0"/>
                <a:sym typeface="Lucida Grande" charset="0"/>
              </a:rPr>
              <a:t>Older “hack” of adding objects, functions, and values to </a:t>
            </a:r>
            <a:r>
              <a:rPr lang="en-US" b="0" baseline="0" dirty="0" err="1" smtClean="0">
                <a:solidFill>
                  <a:srgbClr val="000000"/>
                </a:solidFill>
                <a:latin typeface="Lucida Grande" charset="0"/>
                <a:ea typeface="ＭＳ Ｐゴシック" charset="0"/>
                <a:cs typeface="Lucida Grande" charset="0"/>
                <a:sym typeface="Lucida Grande" charset="0"/>
              </a:rPr>
              <a:t>Ti.App</a:t>
            </a:r>
            <a:r>
              <a:rPr lang="en-US" b="0" baseline="0" dirty="0" smtClean="0">
                <a:solidFill>
                  <a:srgbClr val="000000"/>
                </a:solidFill>
                <a:latin typeface="Lucida Grande" charset="0"/>
                <a:ea typeface="ＭＳ Ｐゴシック" charset="0"/>
                <a:cs typeface="Lucida Grande" charset="0"/>
                <a:sym typeface="Lucida Grande" charset="0"/>
              </a:rPr>
              <a:t> is no longer recommended. Generally this is disallowed and it can lead to many potentials for problems and crashes.</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TextBox 3"/>
          <p:cNvSpPr txBox="1">
            <a:spLocks noChangeArrowheads="1"/>
          </p:cNvSpPr>
          <p:nvPr/>
        </p:nvSpPr>
        <p:spPr bwMode="auto">
          <a:xfrm>
            <a:off x="9939338" y="3971925"/>
            <a:ext cx="185737" cy="369888"/>
          </a:xfrm>
          <a:prstGeom prst="rect">
            <a:avLst/>
          </a:prstGeom>
          <a:noFill/>
          <a:ln>
            <a:noFill/>
          </a:ln>
          <a:extLst/>
        </p:spPr>
        <p:txBody>
          <a:bodyPr wrap="none">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defRPr/>
            </a:pPr>
            <a:endParaRPr lang="en-US" sz="1800"/>
          </a:p>
        </p:txBody>
      </p:sp>
      <p:sp>
        <p:nvSpPr>
          <p:cNvPr id="5" name="Date Placeholder 3"/>
          <p:cNvSpPr>
            <a:spLocks noGrp="1"/>
          </p:cNvSpPr>
          <p:nvPr>
            <p:ph type="dt" sz="half" idx="10"/>
          </p:nvPr>
        </p:nvSpPr>
        <p:spPr/>
        <p:txBody>
          <a:bodyPr/>
          <a:lstStyle>
            <a:lvl1pPr>
              <a:defRPr/>
            </a:lvl1pPr>
          </a:lstStyle>
          <a:p>
            <a:pPr>
              <a:defRPr/>
            </a:pPr>
            <a:fld id="{F30DB81F-B125-9B43-9F03-035596B66B00}" type="datetime1">
              <a:rPr lang="en-US"/>
              <a:pPr>
                <a:defRPr/>
              </a:pPr>
              <a:t>8/19/11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a:t>© 2008-2011 Appcelerator </a:t>
            </a:r>
            <a:r>
              <a:rPr lang="en-US" dirty="0" err="1"/>
              <a:t>Inc</a:t>
            </a:r>
            <a:endParaRPr lang="en-US" dirty="0"/>
          </a:p>
        </p:txBody>
      </p:sp>
      <p:sp>
        <p:nvSpPr>
          <p:cNvPr id="7"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299E96B8-ADCB-7547-9380-C4B23A1C153C}" type="slidenum">
              <a:rPr lang="en-US"/>
              <a:pPr>
                <a:defRPr/>
              </a:pPr>
              <a:t>‹#›</a:t>
            </a:fld>
            <a:endParaRPr lang="en-US"/>
          </a:p>
        </p:txBody>
      </p:sp>
    </p:spTree>
    <p:extLst>
      <p:ext uri="{BB962C8B-B14F-4D97-AF65-F5344CB8AC3E}">
        <p14:creationId xmlns:p14="http://schemas.microsoft.com/office/powerpoint/2010/main" val="2535729309"/>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4" name="Picture 8" descr="raised_pape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336675" y="2106613"/>
            <a:ext cx="6456363" cy="218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3"/>
          <p:cNvSpPr>
            <a:spLocks noGrp="1"/>
          </p:cNvSpPr>
          <p:nvPr>
            <p:ph type="dt" sz="half" idx="10"/>
          </p:nvPr>
        </p:nvSpPr>
        <p:spPr/>
        <p:txBody>
          <a:bodyPr/>
          <a:lstStyle>
            <a:lvl1pPr>
              <a:defRPr/>
            </a:lvl1pPr>
          </a:lstStyle>
          <a:p>
            <a:pPr>
              <a:defRPr/>
            </a:pPr>
            <a:fld id="{0B75DDBA-B612-2F44-AB17-FBC18A515CE2}" type="datetime1">
              <a:rPr lang="en-US"/>
              <a:pPr>
                <a:defRPr/>
              </a:pPr>
              <a:t>8/19/11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a:t>© 2008-2011 Appcelerator </a:t>
            </a:r>
            <a:r>
              <a:rPr lang="en-US" dirty="0" err="1"/>
              <a:t>Inc</a:t>
            </a:r>
            <a:endParaRPr lang="en-US" dirty="0"/>
          </a:p>
        </p:txBody>
      </p:sp>
      <p:sp>
        <p:nvSpPr>
          <p:cNvPr id="7"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E1109E28-6A3D-5541-B79F-374D5BAB488E}" type="slidenum">
              <a:rPr lang="en-US"/>
              <a:pPr>
                <a:defRPr/>
              </a:pPr>
              <a:t>‹#›</a:t>
            </a:fld>
            <a:endParaRPr lang="en-US"/>
          </a:p>
        </p:txBody>
      </p:sp>
    </p:spTree>
    <p:extLst>
      <p:ext uri="{BB962C8B-B14F-4D97-AF65-F5344CB8AC3E}">
        <p14:creationId xmlns:p14="http://schemas.microsoft.com/office/powerpoint/2010/main" val="3416651841"/>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pic>
        <p:nvPicPr>
          <p:cNvPr id="4"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6" name="Picture 8" descr="gray_stripe_head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457200" y="205581"/>
            <a:ext cx="8229600" cy="808038"/>
          </a:xfrm>
        </p:spPr>
        <p:txBody>
          <a:bodyPr/>
          <a:lstStyle>
            <a:lvl1pPr>
              <a:defRPr sz="3600">
                <a:solidFill>
                  <a:srgbClr val="12295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346200"/>
            <a:ext cx="8229600" cy="4525963"/>
          </a:xfrm>
        </p:spPr>
        <p:txBody>
          <a:bodyPr/>
          <a:lstStyle>
            <a:lvl1pPr>
              <a:defRPr sz="2400">
                <a:solidFill>
                  <a:srgbClr val="122956"/>
                </a:solidFill>
              </a:defRPr>
            </a:lvl1pPr>
            <a:lvl2pPr>
              <a:defRPr sz="2000">
                <a:solidFill>
                  <a:srgbClr val="122956"/>
                </a:solidFill>
              </a:defRPr>
            </a:lvl2pPr>
            <a:lvl3pPr>
              <a:defRPr>
                <a:solidFill>
                  <a:srgbClr val="122956"/>
                </a:solidFill>
              </a:defRPr>
            </a:lvl3pPr>
          </a:lstStyle>
          <a:p>
            <a:pPr lvl="0"/>
            <a:r>
              <a:rPr lang="en-US" smtClean="0"/>
              <a:t>Click to edit Master text styles</a:t>
            </a:r>
          </a:p>
          <a:p>
            <a:pPr lvl="1"/>
            <a:r>
              <a:rPr lang="en-US" smtClean="0"/>
              <a:t>Second level</a:t>
            </a:r>
          </a:p>
          <a:p>
            <a:pPr lvl="2"/>
            <a:r>
              <a:rPr lang="en-US" smtClean="0"/>
              <a:t>Third level</a:t>
            </a:r>
          </a:p>
        </p:txBody>
      </p:sp>
      <p:sp>
        <p:nvSpPr>
          <p:cNvPr id="9" name="Date Placeholder 3"/>
          <p:cNvSpPr>
            <a:spLocks noGrp="1"/>
          </p:cNvSpPr>
          <p:nvPr>
            <p:ph type="dt" sz="half" idx="10"/>
          </p:nvPr>
        </p:nvSpPr>
        <p:spPr/>
        <p:txBody>
          <a:bodyPr/>
          <a:lstStyle>
            <a:lvl1pPr>
              <a:defRPr/>
            </a:lvl1pPr>
          </a:lstStyle>
          <a:p>
            <a:pPr>
              <a:defRPr/>
            </a:pPr>
            <a:fld id="{20564D4E-817C-5B44-9CAC-ABCFE555A12F}" type="datetime1">
              <a:rPr lang="en-US"/>
              <a:pPr>
                <a:defRPr/>
              </a:pPr>
              <a:t>8/19/11</a:t>
            </a:fld>
            <a:endParaRPr lang="en-US"/>
          </a:p>
        </p:txBody>
      </p:sp>
      <p:sp>
        <p:nvSpPr>
          <p:cNvPr id="10" name="Footer Placeholder 4"/>
          <p:cNvSpPr>
            <a:spLocks noGrp="1"/>
          </p:cNvSpPr>
          <p:nvPr>
            <p:ph type="ftr" sz="quarter" idx="11"/>
          </p:nvPr>
        </p:nvSpPr>
        <p:spPr/>
        <p:txBody>
          <a:bodyPr/>
          <a:lstStyle>
            <a:lvl1pPr>
              <a:defRPr/>
            </a:lvl1pPr>
          </a:lstStyle>
          <a:p>
            <a:pPr>
              <a:defRPr/>
            </a:pPr>
            <a:r>
              <a:rPr lang="tr-TR"/>
              <a:t>© 2008-2011 Appcelerator Inc</a:t>
            </a:r>
          </a:p>
        </p:txBody>
      </p:sp>
      <p:sp>
        <p:nvSpPr>
          <p:cNvPr id="11"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35A16330-C327-5F46-9A04-FECF298E7238}" type="slidenum">
              <a:rPr lang="en-US"/>
              <a:pPr>
                <a:defRPr/>
              </a:pPr>
              <a:t>‹#›</a:t>
            </a:fld>
            <a:endParaRPr lang="en-US"/>
          </a:p>
        </p:txBody>
      </p:sp>
    </p:spTree>
    <p:extLst>
      <p:ext uri="{BB962C8B-B14F-4D97-AF65-F5344CB8AC3E}">
        <p14:creationId xmlns:p14="http://schemas.microsoft.com/office/powerpoint/2010/main" val="2412707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pic>
        <p:nvPicPr>
          <p:cNvPr id="5"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457200" y="274638"/>
            <a:ext cx="8229600" cy="954722"/>
          </a:xfrm>
        </p:spPr>
        <p:txBody>
          <a:bodyPr/>
          <a:lstStyle>
            <a:lvl1pPr algn="l">
              <a:defRPr sz="3200" b="1"/>
            </a:lvl1pPr>
          </a:lstStyle>
          <a:p>
            <a:r>
              <a:rPr lang="en-US" smtClean="0"/>
              <a:t>Click to edit Master title style</a:t>
            </a:r>
            <a:endParaRPr lang="en-US" dirty="0"/>
          </a:p>
        </p:txBody>
      </p:sp>
      <p:sp>
        <p:nvSpPr>
          <p:cNvPr id="3" name="Content Placeholder 2"/>
          <p:cNvSpPr>
            <a:spLocks noGrp="1"/>
          </p:cNvSpPr>
          <p:nvPr>
            <p:ph sz="half" idx="1"/>
          </p:nvPr>
        </p:nvSpPr>
        <p:spPr>
          <a:xfrm>
            <a:off x="457200" y="143764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3764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73228FE6-9327-F242-9E6C-9D15E9703153}" type="datetime1">
              <a:rPr lang="en-US"/>
              <a:pPr>
                <a:defRPr/>
              </a:pPr>
              <a:t>8/19/11</a:t>
            </a:fld>
            <a:endParaRPr lang="en-US"/>
          </a:p>
        </p:txBody>
      </p:sp>
      <p:sp>
        <p:nvSpPr>
          <p:cNvPr id="8" name="Footer Placeholder 4"/>
          <p:cNvSpPr>
            <a:spLocks noGrp="1"/>
          </p:cNvSpPr>
          <p:nvPr>
            <p:ph type="ftr" sz="quarter" idx="11"/>
          </p:nvPr>
        </p:nvSpPr>
        <p:spPr/>
        <p:txBody>
          <a:bodyPr/>
          <a:lstStyle>
            <a:lvl1pPr>
              <a:defRPr/>
            </a:lvl1pPr>
          </a:lstStyle>
          <a:p>
            <a:pPr>
              <a:defRPr/>
            </a:pPr>
            <a:r>
              <a:rPr lang="tr-TR"/>
              <a:t>© 2008-2011 Appcelerator Inc</a:t>
            </a:r>
          </a:p>
        </p:txBody>
      </p:sp>
      <p:sp>
        <p:nvSpPr>
          <p:cNvPr id="9"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62DF5989-0FBC-EB43-B199-06D3320A5CF3}" type="slidenum">
              <a:rPr lang="en-US"/>
              <a:pPr>
                <a:defRPr/>
              </a:pPr>
              <a:t>‹#›</a:t>
            </a:fld>
            <a:endParaRPr lang="en-US"/>
          </a:p>
        </p:txBody>
      </p:sp>
    </p:spTree>
    <p:extLst>
      <p:ext uri="{BB962C8B-B14F-4D97-AF65-F5344CB8AC3E}">
        <p14:creationId xmlns:p14="http://schemas.microsoft.com/office/powerpoint/2010/main" val="1170089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Date Placeholder 3"/>
          <p:cNvSpPr>
            <a:spLocks noGrp="1"/>
          </p:cNvSpPr>
          <p:nvPr>
            <p:ph type="dt" sz="half" idx="10"/>
          </p:nvPr>
        </p:nvSpPr>
        <p:spPr/>
        <p:txBody>
          <a:bodyPr/>
          <a:lstStyle>
            <a:lvl1pPr>
              <a:defRPr/>
            </a:lvl1pPr>
          </a:lstStyle>
          <a:p>
            <a:pPr>
              <a:defRPr/>
            </a:pPr>
            <a:fld id="{A4750B3D-5993-D443-A18C-6C42644588ED}" type="datetime1">
              <a:rPr lang="en-US"/>
              <a:pPr>
                <a:defRPr/>
              </a:pPr>
              <a:t>8/19/11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CCA025D9-4168-FA49-94C8-B4302AAECA18}" type="slidenum">
              <a:rPr lang="en-US"/>
              <a:pPr>
                <a:defRPr/>
              </a:pPr>
              <a:t>‹#›</a:t>
            </a:fld>
            <a:endParaRPr lang="en-US"/>
          </a:p>
        </p:txBody>
      </p:sp>
    </p:spTree>
    <p:extLst>
      <p:ext uri="{BB962C8B-B14F-4D97-AF65-F5344CB8AC3E}">
        <p14:creationId xmlns:p14="http://schemas.microsoft.com/office/powerpoint/2010/main" val="2039454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cSld name="3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Date Placeholder 3"/>
          <p:cNvSpPr>
            <a:spLocks noGrp="1"/>
          </p:cNvSpPr>
          <p:nvPr>
            <p:ph type="dt" sz="half" idx="10"/>
          </p:nvPr>
        </p:nvSpPr>
        <p:spPr/>
        <p:txBody>
          <a:bodyPr/>
          <a:lstStyle>
            <a:lvl1pPr>
              <a:defRPr/>
            </a:lvl1pPr>
          </a:lstStyle>
          <a:p>
            <a:pPr>
              <a:defRPr/>
            </a:pPr>
            <a:fld id="{2DB3A217-D9A5-8846-AAB9-F48B40C3E459}" type="datetime1">
              <a:rPr lang="en-US"/>
              <a:pPr>
                <a:defRPr/>
              </a:pPr>
              <a:t>8/19/11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8CE80557-2829-6D4D-9E6A-8513A623AFCD}" type="slidenum">
              <a:rPr lang="en-US"/>
              <a:pPr>
                <a:defRPr/>
              </a:pPr>
              <a:t>‹#›</a:t>
            </a:fld>
            <a:endParaRPr lang="en-US"/>
          </a:p>
        </p:txBody>
      </p:sp>
    </p:spTree>
    <p:extLst>
      <p:ext uri="{BB962C8B-B14F-4D97-AF65-F5344CB8AC3E}">
        <p14:creationId xmlns:p14="http://schemas.microsoft.com/office/powerpoint/2010/main" val="247576293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cSld name="4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3" name="Picture 8" descr="raised_pap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587500"/>
            <a:ext cx="6832600" cy="330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le 1"/>
          <p:cNvSpPr>
            <a:spLocks noGrp="1"/>
          </p:cNvSpPr>
          <p:nvPr>
            <p:ph type="ctrTitle" idx="4294967295"/>
          </p:nvPr>
        </p:nvSpPr>
        <p:spPr>
          <a:xfrm>
            <a:off x="727908" y="2318245"/>
            <a:ext cx="7772400" cy="1470025"/>
          </a:xfrm>
        </p:spPr>
        <p:txBody>
          <a:bodyPr/>
          <a:lstStyle>
            <a:lvl1pPr algn="ctr">
              <a:defRPr baseline="0">
                <a:solidFill>
                  <a:srgbClr val="122956"/>
                </a:solidFill>
              </a:defRPr>
            </a:lvl1pPr>
          </a:lstStyle>
          <a:p>
            <a:r>
              <a:rPr lang="en-US" smtClean="0"/>
              <a:t>Click to edit Master title style</a:t>
            </a:r>
            <a:endParaRPr lang="en-US" dirty="0"/>
          </a:p>
        </p:txBody>
      </p:sp>
      <p:sp>
        <p:nvSpPr>
          <p:cNvPr id="4" name="Date Placeholder 3"/>
          <p:cNvSpPr>
            <a:spLocks noGrp="1"/>
          </p:cNvSpPr>
          <p:nvPr>
            <p:ph type="dt" sz="half" idx="10"/>
          </p:nvPr>
        </p:nvSpPr>
        <p:spPr/>
        <p:txBody>
          <a:bodyPr anchor="t"/>
          <a:lstStyle>
            <a:lvl1pPr>
              <a:defRPr/>
            </a:lvl1pPr>
          </a:lstStyle>
          <a:p>
            <a:pPr>
              <a:defRPr/>
            </a:pPr>
            <a:fld id="{4EB12F80-DD94-CA48-A6EE-25FB3983D6FA}" type="datetime1">
              <a:rPr lang="en-US"/>
              <a:pPr>
                <a:defRPr/>
              </a:pPr>
              <a:t>8/19/11</a:t>
            </a:fld>
            <a:endParaRPr lang="en-US"/>
          </a:p>
        </p:txBody>
      </p:sp>
      <p:sp>
        <p:nvSpPr>
          <p:cNvPr id="5" name="Footer Placeholder 4"/>
          <p:cNvSpPr>
            <a:spLocks noGrp="1"/>
          </p:cNvSpPr>
          <p:nvPr>
            <p:ph type="ftr" sz="quarter" idx="11"/>
          </p:nvPr>
        </p:nvSpPr>
        <p:spPr/>
        <p:txBody>
          <a:bodyPr/>
          <a:lstStyle>
            <a:lvl1pPr>
              <a:defRPr/>
            </a:lvl1pPr>
          </a:lstStyle>
          <a:p>
            <a:pPr>
              <a:defRPr/>
            </a:pPr>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8CF154E2-8B7C-5746-8D67-FA76569A3E47}" type="slidenum">
              <a:rPr lang="en-US"/>
              <a:pPr>
                <a:defRPr/>
              </a:pPr>
              <a:t>‹#›</a:t>
            </a:fld>
            <a:endParaRPr lang="en-US"/>
          </a:p>
        </p:txBody>
      </p:sp>
    </p:spTree>
    <p:extLst>
      <p:ext uri="{BB962C8B-B14F-4D97-AF65-F5344CB8AC3E}">
        <p14:creationId xmlns:p14="http://schemas.microsoft.com/office/powerpoint/2010/main" val="3148190918"/>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a:solidFill>
                  <a:srgbClr val="929698"/>
                </a:solidFill>
              </a:defRPr>
            </a:lvl1pPr>
          </a:lstStyle>
          <a:p>
            <a:pPr>
              <a:defRPr/>
            </a:pPr>
            <a:fld id="{7C47082A-DE79-7740-B784-823CCC145BD0}" type="datetime1">
              <a:rPr lang="en-US"/>
              <a:pPr>
                <a:defRPr/>
              </a:pPr>
              <a:t>8/19/11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dirty="0"/>
              <a:t>© 2008-2011 Appcelerator </a:t>
            </a:r>
            <a:r>
              <a:rPr lang="en-US" dirty="0" err="1"/>
              <a:t>Inc</a:t>
            </a:r>
            <a:endParaRPr lang="en-US" dirty="0"/>
          </a:p>
        </p:txBody>
      </p:sp>
      <p:pic>
        <p:nvPicPr>
          <p:cNvPr id="1030" name="Picture 7" descr="appc_gray_light_triangle.pn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6" r:id="rId4"/>
    <p:sldLayoutId id="2147484087" r:id="rId5"/>
    <p:sldLayoutId id="2147484088" r:id="rId6"/>
    <p:sldLayoutId id="2147484089" r:id="rId7"/>
  </p:sldLayoutIdLst>
  <p:hf hdr="0" ftr="0" dt="0"/>
  <p:txStyles>
    <p:titleStyle>
      <a:lvl1pPr algn="l" defTabSz="457200" rtl="0" eaLnBrk="0" fontAlgn="base" hangingPunct="0">
        <a:spcBef>
          <a:spcPct val="0"/>
        </a:spcBef>
        <a:spcAft>
          <a:spcPct val="0"/>
        </a:spcAft>
        <a:defRPr sz="3200" b="1" kern="1200">
          <a:solidFill>
            <a:schemeClr val="tx1"/>
          </a:solidFill>
          <a:latin typeface="+mj-lt"/>
          <a:ea typeface="ＭＳ Ｐゴシック" charset="0"/>
          <a:cs typeface="ＭＳ Ｐゴシック" charset="0"/>
        </a:defRPr>
      </a:lvl1pPr>
      <a:lvl2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2pPr>
      <a:lvl3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3pPr>
      <a:lvl4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4pPr>
      <a:lvl5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charset="0"/>
        <a:defRPr sz="2800" kern="1200">
          <a:solidFill>
            <a:schemeClr val="tx1"/>
          </a:solidFill>
          <a:latin typeface="+mn-lt"/>
          <a:ea typeface="ＭＳ Ｐゴシック" charset="0"/>
          <a:cs typeface="ＭＳ Ｐゴシック" charset="0"/>
        </a:defRPr>
      </a:lvl1pPr>
      <a:lvl2pPr marL="457200" algn="l" defTabSz="457200" rtl="0" eaLnBrk="0" fontAlgn="base" hangingPunct="0">
        <a:spcBef>
          <a:spcPct val="20000"/>
        </a:spcBef>
        <a:spcAft>
          <a:spcPct val="0"/>
        </a:spcAft>
        <a:buFont typeface="Arial" charset="0"/>
        <a:defRPr sz="2400" kern="1200">
          <a:solidFill>
            <a:schemeClr val="tx1"/>
          </a:solidFill>
          <a:latin typeface="+mn-lt"/>
          <a:ea typeface="ＭＳ Ｐゴシック" charset="0"/>
          <a:cs typeface="ＭＳ Ｐゴシック" charset="0"/>
        </a:defRPr>
      </a:lvl2pPr>
      <a:lvl3pPr marL="914400" algn="l" defTabSz="457200" rtl="0" eaLnBrk="0" fontAlgn="base" hangingPunct="0">
        <a:spcBef>
          <a:spcPct val="20000"/>
        </a:spcBef>
        <a:spcAft>
          <a:spcPct val="0"/>
        </a:spcAft>
        <a:buFont typeface="Arial" charset="0"/>
        <a:defRPr kern="1200">
          <a:solidFill>
            <a:schemeClr val="tx1"/>
          </a:solidFill>
          <a:latin typeface="+mn-lt"/>
          <a:ea typeface="ＭＳ Ｐゴシック" charset="0"/>
          <a:cs typeface="ＭＳ Ｐゴシック" charset="0"/>
        </a:defRPr>
      </a:lvl3pPr>
      <a:lvl4pPr marL="1371600" algn="l" defTabSz="457200" rtl="0" eaLnBrk="0" fontAlgn="base" hangingPunct="0">
        <a:spcBef>
          <a:spcPct val="20000"/>
        </a:spcBef>
        <a:spcAft>
          <a:spcPct val="0"/>
        </a:spcAft>
        <a:buFont typeface="Arial" charset="0"/>
        <a:defRPr sz="2000" kern="1200">
          <a:solidFill>
            <a:schemeClr val="tx1"/>
          </a:solidFill>
          <a:latin typeface="+mn-lt"/>
          <a:ea typeface="ＭＳ Ｐゴシック" charset="0"/>
          <a:cs typeface="ＭＳ Ｐゴシック" charset="0"/>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ＭＳ Ｐゴシック"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7.emf"/><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pic>
        <p:nvPicPr>
          <p:cNvPr id="10242" name="Picture 8" descr="raised_pape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700" y="1524000"/>
            <a:ext cx="89154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Picture 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idx="4294967295"/>
          </p:nvPr>
        </p:nvSpPr>
        <p:spPr>
          <a:xfrm>
            <a:off x="0" y="2362200"/>
            <a:ext cx="9144000" cy="1470025"/>
          </a:xfrm>
          <a:ln>
            <a:miter lim="800000"/>
            <a:headEnd/>
            <a:tailEnd/>
          </a:ln>
          <a:effectLst>
            <a:innerShdw blurRad="63500" dist="50800" dir="13500000">
              <a:prstClr val="black">
                <a:alpha val="50000"/>
              </a:prstClr>
            </a:innerShdw>
          </a:effectLst>
          <a:extLst/>
        </p:spPr>
        <p:txBody>
          <a:bodyPr/>
          <a:lstStyle/>
          <a:p>
            <a:pPr marL="39688" algn="ctr" eaLnBrk="1" hangingPunct="1">
              <a:defRPr/>
            </a:pPr>
            <a:r>
              <a:rPr lang="en-US" sz="4400" dirty="0" smtClean="0">
                <a:solidFill>
                  <a:schemeClr val="accent6"/>
                </a:solidFill>
                <a:effectLst>
                  <a:innerShdw blurRad="63500" dist="50800" dir="13500000">
                    <a:prstClr val="black">
                      <a:alpha val="50000"/>
                    </a:prstClr>
                  </a:innerShdw>
                </a:effectLst>
                <a:latin typeface="Trebuchet MS Bold" charset="0"/>
                <a:cs typeface="Trebuchet MS Bold" charset="0"/>
                <a:sym typeface="Trebuchet MS Bold" charset="0"/>
              </a:rPr>
              <a:t>Performance Optimization</a:t>
            </a:r>
            <a:br>
              <a:rPr lang="en-US" sz="4400" dirty="0" smtClean="0">
                <a:solidFill>
                  <a:schemeClr val="accent6"/>
                </a:solidFill>
                <a:effectLst>
                  <a:innerShdw blurRad="63500" dist="50800" dir="13500000">
                    <a:prstClr val="black">
                      <a:alpha val="50000"/>
                    </a:prstClr>
                  </a:innerShdw>
                </a:effectLst>
                <a:latin typeface="Trebuchet MS Bold" charset="0"/>
                <a:cs typeface="Trebuchet MS Bold" charset="0"/>
                <a:sym typeface="Trebuchet MS Bold" charset="0"/>
              </a:rPr>
            </a:br>
            <a:r>
              <a:rPr lang="en-US" sz="2800" b="0" i="1" dirty="0" smtClean="0">
                <a:solidFill>
                  <a:srgbClr val="122956"/>
                </a:solidFill>
                <a:effectLst>
                  <a:innerShdw blurRad="63500" dist="50800" dir="13500000">
                    <a:prstClr val="black">
                      <a:alpha val="50000"/>
                    </a:prstClr>
                  </a:innerShdw>
                </a:effectLst>
                <a:ea typeface="Hiragino Sans GB W6" charset="0"/>
              </a:rPr>
              <a:t>Advanced Titanium Mobile Development</a:t>
            </a:r>
            <a:endParaRPr lang="en-US" sz="2800" b="0" i="1" dirty="0">
              <a:solidFill>
                <a:schemeClr val="accent6"/>
              </a:solidFill>
              <a:effectLst>
                <a:innerShdw blurRad="63500" dist="50800" dir="13500000">
                  <a:prstClr val="black">
                    <a:alpha val="50000"/>
                  </a:prstClr>
                </a:innerShdw>
              </a:effectLst>
              <a:latin typeface="Trebuchet MS Bold" charset="0"/>
              <a:cs typeface="Trebuchet MS Bold" charset="0"/>
              <a:sym typeface="Trebuchet MS Bold" charset="0"/>
            </a:endParaRPr>
          </a:p>
        </p:txBody>
      </p:sp>
      <p:pic>
        <p:nvPicPr>
          <p:cNvPr id="10249" name="Picture 8"/>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951288" y="1676400"/>
            <a:ext cx="123031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1-</a:t>
            </a:r>
            <a:fld id="{31B56995-E14C-B64F-86C9-12D6DB74A41E}" type="slidenum">
              <a:rPr lang="en-US" sz="1200" b="1">
                <a:solidFill>
                  <a:srgbClr val="122956"/>
                </a:solidFill>
                <a:cs typeface="Trebuchet MS" charset="0"/>
              </a:rPr>
              <a:pPr eaLnBrk="1" hangingPunct="1"/>
              <a:t>1</a:t>
            </a:fld>
            <a:endParaRPr lang="en-US" sz="1200" b="1" dirty="0">
              <a:solidFill>
                <a:srgbClr val="122956"/>
              </a:solidFill>
              <a:cs typeface="Trebuchet MS"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Multiple contexts can be good</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In very large apps for which deferring script evaluation is critical, multiple contexts are a good choice</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With multi contexts, app level events are critical</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Downside – dependencies may be evaluated multiple times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Titanium 2 – Single context will likely be default</a:t>
            </a:r>
          </a:p>
          <a:p>
            <a:pPr eaLnBrk="1" hangingPunct="1"/>
            <a:endParaRPr lang="en-US" b="1" dirty="0">
              <a:latin typeface="Trebuchet MS" charset="0"/>
              <a:ea typeface="ヒラギノ角ゴ ProN W3" charset="0"/>
              <a:cs typeface="ヒラギノ角ゴ ProN W3" charset="0"/>
            </a:endParaRPr>
          </a:p>
          <a:p>
            <a:pPr eaLnBrk="1" hangingPunct="1"/>
            <a:endParaRPr lang="en-US" b="1" dirty="0" smtClean="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1-</a:t>
            </a:r>
            <a:fld id="{31B56995-E14C-B64F-86C9-12D6DB74A41E}" type="slidenum">
              <a:rPr lang="en-US" sz="1200" b="1">
                <a:solidFill>
                  <a:srgbClr val="122956"/>
                </a:solidFill>
                <a:cs typeface="Trebuchet MS" charset="0"/>
              </a:rPr>
              <a:pPr eaLnBrk="1" hangingPunct="1"/>
              <a:t>10</a:t>
            </a:fld>
            <a:endParaRPr lang="en-US" sz="1200" b="1" dirty="0">
              <a:solidFill>
                <a:srgbClr val="122956"/>
              </a:solidFill>
              <a:cs typeface="Trebuchet MS" charset="0"/>
            </a:endParaRPr>
          </a:p>
        </p:txBody>
      </p:sp>
    </p:spTree>
    <p:extLst>
      <p:ext uri="{BB962C8B-B14F-4D97-AF65-F5344CB8AC3E}">
        <p14:creationId xmlns:p14="http://schemas.microsoft.com/office/powerpoint/2010/main" val="2681050859"/>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Table View Performance</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err="1" smtClean="0">
                <a:latin typeface="Trebuchet MS" charset="0"/>
                <a:ea typeface="ヒラギノ角ゴ ProN W3" charset="0"/>
                <a:cs typeface="ヒラギノ角ゴ ProN W3" charset="0"/>
              </a:rPr>
              <a:t>className</a:t>
            </a:r>
            <a:r>
              <a:rPr lang="en-US" dirty="0" smtClean="0">
                <a:latin typeface="Trebuchet MS" charset="0"/>
                <a:ea typeface="ヒラギノ角ゴ ProN W3" charset="0"/>
                <a:cs typeface="ヒラギノ角ゴ ProN W3" charset="0"/>
              </a:rPr>
              <a:t> allows Titanium to cheat a bit</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Set all rows at the same time, don’t call append 300 times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Only load as much data as needed</a:t>
            </a:r>
          </a:p>
          <a:p>
            <a:pPr eaLnBrk="1" hangingPunct="1"/>
            <a:endParaRPr lang="en-US" dirty="0" smtClean="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If your table has 1,000s of custom rows, you might need to rethink your design for Ti.  Chunk it up into 20 row sets?  Is your data hierarchical?  Smaller data set helps.</a:t>
            </a:r>
          </a:p>
          <a:p>
            <a:pPr eaLnBrk="1" hangingPunct="1"/>
            <a:endParaRPr lang="en-US" dirty="0">
              <a:latin typeface="Trebuchet MS" charset="0"/>
              <a:ea typeface="ヒラギノ角ゴ ProN W3" charset="0"/>
              <a:cs typeface="ヒラギノ角ゴ ProN W3" charset="0"/>
            </a:endParaRPr>
          </a:p>
          <a:p>
            <a:pPr eaLnBrk="1" hangingPunct="1"/>
            <a:r>
              <a:rPr lang="en-US" dirty="0" err="1" smtClean="0">
                <a:latin typeface="Trebuchet MS" charset="0"/>
                <a:ea typeface="ヒラギノ角ゴ ProN W3" charset="0"/>
                <a:cs typeface="ヒラギノ角ゴ ProN W3" charset="0"/>
              </a:rPr>
              <a:t>Appc</a:t>
            </a:r>
            <a:r>
              <a:rPr lang="en-US" dirty="0" smtClean="0">
                <a:latin typeface="Trebuchet MS" charset="0"/>
                <a:ea typeface="ヒラギノ角ゴ ProN W3" charset="0"/>
                <a:cs typeface="ヒラギノ角ゴ ProN W3" charset="0"/>
              </a:rPr>
              <a:t> refactoring table view APIs to be more like native</a:t>
            </a:r>
          </a:p>
          <a:p>
            <a:pPr eaLnBrk="1" hangingPunct="1"/>
            <a:endParaRPr lang="en-US" b="1" dirty="0">
              <a:latin typeface="Trebuchet MS" charset="0"/>
              <a:ea typeface="ヒラギノ角ゴ ProN W3" charset="0"/>
              <a:cs typeface="ヒラギノ角ゴ ProN W3" charset="0"/>
            </a:endParaRPr>
          </a:p>
          <a:p>
            <a:pPr eaLnBrk="1" hangingPunct="1"/>
            <a:endParaRPr lang="en-US" b="1" dirty="0" smtClean="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1-</a:t>
            </a:r>
            <a:fld id="{31B56995-E14C-B64F-86C9-12D6DB74A41E}" type="slidenum">
              <a:rPr lang="en-US" sz="1200" b="1">
                <a:solidFill>
                  <a:srgbClr val="122956"/>
                </a:solidFill>
                <a:cs typeface="Trebuchet MS" charset="0"/>
              </a:rPr>
              <a:pPr eaLnBrk="1" hangingPunct="1"/>
              <a:t>11</a:t>
            </a:fld>
            <a:endParaRPr lang="en-US" sz="1200" b="1" dirty="0">
              <a:solidFill>
                <a:srgbClr val="122956"/>
              </a:solidFill>
              <a:cs typeface="Trebuchet MS" charset="0"/>
            </a:endParaRPr>
          </a:p>
        </p:txBody>
      </p:sp>
    </p:spTree>
    <p:extLst>
      <p:ext uri="{BB962C8B-B14F-4D97-AF65-F5344CB8AC3E}">
        <p14:creationId xmlns:p14="http://schemas.microsoft.com/office/powerpoint/2010/main" val="3456509766"/>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Database Performance</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SQL Queries are fast – use these rather than in-memory sorting of JS arrays, etc.</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RAM is the bottleneck – avoid loading Blobs into memory</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Database connection management - open/close connections after use</a:t>
            </a:r>
          </a:p>
          <a:p>
            <a:pPr eaLnBrk="1" hangingPunct="1"/>
            <a:endParaRPr lang="en-US" dirty="0" smtClean="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a:p>
            <a:pPr eaLnBrk="1" hangingPunct="1"/>
            <a:endParaRPr lang="en-US" b="1" dirty="0">
              <a:latin typeface="Trebuchet MS" charset="0"/>
              <a:ea typeface="ヒラギノ角ゴ ProN W3" charset="0"/>
              <a:cs typeface="ヒラギノ角ゴ ProN W3" charset="0"/>
            </a:endParaRPr>
          </a:p>
          <a:p>
            <a:pPr eaLnBrk="1" hangingPunct="1"/>
            <a:endParaRPr lang="en-US" b="1" dirty="0" smtClean="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1-</a:t>
            </a:r>
            <a:fld id="{31B56995-E14C-B64F-86C9-12D6DB74A41E}" type="slidenum">
              <a:rPr lang="en-US" sz="1200" b="1">
                <a:solidFill>
                  <a:srgbClr val="122956"/>
                </a:solidFill>
                <a:cs typeface="Trebuchet MS" charset="0"/>
              </a:rPr>
              <a:pPr eaLnBrk="1" hangingPunct="1"/>
              <a:t>12</a:t>
            </a:fld>
            <a:endParaRPr lang="en-US" sz="1200" b="1" dirty="0">
              <a:solidFill>
                <a:srgbClr val="122956"/>
              </a:solidFill>
              <a:cs typeface="Trebuchet MS" charset="0"/>
            </a:endParaRPr>
          </a:p>
        </p:txBody>
      </p:sp>
    </p:spTree>
    <p:extLst>
      <p:ext uri="{BB962C8B-B14F-4D97-AF65-F5344CB8AC3E}">
        <p14:creationId xmlns:p14="http://schemas.microsoft.com/office/powerpoint/2010/main" val="2114945142"/>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Network Performance</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Don’t assume wifi – test on cell networks</a:t>
            </a:r>
          </a:p>
          <a:p>
            <a:pPr eaLnBrk="1" hangingPunct="1"/>
            <a:endParaRPr lang="en-US" b="1"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Decrease service payload sizes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Existing web service APIs aren’t generally optimized for mobile – make mobile service APIs such that:</a:t>
            </a:r>
          </a:p>
          <a:p>
            <a:pPr eaLnBrk="1" hangingPunct="1"/>
            <a:endParaRPr lang="en-US" dirty="0">
              <a:latin typeface="Trebuchet MS" charset="0"/>
              <a:ea typeface="ヒラギノ角ゴ ProN W3" charset="0"/>
              <a:cs typeface="ヒラギノ角ゴ ProN W3" charset="0"/>
            </a:endParaRPr>
          </a:p>
          <a:p>
            <a:pPr eaLnBrk="1" hangingPunct="1">
              <a:buFontTx/>
              <a:buChar char="-"/>
            </a:pPr>
            <a:r>
              <a:rPr lang="en-US" dirty="0" smtClean="0">
                <a:latin typeface="Trebuchet MS" charset="0"/>
                <a:ea typeface="ヒラギノ角ゴ ProN W3" charset="0"/>
                <a:cs typeface="ヒラギノ角ゴ ProN W3" charset="0"/>
              </a:rPr>
              <a:t>As few requests are made as possible</a:t>
            </a:r>
          </a:p>
          <a:p>
            <a:pPr eaLnBrk="1" hangingPunct="1">
              <a:buFontTx/>
              <a:buChar char="-"/>
            </a:pPr>
            <a:r>
              <a:rPr lang="en-US" dirty="0" smtClean="0">
                <a:latin typeface="Trebuchet MS" charset="0"/>
                <a:ea typeface="ヒラギノ角ゴ ProN W3" charset="0"/>
                <a:cs typeface="ヒラギノ角ゴ ProN W3" charset="0"/>
              </a:rPr>
              <a:t>The data sets being returned are as small as possible</a:t>
            </a:r>
          </a:p>
          <a:p>
            <a:pPr marL="0" indent="0" eaLnBrk="1" hangingPunct="1"/>
            <a:endParaRPr lang="en-US" dirty="0">
              <a:latin typeface="Trebuchet MS" charset="0"/>
              <a:ea typeface="ヒラギノ角ゴ ProN W3" charset="0"/>
              <a:cs typeface="ヒラギノ角ゴ ProN W3" charset="0"/>
            </a:endParaRPr>
          </a:p>
          <a:p>
            <a:pPr marL="0" indent="0" eaLnBrk="1" hangingPunct="1"/>
            <a:r>
              <a:rPr lang="en-US" dirty="0" smtClean="0">
                <a:latin typeface="Trebuchet MS" charset="0"/>
                <a:ea typeface="ヒラギノ角ゴ ProN W3" charset="0"/>
                <a:cs typeface="ヒラギノ角ゴ ProN W3" charset="0"/>
              </a:rPr>
              <a:t>JSON helps for the second one</a:t>
            </a:r>
            <a:endParaRPr lang="en-US" dirty="0">
              <a:latin typeface="Trebuchet MS" charset="0"/>
              <a:ea typeface="ヒラギノ角ゴ ProN W3" charset="0"/>
              <a:cs typeface="ヒラギノ角ゴ ProN W3" charset="0"/>
            </a:endParaRPr>
          </a:p>
          <a:p>
            <a:pPr eaLnBrk="1" hangingPunct="1"/>
            <a:endParaRPr lang="en-US" b="1" dirty="0" smtClean="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1-</a:t>
            </a:r>
            <a:fld id="{31B56995-E14C-B64F-86C9-12D6DB74A41E}" type="slidenum">
              <a:rPr lang="en-US" sz="1200" b="1">
                <a:solidFill>
                  <a:srgbClr val="122956"/>
                </a:solidFill>
                <a:cs typeface="Trebuchet MS" charset="0"/>
              </a:rPr>
              <a:pPr eaLnBrk="1" hangingPunct="1"/>
              <a:t>13</a:t>
            </a:fld>
            <a:endParaRPr lang="en-US" sz="1200" b="1" dirty="0">
              <a:solidFill>
                <a:srgbClr val="122956"/>
              </a:solidFill>
              <a:cs typeface="Trebuchet MS" charset="0"/>
            </a:endParaRPr>
          </a:p>
        </p:txBody>
      </p:sp>
    </p:spTree>
    <p:extLst>
      <p:ext uri="{BB962C8B-B14F-4D97-AF65-F5344CB8AC3E}">
        <p14:creationId xmlns:p14="http://schemas.microsoft.com/office/powerpoint/2010/main" val="221356380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Q&amp;A</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1-</a:t>
            </a:r>
            <a:fld id="{31B56995-E14C-B64F-86C9-12D6DB74A41E}" type="slidenum">
              <a:rPr lang="en-US" sz="1200" b="1">
                <a:solidFill>
                  <a:srgbClr val="122956"/>
                </a:solidFill>
                <a:cs typeface="Trebuchet MS" charset="0"/>
              </a:rPr>
              <a:pPr eaLnBrk="1" hangingPunct="1"/>
              <a:t>14</a:t>
            </a:fld>
            <a:endParaRPr lang="en-US" sz="1200" b="1" dirty="0">
              <a:solidFill>
                <a:srgbClr val="122956"/>
              </a:solidFill>
              <a:cs typeface="Trebuchet MS" charset="0"/>
            </a:endParaRPr>
          </a:p>
        </p:txBody>
      </p:sp>
    </p:spTree>
    <p:extLst>
      <p:ext uri="{BB962C8B-B14F-4D97-AF65-F5344CB8AC3E}">
        <p14:creationId xmlns:p14="http://schemas.microsoft.com/office/powerpoint/2010/main" val="3331683686"/>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Goals</a:t>
            </a:r>
            <a:endParaRPr lang="en-US" dirty="0"/>
          </a:p>
        </p:txBody>
      </p:sp>
      <p:sp>
        <p:nvSpPr>
          <p:cNvPr id="3" name="Content Placeholder 2"/>
          <p:cNvSpPr>
            <a:spLocks noGrp="1"/>
          </p:cNvSpPr>
          <p:nvPr>
            <p:ph idx="1"/>
          </p:nvPr>
        </p:nvSpPr>
        <p:spPr/>
        <p:txBody>
          <a:bodyPr/>
          <a:lstStyle/>
          <a:p>
            <a:pPr>
              <a:spcBef>
                <a:spcPts val="600"/>
              </a:spcBef>
              <a:buClrTx/>
              <a:buFontTx/>
              <a:buNone/>
            </a:pPr>
            <a:r>
              <a:rPr lang="en-US" dirty="0" smtClean="0"/>
              <a:t>Examine refactored </a:t>
            </a:r>
            <a:r>
              <a:rPr lang="en-US" dirty="0" err="1" smtClean="0"/>
              <a:t>TiBountyHunter</a:t>
            </a:r>
            <a:endParaRPr lang="en-US" dirty="0" smtClean="0"/>
          </a:p>
          <a:p>
            <a:pPr>
              <a:spcBef>
                <a:spcPts val="600"/>
              </a:spcBef>
              <a:buClrTx/>
              <a:buFontTx/>
              <a:buNone/>
            </a:pPr>
            <a:endParaRPr lang="en-US" dirty="0"/>
          </a:p>
          <a:p>
            <a:pPr>
              <a:spcBef>
                <a:spcPts val="600"/>
              </a:spcBef>
              <a:buClrTx/>
              <a:buFontTx/>
              <a:buNone/>
            </a:pPr>
            <a:r>
              <a:rPr lang="en-US" dirty="0" smtClean="0"/>
              <a:t>Improves code modularization</a:t>
            </a:r>
          </a:p>
          <a:p>
            <a:pPr>
              <a:spcBef>
                <a:spcPts val="600"/>
              </a:spcBef>
              <a:buClrTx/>
              <a:buFontTx/>
              <a:buNone/>
            </a:pPr>
            <a:endParaRPr lang="en-US" dirty="0"/>
          </a:p>
          <a:p>
            <a:pPr>
              <a:spcBef>
                <a:spcPts val="600"/>
              </a:spcBef>
              <a:buClrTx/>
              <a:buFontTx/>
              <a:buNone/>
            </a:pPr>
            <a:r>
              <a:rPr lang="en-US" dirty="0" smtClean="0"/>
              <a:t>Defers script loading</a:t>
            </a:r>
          </a:p>
          <a:p>
            <a:pPr>
              <a:spcBef>
                <a:spcPts val="600"/>
              </a:spcBef>
              <a:buClrTx/>
              <a:buFontTx/>
              <a:buNone/>
            </a:pPr>
            <a:endParaRPr lang="en-US" dirty="0"/>
          </a:p>
          <a:p>
            <a:pPr>
              <a:spcBef>
                <a:spcPts val="600"/>
              </a:spcBef>
              <a:buClrTx/>
              <a:buFontTx/>
              <a:buNone/>
            </a:pPr>
            <a:r>
              <a:rPr lang="en-US" dirty="0" smtClean="0"/>
              <a:t>Wiki URL</a:t>
            </a:r>
            <a:endParaRPr lang="en-US" dirty="0"/>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1-</a:t>
            </a:r>
            <a:fld id="{31B56995-E14C-B64F-86C9-12D6DB74A41E}" type="slidenum">
              <a:rPr lang="en-US" sz="1200" b="1">
                <a:solidFill>
                  <a:srgbClr val="122956"/>
                </a:solidFill>
                <a:cs typeface="Trebuchet MS" charset="0"/>
              </a:rPr>
              <a:pPr eaLnBrk="1" hangingPunct="1"/>
              <a:t>15</a:t>
            </a:fld>
            <a:endParaRPr lang="en-US" sz="1200" b="1" dirty="0">
              <a:solidFill>
                <a:srgbClr val="122956"/>
              </a:solidFill>
              <a:cs typeface="Trebuchet MS" charset="0"/>
            </a:endParaRPr>
          </a:p>
        </p:txBody>
      </p:sp>
    </p:spTree>
    <p:extLst>
      <p:ext uri="{BB962C8B-B14F-4D97-AF65-F5344CB8AC3E}">
        <p14:creationId xmlns:p14="http://schemas.microsoft.com/office/powerpoint/2010/main" val="63355350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Lab</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1-</a:t>
            </a:r>
            <a:fld id="{31B56995-E14C-B64F-86C9-12D6DB74A41E}" type="slidenum">
              <a:rPr lang="en-US" sz="1200" b="1">
                <a:solidFill>
                  <a:srgbClr val="122956"/>
                </a:solidFill>
                <a:cs typeface="Trebuchet MS" charset="0"/>
              </a:rPr>
              <a:pPr eaLnBrk="1" hangingPunct="1"/>
              <a:t>16</a:t>
            </a:fld>
            <a:endParaRPr lang="en-US" sz="1200" b="1" dirty="0">
              <a:solidFill>
                <a:srgbClr val="122956"/>
              </a:solidFill>
              <a:cs typeface="Trebuchet MS" charset="0"/>
            </a:endParaRPr>
          </a:p>
        </p:txBody>
      </p:sp>
    </p:spTree>
    <p:extLst>
      <p:ext uri="{BB962C8B-B14F-4D97-AF65-F5344CB8AC3E}">
        <p14:creationId xmlns:p14="http://schemas.microsoft.com/office/powerpoint/2010/main" val="116369564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a:latin typeface="Trebuchet MS Bold" charset="0"/>
                <a:ea typeface="ヒラギノ角ゴ ProN W6" charset="0"/>
                <a:cs typeface="ヒラギノ角ゴ ProN W6" charset="0"/>
              </a:rPr>
              <a:t>Agenda</a:t>
            </a:r>
          </a:p>
        </p:txBody>
      </p:sp>
      <p:sp>
        <p:nvSpPr>
          <p:cNvPr id="12293" name="Rectangle 7"/>
          <p:cNvSpPr>
            <a:spLocks noGrp="1" noChangeArrowheads="1"/>
          </p:cNvSpPr>
          <p:nvPr>
            <p:ph idx="1"/>
          </p:nvPr>
        </p:nvSpPr>
        <p:spPr>
          <a:xfrm>
            <a:off x="457200" y="1346200"/>
            <a:ext cx="8229600" cy="5359400"/>
          </a:xfrm>
        </p:spPr>
        <p:txBody>
          <a:bodyPr rIns="81279"/>
          <a:lstStyle/>
          <a:p>
            <a:pPr eaLnBrk="1" hangingPunct="1"/>
            <a:r>
              <a:rPr lang="en-US" dirty="0" smtClean="0">
                <a:latin typeface="Trebuchet MS" charset="0"/>
                <a:ea typeface="ヒラギノ角ゴ ProN W3" charset="0"/>
                <a:cs typeface="ヒラギノ角ゴ ProN W3" charset="0"/>
              </a:rPr>
              <a:t>Performance tips and tricks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Code organization in large projects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Dos and Don’ts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Lab</a:t>
            </a:r>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1-</a:t>
            </a:r>
            <a:fld id="{31B56995-E14C-B64F-86C9-12D6DB74A41E}" type="slidenum">
              <a:rPr lang="en-US" sz="1200" b="1">
                <a:solidFill>
                  <a:srgbClr val="122956"/>
                </a:solidFill>
                <a:cs typeface="Trebuchet MS" charset="0"/>
              </a:rPr>
              <a:pPr eaLnBrk="1" hangingPunct="1"/>
              <a:t>2</a:t>
            </a:fld>
            <a:endParaRPr lang="en-US" sz="1200" b="1" dirty="0">
              <a:solidFill>
                <a:srgbClr val="122956"/>
              </a:solidFill>
              <a:cs typeface="Trebuchet MS"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Performance Optimization in Ti</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For small-medium apps, not a concern usually</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As apps become complex, Titanium can’t shield you from memory management</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Computation is usually not bottleneck, RAM is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Managing memory usually means management of UI components</a:t>
            </a: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1-</a:t>
            </a:r>
            <a:fld id="{31B56995-E14C-B64F-86C9-12D6DB74A41E}" type="slidenum">
              <a:rPr lang="en-US" sz="1200" b="1">
                <a:solidFill>
                  <a:srgbClr val="122956"/>
                </a:solidFill>
                <a:cs typeface="Trebuchet MS" charset="0"/>
              </a:rPr>
              <a:pPr eaLnBrk="1" hangingPunct="1"/>
              <a:t>3</a:t>
            </a:fld>
            <a:endParaRPr lang="en-US" sz="1200" b="1" dirty="0">
              <a:solidFill>
                <a:srgbClr val="122956"/>
              </a:solidFill>
              <a:cs typeface="Trebuchet MS" charset="0"/>
            </a:endParaRPr>
          </a:p>
        </p:txBody>
      </p:sp>
    </p:spTree>
    <p:extLst>
      <p:ext uri="{BB962C8B-B14F-4D97-AF65-F5344CB8AC3E}">
        <p14:creationId xmlns:p14="http://schemas.microsoft.com/office/powerpoint/2010/main" val="4151232707"/>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When Does Titanium Clean Up?</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When a window is closed (UI is cleaned up)</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When a variable holding a proxy object is set to null</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If you’re running into memory issues, look to do one of these things.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Note: Showing/hiding views will improve DRAW SPEED, but memory will still be in use</a:t>
            </a: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1-</a:t>
            </a:r>
            <a:fld id="{31B56995-E14C-B64F-86C9-12D6DB74A41E}" type="slidenum">
              <a:rPr lang="en-US" sz="1200" b="1">
                <a:solidFill>
                  <a:srgbClr val="122956"/>
                </a:solidFill>
                <a:cs typeface="Trebuchet MS" charset="0"/>
              </a:rPr>
              <a:pPr eaLnBrk="1" hangingPunct="1"/>
              <a:t>4</a:t>
            </a:fld>
            <a:endParaRPr lang="en-US" sz="1200" b="1" dirty="0">
              <a:solidFill>
                <a:srgbClr val="122956"/>
              </a:solidFill>
              <a:cs typeface="Trebuchet MS" charset="0"/>
            </a:endParaRPr>
          </a:p>
        </p:txBody>
      </p:sp>
    </p:spTree>
    <p:extLst>
      <p:ext uri="{BB962C8B-B14F-4D97-AF65-F5344CB8AC3E}">
        <p14:creationId xmlns:p14="http://schemas.microsoft.com/office/powerpoint/2010/main" val="117398210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Window displaying</a:t>
            </a:r>
            <a:br>
              <a:rPr lang="en-US" sz="3600" dirty="0" smtClean="0">
                <a:solidFill>
                  <a:srgbClr val="122956"/>
                </a:solidFill>
                <a:latin typeface="Trebuchet MS Bold Italic" charset="0"/>
                <a:ea typeface="ヒラギノ角ゴ ProN W6" charset="0"/>
                <a:cs typeface="ヒラギノ角ゴ ProN W6" charset="0"/>
                <a:sym typeface="Trebuchet MS Bold Italic" charset="0"/>
              </a:rPr>
            </a:br>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slowly?</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1-</a:t>
            </a:r>
            <a:fld id="{31B56995-E14C-B64F-86C9-12D6DB74A41E}" type="slidenum">
              <a:rPr lang="en-US" sz="1200" b="1">
                <a:solidFill>
                  <a:srgbClr val="122956"/>
                </a:solidFill>
                <a:cs typeface="Trebuchet MS" charset="0"/>
              </a:rPr>
              <a:pPr eaLnBrk="1" hangingPunct="1"/>
              <a:t>5</a:t>
            </a:fld>
            <a:endParaRPr lang="en-US" sz="1200" b="1" dirty="0">
              <a:solidFill>
                <a:srgbClr val="122956"/>
              </a:solidFill>
              <a:cs typeface="Trebuchet MS" charset="0"/>
            </a:endParaRPr>
          </a:p>
        </p:txBody>
      </p:sp>
    </p:spTree>
    <p:extLst>
      <p:ext uri="{BB962C8B-B14F-4D97-AF65-F5344CB8AC3E}">
        <p14:creationId xmlns:p14="http://schemas.microsoft.com/office/powerpoint/2010/main" val="1853097963"/>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Application startup </a:t>
            </a:r>
            <a:br>
              <a:rPr lang="en-US" sz="3600" dirty="0" smtClean="0">
                <a:solidFill>
                  <a:srgbClr val="122956"/>
                </a:solidFill>
                <a:latin typeface="Trebuchet MS Bold Italic" charset="0"/>
                <a:ea typeface="ヒラギノ角ゴ ProN W6" charset="0"/>
                <a:cs typeface="ヒラギノ角ゴ ProN W6" charset="0"/>
                <a:sym typeface="Trebuchet MS Bold Italic" charset="0"/>
              </a:rPr>
            </a:br>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too slow?</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1-</a:t>
            </a:r>
            <a:fld id="{31B56995-E14C-B64F-86C9-12D6DB74A41E}" type="slidenum">
              <a:rPr lang="en-US" sz="1200" b="1">
                <a:solidFill>
                  <a:srgbClr val="122956"/>
                </a:solidFill>
                <a:cs typeface="Trebuchet MS" charset="0"/>
              </a:rPr>
              <a:pPr eaLnBrk="1" hangingPunct="1"/>
              <a:t>6</a:t>
            </a:fld>
            <a:endParaRPr lang="en-US" sz="1200" b="1" dirty="0">
              <a:solidFill>
                <a:srgbClr val="122956"/>
              </a:solidFill>
              <a:cs typeface="Trebuchet MS" charset="0"/>
            </a:endParaRPr>
          </a:p>
        </p:txBody>
      </p:sp>
    </p:spTree>
    <p:extLst>
      <p:ext uri="{BB962C8B-B14F-4D97-AF65-F5344CB8AC3E}">
        <p14:creationId xmlns:p14="http://schemas.microsoft.com/office/powerpoint/2010/main" val="180876086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JS evaluation is slow!</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1-</a:t>
            </a:r>
            <a:fld id="{31B56995-E14C-B64F-86C9-12D6DB74A41E}" type="slidenum">
              <a:rPr lang="en-US" sz="1200" b="1">
                <a:solidFill>
                  <a:srgbClr val="122956"/>
                </a:solidFill>
                <a:cs typeface="Trebuchet MS" charset="0"/>
              </a:rPr>
              <a:pPr eaLnBrk="1" hangingPunct="1"/>
              <a:t>7</a:t>
            </a:fld>
            <a:endParaRPr lang="en-US" sz="1200" b="1" dirty="0">
              <a:solidFill>
                <a:srgbClr val="122956"/>
              </a:solidFill>
              <a:cs typeface="Trebuchet MS" charset="0"/>
            </a:endParaRPr>
          </a:p>
        </p:txBody>
      </p:sp>
    </p:spTree>
    <p:extLst>
      <p:ext uri="{BB962C8B-B14F-4D97-AF65-F5344CB8AC3E}">
        <p14:creationId xmlns:p14="http://schemas.microsoft.com/office/powerpoint/2010/main" val="3727786901"/>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Defer JS loading!</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1-</a:t>
            </a:r>
            <a:fld id="{31B56995-E14C-B64F-86C9-12D6DB74A41E}" type="slidenum">
              <a:rPr lang="en-US" sz="1200" b="1">
                <a:solidFill>
                  <a:srgbClr val="122956"/>
                </a:solidFill>
                <a:cs typeface="Trebuchet MS" charset="0"/>
              </a:rPr>
              <a:pPr eaLnBrk="1" hangingPunct="1"/>
              <a:t>8</a:t>
            </a:fld>
            <a:endParaRPr lang="en-US" sz="1200" b="1" dirty="0">
              <a:solidFill>
                <a:srgbClr val="122956"/>
              </a:solidFill>
              <a:cs typeface="Trebuchet MS" charset="0"/>
            </a:endParaRPr>
          </a:p>
        </p:txBody>
      </p:sp>
    </p:spTree>
    <p:extLst>
      <p:ext uri="{BB962C8B-B14F-4D97-AF65-F5344CB8AC3E}">
        <p14:creationId xmlns:p14="http://schemas.microsoft.com/office/powerpoint/2010/main" val="480541333"/>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JavaScript loading tips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Only include or require a script WHEN IT IS ABSOLUTELY NEEDED</a:t>
            </a:r>
          </a:p>
          <a:p>
            <a:pPr eaLnBrk="1" hangingPunct="1"/>
            <a:endParaRPr lang="en-US" dirty="0">
              <a:latin typeface="Trebuchet MS" charset="0"/>
              <a:ea typeface="ヒラギノ角ゴ ProN W3" charset="0"/>
              <a:cs typeface="ヒラギノ角ゴ ProN W3" charset="0"/>
            </a:endParaRPr>
          </a:p>
          <a:p>
            <a:pPr eaLnBrk="1" hangingPunct="1"/>
            <a:r>
              <a:rPr lang="en-US" dirty="0" err="1" smtClean="0">
                <a:latin typeface="Trebuchet MS" charset="0"/>
                <a:ea typeface="ヒラギノ角ゴ ProN W3" charset="0"/>
                <a:cs typeface="ヒラギノ角ゴ ProN W3" charset="0"/>
              </a:rPr>
              <a:t>Ti.include</a:t>
            </a:r>
            <a:r>
              <a:rPr lang="en-US" dirty="0" smtClean="0">
                <a:latin typeface="Trebuchet MS" charset="0"/>
                <a:ea typeface="ヒラギノ角ゴ ProN W3" charset="0"/>
                <a:cs typeface="ヒラギノ角ゴ ProN W3" charset="0"/>
              </a:rPr>
              <a:t>() and require() faster than </a:t>
            </a:r>
            <a:r>
              <a:rPr lang="en-US" dirty="0" err="1" smtClean="0">
                <a:latin typeface="Trebuchet MS" charset="0"/>
                <a:ea typeface="ヒラギノ角ゴ ProN W3" charset="0"/>
                <a:cs typeface="ヒラギノ角ゴ ProN W3" charset="0"/>
              </a:rPr>
              <a:t>eval</a:t>
            </a:r>
            <a:r>
              <a:rPr lang="en-US" dirty="0" smtClean="0">
                <a:latin typeface="Trebuchet MS" charset="0"/>
                <a:ea typeface="ヒラギノ角ゴ ProN W3" charset="0"/>
                <a:cs typeface="ヒラギノ角ゴ ProN W3" charset="0"/>
              </a:rPr>
              <a:t>()</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Don’t parse JSON packaged with your app – put it inline in JavaScript</a:t>
            </a:r>
          </a:p>
          <a:p>
            <a:pPr eaLnBrk="1" hangingPunct="1"/>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1-</a:t>
            </a:r>
            <a:fld id="{31B56995-E14C-B64F-86C9-12D6DB74A41E}" type="slidenum">
              <a:rPr lang="en-US" sz="1200" b="1">
                <a:solidFill>
                  <a:srgbClr val="122956"/>
                </a:solidFill>
                <a:cs typeface="Trebuchet MS" charset="0"/>
              </a:rPr>
              <a:pPr eaLnBrk="1" hangingPunct="1"/>
              <a:t>9</a:t>
            </a:fld>
            <a:endParaRPr lang="en-US" sz="1200" b="1" dirty="0">
              <a:solidFill>
                <a:srgbClr val="122956"/>
              </a:solidFill>
              <a:cs typeface="Trebuchet MS" charset="0"/>
            </a:endParaRPr>
          </a:p>
        </p:txBody>
      </p:sp>
    </p:spTree>
    <p:extLst>
      <p:ext uri="{BB962C8B-B14F-4D97-AF65-F5344CB8AC3E}">
        <p14:creationId xmlns:p14="http://schemas.microsoft.com/office/powerpoint/2010/main" val="2381467792"/>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theme/theme1.xml><?xml version="1.0" encoding="utf-8"?>
<a:theme xmlns:a="http://schemas.openxmlformats.org/drawingml/2006/main" name="New Training">
  <a:themeElements>
    <a:clrScheme name="Custom 4">
      <a:dk1>
        <a:srgbClr val="3F4B53"/>
      </a:dk1>
      <a:lt1>
        <a:srgbClr val="FFFFFF"/>
      </a:lt1>
      <a:dk2>
        <a:srgbClr val="677588"/>
      </a:dk2>
      <a:lt2>
        <a:srgbClr val="DCE6EC"/>
      </a:lt2>
      <a:accent1>
        <a:srgbClr val="F0B200"/>
      </a:accent1>
      <a:accent2>
        <a:srgbClr val="9C030B"/>
      </a:accent2>
      <a:accent3>
        <a:srgbClr val="7BBD0B"/>
      </a:accent3>
      <a:accent4>
        <a:srgbClr val="00CDFF"/>
      </a:accent4>
      <a:accent5>
        <a:srgbClr val="FB2C08"/>
      </a:accent5>
      <a:accent6>
        <a:srgbClr val="122956"/>
      </a:accent6>
      <a:hlink>
        <a:srgbClr val="9C030B"/>
      </a:hlink>
      <a:folHlink>
        <a:srgbClr val="9C030B"/>
      </a:folHlink>
    </a:clrScheme>
    <a:fontScheme name="Slipstream">
      <a:majorFont>
        <a:latin typeface="Trebuchet MS"/>
        <a:ea typeface=""/>
        <a:cs typeface=""/>
        <a:font script="Jpan" typeface="ＭＳ ゴシック"/>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ＭＳ ゴシック"/>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5478</TotalTime>
  <Pages>0</Pages>
  <Words>1234</Words>
  <Characters>0</Characters>
  <Application>Microsoft Macintosh PowerPoint</Application>
  <PresentationFormat>On-screen Show (4:3)</PresentationFormat>
  <Lines>0</Lines>
  <Paragraphs>157</Paragraphs>
  <Slides>16</Slides>
  <Notes>16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New Training</vt:lpstr>
      <vt:lpstr>Performance Optimization Advanced Titanium Mobile Development</vt:lpstr>
      <vt:lpstr>Agenda</vt:lpstr>
      <vt:lpstr>Performance Optimization in Ti</vt:lpstr>
      <vt:lpstr>When Does Titanium Clean Up?</vt:lpstr>
      <vt:lpstr>Window displaying slowly?</vt:lpstr>
      <vt:lpstr>Application startup  too slow?</vt:lpstr>
      <vt:lpstr>JS evaluation is slow!</vt:lpstr>
      <vt:lpstr>Defer JS loading!</vt:lpstr>
      <vt:lpstr>JavaScript loading tips</vt:lpstr>
      <vt:lpstr>Multiple contexts can be good</vt:lpstr>
      <vt:lpstr>Table View Performance</vt:lpstr>
      <vt:lpstr>Database Performance</vt:lpstr>
      <vt:lpstr>Network Performance</vt:lpstr>
      <vt:lpstr>Q&amp;A</vt:lpstr>
      <vt:lpstr>Lab Goals</vt:lpstr>
      <vt:lpstr>Lab</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Maria Iu</dc:creator>
  <cp:keywords/>
  <dc:description/>
  <cp:lastModifiedBy>Tim Poulsen</cp:lastModifiedBy>
  <cp:revision>168</cp:revision>
  <dcterms:created xsi:type="dcterms:W3CDTF">2011-03-28T13:25:35Z</dcterms:created>
  <dcterms:modified xsi:type="dcterms:W3CDTF">2011-08-19T14:26:16Z</dcterms:modified>
</cp:coreProperties>
</file>