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816" r:id="rId1"/>
  </p:sldMasterIdLst>
  <p:notesMasterIdLst>
    <p:notesMasterId r:id="rId30"/>
  </p:notesMasterIdLst>
  <p:sldIdLst>
    <p:sldId id="256" r:id="rId2"/>
    <p:sldId id="258" r:id="rId3"/>
    <p:sldId id="349" r:id="rId4"/>
    <p:sldId id="369" r:id="rId5"/>
    <p:sldId id="370" r:id="rId6"/>
    <p:sldId id="371" r:id="rId7"/>
    <p:sldId id="372" r:id="rId8"/>
    <p:sldId id="368" r:id="rId9"/>
    <p:sldId id="361" r:id="rId10"/>
    <p:sldId id="360" r:id="rId11"/>
    <p:sldId id="362" r:id="rId12"/>
    <p:sldId id="363" r:id="rId13"/>
    <p:sldId id="364" r:id="rId14"/>
    <p:sldId id="365" r:id="rId15"/>
    <p:sldId id="367" r:id="rId16"/>
    <p:sldId id="366" r:id="rId17"/>
    <p:sldId id="373" r:id="rId18"/>
    <p:sldId id="374" r:id="rId19"/>
    <p:sldId id="375" r:id="rId20"/>
    <p:sldId id="376" r:id="rId21"/>
    <p:sldId id="359" r:id="rId22"/>
    <p:sldId id="378" r:id="rId23"/>
    <p:sldId id="379" r:id="rId24"/>
    <p:sldId id="380" r:id="rId25"/>
    <p:sldId id="381" r:id="rId26"/>
    <p:sldId id="377" r:id="rId27"/>
    <p:sldId id="382" r:id="rId28"/>
    <p:sldId id="328" r:id="rId29"/>
  </p:sldIdLst>
  <p:sldSz cx="9144000" cy="6858000" type="screen4x3"/>
  <p:notesSz cx="6858000" cy="9144000"/>
  <p:defaultTextStyle>
    <a:defPPr>
      <a:defRPr lang="en-US"/>
    </a:defPPr>
    <a:lvl1pPr algn="l" rtl="0" fontAlgn="base">
      <a:spcBef>
        <a:spcPct val="0"/>
      </a:spcBef>
      <a:spcAft>
        <a:spcPct val="0"/>
      </a:spcAft>
      <a:defRPr sz="1200" kern="1200">
        <a:solidFill>
          <a:srgbClr val="3F4B53"/>
        </a:solidFill>
        <a:latin typeface="Trebuchet MS" charset="0"/>
        <a:ea typeface="ヒラギノ角ゴ ProN W3" charset="0"/>
        <a:cs typeface="ヒラギノ角ゴ ProN W3" charset="0"/>
        <a:sym typeface="Trebuchet MS" charset="0"/>
      </a:defRPr>
    </a:lvl1pPr>
    <a:lvl2pPr marL="457200" algn="l" rtl="0" fontAlgn="base">
      <a:spcBef>
        <a:spcPct val="0"/>
      </a:spcBef>
      <a:spcAft>
        <a:spcPct val="0"/>
      </a:spcAft>
      <a:defRPr sz="1200" kern="1200">
        <a:solidFill>
          <a:srgbClr val="3F4B53"/>
        </a:solidFill>
        <a:latin typeface="Trebuchet MS" charset="0"/>
        <a:ea typeface="ヒラギノ角ゴ ProN W3" charset="0"/>
        <a:cs typeface="ヒラギノ角ゴ ProN W3" charset="0"/>
        <a:sym typeface="Trebuchet MS" charset="0"/>
      </a:defRPr>
    </a:lvl2pPr>
    <a:lvl3pPr marL="914400" algn="l" rtl="0" fontAlgn="base">
      <a:spcBef>
        <a:spcPct val="0"/>
      </a:spcBef>
      <a:spcAft>
        <a:spcPct val="0"/>
      </a:spcAft>
      <a:defRPr sz="1200" kern="1200">
        <a:solidFill>
          <a:srgbClr val="3F4B53"/>
        </a:solidFill>
        <a:latin typeface="Trebuchet MS" charset="0"/>
        <a:ea typeface="ヒラギノ角ゴ ProN W3" charset="0"/>
        <a:cs typeface="ヒラギノ角ゴ ProN W3" charset="0"/>
        <a:sym typeface="Trebuchet MS" charset="0"/>
      </a:defRPr>
    </a:lvl3pPr>
    <a:lvl4pPr marL="1371600" algn="l" rtl="0" fontAlgn="base">
      <a:spcBef>
        <a:spcPct val="0"/>
      </a:spcBef>
      <a:spcAft>
        <a:spcPct val="0"/>
      </a:spcAft>
      <a:defRPr sz="1200" kern="1200">
        <a:solidFill>
          <a:srgbClr val="3F4B53"/>
        </a:solidFill>
        <a:latin typeface="Trebuchet MS" charset="0"/>
        <a:ea typeface="ヒラギノ角ゴ ProN W3" charset="0"/>
        <a:cs typeface="ヒラギノ角ゴ ProN W3" charset="0"/>
        <a:sym typeface="Trebuchet MS" charset="0"/>
      </a:defRPr>
    </a:lvl4pPr>
    <a:lvl5pPr marL="1828800" algn="l" rtl="0" fontAlgn="base">
      <a:spcBef>
        <a:spcPct val="0"/>
      </a:spcBef>
      <a:spcAft>
        <a:spcPct val="0"/>
      </a:spcAft>
      <a:defRPr sz="1200" kern="1200">
        <a:solidFill>
          <a:srgbClr val="3F4B53"/>
        </a:solidFill>
        <a:latin typeface="Trebuchet MS" charset="0"/>
        <a:ea typeface="ヒラギノ角ゴ ProN W3" charset="0"/>
        <a:cs typeface="ヒラギノ角ゴ ProN W3" charset="0"/>
        <a:sym typeface="Trebuchet MS" charset="0"/>
      </a:defRPr>
    </a:lvl5pPr>
    <a:lvl6pPr marL="2286000" algn="l" defTabSz="457200" rtl="0" eaLnBrk="1" latinLnBrk="0" hangingPunct="1">
      <a:defRPr sz="1200" kern="1200">
        <a:solidFill>
          <a:srgbClr val="3F4B53"/>
        </a:solidFill>
        <a:latin typeface="Trebuchet MS" charset="0"/>
        <a:ea typeface="ヒラギノ角ゴ ProN W3" charset="0"/>
        <a:cs typeface="ヒラギノ角ゴ ProN W3" charset="0"/>
        <a:sym typeface="Trebuchet MS" charset="0"/>
      </a:defRPr>
    </a:lvl6pPr>
    <a:lvl7pPr marL="2743200" algn="l" defTabSz="457200" rtl="0" eaLnBrk="1" latinLnBrk="0" hangingPunct="1">
      <a:defRPr sz="1200" kern="1200">
        <a:solidFill>
          <a:srgbClr val="3F4B53"/>
        </a:solidFill>
        <a:latin typeface="Trebuchet MS" charset="0"/>
        <a:ea typeface="ヒラギノ角ゴ ProN W3" charset="0"/>
        <a:cs typeface="ヒラギノ角ゴ ProN W3" charset="0"/>
        <a:sym typeface="Trebuchet MS" charset="0"/>
      </a:defRPr>
    </a:lvl7pPr>
    <a:lvl8pPr marL="3200400" algn="l" defTabSz="457200" rtl="0" eaLnBrk="1" latinLnBrk="0" hangingPunct="1">
      <a:defRPr sz="1200" kern="1200">
        <a:solidFill>
          <a:srgbClr val="3F4B53"/>
        </a:solidFill>
        <a:latin typeface="Trebuchet MS" charset="0"/>
        <a:ea typeface="ヒラギノ角ゴ ProN W3" charset="0"/>
        <a:cs typeface="ヒラギノ角ゴ ProN W3" charset="0"/>
        <a:sym typeface="Trebuchet MS" charset="0"/>
      </a:defRPr>
    </a:lvl8pPr>
    <a:lvl9pPr marL="3657600" algn="l" defTabSz="457200" rtl="0" eaLnBrk="1" latinLnBrk="0" hangingPunct="1">
      <a:defRPr sz="1200" kern="1200">
        <a:solidFill>
          <a:srgbClr val="3F4B53"/>
        </a:solidFill>
        <a:latin typeface="Trebuchet MS" charset="0"/>
        <a:ea typeface="ヒラギノ角ゴ ProN W3" charset="0"/>
        <a:cs typeface="ヒラギノ角ゴ ProN W3" charset="0"/>
        <a:sym typeface="Trebuchet MS"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1501" autoAdjust="0"/>
  </p:normalViewPr>
  <p:slideViewPr>
    <p:cSldViewPr>
      <p:cViewPr varScale="1">
        <p:scale>
          <a:sx n="89" d="100"/>
          <a:sy n="89" d="100"/>
        </p:scale>
        <p:origin x="-1568" y="-112"/>
      </p:cViewPr>
      <p:guideLst>
        <p:guide orient="horz" pos="2736"/>
        <p:guide pos="2880"/>
      </p:guideLst>
    </p:cSldViewPr>
  </p:slideViewPr>
  <p:notesTextViewPr>
    <p:cViewPr>
      <p:scale>
        <a:sx n="100" d="100"/>
        <a:sy n="100" d="100"/>
      </p:scale>
      <p:origin x="0" y="0"/>
    </p:cViewPr>
  </p:notesTextViewPr>
  <p:sorterViewPr>
    <p:cViewPr>
      <p:scale>
        <a:sx n="102" d="100"/>
        <a:sy n="102" d="100"/>
      </p:scale>
      <p:origin x="0" y="0"/>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notesMaster" Target="notesMasters/notesMaster1.xml"/><Relationship Id="rId31" Type="http://schemas.openxmlformats.org/officeDocument/2006/relationships/printerSettings" Target="printerSettings/printerSettings1.bin"/><Relationship Id="rId32" Type="http://schemas.openxmlformats.org/officeDocument/2006/relationships/presProps" Target="pres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viewProps" Target="viewProps.xml"/><Relationship Id="rId34" Type="http://schemas.openxmlformats.org/officeDocument/2006/relationships/theme" Target="theme/theme1.xml"/><Relationship Id="rId3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1"/>
          <p:cNvSpPr>
            <a:spLocks noGrp="1" noRot="1" noChangeAspect="1" noChangeArrowheads="1" noTextEdit="1"/>
          </p:cNvSpPr>
          <p:nvPr>
            <p:ph type="sldImg"/>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6386" name="Rectangle 2"/>
          <p:cNvSpPr>
            <a:spLocks noGrp="1" noChangeArrowheads="1"/>
          </p:cNvSpPr>
          <p:nvPr>
            <p:ph type="body" sz="quarter" idx="1"/>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02173827"/>
      </p:ext>
    </p:extLst>
  </p:cSld>
  <p:clrMap bg1="lt1" tx1="dk1" bg2="lt2" tx2="dk2" accent1="accent1" accent2="accent2" accent3="accent3" accent4="accent4" accent5="accent5" accent6="accent6" hlink="hlink" folHlink="folHlink"/>
  <p:notesStyle>
    <a:lvl1pPr algn="l" rtl="0" eaLnBrk="0" fontAlgn="base" hangingPunct="0">
      <a:spcBef>
        <a:spcPct val="0"/>
      </a:spcBef>
      <a:spcAft>
        <a:spcPct val="0"/>
      </a:spcAft>
      <a:defRPr sz="1200" kern="1200">
        <a:solidFill>
          <a:schemeClr val="tx1"/>
        </a:solidFill>
        <a:latin typeface="Trebuchet MS" charset="0"/>
        <a:ea typeface="ＭＳ Ｐゴシック" charset="-128"/>
        <a:cs typeface="ＭＳ Ｐゴシック" charset="-128"/>
      </a:defRPr>
    </a:lvl1pPr>
    <a:lvl2pPr marL="457200" algn="l" rtl="0" eaLnBrk="0" fontAlgn="base" hangingPunct="0">
      <a:spcBef>
        <a:spcPct val="0"/>
      </a:spcBef>
      <a:spcAft>
        <a:spcPct val="0"/>
      </a:spcAft>
      <a:defRPr sz="1200" kern="1200">
        <a:solidFill>
          <a:schemeClr val="tx1"/>
        </a:solidFill>
        <a:latin typeface="Trebuchet MS" charset="0"/>
        <a:ea typeface="ＭＳ Ｐゴシック" charset="-128"/>
        <a:cs typeface="ＭＳ Ｐゴシック" charset="0"/>
      </a:defRPr>
    </a:lvl2pPr>
    <a:lvl3pPr marL="914400" algn="l" rtl="0" eaLnBrk="0" fontAlgn="base" hangingPunct="0">
      <a:spcBef>
        <a:spcPct val="0"/>
      </a:spcBef>
      <a:spcAft>
        <a:spcPct val="0"/>
      </a:spcAft>
      <a:defRPr sz="1200" kern="1200">
        <a:solidFill>
          <a:schemeClr val="tx1"/>
        </a:solidFill>
        <a:latin typeface="Trebuchet MS" charset="0"/>
        <a:ea typeface="ＭＳ Ｐゴシック" charset="-128"/>
        <a:cs typeface="ＭＳ Ｐゴシック" charset="0"/>
      </a:defRPr>
    </a:lvl3pPr>
    <a:lvl4pPr marL="1371600" algn="l" rtl="0" eaLnBrk="0" fontAlgn="base" hangingPunct="0">
      <a:spcBef>
        <a:spcPct val="0"/>
      </a:spcBef>
      <a:spcAft>
        <a:spcPct val="0"/>
      </a:spcAft>
      <a:defRPr sz="1200" kern="1200">
        <a:solidFill>
          <a:schemeClr val="tx1"/>
        </a:solidFill>
        <a:latin typeface="Trebuchet MS" charset="0"/>
        <a:ea typeface="ＭＳ Ｐゴシック" charset="-128"/>
        <a:cs typeface="ＭＳ Ｐゴシック" charset="0"/>
      </a:defRPr>
    </a:lvl4pPr>
    <a:lvl5pPr marL="1828800" algn="l" rtl="0" eaLnBrk="0" fontAlgn="base" hangingPunct="0">
      <a:spcBef>
        <a:spcPct val="0"/>
      </a:spcBef>
      <a:spcAft>
        <a:spcPct val="0"/>
      </a:spcAft>
      <a:defRPr sz="1200" kern="1200">
        <a:solidFill>
          <a:schemeClr val="tx1"/>
        </a:solidFill>
        <a:latin typeface="Trebuchet MS" charset="0"/>
        <a:ea typeface="ＭＳ Ｐゴシック" charset="-128"/>
        <a:cs typeface="ＭＳ Ｐゴシック"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1"/>
          <p:cNvSpPr>
            <a:spLocks noGrp="1" noRot="1" noChangeAspect="1" noChangeArrowheads="1"/>
          </p:cNvSpPr>
          <p:nvPr>
            <p:ph type="sldImg"/>
          </p:nvPr>
        </p:nvSpPr>
        <p:spPr>
          <a:solidFill>
            <a:srgbClr val="FFFFFF"/>
          </a:solidFill>
          <a:ln/>
        </p:spPr>
      </p:sp>
      <p:sp>
        <p:nvSpPr>
          <p:cNvPr id="11266"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7475" eaLnBrk="1" hangingPunct="1">
              <a:tabLst>
                <a:tab pos="152400" algn="l"/>
                <a:tab pos="1066800" algn="l"/>
                <a:tab pos="1981200" algn="l"/>
                <a:tab pos="2895600" algn="l"/>
                <a:tab pos="3810000" algn="l"/>
                <a:tab pos="4724400" algn="l"/>
                <a:tab pos="5638800" algn="l"/>
                <a:tab pos="6553200" algn="l"/>
                <a:tab pos="7467600" algn="l"/>
                <a:tab pos="8382000" algn="l"/>
                <a:tab pos="9296400" algn="l"/>
                <a:tab pos="10210800" algn="l"/>
                <a:tab pos="10452100" algn="l"/>
                <a:tab pos="10591800" algn="l"/>
                <a:tab pos="11010900" algn="l"/>
              </a:tabLst>
            </a:pPr>
            <a:r>
              <a:rPr lang="en-US" b="1" dirty="0">
                <a:latin typeface="Calibri" charset="0"/>
                <a:ea typeface="ＭＳ Ｐゴシック" charset="0"/>
                <a:cs typeface="ＭＳ Ｐゴシック" charset="0"/>
              </a:rPr>
              <a:t>Module time: </a:t>
            </a:r>
            <a:r>
              <a:rPr lang="en-US" b="1" dirty="0" smtClean="0">
                <a:latin typeface="Calibri" charset="0"/>
                <a:ea typeface="ＭＳ Ｐゴシック" charset="0"/>
                <a:cs typeface="ＭＳ Ｐゴシック" charset="0"/>
              </a:rPr>
              <a:t>60 </a:t>
            </a:r>
            <a:r>
              <a:rPr lang="en-US" b="1" dirty="0" err="1" smtClean="0">
                <a:latin typeface="Calibri" charset="0"/>
                <a:ea typeface="ＭＳ Ｐゴシック" charset="0"/>
                <a:cs typeface="ＭＳ Ｐゴシック" charset="0"/>
              </a:rPr>
              <a:t>mins</a:t>
            </a:r>
            <a:r>
              <a:rPr lang="en-US" b="1" smtClean="0">
                <a:latin typeface="Calibri" charset="0"/>
                <a:ea typeface="ＭＳ Ｐゴシック" charset="0"/>
                <a:cs typeface="ＭＳ Ｐゴシック" charset="0"/>
              </a:rPr>
              <a:t> </a:t>
            </a:r>
            <a:r>
              <a:rPr lang="en-US" smtClean="0">
                <a:latin typeface="Calibri" charset="0"/>
                <a:ea typeface="ＭＳ Ｐゴシック" charset="0"/>
                <a:cs typeface="ＭＳ Ｐゴシック" charset="0"/>
              </a:rPr>
              <a:t>(40 </a:t>
            </a:r>
            <a:r>
              <a:rPr lang="en-US" dirty="0" err="1" smtClean="0">
                <a:latin typeface="Calibri" charset="0"/>
                <a:ea typeface="ＭＳ Ｐゴシック" charset="0"/>
                <a:cs typeface="ＭＳ Ｐゴシック" charset="0"/>
              </a:rPr>
              <a:t>mins</a:t>
            </a:r>
            <a:r>
              <a:rPr lang="en-US" dirty="0" smtClean="0">
                <a:latin typeface="Calibri" charset="0"/>
                <a:ea typeface="ＭＳ Ｐゴシック" charset="0"/>
                <a:cs typeface="ＭＳ Ｐゴシック" charset="0"/>
              </a:rPr>
              <a:t> </a:t>
            </a:r>
            <a:r>
              <a:rPr lang="en-US" dirty="0">
                <a:latin typeface="Calibri" charset="0"/>
                <a:ea typeface="ＭＳ Ｐゴシック" charset="0"/>
                <a:cs typeface="ＭＳ Ｐゴシック" charset="0"/>
              </a:rPr>
              <a:t>teaching, </a:t>
            </a:r>
            <a:r>
              <a:rPr lang="en-US" dirty="0" smtClean="0">
                <a:latin typeface="Calibri" charset="0"/>
                <a:ea typeface="ＭＳ Ｐゴシック" charset="0"/>
                <a:cs typeface="ＭＳ Ｐゴシック" charset="0"/>
              </a:rPr>
              <a:t>20 </a:t>
            </a:r>
            <a:r>
              <a:rPr lang="en-US" dirty="0" err="1">
                <a:latin typeface="Calibri" charset="0"/>
                <a:ea typeface="ＭＳ Ｐゴシック" charset="0"/>
                <a:cs typeface="ＭＳ Ｐゴシック" charset="0"/>
              </a:rPr>
              <a:t>mins</a:t>
            </a:r>
            <a:r>
              <a:rPr lang="en-US" dirty="0">
                <a:latin typeface="Calibri" charset="0"/>
                <a:ea typeface="ＭＳ Ｐゴシック" charset="0"/>
                <a:cs typeface="ＭＳ Ｐゴシック" charset="0"/>
              </a:rPr>
              <a:t> for lab)</a:t>
            </a:r>
            <a:endParaRPr lang="en-US" b="1" dirty="0">
              <a:latin typeface="Calibri" charset="0"/>
              <a:ea typeface="ＭＳ Ｐゴシック" charset="0"/>
              <a:cs typeface="ＭＳ Ｐゴシック" charset="0"/>
            </a:endParaRPr>
          </a:p>
          <a:p>
            <a:pPr marL="117475" eaLnBrk="1" hangingPunct="1">
              <a:tabLst>
                <a:tab pos="152400" algn="l"/>
                <a:tab pos="1066800" algn="l"/>
                <a:tab pos="1981200" algn="l"/>
                <a:tab pos="2895600" algn="l"/>
                <a:tab pos="3810000" algn="l"/>
                <a:tab pos="4724400" algn="l"/>
                <a:tab pos="5638800" algn="l"/>
                <a:tab pos="6553200" algn="l"/>
                <a:tab pos="7467600" algn="l"/>
                <a:tab pos="8382000" algn="l"/>
                <a:tab pos="9296400" algn="l"/>
                <a:tab pos="10210800" algn="l"/>
                <a:tab pos="10452100" algn="l"/>
                <a:tab pos="10591800" algn="l"/>
                <a:tab pos="11010900" algn="l"/>
              </a:tabLst>
            </a:pPr>
            <a:endParaRPr lang="en-US"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50825" indent="-171450" eaLnBrk="1" hangingPunct="1">
              <a:buFontTx/>
              <a:buChar char="-"/>
            </a:pPr>
            <a:r>
              <a:rPr lang="en-US" b="0" dirty="0" smtClean="0">
                <a:solidFill>
                  <a:srgbClr val="000000"/>
                </a:solidFill>
                <a:latin typeface="Lucida Grande" charset="0"/>
                <a:ea typeface="ＭＳ Ｐゴシック" charset="0"/>
                <a:cs typeface="Lucida Grande" charset="0"/>
                <a:sym typeface="Lucida Grande" charset="0"/>
              </a:rPr>
              <a:t>Play music in the background</a:t>
            </a:r>
          </a:p>
          <a:p>
            <a:pPr marL="250825" indent="-171450" eaLnBrk="1" hangingPunct="1">
              <a:buFontTx/>
              <a:buChar char="-"/>
            </a:pPr>
            <a:r>
              <a:rPr lang="en-US" b="0" dirty="0" smtClean="0">
                <a:solidFill>
                  <a:srgbClr val="000000"/>
                </a:solidFill>
                <a:latin typeface="Lucida Grande" charset="0"/>
                <a:ea typeface="ＭＳ Ｐゴシック" charset="0"/>
                <a:cs typeface="Lucida Grande" charset="0"/>
                <a:sym typeface="Lucida Grande" charset="0"/>
              </a:rPr>
              <a:t>Check</a:t>
            </a:r>
            <a:r>
              <a:rPr lang="en-US" b="0" baseline="0" dirty="0" smtClean="0">
                <a:solidFill>
                  <a:srgbClr val="000000"/>
                </a:solidFill>
                <a:latin typeface="Lucida Grande" charset="0"/>
                <a:ea typeface="ＭＳ Ｐゴシック" charset="0"/>
                <a:cs typeface="Lucida Grande" charset="0"/>
                <a:sym typeface="Lucida Grande" charset="0"/>
              </a:rPr>
              <a:t> a network source periodically</a:t>
            </a:r>
          </a:p>
          <a:p>
            <a:pPr marL="250825" indent="-171450" eaLnBrk="1" hangingPunct="1">
              <a:buFontTx/>
              <a:buChar char="-"/>
            </a:pPr>
            <a:r>
              <a:rPr lang="en-US" b="0" baseline="0" dirty="0" smtClean="0">
                <a:solidFill>
                  <a:srgbClr val="000000"/>
                </a:solidFill>
                <a:latin typeface="Lucida Grande" charset="0"/>
                <a:ea typeface="ＭＳ Ｐゴシック" charset="0"/>
                <a:cs typeface="Lucida Grande" charset="0"/>
                <a:sym typeface="Lucida Grande" charset="0"/>
              </a:rPr>
              <a:t>Listen for data from a local or remote resource</a:t>
            </a:r>
            <a:endParaRPr lang="en-US" b="0"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50825" indent="-171450" eaLnBrk="1" hangingPunct="1">
              <a:buFontTx/>
              <a:buChar char="-"/>
            </a:pPr>
            <a:r>
              <a:rPr lang="en-US" b="0" dirty="0" smtClean="0">
                <a:solidFill>
                  <a:srgbClr val="000000"/>
                </a:solidFill>
                <a:latin typeface="Lucida Grande" charset="0"/>
                <a:ea typeface="ＭＳ Ｐゴシック" charset="0"/>
                <a:cs typeface="Lucida Grande" charset="0"/>
                <a:sym typeface="Lucida Grande" charset="0"/>
              </a:rPr>
              <a:t>System broadcasts: screen is on/off, battery is low, picture was captured</a:t>
            </a:r>
          </a:p>
          <a:p>
            <a:pPr marL="250825" indent="-171450" eaLnBrk="1" hangingPunct="1">
              <a:buFontTx/>
              <a:buChar char="-"/>
            </a:pPr>
            <a:r>
              <a:rPr lang="en-US" b="0" dirty="0" smtClean="0">
                <a:solidFill>
                  <a:srgbClr val="000000"/>
                </a:solidFill>
                <a:latin typeface="Lucida Grande" charset="0"/>
                <a:ea typeface="ＭＳ Ｐゴシック" charset="0"/>
                <a:cs typeface="Lucida Grande" charset="0"/>
                <a:sym typeface="Lucida Grande" charset="0"/>
              </a:rPr>
              <a:t>Your app could initiate a broadcast (when data is available to be used by other apps) or react to broadcasts</a:t>
            </a:r>
          </a:p>
          <a:p>
            <a:pPr marL="250825" indent="-171450" eaLnBrk="1" hangingPunct="1">
              <a:buFontTx/>
              <a:buChar char="-"/>
            </a:pPr>
            <a:r>
              <a:rPr lang="en-US" b="0" dirty="0" smtClean="0">
                <a:solidFill>
                  <a:srgbClr val="000000"/>
                </a:solidFill>
                <a:latin typeface="Lucida Grande" charset="0"/>
                <a:ea typeface="ＭＳ Ｐゴシック" charset="0"/>
                <a:cs typeface="Lucida Grande" charset="0"/>
                <a:sym typeface="Lucida Grande" charset="0"/>
              </a:rPr>
              <a:t>Broadcasts</a:t>
            </a:r>
            <a:r>
              <a:rPr lang="en-US" b="0" baseline="0" dirty="0" smtClean="0">
                <a:solidFill>
                  <a:srgbClr val="000000"/>
                </a:solidFill>
                <a:latin typeface="Lucida Grande" charset="0"/>
                <a:ea typeface="ＭＳ Ｐゴシック" charset="0"/>
                <a:cs typeface="Lucida Grande" charset="0"/>
                <a:sym typeface="Lucida Grande" charset="0"/>
              </a:rPr>
              <a:t> don’t interact with the user (no UI) except via a notification in the Notification Bar</a:t>
            </a:r>
            <a:endParaRPr lang="en-US" b="0"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50825" indent="-171450" eaLnBrk="1" hangingPunct="1">
              <a:buFontTx/>
              <a:buChar char="-"/>
            </a:pPr>
            <a:r>
              <a:rPr lang="en-US" b="0" dirty="0" smtClean="0">
                <a:solidFill>
                  <a:srgbClr val="000000"/>
                </a:solidFill>
                <a:latin typeface="Lucida Grande" charset="0"/>
                <a:ea typeface="ＭＳ Ｐゴシック" charset="0"/>
                <a:cs typeface="Lucida Grande" charset="0"/>
                <a:sym typeface="Lucida Grande" charset="0"/>
              </a:rPr>
              <a:t>Intents are</a:t>
            </a:r>
            <a:r>
              <a:rPr lang="en-US" b="0" baseline="0" dirty="0" smtClean="0">
                <a:solidFill>
                  <a:srgbClr val="000000"/>
                </a:solidFill>
                <a:latin typeface="Lucida Grande" charset="0"/>
                <a:ea typeface="ＭＳ Ｐゴシック" charset="0"/>
                <a:cs typeface="Lucida Grande" charset="0"/>
                <a:sym typeface="Lucida Grande" charset="0"/>
              </a:rPr>
              <a:t> basically message objects that hold data which pass from one activity to a service, or one activity to another activity, etc.</a:t>
            </a:r>
          </a:p>
          <a:p>
            <a:pPr marL="250825" indent="-171450" eaLnBrk="1" hangingPunct="1">
              <a:buFontTx/>
              <a:buChar char="-"/>
            </a:pPr>
            <a:r>
              <a:rPr lang="en-US" b="0" baseline="0" dirty="0" smtClean="0">
                <a:solidFill>
                  <a:srgbClr val="000000"/>
                </a:solidFill>
                <a:latin typeface="Lucida Grande" charset="0"/>
                <a:ea typeface="ＭＳ Ｐゴシック" charset="0"/>
                <a:cs typeface="Lucida Grande" charset="0"/>
                <a:sym typeface="Lucida Grande" charset="0"/>
              </a:rPr>
              <a:t>Broadcasts are communicated in the form of events</a:t>
            </a:r>
          </a:p>
          <a:p>
            <a:pPr marL="250825" indent="-171450" eaLnBrk="1" hangingPunct="1">
              <a:buFontTx/>
              <a:buChar char="-"/>
            </a:pPr>
            <a:r>
              <a:rPr lang="en-US" b="0" baseline="0" dirty="0" smtClean="0">
                <a:solidFill>
                  <a:srgbClr val="000000"/>
                </a:solidFill>
                <a:latin typeface="Lucida Grande" charset="0"/>
                <a:ea typeface="ＭＳ Ｐゴシック" charset="0"/>
                <a:cs typeface="Lucida Grande" charset="0"/>
                <a:sym typeface="Lucida Grande" charset="0"/>
              </a:rPr>
              <a:t>For security reasons, your app can’t directly start an activity in another app. Instead, you send an intent requesting that activity and the OS starts the activity on your app’s behalf</a:t>
            </a:r>
          </a:p>
          <a:p>
            <a:pPr marL="250825" indent="-171450" eaLnBrk="1" hangingPunct="1">
              <a:buFontTx/>
              <a:buChar char="-"/>
            </a:pPr>
            <a:r>
              <a:rPr lang="en-US" b="0" baseline="0" dirty="0" smtClean="0">
                <a:solidFill>
                  <a:srgbClr val="000000"/>
                </a:solidFill>
                <a:latin typeface="Lucida Grande" charset="0"/>
                <a:ea typeface="ＭＳ Ｐゴシック" charset="0"/>
                <a:cs typeface="Lucida Grande" charset="0"/>
                <a:sym typeface="Lucida Grande" charset="0"/>
              </a:rPr>
              <a:t>You can request service from another activity directly (call on it) or you can publish an intent and a “filter” describing the type of service you need and let the OS find appropriate activities for you (think of how the Share button works – your app is publishing some text and the OS is returning all the activities that could share that text: email, twitter, etc.</a:t>
            </a:r>
            <a:endParaRPr lang="en-US" b="0"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Rot="1" noChangeAspect="1" noChangeArrowheads="1"/>
          </p:cNvSpPr>
          <p:nvPr>
            <p:ph type="sldImg"/>
          </p:nvPr>
        </p:nvSpPr>
        <p:spPr>
          <a:solidFill>
            <a:srgbClr val="FFFFFF"/>
          </a:solidFill>
          <a:ln/>
        </p:spPr>
      </p:sp>
      <p:sp>
        <p:nvSpPr>
          <p:cNvPr id="17410"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9063" eaLnBrk="1" hangingPunct="1">
              <a:spcBef>
                <a:spcPts val="450"/>
              </a:spcBef>
            </a:pPr>
            <a:r>
              <a:rPr lang="en-US" dirty="0" smtClean="0">
                <a:solidFill>
                  <a:srgbClr val="000000"/>
                </a:solidFill>
                <a:latin typeface="Times New Roman" charset="0"/>
                <a:ea typeface="ＭＳ Ｐゴシック" charset="0"/>
                <a:cs typeface="Times New Roman" charset="0"/>
                <a:sym typeface="Times New Roman" charset="0"/>
              </a:rPr>
              <a:t>Much of this goes on behind the scenes without you having to worry a lot over it. But you can manage</a:t>
            </a:r>
            <a:r>
              <a:rPr lang="en-US" baseline="0" dirty="0" smtClean="0">
                <a:solidFill>
                  <a:srgbClr val="000000"/>
                </a:solidFill>
                <a:latin typeface="Times New Roman" charset="0"/>
                <a:ea typeface="ＭＳ Ｐゴシック" charset="0"/>
                <a:cs typeface="Times New Roman" charset="0"/>
                <a:sym typeface="Times New Roman" charset="0"/>
              </a:rPr>
              <a:t> the process and take specific actions to capitalize on this application architecture</a:t>
            </a:r>
            <a:endParaRPr lang="en-US" dirty="0">
              <a:solidFill>
                <a:srgbClr val="000000"/>
              </a:solidFill>
              <a:latin typeface="Times New Roman" charset="0"/>
              <a:ea typeface="ＭＳ Ｐゴシック" charset="0"/>
              <a:cs typeface="Times New Roman" charset="0"/>
              <a:sym typeface="Times New Roman"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50825" indent="-171450" eaLnBrk="1" hangingPunct="1">
              <a:buFontTx/>
              <a:buChar char="-"/>
            </a:pPr>
            <a:r>
              <a:rPr lang="en-US" b="0" dirty="0" smtClean="0">
                <a:solidFill>
                  <a:srgbClr val="000000"/>
                </a:solidFill>
                <a:latin typeface="Lucida Grande" charset="0"/>
                <a:ea typeface="ＭＳ Ｐゴシック" charset="0"/>
                <a:cs typeface="Lucida Grande" charset="0"/>
                <a:sym typeface="Lucida Grande" charset="0"/>
              </a:rPr>
              <a:t>Activities,</a:t>
            </a:r>
            <a:r>
              <a:rPr lang="en-US" b="0" baseline="0" dirty="0" smtClean="0">
                <a:solidFill>
                  <a:srgbClr val="000000"/>
                </a:solidFill>
                <a:latin typeface="Lucida Grande" charset="0"/>
                <a:ea typeface="ＭＳ Ｐゴシック" charset="0"/>
                <a:cs typeface="Lucida Grande" charset="0"/>
                <a:sym typeface="Lucida Grande" charset="0"/>
              </a:rPr>
              <a:t> services, &amp; content providers not defined in the manifest are not visible to the OS and therefore cannot be started</a:t>
            </a:r>
          </a:p>
          <a:p>
            <a:pPr marL="250825" indent="-171450" eaLnBrk="1" hangingPunct="1">
              <a:buFontTx/>
              <a:buChar char="-"/>
            </a:pPr>
            <a:r>
              <a:rPr lang="en-US" b="0" baseline="0" dirty="0" smtClean="0">
                <a:solidFill>
                  <a:srgbClr val="000000"/>
                </a:solidFill>
                <a:latin typeface="Lucida Grande" charset="0"/>
                <a:ea typeface="ＭＳ Ｐゴシック" charset="0"/>
                <a:cs typeface="Lucida Grande" charset="0"/>
                <a:sym typeface="Lucida Grande" charset="0"/>
              </a:rPr>
              <a:t>Titanium adds these elements, but you could also define or configure them yourself</a:t>
            </a:r>
          </a:p>
          <a:p>
            <a:pPr marL="250825" indent="-171450" eaLnBrk="1" hangingPunct="1">
              <a:buFontTx/>
              <a:buChar char="-"/>
            </a:pPr>
            <a:r>
              <a:rPr lang="en-US" b="0" baseline="0" dirty="0" smtClean="0">
                <a:solidFill>
                  <a:srgbClr val="000000"/>
                </a:solidFill>
                <a:latin typeface="Lucida Grande" charset="0"/>
                <a:ea typeface="ＭＳ Ｐゴシック" charset="0"/>
                <a:cs typeface="Lucida Grande" charset="0"/>
                <a:sym typeface="Lucida Grande" charset="0"/>
              </a:rPr>
              <a:t>Also use the manifest to define hardware needs (orientation, screen size &amp; density, platform version)</a:t>
            </a:r>
            <a:endParaRPr lang="en-US" b="0" dirty="0" smtClean="0">
              <a:solidFill>
                <a:srgbClr val="000000"/>
              </a:solidFill>
              <a:latin typeface="Lucida Grande" charset="0"/>
              <a:ea typeface="ＭＳ Ｐゴシック" charset="0"/>
              <a:cs typeface="Lucida Grande" charset="0"/>
              <a:sym typeface="Lucida Grande" charset="0"/>
            </a:endParaRPr>
          </a:p>
          <a:p>
            <a:pPr marL="250825" indent="-171450" eaLnBrk="1" hangingPunct="1">
              <a:buFontTx/>
              <a:buChar char="-"/>
            </a:pPr>
            <a:endParaRPr lang="en-US" b="0" dirty="0" smtClean="0">
              <a:solidFill>
                <a:srgbClr val="000000"/>
              </a:solidFill>
              <a:latin typeface="Lucida Grande" charset="0"/>
              <a:ea typeface="ＭＳ Ｐゴシック" charset="0"/>
              <a:cs typeface="Lucida Grande" charset="0"/>
              <a:sym typeface="Lucida Grande" charset="0"/>
            </a:endParaRPr>
          </a:p>
          <a:p>
            <a:pPr marL="79375" indent="0" eaLnBrk="1" hangingPunct="1">
              <a:buFontTx/>
              <a:buNone/>
            </a:pPr>
            <a:r>
              <a:rPr lang="en-US" b="1" dirty="0" smtClean="0">
                <a:solidFill>
                  <a:srgbClr val="000000"/>
                </a:solidFill>
                <a:latin typeface="Lucida Grande" charset="0"/>
                <a:ea typeface="ＭＳ Ｐゴシック" charset="0"/>
                <a:cs typeface="Lucida Grande" charset="0"/>
                <a:sym typeface="Lucida Grande" charset="0"/>
              </a:rPr>
              <a:t>Demo</a:t>
            </a:r>
          </a:p>
          <a:p>
            <a:pPr marL="250825" indent="-171450" eaLnBrk="1" hangingPunct="1">
              <a:buFontTx/>
              <a:buChar char="-"/>
            </a:pPr>
            <a:r>
              <a:rPr lang="en-US" b="0" dirty="0" smtClean="0">
                <a:solidFill>
                  <a:srgbClr val="000000"/>
                </a:solidFill>
                <a:latin typeface="Lucida Grande" charset="0"/>
                <a:ea typeface="ＭＳ Ｐゴシック" charset="0"/>
                <a:cs typeface="Lucida Grande" charset="0"/>
                <a:sym typeface="Lucida Grande" charset="0"/>
              </a:rPr>
              <a:t>Show kitchen sink </a:t>
            </a:r>
            <a:r>
              <a:rPr lang="en-US" b="0" dirty="0" err="1" smtClean="0">
                <a:solidFill>
                  <a:srgbClr val="000000"/>
                </a:solidFill>
                <a:latin typeface="Lucida Grande" charset="0"/>
                <a:ea typeface="ＭＳ Ｐゴシック" charset="0"/>
                <a:cs typeface="Lucida Grande" charset="0"/>
                <a:sym typeface="Lucida Grande" charset="0"/>
              </a:rPr>
              <a:t>tiapp.xml</a:t>
            </a:r>
            <a:r>
              <a:rPr lang="en-US" b="0" dirty="0" smtClean="0">
                <a:solidFill>
                  <a:srgbClr val="000000"/>
                </a:solidFill>
                <a:latin typeface="Lucida Grande" charset="0"/>
                <a:ea typeface="ＭＳ Ｐゴシック" charset="0"/>
                <a:cs typeface="Lucida Grande" charset="0"/>
                <a:sym typeface="Lucida Grande" charset="0"/>
              </a:rPr>
              <a:t> – activity &amp; services configurations</a:t>
            </a:r>
          </a:p>
          <a:p>
            <a:pPr marL="250825" indent="-171450" eaLnBrk="1" hangingPunct="1">
              <a:buFontTx/>
              <a:buChar char="-"/>
            </a:pPr>
            <a:r>
              <a:rPr lang="en-US" b="0" dirty="0" smtClean="0">
                <a:solidFill>
                  <a:srgbClr val="000000"/>
                </a:solidFill>
                <a:latin typeface="Lucida Grande" charset="0"/>
                <a:ea typeface="ＭＳ Ｐゴシック" charset="0"/>
                <a:cs typeface="Lucida Grande" charset="0"/>
                <a:sym typeface="Lucida Grande" charset="0"/>
              </a:rPr>
              <a:t>Via finder, open KS/build/android/</a:t>
            </a:r>
            <a:r>
              <a:rPr lang="en-US" b="0" dirty="0" err="1" smtClean="0">
                <a:solidFill>
                  <a:srgbClr val="000000"/>
                </a:solidFill>
                <a:latin typeface="Lucida Grande" charset="0"/>
                <a:ea typeface="ＭＳ Ｐゴシック" charset="0"/>
                <a:cs typeface="Lucida Grande" charset="0"/>
                <a:sym typeface="Lucida Grande" charset="0"/>
              </a:rPr>
              <a:t>AndroidManifest.xml</a:t>
            </a:r>
            <a:endParaRPr lang="en-US" b="0" dirty="0" smtClean="0">
              <a:solidFill>
                <a:srgbClr val="000000"/>
              </a:solidFill>
              <a:latin typeface="Lucida Grande" charset="0"/>
              <a:ea typeface="ＭＳ Ｐゴシック" charset="0"/>
              <a:cs typeface="Lucida Grande" charset="0"/>
              <a:sym typeface="Lucida Grande" charset="0"/>
            </a:endParaRPr>
          </a:p>
          <a:p>
            <a:pPr marL="250825" indent="-171450" eaLnBrk="1" hangingPunct="1">
              <a:buFontTx/>
              <a:buChar char="-"/>
            </a:pPr>
            <a:r>
              <a:rPr lang="en-US" b="0" dirty="0" smtClean="0">
                <a:solidFill>
                  <a:srgbClr val="000000"/>
                </a:solidFill>
                <a:latin typeface="Lucida Grande" charset="0"/>
                <a:ea typeface="ＭＳ Ｐゴシック" charset="0"/>
                <a:cs typeface="Lucida Grande" charset="0"/>
                <a:sym typeface="Lucida Grande" charset="0"/>
              </a:rPr>
              <a:t>&lt;intent-filter&gt; describes the capabilities of your activities</a:t>
            </a:r>
            <a:r>
              <a:rPr lang="en-US" b="0" baseline="0" dirty="0" smtClean="0">
                <a:solidFill>
                  <a:srgbClr val="000000"/>
                </a:solidFill>
                <a:latin typeface="Lucida Grande" charset="0"/>
                <a:ea typeface="ＭＳ Ｐゴシック" charset="0"/>
                <a:cs typeface="Lucida Grande" charset="0"/>
                <a:sym typeface="Lucida Grande" charset="0"/>
              </a:rPr>
              <a:t> so the OS knows what type of intents they could respond to</a:t>
            </a:r>
            <a:endParaRPr lang="en-US" b="0" dirty="0" smtClean="0">
              <a:solidFill>
                <a:srgbClr val="000000"/>
              </a:solidFill>
              <a:latin typeface="Lucida Grande" charset="0"/>
              <a:ea typeface="ＭＳ Ｐゴシック" charset="0"/>
              <a:cs typeface="Lucida Grande" charset="0"/>
              <a:sym typeface="Lucida Grande" charset="0"/>
            </a:endParaRPr>
          </a:p>
          <a:p>
            <a:pPr marL="250825" indent="-171450" eaLnBrk="1" hangingPunct="1">
              <a:buFontTx/>
              <a:buChar char="-"/>
            </a:pPr>
            <a:r>
              <a:rPr lang="en-US" b="0" dirty="0" smtClean="0">
                <a:solidFill>
                  <a:srgbClr val="000000"/>
                </a:solidFill>
                <a:latin typeface="Lucida Grande" charset="0"/>
                <a:ea typeface="ＭＳ Ｐゴシック" charset="0"/>
                <a:cs typeface="Lucida Grande" charset="0"/>
                <a:sym typeface="Lucida Grande" charset="0"/>
              </a:rPr>
              <a:t>Explain how you could create a custom</a:t>
            </a:r>
            <a:r>
              <a:rPr lang="en-US" b="0" baseline="0" dirty="0" smtClean="0">
                <a:solidFill>
                  <a:srgbClr val="000000"/>
                </a:solidFill>
                <a:latin typeface="Lucida Grande" charset="0"/>
                <a:ea typeface="ＭＳ Ｐゴシック" charset="0"/>
                <a:cs typeface="Lucida Grande" charset="0"/>
                <a:sym typeface="Lucida Grande" charset="0"/>
              </a:rPr>
              <a:t> manifest </a:t>
            </a:r>
            <a:endParaRPr lang="en-US" b="0" dirty="0" smtClean="0">
              <a:solidFill>
                <a:srgbClr val="000000"/>
              </a:solidFill>
              <a:latin typeface="Lucida Grande" charset="0"/>
              <a:ea typeface="ＭＳ Ｐゴシック" charset="0"/>
              <a:cs typeface="Lucida Grande" charset="0"/>
              <a:sym typeface="Lucida Grande" charset="0"/>
            </a:endParaRPr>
          </a:p>
          <a:p>
            <a:pPr marL="250825" indent="-171450" eaLnBrk="1" hangingPunct="1">
              <a:buFontTx/>
              <a:buChar char="-"/>
            </a:pPr>
            <a:endParaRPr lang="en-US" b="0"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Rot="1" noChangeAspect="1" noChangeArrowheads="1"/>
          </p:cNvSpPr>
          <p:nvPr>
            <p:ph type="sldImg"/>
          </p:nvPr>
        </p:nvSpPr>
        <p:spPr>
          <a:solidFill>
            <a:srgbClr val="FFFFFF"/>
          </a:solidFill>
          <a:ln/>
        </p:spPr>
      </p:sp>
      <p:sp>
        <p:nvSpPr>
          <p:cNvPr id="17410"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9063" eaLnBrk="1" hangingPunct="1">
              <a:spcBef>
                <a:spcPts val="450"/>
              </a:spcBef>
            </a:pPr>
            <a:endParaRPr lang="en-US" dirty="0">
              <a:solidFill>
                <a:srgbClr val="000000"/>
              </a:solidFill>
              <a:latin typeface="Times New Roman" charset="0"/>
              <a:ea typeface="ＭＳ Ｐゴシック" charset="0"/>
              <a:cs typeface="Times New Roman" charset="0"/>
              <a:sym typeface="Times New Roman"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50825" indent="-171450" eaLnBrk="1" hangingPunct="1">
              <a:buFontTx/>
              <a:buChar char="-"/>
            </a:pPr>
            <a:r>
              <a:rPr lang="en-US" b="0" dirty="0" smtClean="0">
                <a:solidFill>
                  <a:srgbClr val="000000"/>
                </a:solidFill>
                <a:latin typeface="Lucida Grande" charset="0"/>
                <a:ea typeface="ＭＳ Ｐゴシック" charset="0"/>
                <a:cs typeface="Lucida Grande" charset="0"/>
                <a:sym typeface="Lucida Grande" charset="0"/>
              </a:rPr>
              <a:t>A “heavyweight” window is Ti terminology for an</a:t>
            </a:r>
            <a:r>
              <a:rPr lang="en-US" b="0" baseline="0" dirty="0" smtClean="0">
                <a:solidFill>
                  <a:srgbClr val="000000"/>
                </a:solidFill>
                <a:latin typeface="Lucida Grande" charset="0"/>
                <a:ea typeface="ＭＳ Ｐゴシック" charset="0"/>
                <a:cs typeface="Lucida Grande" charset="0"/>
                <a:sym typeface="Lucida Grande" charset="0"/>
              </a:rPr>
              <a:t> Activity</a:t>
            </a:r>
          </a:p>
          <a:p>
            <a:pPr marL="250825" indent="-171450" eaLnBrk="1" hangingPunct="1">
              <a:buFontTx/>
              <a:buChar char="-"/>
            </a:pPr>
            <a:r>
              <a:rPr lang="en-US" b="0" baseline="0" dirty="0" smtClean="0">
                <a:solidFill>
                  <a:srgbClr val="000000"/>
                </a:solidFill>
                <a:latin typeface="Lucida Grande" charset="0"/>
                <a:ea typeface="ＭＳ Ｐゴシック" charset="0"/>
                <a:cs typeface="Lucida Grande" charset="0"/>
                <a:sym typeface="Lucida Grande" charset="0"/>
              </a:rPr>
              <a:t>You can have a lightweight window that isn’t exactly equivalent to an Activity</a:t>
            </a:r>
          </a:p>
          <a:p>
            <a:pPr marL="250825" indent="-171450" eaLnBrk="1" hangingPunct="1">
              <a:buFontTx/>
              <a:buChar char="-"/>
            </a:pPr>
            <a:r>
              <a:rPr lang="en-US" b="0" baseline="0" dirty="0" smtClean="0">
                <a:solidFill>
                  <a:srgbClr val="000000"/>
                </a:solidFill>
                <a:latin typeface="Lucida Grande" charset="0"/>
                <a:ea typeface="ＭＳ Ｐゴシック" charset="0"/>
                <a:cs typeface="Lucida Grande" charset="0"/>
                <a:sym typeface="Lucida Grande" charset="0"/>
              </a:rPr>
              <a:t>To force a Ti window to be a heavyweight window (an activity), set </a:t>
            </a:r>
            <a:r>
              <a:rPr lang="en-US" b="0" baseline="0" dirty="0" err="1" smtClean="0">
                <a:solidFill>
                  <a:srgbClr val="000000"/>
                </a:solidFill>
                <a:latin typeface="Lucida Grande" charset="0"/>
                <a:ea typeface="ＭＳ Ｐゴシック" charset="0"/>
                <a:cs typeface="Lucida Grande" charset="0"/>
                <a:sym typeface="Lucida Grande" charset="0"/>
              </a:rPr>
              <a:t>navBarHidden</a:t>
            </a:r>
            <a:r>
              <a:rPr lang="en-US" b="0" baseline="0" dirty="0" smtClean="0">
                <a:solidFill>
                  <a:srgbClr val="000000"/>
                </a:solidFill>
                <a:latin typeface="Lucida Grande" charset="0"/>
                <a:ea typeface="ＭＳ Ｐゴシック" charset="0"/>
                <a:cs typeface="Lucida Grande" charset="0"/>
                <a:sym typeface="Lucida Grande" charset="0"/>
              </a:rPr>
              <a:t>=true or set </a:t>
            </a:r>
            <a:r>
              <a:rPr lang="en-US" b="0" baseline="0" dirty="0" err="1" smtClean="0">
                <a:solidFill>
                  <a:srgbClr val="000000"/>
                </a:solidFill>
                <a:latin typeface="Lucida Grande" charset="0"/>
                <a:ea typeface="ＭＳ Ｐゴシック" charset="0"/>
                <a:cs typeface="Lucida Grande" charset="0"/>
                <a:sym typeface="Lucida Grande" charset="0"/>
              </a:rPr>
              <a:t>fullscreen</a:t>
            </a:r>
            <a:r>
              <a:rPr lang="en-US" b="0" baseline="0" dirty="0" smtClean="0">
                <a:solidFill>
                  <a:srgbClr val="000000"/>
                </a:solidFill>
                <a:latin typeface="Lucida Grande" charset="0"/>
                <a:ea typeface="ＭＳ Ｐゴシック" charset="0"/>
                <a:cs typeface="Lucida Grande" charset="0"/>
                <a:sym typeface="Lucida Grande" charset="0"/>
              </a:rPr>
              <a:t>=true or false and see the module development guide in the wiki for a couple of extra ways</a:t>
            </a:r>
            <a:endParaRPr lang="en-US" b="0"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9375" indent="0" eaLnBrk="1" hangingPunct="1">
              <a:buFontTx/>
              <a:buNone/>
            </a:pPr>
            <a:r>
              <a:rPr lang="en-US" b="0" dirty="0" smtClean="0">
                <a:solidFill>
                  <a:srgbClr val="000000"/>
                </a:solidFill>
                <a:latin typeface="Lucida Grande" charset="0"/>
                <a:ea typeface="ＭＳ Ｐゴシック" charset="0"/>
                <a:cs typeface="Lucida Grande" charset="0"/>
                <a:sym typeface="Lucida Grande" charset="0"/>
              </a:rPr>
              <a:t>Demo: </a:t>
            </a:r>
            <a:r>
              <a:rPr lang="en-US" b="0" dirty="0" err="1" smtClean="0">
                <a:solidFill>
                  <a:srgbClr val="000000"/>
                </a:solidFill>
                <a:latin typeface="Lucida Grande" charset="0"/>
                <a:ea typeface="ＭＳ Ｐゴシック" charset="0"/>
                <a:cs typeface="Lucida Grande" charset="0"/>
                <a:sym typeface="Lucida Grande" charset="0"/>
              </a:rPr>
              <a:t>KitchenSink</a:t>
            </a:r>
            <a:r>
              <a:rPr lang="en-US" b="0" dirty="0" smtClean="0">
                <a:solidFill>
                  <a:srgbClr val="000000"/>
                </a:solidFill>
                <a:latin typeface="Lucida Grande" charset="0"/>
                <a:ea typeface="ＭＳ Ｐゴシック" charset="0"/>
                <a:cs typeface="Lucida Grande" charset="0"/>
                <a:sym typeface="Lucida Grande" charset="0"/>
              </a:rPr>
              <a:t> – android_menu1, 2, and 3</a:t>
            </a:r>
          </a:p>
          <a:p>
            <a:pPr marL="250825" indent="-171450" eaLnBrk="1" hangingPunct="1">
              <a:buFontTx/>
              <a:buChar char="-"/>
            </a:pPr>
            <a:endParaRPr lang="en-US" b="0"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9375" indent="0" eaLnBrk="1" hangingPunct="1">
              <a:buFontTx/>
              <a:buNone/>
            </a:pPr>
            <a:r>
              <a:rPr lang="en-US" b="0" dirty="0" smtClean="0">
                <a:solidFill>
                  <a:srgbClr val="000000"/>
                </a:solidFill>
                <a:latin typeface="Lucida Grande" charset="0"/>
                <a:ea typeface="ＭＳ Ｐゴシック" charset="0"/>
                <a:cs typeface="Lucida Grande" charset="0"/>
                <a:sym typeface="Lucida Grande" charset="0"/>
              </a:rPr>
              <a:t>Demo - </a:t>
            </a:r>
            <a:r>
              <a:rPr lang="en-US" b="0" dirty="0" err="1" smtClean="0">
                <a:solidFill>
                  <a:srgbClr val="000000"/>
                </a:solidFill>
                <a:latin typeface="Lucida Grande" charset="0"/>
                <a:ea typeface="ＭＳ Ｐゴシック" charset="0"/>
                <a:cs typeface="Lucida Grande" charset="0"/>
                <a:sym typeface="Lucida Grande" charset="0"/>
              </a:rPr>
              <a:t>KitchenSink</a:t>
            </a:r>
            <a:r>
              <a:rPr lang="en-US" b="0" dirty="0" smtClean="0">
                <a:solidFill>
                  <a:srgbClr val="000000"/>
                </a:solidFill>
                <a:latin typeface="Lucida Grande" charset="0"/>
                <a:ea typeface="ＭＳ Ｐゴシック" charset="0"/>
                <a:cs typeface="Lucida Grande" charset="0"/>
                <a:sym typeface="Lucida Grande" charset="0"/>
              </a:rPr>
              <a:t>: </a:t>
            </a:r>
            <a:r>
              <a:rPr lang="en-US" b="0" dirty="0" err="1" smtClean="0">
                <a:solidFill>
                  <a:srgbClr val="000000"/>
                </a:solidFill>
                <a:latin typeface="Lucida Grande" charset="0"/>
                <a:ea typeface="ＭＳ Ｐゴシック" charset="0"/>
                <a:cs typeface="Lucida Grande" charset="0"/>
                <a:sym typeface="Lucida Grande" charset="0"/>
              </a:rPr>
              <a:t>label_linkify.js</a:t>
            </a:r>
            <a:endParaRPr lang="en-US" b="0"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9375" indent="0" eaLnBrk="1" hangingPunct="1">
              <a:buFontTx/>
              <a:buNone/>
            </a:pPr>
            <a:r>
              <a:rPr lang="en-US" b="0" dirty="0" smtClean="0">
                <a:solidFill>
                  <a:srgbClr val="000000"/>
                </a:solidFill>
                <a:latin typeface="Lucida Grande" charset="0"/>
                <a:ea typeface="ＭＳ Ｐゴシック" charset="0"/>
                <a:cs typeface="Lucida Grande" charset="0"/>
                <a:sym typeface="Lucida Grande" charset="0"/>
              </a:rPr>
              <a:t>Demo: </a:t>
            </a:r>
            <a:r>
              <a:rPr lang="en-US" b="0" dirty="0" err="1" smtClean="0">
                <a:solidFill>
                  <a:srgbClr val="000000"/>
                </a:solidFill>
                <a:latin typeface="Lucida Grande" charset="0"/>
                <a:ea typeface="ＭＳ Ｐゴシック" charset="0"/>
                <a:cs typeface="Lucida Grande" charset="0"/>
                <a:sym typeface="Lucida Grande" charset="0"/>
              </a:rPr>
              <a:t>KitchenSink</a:t>
            </a:r>
            <a:r>
              <a:rPr lang="en-US" b="0" dirty="0" smtClean="0">
                <a:solidFill>
                  <a:srgbClr val="000000"/>
                </a:solidFill>
                <a:latin typeface="Lucida Grande" charset="0"/>
                <a:ea typeface="ＭＳ Ｐゴシック" charset="0"/>
                <a:cs typeface="Lucida Grande" charset="0"/>
                <a:sym typeface="Lucida Grande" charset="0"/>
              </a:rPr>
              <a:t> Platform&gt;Notifications</a:t>
            </a:r>
          </a:p>
          <a:p>
            <a:pPr marL="79375" indent="0" eaLnBrk="1" hangingPunct="1">
              <a:buFontTx/>
              <a:buNone/>
            </a:pPr>
            <a:r>
              <a:rPr lang="en-US" b="0" dirty="0" smtClean="0">
                <a:solidFill>
                  <a:srgbClr val="000000"/>
                </a:solidFill>
                <a:latin typeface="Lucida Grande" charset="0"/>
                <a:ea typeface="ＭＳ Ｐゴシック" charset="0"/>
                <a:cs typeface="Lucida Grande" charset="0"/>
                <a:sym typeface="Lucida Grande" charset="0"/>
              </a:rPr>
              <a:t>And</a:t>
            </a:r>
            <a:r>
              <a:rPr lang="en-US" b="0" baseline="0" dirty="0" smtClean="0">
                <a:solidFill>
                  <a:srgbClr val="000000"/>
                </a:solidFill>
                <a:latin typeface="Lucida Grande" charset="0"/>
                <a:ea typeface="ＭＳ Ｐゴシック" charset="0"/>
                <a:cs typeface="Lucida Grande" charset="0"/>
                <a:sym typeface="Lucida Grande" charset="0"/>
              </a:rPr>
              <a:t> see </a:t>
            </a:r>
            <a:r>
              <a:rPr lang="en-US" b="0" dirty="0" err="1" smtClean="0">
                <a:solidFill>
                  <a:srgbClr val="000000"/>
                </a:solidFill>
                <a:latin typeface="Lucida Grande" charset="0"/>
                <a:ea typeface="ＭＳ Ｐゴシック" charset="0"/>
                <a:cs typeface="Lucida Grande" charset="0"/>
                <a:sym typeface="Lucida Grande" charset="0"/>
              </a:rPr>
              <a:t>notification.js</a:t>
            </a:r>
            <a:endParaRPr lang="en-US" b="0" dirty="0" smtClean="0">
              <a:solidFill>
                <a:srgbClr val="000000"/>
              </a:solidFill>
              <a:latin typeface="Lucida Grande" charset="0"/>
              <a:ea typeface="ＭＳ Ｐゴシック" charset="0"/>
              <a:cs typeface="Lucida Grande" charset="0"/>
              <a:sym typeface="Lucida Grande" charset="0"/>
            </a:endParaRPr>
          </a:p>
          <a:p>
            <a:pPr marL="79375" indent="0" eaLnBrk="1" hangingPunct="1">
              <a:buFontTx/>
              <a:buNone/>
            </a:pPr>
            <a:endParaRPr lang="en-US" b="0" dirty="0" smtClean="0">
              <a:solidFill>
                <a:srgbClr val="000000"/>
              </a:solidFill>
              <a:latin typeface="Lucida Grande" charset="0"/>
              <a:ea typeface="ＭＳ Ｐゴシック" charset="0"/>
              <a:cs typeface="Lucida Grande" charset="0"/>
              <a:sym typeface="Lucida Grande" charset="0"/>
            </a:endParaRPr>
          </a:p>
          <a:p>
            <a:pPr marL="79375" indent="0" eaLnBrk="1" hangingPunct="1">
              <a:buFontTx/>
              <a:buNone/>
            </a:pPr>
            <a:r>
              <a:rPr lang="en-US" b="0" dirty="0" smtClean="0">
                <a:solidFill>
                  <a:srgbClr val="000000"/>
                </a:solidFill>
                <a:latin typeface="Lucida Grande" charset="0"/>
                <a:ea typeface="ＭＳ Ｐゴシック" charset="0"/>
                <a:cs typeface="Lucida Grande" charset="0"/>
                <a:sym typeface="Lucida Grande" charset="0"/>
              </a:rPr>
              <a:t>The </a:t>
            </a:r>
            <a:r>
              <a:rPr lang="en-US" b="0" dirty="0" err="1" smtClean="0">
                <a:solidFill>
                  <a:srgbClr val="000000"/>
                </a:solidFill>
                <a:latin typeface="Lucida Grande" charset="0"/>
                <a:ea typeface="ＭＳ Ｐゴシック" charset="0"/>
                <a:cs typeface="Lucida Grande" charset="0"/>
                <a:sym typeface="Lucida Grande" charset="0"/>
              </a:rPr>
              <a:t>offsetX</a:t>
            </a:r>
            <a:r>
              <a:rPr lang="en-US" b="0" dirty="0" smtClean="0">
                <a:solidFill>
                  <a:srgbClr val="000000"/>
                </a:solidFill>
                <a:latin typeface="Lucida Grande" charset="0"/>
                <a:ea typeface="ＭＳ Ｐゴシック" charset="0"/>
                <a:cs typeface="Lucida Grande" charset="0"/>
                <a:sym typeface="Lucida Grande" charset="0"/>
              </a:rPr>
              <a:t> and </a:t>
            </a:r>
            <a:r>
              <a:rPr lang="en-US" b="0" dirty="0" err="1" smtClean="0">
                <a:solidFill>
                  <a:srgbClr val="000000"/>
                </a:solidFill>
                <a:latin typeface="Lucida Grande" charset="0"/>
                <a:ea typeface="ＭＳ Ｐゴシック" charset="0"/>
                <a:cs typeface="Lucida Grande" charset="0"/>
                <a:sym typeface="Lucida Grande" charset="0"/>
              </a:rPr>
              <a:t>offSetY</a:t>
            </a:r>
            <a:r>
              <a:rPr lang="en-US" b="0" dirty="0" smtClean="0">
                <a:solidFill>
                  <a:srgbClr val="000000"/>
                </a:solidFill>
                <a:latin typeface="Lucida Grande" charset="0"/>
                <a:ea typeface="ＭＳ Ｐゴシック" charset="0"/>
                <a:cs typeface="Lucida Grande" charset="0"/>
                <a:sym typeface="Lucida Grande" charset="0"/>
              </a:rPr>
              <a:t> coordinates are relative to the default location for the notification</a:t>
            </a:r>
          </a:p>
          <a:p>
            <a:pPr marL="79375" indent="0" eaLnBrk="1" hangingPunct="1">
              <a:buFontTx/>
              <a:buNone/>
            </a:pPr>
            <a:r>
              <a:rPr lang="en-US" b="0" dirty="0" smtClean="0">
                <a:solidFill>
                  <a:srgbClr val="000000"/>
                </a:solidFill>
                <a:latin typeface="Lucida Grande" charset="0"/>
                <a:ea typeface="ＭＳ Ｐゴシック" charset="0"/>
                <a:cs typeface="Lucida Grande" charset="0"/>
                <a:sym typeface="Lucida Grande" charset="0"/>
              </a:rPr>
              <a:t>and corresponds to the center point of the notification bubble</a:t>
            </a:r>
            <a:endParaRPr lang="en-US" b="0"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9375" eaLnBrk="1" hangingPunct="1"/>
            <a:endParaRPr lang="en-US" b="1"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9375" indent="0" eaLnBrk="1" hangingPunct="1">
              <a:buFontTx/>
              <a:buNone/>
            </a:pPr>
            <a:r>
              <a:rPr lang="en-US" b="1" dirty="0" smtClean="0">
                <a:solidFill>
                  <a:srgbClr val="000000"/>
                </a:solidFill>
                <a:latin typeface="Lucida Grande" charset="0"/>
                <a:ea typeface="ＭＳ Ｐゴシック" charset="0"/>
                <a:cs typeface="Lucida Grande" charset="0"/>
                <a:sym typeface="Lucida Grande" charset="0"/>
              </a:rPr>
              <a:t>Demo</a:t>
            </a:r>
          </a:p>
          <a:p>
            <a:pPr marL="79375" indent="0" eaLnBrk="1" hangingPunct="1">
              <a:buFontTx/>
              <a:buNone/>
            </a:pPr>
            <a:r>
              <a:rPr lang="en-US" b="0" dirty="0" err="1" smtClean="0">
                <a:solidFill>
                  <a:srgbClr val="000000"/>
                </a:solidFill>
                <a:latin typeface="Lucida Grande" charset="0"/>
                <a:ea typeface="ＭＳ Ｐゴシック" charset="0"/>
                <a:cs typeface="Lucida Grande" charset="0"/>
                <a:sym typeface="Lucida Grande" charset="0"/>
              </a:rPr>
              <a:t>AndroidBackDemo</a:t>
            </a:r>
            <a:r>
              <a:rPr lang="en-US" b="0" baseline="0" dirty="0" smtClean="0">
                <a:solidFill>
                  <a:srgbClr val="000000"/>
                </a:solidFill>
                <a:latin typeface="Lucida Grande" charset="0"/>
                <a:ea typeface="ＭＳ Ｐゴシック" charset="0"/>
                <a:cs typeface="Lucida Grande" charset="0"/>
                <a:sym typeface="Lucida Grande" charset="0"/>
              </a:rPr>
              <a:t> project on the TCMD </a:t>
            </a:r>
            <a:r>
              <a:rPr lang="en-US" b="0" baseline="0" dirty="0" err="1" smtClean="0">
                <a:solidFill>
                  <a:srgbClr val="000000"/>
                </a:solidFill>
                <a:latin typeface="Lucida Grande" charset="0"/>
                <a:ea typeface="ＭＳ Ｐゴシック" charset="0"/>
                <a:cs typeface="Lucida Grande" charset="0"/>
                <a:sym typeface="Lucida Grande" charset="0"/>
              </a:rPr>
              <a:t>github</a:t>
            </a:r>
            <a:r>
              <a:rPr lang="en-US" b="0" baseline="0" dirty="0" smtClean="0">
                <a:solidFill>
                  <a:srgbClr val="000000"/>
                </a:solidFill>
                <a:latin typeface="Lucida Grande" charset="0"/>
                <a:ea typeface="ＭＳ Ｐゴシック" charset="0"/>
                <a:cs typeface="Lucida Grande" charset="0"/>
                <a:sym typeface="Lucida Grande" charset="0"/>
              </a:rPr>
              <a:t> repository</a:t>
            </a:r>
          </a:p>
          <a:p>
            <a:pPr marL="79375" indent="0" eaLnBrk="1" hangingPunct="1">
              <a:buFontTx/>
              <a:buNone/>
            </a:pPr>
            <a:r>
              <a:rPr lang="en-US" b="0" baseline="0" dirty="0" smtClean="0">
                <a:solidFill>
                  <a:srgbClr val="000000"/>
                </a:solidFill>
                <a:latin typeface="Lucida Grande" charset="0"/>
                <a:ea typeface="ＭＳ Ｐゴシック" charset="0"/>
                <a:cs typeface="Lucida Grande" charset="0"/>
                <a:sym typeface="Lucida Grande" charset="0"/>
              </a:rPr>
              <a:t>https://</a:t>
            </a:r>
            <a:r>
              <a:rPr lang="en-US" b="0" baseline="0" dirty="0" err="1" smtClean="0">
                <a:solidFill>
                  <a:srgbClr val="000000"/>
                </a:solidFill>
                <a:latin typeface="Lucida Grande" charset="0"/>
                <a:ea typeface="ＭＳ Ｐゴシック" charset="0"/>
                <a:cs typeface="Lucida Grande" charset="0"/>
                <a:sym typeface="Lucida Grande" charset="0"/>
              </a:rPr>
              <a:t>github.com</a:t>
            </a:r>
            <a:r>
              <a:rPr lang="en-US" b="0" baseline="0" dirty="0" smtClean="0">
                <a:solidFill>
                  <a:srgbClr val="000000"/>
                </a:solidFill>
                <a:latin typeface="Lucida Grande" charset="0"/>
                <a:ea typeface="ＭＳ Ｐゴシック" charset="0"/>
                <a:cs typeface="Lucida Grande" charset="0"/>
                <a:sym typeface="Lucida Grande" charset="0"/>
              </a:rPr>
              <a:t>/</a:t>
            </a:r>
            <a:r>
              <a:rPr lang="en-US" b="0" baseline="0" dirty="0" err="1" smtClean="0">
                <a:solidFill>
                  <a:srgbClr val="000000"/>
                </a:solidFill>
                <a:latin typeface="Lucida Grande" charset="0"/>
                <a:ea typeface="ＭＳ Ｐゴシック" charset="0"/>
                <a:cs typeface="Lucida Grande" charset="0"/>
                <a:sym typeface="Lucida Grande" charset="0"/>
              </a:rPr>
              <a:t>appcelerator</a:t>
            </a:r>
            <a:r>
              <a:rPr lang="en-US" b="0" baseline="0" dirty="0" smtClean="0">
                <a:solidFill>
                  <a:srgbClr val="000000"/>
                </a:solidFill>
                <a:latin typeface="Lucida Grande" charset="0"/>
                <a:ea typeface="ＭＳ Ｐゴシック" charset="0"/>
                <a:cs typeface="Lucida Grande" charset="0"/>
                <a:sym typeface="Lucida Grande" charset="0"/>
              </a:rPr>
              <a:t>-training/</a:t>
            </a:r>
            <a:r>
              <a:rPr lang="en-US" b="0" baseline="0" dirty="0" err="1" smtClean="0">
                <a:solidFill>
                  <a:srgbClr val="000000"/>
                </a:solidFill>
                <a:latin typeface="Lucida Grande" charset="0"/>
                <a:ea typeface="ＭＳ Ｐゴシック" charset="0"/>
                <a:cs typeface="Lucida Grande" charset="0"/>
                <a:sym typeface="Lucida Grande" charset="0"/>
              </a:rPr>
              <a:t>tcmd_certification</a:t>
            </a:r>
            <a:r>
              <a:rPr lang="en-US" b="0" baseline="0" dirty="0" smtClean="0">
                <a:solidFill>
                  <a:srgbClr val="000000"/>
                </a:solidFill>
                <a:latin typeface="Lucida Grande" charset="0"/>
                <a:ea typeface="ＭＳ Ｐゴシック" charset="0"/>
                <a:cs typeface="Lucida Grande" charset="0"/>
                <a:sym typeface="Lucida Grande" charset="0"/>
              </a:rPr>
              <a:t>/blob/master/workspace/</a:t>
            </a:r>
            <a:r>
              <a:rPr lang="en-US" b="0" baseline="0" dirty="0" err="1" smtClean="0">
                <a:solidFill>
                  <a:srgbClr val="000000"/>
                </a:solidFill>
                <a:latin typeface="Lucida Grande" charset="0"/>
                <a:ea typeface="ＭＳ Ｐゴシック" charset="0"/>
                <a:cs typeface="Lucida Grande" charset="0"/>
                <a:sym typeface="Lucida Grande" charset="0"/>
              </a:rPr>
              <a:t>AndroidBackDemo.zip</a:t>
            </a:r>
            <a:endParaRPr lang="en-US" b="0" baseline="0" dirty="0" smtClean="0">
              <a:solidFill>
                <a:srgbClr val="000000"/>
              </a:solidFill>
              <a:latin typeface="Lucida Grande" charset="0"/>
              <a:ea typeface="ＭＳ Ｐゴシック" charset="0"/>
              <a:cs typeface="Lucida Grande" charset="0"/>
              <a:sym typeface="Lucida Grande" charset="0"/>
            </a:endParaRPr>
          </a:p>
          <a:p>
            <a:pPr marL="79375" indent="0" eaLnBrk="1" hangingPunct="1">
              <a:buFontTx/>
              <a:buNone/>
            </a:pPr>
            <a:r>
              <a:rPr lang="en-US" b="0" baseline="0" dirty="0" smtClean="0">
                <a:solidFill>
                  <a:srgbClr val="000000"/>
                </a:solidFill>
                <a:latin typeface="Lucida Grande" charset="0"/>
                <a:ea typeface="ＭＳ Ｐゴシック" charset="0"/>
                <a:cs typeface="Lucida Grande" charset="0"/>
                <a:sym typeface="Lucida Grande" charset="0"/>
              </a:rPr>
              <a:t>View hijacks the back button &amp; closes</a:t>
            </a:r>
          </a:p>
          <a:p>
            <a:pPr marL="79375" indent="0" eaLnBrk="1" hangingPunct="1">
              <a:buFontTx/>
              <a:buNone/>
            </a:pPr>
            <a:r>
              <a:rPr lang="en-US" b="0" baseline="0" dirty="0" smtClean="0">
                <a:solidFill>
                  <a:srgbClr val="000000"/>
                </a:solidFill>
                <a:latin typeface="Lucida Grande" charset="0"/>
                <a:ea typeface="ＭＳ Ｐゴシック" charset="0"/>
                <a:cs typeface="Lucida Grande" charset="0"/>
                <a:sym typeface="Lucida Grande" charset="0"/>
              </a:rPr>
              <a:t>Then restores it so you can close the window</a:t>
            </a:r>
          </a:p>
          <a:p>
            <a:pPr marL="79375" indent="0" eaLnBrk="1" hangingPunct="1">
              <a:buFontTx/>
              <a:buNone/>
            </a:pPr>
            <a:endParaRPr lang="en-US" b="0" baseline="0" dirty="0" smtClean="0">
              <a:solidFill>
                <a:srgbClr val="000000"/>
              </a:solidFill>
              <a:latin typeface="Lucida Grande" charset="0"/>
              <a:ea typeface="ＭＳ Ｐゴシック" charset="0"/>
              <a:cs typeface="Lucida Grande" charset="0"/>
              <a:sym typeface="Lucida Grande" charset="0"/>
            </a:endParaRPr>
          </a:p>
          <a:p>
            <a:pPr marL="79375" indent="0" eaLnBrk="1" hangingPunct="1">
              <a:buFontTx/>
              <a:buNone/>
            </a:pPr>
            <a:endParaRPr lang="en-US" b="0" dirty="0" smtClean="0">
              <a:solidFill>
                <a:srgbClr val="000000"/>
              </a:solidFill>
              <a:latin typeface="Lucida Grande" charset="0"/>
              <a:ea typeface="ＭＳ Ｐゴシック" charset="0"/>
              <a:cs typeface="Lucida Grande" charset="0"/>
              <a:sym typeface="Lucida Grande" charset="0"/>
            </a:endParaRPr>
          </a:p>
          <a:p>
            <a:pPr marL="79375" indent="0" eaLnBrk="1" hangingPunct="1">
              <a:buFontTx/>
              <a:buNone/>
            </a:pPr>
            <a:r>
              <a:rPr lang="en-US" b="0" dirty="0" smtClean="0">
                <a:solidFill>
                  <a:srgbClr val="000000"/>
                </a:solidFill>
                <a:latin typeface="Lucida Grande" charset="0"/>
                <a:ea typeface="ＭＳ Ｐゴシック" charset="0"/>
                <a:cs typeface="Lucida Grande" charset="0"/>
                <a:sym typeface="Lucida Grande" charset="0"/>
              </a:rPr>
              <a:t>In the event listener, you can monitor the</a:t>
            </a:r>
            <a:r>
              <a:rPr lang="en-US" b="0" baseline="0" dirty="0" smtClean="0">
                <a:solidFill>
                  <a:srgbClr val="000000"/>
                </a:solidFill>
                <a:latin typeface="Lucida Grande" charset="0"/>
                <a:ea typeface="ＭＳ Ｐゴシック" charset="0"/>
                <a:cs typeface="Lucida Grande" charset="0"/>
                <a:sym typeface="Lucida Grande" charset="0"/>
              </a:rPr>
              <a:t> other hardware buttons in the form:</a:t>
            </a:r>
          </a:p>
          <a:p>
            <a:pPr marL="79375" indent="0" eaLnBrk="1" hangingPunct="1">
              <a:buFontTx/>
              <a:buNone/>
            </a:pPr>
            <a:r>
              <a:rPr lang="en-US" b="0" baseline="0" dirty="0" err="1" smtClean="0">
                <a:solidFill>
                  <a:srgbClr val="000000"/>
                </a:solidFill>
                <a:latin typeface="Lucida Grande" charset="0"/>
                <a:ea typeface="ＭＳ Ｐゴシック" charset="0"/>
                <a:cs typeface="Lucida Grande" charset="0"/>
                <a:sym typeface="Lucida Grande" charset="0"/>
              </a:rPr>
              <a:t>android:camera</a:t>
            </a:r>
            <a:endParaRPr lang="en-US" b="0" baseline="0" dirty="0" smtClean="0">
              <a:solidFill>
                <a:srgbClr val="000000"/>
              </a:solidFill>
              <a:latin typeface="Lucida Grande" charset="0"/>
              <a:ea typeface="ＭＳ Ｐゴシック" charset="0"/>
              <a:cs typeface="Lucida Grande" charset="0"/>
              <a:sym typeface="Lucida Grande" charset="0"/>
            </a:endParaRPr>
          </a:p>
          <a:p>
            <a:pPr marL="79375" indent="0" eaLnBrk="1" hangingPunct="1">
              <a:buFontTx/>
              <a:buNone/>
            </a:pPr>
            <a:r>
              <a:rPr lang="en-US" b="0" baseline="0" dirty="0" err="1" smtClean="0">
                <a:solidFill>
                  <a:srgbClr val="000000"/>
                </a:solidFill>
                <a:latin typeface="Lucida Grande" charset="0"/>
                <a:ea typeface="ＭＳ Ｐゴシック" charset="0"/>
                <a:cs typeface="Lucida Grande" charset="0"/>
                <a:sym typeface="Lucida Grande" charset="0"/>
              </a:rPr>
              <a:t>android:home</a:t>
            </a:r>
            <a:endParaRPr lang="en-US" b="0" baseline="0" dirty="0" smtClean="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Rot="1" noChangeAspect="1" noChangeArrowheads="1"/>
          </p:cNvSpPr>
          <p:nvPr>
            <p:ph type="sldImg"/>
          </p:nvPr>
        </p:nvSpPr>
        <p:spPr>
          <a:solidFill>
            <a:srgbClr val="FFFFFF"/>
          </a:solidFill>
          <a:ln/>
        </p:spPr>
      </p:sp>
      <p:sp>
        <p:nvSpPr>
          <p:cNvPr id="17410"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9063" eaLnBrk="1" hangingPunct="1">
              <a:spcBef>
                <a:spcPts val="450"/>
              </a:spcBef>
            </a:pPr>
            <a:endParaRPr lang="en-US" dirty="0">
              <a:solidFill>
                <a:srgbClr val="000000"/>
              </a:solidFill>
              <a:latin typeface="Times New Roman" charset="0"/>
              <a:ea typeface="ＭＳ Ｐゴシック" charset="0"/>
              <a:cs typeface="Times New Roman" charset="0"/>
              <a:sym typeface="Times New Roman"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50825" indent="-171450" eaLnBrk="1" hangingPunct="1">
              <a:buFontTx/>
              <a:buChar char="-"/>
            </a:pPr>
            <a:r>
              <a:rPr lang="en-US" b="0" dirty="0" smtClean="0">
                <a:solidFill>
                  <a:srgbClr val="000000"/>
                </a:solidFill>
                <a:latin typeface="Lucida Grande" charset="0"/>
                <a:ea typeface="ＭＳ Ｐゴシック" charset="0"/>
                <a:cs typeface="Lucida Grande" charset="0"/>
                <a:sym typeface="Lucida Grande" charset="0"/>
              </a:rPr>
              <a:t>An app is</a:t>
            </a:r>
            <a:r>
              <a:rPr lang="en-US" b="0" baseline="0" dirty="0" smtClean="0">
                <a:solidFill>
                  <a:srgbClr val="000000"/>
                </a:solidFill>
                <a:latin typeface="Lucida Grande" charset="0"/>
                <a:ea typeface="ＭＳ Ｐゴシック" charset="0"/>
                <a:cs typeface="Lucida Grande" charset="0"/>
                <a:sym typeface="Lucida Grande" charset="0"/>
              </a:rPr>
              <a:t> made up from one or more activities: one to list email messages, one to compose a message, one to read a message, etc.</a:t>
            </a:r>
          </a:p>
          <a:p>
            <a:pPr marL="250825" indent="-171450" eaLnBrk="1" hangingPunct="1">
              <a:buFontTx/>
              <a:buChar char="-"/>
            </a:pPr>
            <a:r>
              <a:rPr lang="en-US" b="0" baseline="0" dirty="0" smtClean="0">
                <a:solidFill>
                  <a:srgbClr val="000000"/>
                </a:solidFill>
                <a:latin typeface="Lucida Grande" charset="0"/>
                <a:ea typeface="ＭＳ Ｐゴシック" charset="0"/>
                <a:cs typeface="Lucida Grande" charset="0"/>
                <a:sym typeface="Lucida Grande" charset="0"/>
              </a:rPr>
              <a:t>Other apps can start an activity within your app and your app can start activities in other apps</a:t>
            </a:r>
          </a:p>
          <a:p>
            <a:pPr marL="250825" indent="-171450" eaLnBrk="1" hangingPunct="1">
              <a:buFontTx/>
              <a:buChar char="-"/>
            </a:pPr>
            <a:r>
              <a:rPr lang="en-US" b="0" dirty="0" smtClean="0">
                <a:solidFill>
                  <a:srgbClr val="000000"/>
                </a:solidFill>
                <a:latin typeface="Lucida Grande" charset="0"/>
                <a:ea typeface="ＭＳ Ｐゴシック" charset="0"/>
                <a:cs typeface="Lucida Grande" charset="0"/>
                <a:sym typeface="Lucida Grande" charset="0"/>
              </a:rPr>
              <a:t>This</a:t>
            </a:r>
            <a:r>
              <a:rPr lang="en-US" b="0" baseline="0" dirty="0" smtClean="0">
                <a:solidFill>
                  <a:srgbClr val="000000"/>
                </a:solidFill>
                <a:latin typeface="Lucida Grande" charset="0"/>
                <a:ea typeface="ＭＳ Ｐゴシック" charset="0"/>
                <a:cs typeface="Lucida Grande" charset="0"/>
                <a:sym typeface="Lucida Grande" charset="0"/>
              </a:rPr>
              <a:t> gives a way to share functionality and make it appear to be part of your app</a:t>
            </a:r>
            <a:endParaRPr lang="en-US" b="0" dirty="0" smtClean="0">
              <a:solidFill>
                <a:srgbClr val="000000"/>
              </a:solidFill>
              <a:latin typeface="Lucida Grande" charset="0"/>
              <a:ea typeface="ＭＳ Ｐゴシック" charset="0"/>
              <a:cs typeface="Lucida Grande" charset="0"/>
              <a:sym typeface="Lucida Grande" charset="0"/>
            </a:endParaRPr>
          </a:p>
          <a:p>
            <a:pPr marL="250825" indent="-171450" eaLnBrk="1" hangingPunct="1">
              <a:buFontTx/>
              <a:buChar char="-"/>
            </a:pPr>
            <a:endParaRPr lang="en-US" b="1"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9375" indent="0" eaLnBrk="1" hangingPunct="1">
              <a:buFontTx/>
              <a:buNone/>
            </a:pPr>
            <a:r>
              <a:rPr lang="en-US" b="0" dirty="0" smtClean="0">
                <a:solidFill>
                  <a:srgbClr val="000000"/>
                </a:solidFill>
                <a:latin typeface="Lucida Grande" charset="0"/>
                <a:ea typeface="ＭＳ Ｐゴシック" charset="0"/>
                <a:cs typeface="Lucida Grande" charset="0"/>
                <a:sym typeface="Lucida Grande" charset="0"/>
              </a:rPr>
              <a:t>Demo </a:t>
            </a:r>
            <a:r>
              <a:rPr lang="en-US" b="0" dirty="0" err="1" smtClean="0">
                <a:solidFill>
                  <a:srgbClr val="000000"/>
                </a:solidFill>
                <a:latin typeface="Lucida Grande" charset="0"/>
                <a:ea typeface="ＭＳ Ｐゴシック" charset="0"/>
                <a:cs typeface="Lucida Grande" charset="0"/>
                <a:sym typeface="Lucida Grande" charset="0"/>
              </a:rPr>
              <a:t>KitchenSink</a:t>
            </a:r>
            <a:endParaRPr lang="en-US" b="0" dirty="0" smtClean="0">
              <a:solidFill>
                <a:srgbClr val="000000"/>
              </a:solidFill>
              <a:latin typeface="Lucida Grande" charset="0"/>
              <a:ea typeface="ＭＳ Ｐゴシック" charset="0"/>
              <a:cs typeface="Lucida Grande" charset="0"/>
              <a:sym typeface="Lucida Grande" charset="0"/>
            </a:endParaRPr>
          </a:p>
          <a:p>
            <a:pPr marL="79375" indent="0" eaLnBrk="1" hangingPunct="1">
              <a:buFontTx/>
              <a:buNone/>
            </a:pPr>
            <a:r>
              <a:rPr lang="en-US" b="0" dirty="0" smtClean="0">
                <a:solidFill>
                  <a:srgbClr val="000000"/>
                </a:solidFill>
                <a:latin typeface="Lucida Grande" charset="0"/>
                <a:ea typeface="ＭＳ Ｐゴシック" charset="0"/>
                <a:cs typeface="Lucida Grande" charset="0"/>
                <a:sym typeface="Lucida Grande" charset="0"/>
              </a:rPr>
              <a:t>See </a:t>
            </a:r>
            <a:r>
              <a:rPr lang="en-US" b="0" dirty="0" err="1" smtClean="0">
                <a:solidFill>
                  <a:srgbClr val="000000"/>
                </a:solidFill>
                <a:latin typeface="Lucida Grande" charset="0"/>
                <a:ea typeface="ＭＳ Ｐゴシック" charset="0"/>
                <a:cs typeface="Lucida Grande" charset="0"/>
                <a:sym typeface="Lucida Grande" charset="0"/>
              </a:rPr>
              <a:t>android_services.js</a:t>
            </a:r>
            <a:r>
              <a:rPr lang="en-US" b="0" dirty="0" smtClean="0">
                <a:solidFill>
                  <a:srgbClr val="000000"/>
                </a:solidFill>
                <a:latin typeface="Lucida Grande" charset="0"/>
                <a:ea typeface="ＭＳ Ｐゴシック" charset="0"/>
                <a:cs typeface="Lucida Grande" charset="0"/>
                <a:sym typeface="Lucida Grande" charset="0"/>
              </a:rPr>
              <a:t> and Resources/android/</a:t>
            </a:r>
            <a:r>
              <a:rPr lang="en-US" b="0" dirty="0" err="1" smtClean="0">
                <a:solidFill>
                  <a:srgbClr val="000000"/>
                </a:solidFill>
                <a:latin typeface="Lucida Grande" charset="0"/>
                <a:ea typeface="ＭＳ Ｐゴシック" charset="0"/>
                <a:cs typeface="Lucida Grande" charset="0"/>
                <a:sym typeface="Lucida Grande" charset="0"/>
              </a:rPr>
              <a:t>testservice.js</a:t>
            </a:r>
            <a:endParaRPr lang="en-US" b="0" dirty="0" smtClean="0">
              <a:solidFill>
                <a:srgbClr val="000000"/>
              </a:solidFill>
              <a:latin typeface="Lucida Grande" charset="0"/>
              <a:ea typeface="ＭＳ Ｐゴシック" charset="0"/>
              <a:cs typeface="Lucida Grande" charset="0"/>
              <a:sym typeface="Lucida Grande" charset="0"/>
            </a:endParaRPr>
          </a:p>
          <a:p>
            <a:pPr marL="79375" indent="0" eaLnBrk="1" hangingPunct="1">
              <a:buFontTx/>
              <a:buNone/>
            </a:pPr>
            <a:r>
              <a:rPr lang="en-US" b="0" dirty="0" smtClean="0">
                <a:solidFill>
                  <a:srgbClr val="000000"/>
                </a:solidFill>
                <a:latin typeface="Lucida Grande" charset="0"/>
                <a:ea typeface="ＭＳ Ｐゴシック" charset="0"/>
                <a:cs typeface="Lucida Grande" charset="0"/>
                <a:sym typeface="Lucida Grande" charset="0"/>
              </a:rPr>
              <a:t>Plus see entry in </a:t>
            </a:r>
            <a:r>
              <a:rPr lang="en-US" b="0" dirty="0" err="1" smtClean="0">
                <a:solidFill>
                  <a:srgbClr val="000000"/>
                </a:solidFill>
                <a:latin typeface="Lucida Grande" charset="0"/>
                <a:ea typeface="ＭＳ Ｐゴシック" charset="0"/>
                <a:cs typeface="Lucida Grande" charset="0"/>
                <a:sym typeface="Lucida Grande" charset="0"/>
              </a:rPr>
              <a:t>tiapp.xml</a:t>
            </a:r>
            <a:endParaRPr lang="en-US" b="0"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9375" indent="0" eaLnBrk="1" hangingPunct="1">
              <a:buFontTx/>
              <a:buNone/>
            </a:pPr>
            <a:r>
              <a:rPr lang="en-US" b="0" dirty="0" smtClean="0">
                <a:solidFill>
                  <a:srgbClr val="000000"/>
                </a:solidFill>
                <a:latin typeface="Lucida Grande" charset="0"/>
                <a:ea typeface="ＭＳ Ｐゴシック" charset="0"/>
                <a:cs typeface="Lucida Grande" charset="0"/>
                <a:sym typeface="Lucida Grande" charset="0"/>
              </a:rPr>
              <a:t>Demo: </a:t>
            </a:r>
            <a:r>
              <a:rPr lang="en-US" b="0" dirty="0" err="1" smtClean="0">
                <a:solidFill>
                  <a:srgbClr val="000000"/>
                </a:solidFill>
                <a:latin typeface="Lucida Grande" charset="0"/>
                <a:ea typeface="ＭＳ Ｐゴシック" charset="0"/>
                <a:cs typeface="Lucida Grande" charset="0"/>
                <a:sym typeface="Lucida Grande" charset="0"/>
              </a:rPr>
              <a:t>KitchenSink</a:t>
            </a:r>
            <a:r>
              <a:rPr lang="en-US" b="0" dirty="0" smtClean="0">
                <a:solidFill>
                  <a:srgbClr val="000000"/>
                </a:solidFill>
                <a:latin typeface="Lucida Grande" charset="0"/>
                <a:ea typeface="ＭＳ Ｐゴシック" charset="0"/>
                <a:cs typeface="Lucida Grande" charset="0"/>
                <a:sym typeface="Lucida Grande" charset="0"/>
              </a:rPr>
              <a:t> Platform &gt; ???</a:t>
            </a:r>
          </a:p>
          <a:p>
            <a:pPr marL="79375" indent="0" eaLnBrk="1" hangingPunct="1">
              <a:buFontTx/>
              <a:buNone/>
            </a:pPr>
            <a:r>
              <a:rPr lang="en-US" b="0" smtClean="0">
                <a:solidFill>
                  <a:srgbClr val="000000"/>
                </a:solidFill>
                <a:latin typeface="Lucida Grande" charset="0"/>
                <a:ea typeface="ＭＳ Ｐゴシック" charset="0"/>
                <a:cs typeface="Lucida Grande" charset="0"/>
                <a:sym typeface="Lucida Grande" charset="0"/>
              </a:rPr>
              <a:t>File is </a:t>
            </a:r>
            <a:endParaRPr lang="en-US" b="0"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9375" marR="0" indent="0" algn="l" defTabSz="914400" rtl="0" eaLnBrk="1" fontAlgn="base" latinLnBrk="0" hangingPunct="1">
              <a:lnSpc>
                <a:spcPct val="100000"/>
              </a:lnSpc>
              <a:spcBef>
                <a:spcPct val="0"/>
              </a:spcBef>
              <a:spcAft>
                <a:spcPct val="0"/>
              </a:spcAft>
              <a:buClrTx/>
              <a:buSzTx/>
              <a:buFontTx/>
              <a:buNone/>
              <a:tabLst/>
              <a:defRPr/>
            </a:pPr>
            <a:r>
              <a:rPr lang="en-US" b="0" dirty="0" smtClean="0">
                <a:solidFill>
                  <a:srgbClr val="000000"/>
                </a:solidFill>
                <a:latin typeface="Lucida Grande" charset="0"/>
                <a:ea typeface="ＭＳ Ｐゴシック" charset="0"/>
                <a:cs typeface="Lucida Grande" charset="0"/>
                <a:sym typeface="Lucida Grande" charset="0"/>
              </a:rPr>
              <a:t>Resources are assets, such as images, strings, layouts, animations, </a:t>
            </a:r>
            <a:r>
              <a:rPr lang="en-US" b="0" dirty="0" err="1" smtClean="0">
                <a:solidFill>
                  <a:srgbClr val="000000"/>
                </a:solidFill>
                <a:latin typeface="Lucida Grande" charset="0"/>
                <a:ea typeface="ＭＳ Ｐゴシック" charset="0"/>
                <a:cs typeface="Lucida Grande" charset="0"/>
                <a:sym typeface="Lucida Grande" charset="0"/>
              </a:rPr>
              <a:t>etc</a:t>
            </a:r>
            <a:r>
              <a:rPr lang="en-US" b="0" dirty="0" smtClean="0">
                <a:solidFill>
                  <a:srgbClr val="000000"/>
                </a:solidFill>
                <a:latin typeface="Lucida Grande" charset="0"/>
                <a:ea typeface="ＭＳ Ｐゴシック" charset="0"/>
                <a:cs typeface="Lucida Grande" charset="0"/>
                <a:sym typeface="Lucida Grande" charset="0"/>
              </a:rPr>
              <a:t> that are maintained external from your app so that you can swap, maintain, management outside</a:t>
            </a:r>
            <a:r>
              <a:rPr lang="en-US" b="0" baseline="0" dirty="0" smtClean="0">
                <a:solidFill>
                  <a:srgbClr val="000000"/>
                </a:solidFill>
                <a:latin typeface="Lucida Grande" charset="0"/>
                <a:ea typeface="ＭＳ Ｐゴシック" charset="0"/>
                <a:cs typeface="Lucida Grande" charset="0"/>
                <a:sym typeface="Lucida Grande" charset="0"/>
              </a:rPr>
              <a:t> of your code</a:t>
            </a:r>
          </a:p>
          <a:p>
            <a:pPr marL="79375" indent="0" eaLnBrk="1" hangingPunct="1">
              <a:buFontTx/>
              <a:buNone/>
            </a:pPr>
            <a:r>
              <a:rPr lang="en-US" b="0" dirty="0" smtClean="0">
                <a:solidFill>
                  <a:srgbClr val="000000"/>
                </a:solidFill>
                <a:latin typeface="Lucida Grande" charset="0"/>
                <a:ea typeface="ＭＳ Ｐゴシック" charset="0"/>
                <a:cs typeface="Lucida Grande" charset="0"/>
                <a:sym typeface="Lucida Grande" charset="0"/>
              </a:rPr>
              <a:t>R is the class that represents resources in your app</a:t>
            </a:r>
          </a:p>
          <a:p>
            <a:pPr marL="79375" indent="0" eaLnBrk="1" hangingPunct="1">
              <a:buFontTx/>
              <a:buNone/>
            </a:pPr>
            <a:r>
              <a:rPr lang="en-US" b="0" dirty="0" smtClean="0">
                <a:solidFill>
                  <a:srgbClr val="000000"/>
                </a:solidFill>
                <a:latin typeface="Lucida Grande" charset="0"/>
                <a:ea typeface="ＭＳ Ｐゴシック" charset="0"/>
                <a:cs typeface="Lucida Grande" charset="0"/>
                <a:sym typeface="Lucida Grande" charset="0"/>
              </a:rPr>
              <a:t>Accessible in Ti. via </a:t>
            </a:r>
            <a:r>
              <a:rPr lang="en-US" b="0" dirty="0" err="1" smtClean="0">
                <a:solidFill>
                  <a:srgbClr val="000000"/>
                </a:solidFill>
                <a:latin typeface="Lucida Grande" charset="0"/>
                <a:ea typeface="ＭＳ Ｐゴシック" charset="0"/>
                <a:cs typeface="Lucida Grande" charset="0"/>
                <a:sym typeface="Lucida Grande" charset="0"/>
              </a:rPr>
              <a:t>Android.R</a:t>
            </a:r>
            <a:r>
              <a:rPr lang="en-US" b="0" dirty="0" smtClean="0">
                <a:solidFill>
                  <a:srgbClr val="000000"/>
                </a:solidFill>
                <a:latin typeface="Lucida Grande" charset="0"/>
                <a:ea typeface="ＭＳ Ｐゴシック" charset="0"/>
                <a:cs typeface="Lucida Grande" charset="0"/>
                <a:sym typeface="Lucida Grande" charset="0"/>
              </a:rPr>
              <a:t> class, see http://</a:t>
            </a:r>
            <a:r>
              <a:rPr lang="en-US" b="0" dirty="0" err="1" smtClean="0">
                <a:solidFill>
                  <a:srgbClr val="000000"/>
                </a:solidFill>
                <a:latin typeface="Lucida Grande" charset="0"/>
                <a:ea typeface="ＭＳ Ｐゴシック" charset="0"/>
                <a:cs typeface="Lucida Grande" charset="0"/>
                <a:sym typeface="Lucida Grande" charset="0"/>
              </a:rPr>
              <a:t>developer.appcelerator.com</a:t>
            </a:r>
            <a:r>
              <a:rPr lang="en-US" b="0" dirty="0" smtClean="0">
                <a:solidFill>
                  <a:srgbClr val="000000"/>
                </a:solidFill>
                <a:latin typeface="Lucida Grande" charset="0"/>
                <a:ea typeface="ＭＳ Ｐゴシック" charset="0"/>
                <a:cs typeface="Lucida Grande" charset="0"/>
                <a:sym typeface="Lucida Grande" charset="0"/>
              </a:rPr>
              <a:t>/</a:t>
            </a:r>
            <a:r>
              <a:rPr lang="en-US" b="0" dirty="0" err="1" smtClean="0">
                <a:solidFill>
                  <a:srgbClr val="000000"/>
                </a:solidFill>
                <a:latin typeface="Lucida Grande" charset="0"/>
                <a:ea typeface="ＭＳ Ｐゴシック" charset="0"/>
                <a:cs typeface="Lucida Grande" charset="0"/>
                <a:sym typeface="Lucida Grande" charset="0"/>
              </a:rPr>
              <a:t>apidoc</a:t>
            </a:r>
            <a:r>
              <a:rPr lang="en-US" b="0" dirty="0" smtClean="0">
                <a:solidFill>
                  <a:srgbClr val="000000"/>
                </a:solidFill>
                <a:latin typeface="Lucida Grande" charset="0"/>
                <a:ea typeface="ＭＳ Ｐゴシック" charset="0"/>
                <a:cs typeface="Lucida Grande" charset="0"/>
                <a:sym typeface="Lucida Grande" charset="0"/>
              </a:rPr>
              <a:t>/mobile/latest/</a:t>
            </a:r>
            <a:r>
              <a:rPr lang="en-US" b="0" dirty="0" err="1" smtClean="0">
                <a:solidFill>
                  <a:srgbClr val="000000"/>
                </a:solidFill>
                <a:latin typeface="Lucida Grande" charset="0"/>
                <a:ea typeface="ＭＳ Ｐゴシック" charset="0"/>
                <a:cs typeface="Lucida Grande" charset="0"/>
                <a:sym typeface="Lucida Grande" charset="0"/>
              </a:rPr>
              <a:t>Titanium.App.Android.R</a:t>
            </a:r>
            <a:r>
              <a:rPr lang="en-US" b="0" dirty="0" smtClean="0">
                <a:solidFill>
                  <a:srgbClr val="000000"/>
                </a:solidFill>
                <a:latin typeface="Lucida Grande" charset="0"/>
                <a:ea typeface="ＭＳ Ｐゴシック" charset="0"/>
                <a:cs typeface="Lucida Grande" charset="0"/>
                <a:sym typeface="Lucida Grande" charset="0"/>
              </a:rPr>
              <a:t>-object</a:t>
            </a:r>
          </a:p>
          <a:p>
            <a:pPr marL="79375" indent="0" eaLnBrk="1" hangingPunct="1">
              <a:buFontTx/>
              <a:buNone/>
            </a:pPr>
            <a:endParaRPr lang="en-US" b="0" dirty="0" smtClean="0">
              <a:solidFill>
                <a:srgbClr val="000000"/>
              </a:solidFill>
              <a:latin typeface="Lucida Grande" charset="0"/>
              <a:ea typeface="ＭＳ Ｐゴシック" charset="0"/>
              <a:cs typeface="Lucida Grande" charset="0"/>
              <a:sym typeface="Lucida Grande" charset="0"/>
            </a:endParaRPr>
          </a:p>
          <a:p>
            <a:pPr marL="79375" indent="0" eaLnBrk="1" hangingPunct="1">
              <a:buFontTx/>
              <a:buNone/>
            </a:pPr>
            <a:r>
              <a:rPr lang="en-US" b="0" dirty="0" smtClean="0">
                <a:solidFill>
                  <a:srgbClr val="000000"/>
                </a:solidFill>
                <a:latin typeface="Lucida Grande" charset="0"/>
                <a:ea typeface="ＭＳ Ｐゴシック" charset="0"/>
                <a:cs typeface="Lucida Grande" charset="0"/>
                <a:sym typeface="Lucida Grande" charset="0"/>
              </a:rPr>
              <a:t>Demo: </a:t>
            </a:r>
            <a:r>
              <a:rPr lang="en-US" b="0" dirty="0" err="1" smtClean="0">
                <a:solidFill>
                  <a:srgbClr val="000000"/>
                </a:solidFill>
                <a:latin typeface="Lucida Grande" charset="0"/>
                <a:ea typeface="ＭＳ Ｐゴシック" charset="0"/>
                <a:cs typeface="Lucida Grande" charset="0"/>
                <a:sym typeface="Lucida Grande" charset="0"/>
              </a:rPr>
              <a:t>KitchenSink</a:t>
            </a:r>
            <a:r>
              <a:rPr lang="en-US" b="0" baseline="0" dirty="0" smtClean="0">
                <a:solidFill>
                  <a:srgbClr val="000000"/>
                </a:solidFill>
                <a:latin typeface="Lucida Grande" charset="0"/>
                <a:ea typeface="ＭＳ Ｐゴシック" charset="0"/>
                <a:cs typeface="Lucida Grande" charset="0"/>
                <a:sym typeface="Lucida Grande" charset="0"/>
              </a:rPr>
              <a:t> </a:t>
            </a:r>
            <a:r>
              <a:rPr lang="en-US" b="0" dirty="0" smtClean="0">
                <a:solidFill>
                  <a:srgbClr val="000000"/>
                </a:solidFill>
                <a:latin typeface="Lucida Grande" charset="0"/>
                <a:ea typeface="ＭＳ Ｐゴシック" charset="0"/>
                <a:cs typeface="Lucida Grande" charset="0"/>
                <a:sym typeface="Lucida Grande" charset="0"/>
              </a:rPr>
              <a:t>android_menu_2.js, line 24</a:t>
            </a:r>
            <a:endParaRPr lang="en-US" b="0" dirty="0">
              <a:solidFill>
                <a:srgbClr val="000000"/>
              </a:solidFill>
              <a:latin typeface="Lucida Grande" charset="0"/>
              <a:ea typeface="ＭＳ Ｐゴシック" charset="0"/>
              <a:cs typeface="Lucida Grande" charset="0"/>
              <a:sym typeface="Lucida Grande" charset="0"/>
            </a:endParaRPr>
          </a:p>
          <a:p>
            <a:pPr marL="79375" indent="0" eaLnBrk="1" hangingPunct="1">
              <a:buFontTx/>
              <a:buNone/>
            </a:pPr>
            <a:r>
              <a:rPr lang="en-US" b="0" dirty="0" smtClean="0">
                <a:solidFill>
                  <a:srgbClr val="000000"/>
                </a:solidFill>
                <a:latin typeface="Lucida Grande" charset="0"/>
                <a:ea typeface="ＭＳ Ｐゴシック" charset="0"/>
                <a:cs typeface="Lucida Grande" charset="0"/>
                <a:sym typeface="Lucida Grande" charset="0"/>
              </a:rPr>
              <a:t>Uses</a:t>
            </a:r>
            <a:r>
              <a:rPr lang="en-US" b="0" baseline="0" dirty="0" smtClean="0">
                <a:solidFill>
                  <a:srgbClr val="000000"/>
                </a:solidFill>
                <a:latin typeface="Lucida Grande" charset="0"/>
                <a:ea typeface="ＭＳ Ｐゴシック" charset="0"/>
                <a:cs typeface="Lucida Grande" charset="0"/>
                <a:sym typeface="Lucida Grande" charset="0"/>
              </a:rPr>
              <a:t> some of the built-in icons</a:t>
            </a:r>
            <a:endParaRPr lang="en-US" b="0" dirty="0" smtClean="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Rot="1" noChangeAspect="1" noChangeArrowheads="1"/>
          </p:cNvSpPr>
          <p:nvPr>
            <p:ph type="sldImg"/>
          </p:nvPr>
        </p:nvSpPr>
        <p:spPr>
          <a:solidFill>
            <a:srgbClr val="FFFFFF"/>
          </a:solidFill>
          <a:ln/>
        </p:spPr>
      </p:sp>
      <p:sp>
        <p:nvSpPr>
          <p:cNvPr id="17410"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9063" eaLnBrk="1" hangingPunct="1">
              <a:spcBef>
                <a:spcPts val="450"/>
              </a:spcBef>
            </a:pPr>
            <a:endParaRPr lang="en-US" dirty="0">
              <a:solidFill>
                <a:srgbClr val="000000"/>
              </a:solidFill>
              <a:latin typeface="Times New Roman" charset="0"/>
              <a:ea typeface="ＭＳ Ｐゴシック" charset="0"/>
              <a:cs typeface="Times New Roman" charset="0"/>
              <a:sym typeface="Times New Roman"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9375" marR="0" indent="0" algn="l" defTabSz="914400" rtl="0" eaLnBrk="1" fontAlgn="base" latinLnBrk="0" hangingPunct="1">
              <a:lnSpc>
                <a:spcPct val="100000"/>
              </a:lnSpc>
              <a:spcBef>
                <a:spcPct val="0"/>
              </a:spcBef>
              <a:spcAft>
                <a:spcPct val="0"/>
              </a:spcAft>
              <a:buClrTx/>
              <a:buSzTx/>
              <a:buFontTx/>
              <a:buNone/>
              <a:tabLst/>
              <a:defRPr/>
            </a:pPr>
            <a:r>
              <a:rPr lang="en-US" dirty="0" smtClean="0">
                <a:solidFill>
                  <a:srgbClr val="000000"/>
                </a:solidFill>
                <a:latin typeface="Times New Roman" charset="0"/>
                <a:ea typeface="ＭＳ Ｐゴシック" charset="0"/>
                <a:cs typeface="Times New Roman" charset="0"/>
                <a:sym typeface="Times New Roman" charset="0"/>
              </a:rPr>
              <a:t>In this lab, you will enable an app to share text with other apps on the user's device. The app provides a simple text box. You'll plug in the code to share the text that users enter via an intent.</a:t>
            </a:r>
            <a:endParaRPr lang="en-US" b="0"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Rot="1" noChangeAspect="1" noChangeArrowheads="1"/>
          </p:cNvSpPr>
          <p:nvPr>
            <p:ph type="sldImg"/>
          </p:nvPr>
        </p:nvSpPr>
        <p:spPr>
          <a:solidFill>
            <a:srgbClr val="FFFFFF"/>
          </a:solidFill>
          <a:ln/>
        </p:spPr>
      </p:sp>
      <p:sp>
        <p:nvSpPr>
          <p:cNvPr id="17410"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9063" eaLnBrk="1" hangingPunct="1">
              <a:spcBef>
                <a:spcPts val="450"/>
              </a:spcBef>
            </a:pPr>
            <a:r>
              <a:rPr lang="en-US" dirty="0" smtClean="0">
                <a:solidFill>
                  <a:srgbClr val="000000"/>
                </a:solidFill>
                <a:latin typeface="Times New Roman" charset="0"/>
                <a:ea typeface="ＭＳ Ｐゴシック" charset="0"/>
                <a:cs typeface="Times New Roman" charset="0"/>
                <a:sym typeface="Times New Roman" charset="0"/>
              </a:rPr>
              <a:t>There is no </a:t>
            </a:r>
            <a:r>
              <a:rPr lang="en-US" dirty="0" err="1" smtClean="0">
                <a:solidFill>
                  <a:srgbClr val="000000"/>
                </a:solidFill>
                <a:latin typeface="Times New Roman" charset="0"/>
                <a:ea typeface="ＭＳ Ｐゴシック" charset="0"/>
                <a:cs typeface="Times New Roman" charset="0"/>
                <a:sym typeface="Times New Roman" charset="0"/>
              </a:rPr>
              <a:t>TiBountyHunter</a:t>
            </a:r>
            <a:r>
              <a:rPr lang="en-US" dirty="0" smtClean="0">
                <a:solidFill>
                  <a:srgbClr val="000000"/>
                </a:solidFill>
                <a:latin typeface="Times New Roman" charset="0"/>
                <a:ea typeface="ＭＳ Ｐゴシック" charset="0"/>
                <a:cs typeface="Times New Roman" charset="0"/>
                <a:sym typeface="Times New Roman" charset="0"/>
              </a:rPr>
              <a:t> tie in for this </a:t>
            </a:r>
            <a:r>
              <a:rPr lang="en-US" smtClean="0">
                <a:solidFill>
                  <a:srgbClr val="000000"/>
                </a:solidFill>
                <a:latin typeface="Times New Roman" charset="0"/>
                <a:ea typeface="ＭＳ Ｐゴシック" charset="0"/>
                <a:cs typeface="Times New Roman" charset="0"/>
                <a:sym typeface="Times New Roman" charset="0"/>
              </a:rPr>
              <a:t>lab specifically</a:t>
            </a:r>
            <a:endParaRPr lang="en-US" dirty="0">
              <a:solidFill>
                <a:srgbClr val="000000"/>
              </a:solidFill>
              <a:latin typeface="Times New Roman" charset="0"/>
              <a:ea typeface="ＭＳ Ｐゴシック" charset="0"/>
              <a:cs typeface="Times New Roman" charset="0"/>
              <a:sym typeface="Times New Roman"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50825" indent="-171450" eaLnBrk="1" hangingPunct="1">
              <a:buFontTx/>
              <a:buChar char="-"/>
            </a:pPr>
            <a:r>
              <a:rPr lang="en-US" b="0" dirty="0" smtClean="0">
                <a:solidFill>
                  <a:srgbClr val="000000"/>
                </a:solidFill>
                <a:latin typeface="Lucida Grande" charset="0"/>
                <a:ea typeface="ＭＳ Ｐゴシック" charset="0"/>
                <a:cs typeface="Lucida Grande" charset="0"/>
                <a:sym typeface="Lucida Grande" charset="0"/>
              </a:rPr>
              <a:t>Some carriers restrict installation of non-market apps</a:t>
            </a:r>
            <a:endParaRPr lang="en-US" b="0"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50825" indent="-171450" eaLnBrk="1" hangingPunct="1">
              <a:buFontTx/>
              <a:buChar char="-"/>
            </a:pPr>
            <a:endParaRPr lang="en-US" b="0"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50825" indent="-171450" eaLnBrk="1" hangingPunct="1">
              <a:buFontTx/>
              <a:buChar char="-"/>
            </a:pPr>
            <a:r>
              <a:rPr lang="en-US" b="0" dirty="0" smtClean="0">
                <a:solidFill>
                  <a:srgbClr val="000000"/>
                </a:solidFill>
                <a:latin typeface="Lucida Grande" charset="0"/>
                <a:ea typeface="ＭＳ Ｐゴシック" charset="0"/>
                <a:cs typeface="Lucida Grande" charset="0"/>
                <a:sym typeface="Lucida Grande" charset="0"/>
              </a:rPr>
              <a:t>Carrier themes add a layer of complexity in UI design (button backgrounds or default</a:t>
            </a:r>
            <a:r>
              <a:rPr lang="en-US" b="0" baseline="0" dirty="0" smtClean="0">
                <a:solidFill>
                  <a:srgbClr val="000000"/>
                </a:solidFill>
                <a:latin typeface="Lucida Grande" charset="0"/>
                <a:ea typeface="ＭＳ Ｐゴシック" charset="0"/>
                <a:cs typeface="Lucida Grande" charset="0"/>
                <a:sym typeface="Lucida Grande" charset="0"/>
              </a:rPr>
              <a:t> text vary by carrier themes, for example)</a:t>
            </a:r>
          </a:p>
          <a:p>
            <a:pPr marL="250825" indent="-171450" eaLnBrk="1" hangingPunct="1">
              <a:buFontTx/>
              <a:buChar char="-"/>
            </a:pPr>
            <a:r>
              <a:rPr lang="en-US" b="0" baseline="0" dirty="0" smtClean="0">
                <a:solidFill>
                  <a:srgbClr val="000000"/>
                </a:solidFill>
                <a:latin typeface="Lucida Grande" charset="0"/>
                <a:ea typeface="ＭＳ Ｐゴシック" charset="0"/>
                <a:cs typeface="Lucida Grande" charset="0"/>
                <a:sym typeface="Lucida Grande" charset="0"/>
              </a:rPr>
              <a:t>UX is perhaps more confusing for novices, general public than for typical developer or tech geek</a:t>
            </a:r>
            <a:endParaRPr lang="en-US" b="0"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50825" indent="-171450" eaLnBrk="1" hangingPunct="1">
              <a:buFontTx/>
              <a:buChar char="-"/>
            </a:pPr>
            <a:r>
              <a:rPr lang="en-US" b="0" dirty="0" smtClean="0">
                <a:solidFill>
                  <a:srgbClr val="000000"/>
                </a:solidFill>
                <a:latin typeface="Lucida Grande" charset="0"/>
                <a:ea typeface="ＭＳ Ｐゴシック" charset="0"/>
                <a:cs typeface="Lucida Grande" charset="0"/>
                <a:sym typeface="Lucida Grande" charset="0"/>
              </a:rPr>
              <a:t>API parity</a:t>
            </a:r>
            <a:r>
              <a:rPr lang="en-US" b="0" baseline="0" dirty="0" smtClean="0">
                <a:solidFill>
                  <a:srgbClr val="000000"/>
                </a:solidFill>
                <a:latin typeface="Lucida Grande" charset="0"/>
                <a:ea typeface="ＭＳ Ｐゴシック" charset="0"/>
                <a:cs typeface="Lucida Grande" charset="0"/>
                <a:sym typeface="Lucida Grande" charset="0"/>
              </a:rPr>
              <a:t> issues is basically a growing-pains result, we’re doing our best to catch up and achieve parity</a:t>
            </a:r>
          </a:p>
          <a:p>
            <a:pPr marL="250825" indent="-171450" eaLnBrk="1" hangingPunct="1">
              <a:buFontTx/>
              <a:buChar char="-"/>
            </a:pPr>
            <a:r>
              <a:rPr lang="en-US" b="0" baseline="0" dirty="0" smtClean="0">
                <a:solidFill>
                  <a:srgbClr val="000000"/>
                </a:solidFill>
                <a:latin typeface="Lucida Grande" charset="0"/>
                <a:ea typeface="ＭＳ Ｐゴシック" charset="0"/>
                <a:cs typeface="Lucida Grande" charset="0"/>
                <a:sym typeface="Lucida Grande" charset="0"/>
              </a:rPr>
              <a:t>JS engine will be replaced in future versions of Titanium, probably with V8</a:t>
            </a:r>
            <a:endParaRPr lang="en-US" b="0"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Rot="1" noChangeAspect="1" noChangeArrowheads="1"/>
          </p:cNvSpPr>
          <p:nvPr>
            <p:ph type="sldImg"/>
          </p:nvPr>
        </p:nvSpPr>
        <p:spPr>
          <a:solidFill>
            <a:srgbClr val="FFFFFF"/>
          </a:solidFill>
          <a:ln/>
        </p:spPr>
      </p:sp>
      <p:sp>
        <p:nvSpPr>
          <p:cNvPr id="17410"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9063" eaLnBrk="1" hangingPunct="1">
              <a:spcBef>
                <a:spcPts val="450"/>
              </a:spcBef>
            </a:pPr>
            <a:r>
              <a:rPr lang="en-US" dirty="0" smtClean="0">
                <a:solidFill>
                  <a:srgbClr val="000000"/>
                </a:solidFill>
                <a:latin typeface="Times New Roman" charset="0"/>
                <a:ea typeface="ＭＳ Ｐゴシック" charset="0"/>
                <a:cs typeface="Times New Roman" charset="0"/>
                <a:sym typeface="Times New Roman" charset="0"/>
              </a:rPr>
              <a:t>Target and test on</a:t>
            </a:r>
            <a:r>
              <a:rPr lang="en-US" baseline="0" dirty="0" smtClean="0">
                <a:solidFill>
                  <a:srgbClr val="000000"/>
                </a:solidFill>
                <a:latin typeface="Times New Roman" charset="0"/>
                <a:ea typeface="ＭＳ Ｐゴシック" charset="0"/>
                <a:cs typeface="Times New Roman" charset="0"/>
                <a:sym typeface="Times New Roman" charset="0"/>
              </a:rPr>
              <a:t> both platforms early in the development process</a:t>
            </a:r>
            <a:endParaRPr lang="en-US" dirty="0">
              <a:solidFill>
                <a:srgbClr val="000000"/>
              </a:solidFill>
              <a:latin typeface="Times New Roman" charset="0"/>
              <a:ea typeface="ＭＳ Ｐゴシック" charset="0"/>
              <a:cs typeface="Times New Roman" charset="0"/>
              <a:sym typeface="Times New Roman"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50825" indent="-171450" eaLnBrk="1" hangingPunct="1">
              <a:buFontTx/>
              <a:buChar char="-"/>
            </a:pPr>
            <a:r>
              <a:rPr lang="en-US" b="0" dirty="0" smtClean="0">
                <a:solidFill>
                  <a:srgbClr val="000000"/>
                </a:solidFill>
                <a:latin typeface="Lucida Grande" charset="0"/>
                <a:ea typeface="ＭＳ Ｐゴシック" charset="0"/>
                <a:cs typeface="Lucida Grande" charset="0"/>
                <a:sym typeface="Lucida Grande" charset="0"/>
              </a:rPr>
              <a:t>every app has the three components above, and we will explore each.  They form the fundamental building blocks of an android app</a:t>
            </a:r>
          </a:p>
          <a:p>
            <a:pPr marL="250825" indent="-171450" eaLnBrk="1" hangingPunct="1">
              <a:buFontTx/>
              <a:buChar char="-"/>
            </a:pPr>
            <a:endParaRPr lang="en-US" b="1" dirty="0" smtClean="0">
              <a:solidFill>
                <a:srgbClr val="000000"/>
              </a:solidFill>
              <a:latin typeface="Lucida Grande" charset="0"/>
              <a:ea typeface="ＭＳ Ｐゴシック" charset="0"/>
              <a:cs typeface="Lucida Grande" charset="0"/>
              <a:sym typeface="Lucida Grande" charset="0"/>
            </a:endParaRPr>
          </a:p>
          <a:p>
            <a:pPr marL="250825" indent="-171450" eaLnBrk="1" hangingPunct="1">
              <a:buFontTx/>
              <a:buChar char="-"/>
            </a:pPr>
            <a:r>
              <a:rPr lang="en-US" b="1" dirty="0" smtClean="0">
                <a:solidFill>
                  <a:srgbClr val="000000"/>
                </a:solidFill>
                <a:latin typeface="Lucida Grande" charset="0"/>
                <a:ea typeface="ＭＳ Ｐゴシック" charset="0"/>
                <a:cs typeface="Lucida Grande" charset="0"/>
                <a:sym typeface="Lucida Grande" charset="0"/>
              </a:rPr>
              <a:t>READ THE ANDROID APP FUNDAMENTALS!!!!!!!!!!  DON’T CHEAT AND HOPE TITANIUM WILL UNDERSTAND ALL OF ANDROID FOR YOU!</a:t>
            </a:r>
            <a:endParaRPr lang="en-US" b="1"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9375" indent="0" eaLnBrk="1" hangingPunct="1">
              <a:buFontTx/>
              <a:buNone/>
            </a:pPr>
            <a:r>
              <a:rPr lang="en-US" b="0" dirty="0" smtClean="0">
                <a:solidFill>
                  <a:srgbClr val="000000"/>
                </a:solidFill>
                <a:latin typeface="Lucida Grande" charset="0"/>
                <a:ea typeface="ＭＳ Ｐゴシック" charset="0"/>
                <a:cs typeface="Lucida Grande" charset="0"/>
                <a:sym typeface="Lucida Grande" charset="0"/>
              </a:rPr>
              <a:t>An app is</a:t>
            </a:r>
            <a:r>
              <a:rPr lang="en-US" b="0" baseline="0" dirty="0" smtClean="0">
                <a:solidFill>
                  <a:srgbClr val="000000"/>
                </a:solidFill>
                <a:latin typeface="Lucida Grande" charset="0"/>
                <a:ea typeface="ＭＳ Ｐゴシック" charset="0"/>
                <a:cs typeface="Lucida Grande" charset="0"/>
                <a:sym typeface="Lucida Grande" charset="0"/>
              </a:rPr>
              <a:t> made up from one or more activities: one to list email messages, one to compose a message, one to read a message, etc.</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4.png"/><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pic>
        <p:nvPicPr>
          <p:cNvPr id="2" name="Picture 7" descr="appc_gray_light_triangle.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
        <p:nvSpPr>
          <p:cNvPr id="4" name="TextBox 3"/>
          <p:cNvSpPr txBox="1">
            <a:spLocks noChangeArrowheads="1"/>
          </p:cNvSpPr>
          <p:nvPr/>
        </p:nvSpPr>
        <p:spPr bwMode="auto">
          <a:xfrm>
            <a:off x="9939338" y="3971925"/>
            <a:ext cx="185737" cy="369888"/>
          </a:xfrm>
          <a:prstGeom prst="rect">
            <a:avLst/>
          </a:prstGeom>
          <a:noFill/>
          <a:ln>
            <a:noFill/>
          </a:ln>
          <a:extLst/>
        </p:spPr>
        <p:txBody>
          <a:bodyPr wrap="none">
            <a:spAutoFit/>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defRPr/>
            </a:pPr>
            <a:endParaRPr lang="en-US" sz="1800"/>
          </a:p>
        </p:txBody>
      </p:sp>
      <p:sp>
        <p:nvSpPr>
          <p:cNvPr id="5" name="Date Placeholder 3"/>
          <p:cNvSpPr>
            <a:spLocks noGrp="1"/>
          </p:cNvSpPr>
          <p:nvPr>
            <p:ph type="dt" sz="half" idx="10"/>
          </p:nvPr>
        </p:nvSpPr>
        <p:spPr/>
        <p:txBody>
          <a:bodyPr/>
          <a:lstStyle>
            <a:lvl1pPr>
              <a:defRPr/>
            </a:lvl1pPr>
          </a:lstStyle>
          <a:p>
            <a:pPr>
              <a:defRPr/>
            </a:pPr>
            <a:fld id="{F30DB81F-B125-9B43-9F03-035596B66B00}" type="datetime1">
              <a:rPr lang="en-US"/>
              <a:pPr>
                <a:defRPr/>
              </a:pPr>
              <a:t>8/19/11</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dirty="0"/>
              <a:t>© 2008-2011 Appcelerator </a:t>
            </a:r>
            <a:r>
              <a:rPr lang="en-US" dirty="0" err="1"/>
              <a:t>Inc</a:t>
            </a:r>
            <a:endParaRPr lang="en-US" dirty="0"/>
          </a:p>
        </p:txBody>
      </p:sp>
      <p:sp>
        <p:nvSpPr>
          <p:cNvPr id="7"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299E96B8-ADCB-7547-9380-C4B23A1C153C}" type="slidenum">
              <a:rPr lang="en-US"/>
              <a:pPr>
                <a:defRPr/>
              </a:pPr>
              <a:t>‹#›</a:t>
            </a:fld>
            <a:endParaRPr lang="en-US"/>
          </a:p>
        </p:txBody>
      </p:sp>
    </p:spTree>
    <p:extLst>
      <p:ext uri="{BB962C8B-B14F-4D97-AF65-F5344CB8AC3E}">
        <p14:creationId xmlns:p14="http://schemas.microsoft.com/office/powerpoint/2010/main" val="2535729309"/>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1_Title Slide">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pic>
        <p:nvPicPr>
          <p:cNvPr id="2" name="Picture 7" descr="appc_gray_light_triangle.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pic>
        <p:nvPicPr>
          <p:cNvPr id="4" name="Picture 8" descr="raised_paper.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336675" y="2106613"/>
            <a:ext cx="6456363" cy="2189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Date Placeholder 3"/>
          <p:cNvSpPr>
            <a:spLocks noGrp="1"/>
          </p:cNvSpPr>
          <p:nvPr>
            <p:ph type="dt" sz="half" idx="10"/>
          </p:nvPr>
        </p:nvSpPr>
        <p:spPr/>
        <p:txBody>
          <a:bodyPr/>
          <a:lstStyle>
            <a:lvl1pPr>
              <a:defRPr/>
            </a:lvl1pPr>
          </a:lstStyle>
          <a:p>
            <a:pPr>
              <a:defRPr/>
            </a:pPr>
            <a:fld id="{0B75DDBA-B612-2F44-AB17-FBC18A515CE2}" type="datetime1">
              <a:rPr lang="en-US"/>
              <a:pPr>
                <a:defRPr/>
              </a:pPr>
              <a:t>8/19/11</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dirty="0"/>
              <a:t>© 2008-2011 Appcelerator </a:t>
            </a:r>
            <a:r>
              <a:rPr lang="en-US" dirty="0" err="1"/>
              <a:t>Inc</a:t>
            </a:r>
            <a:endParaRPr lang="en-US" dirty="0"/>
          </a:p>
        </p:txBody>
      </p:sp>
      <p:sp>
        <p:nvSpPr>
          <p:cNvPr id="7"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E1109E28-6A3D-5541-B79F-374D5BAB488E}" type="slidenum">
              <a:rPr lang="en-US"/>
              <a:pPr>
                <a:defRPr/>
              </a:pPr>
              <a:t>‹#›</a:t>
            </a:fld>
            <a:endParaRPr lang="en-US"/>
          </a:p>
        </p:txBody>
      </p:sp>
    </p:spTree>
    <p:extLst>
      <p:ext uri="{BB962C8B-B14F-4D97-AF65-F5344CB8AC3E}">
        <p14:creationId xmlns:p14="http://schemas.microsoft.com/office/powerpoint/2010/main" val="3416651841"/>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pic>
        <p:nvPicPr>
          <p:cNvPr id="4" name="Picture 7" descr="appc_gray_light_triangl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pic>
        <p:nvPicPr>
          <p:cNvPr id="6" name="Picture 8" descr="gray_stripe_header.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7" descr="appc_gray_light_triangl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
        <p:nvSpPr>
          <p:cNvPr id="2" name="Title 1"/>
          <p:cNvSpPr>
            <a:spLocks noGrp="1"/>
          </p:cNvSpPr>
          <p:nvPr>
            <p:ph type="title"/>
          </p:nvPr>
        </p:nvSpPr>
        <p:spPr>
          <a:xfrm>
            <a:off x="457200" y="205581"/>
            <a:ext cx="8229600" cy="808038"/>
          </a:xfrm>
        </p:spPr>
        <p:txBody>
          <a:bodyPr/>
          <a:lstStyle>
            <a:lvl1pPr>
              <a:defRPr sz="3600">
                <a:solidFill>
                  <a:srgbClr val="122956"/>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57200" y="1346200"/>
            <a:ext cx="8229600" cy="4525963"/>
          </a:xfrm>
        </p:spPr>
        <p:txBody>
          <a:bodyPr/>
          <a:lstStyle>
            <a:lvl1pPr>
              <a:defRPr sz="2400">
                <a:solidFill>
                  <a:srgbClr val="122956"/>
                </a:solidFill>
              </a:defRPr>
            </a:lvl1pPr>
            <a:lvl2pPr>
              <a:defRPr sz="2000">
                <a:solidFill>
                  <a:srgbClr val="122956"/>
                </a:solidFill>
              </a:defRPr>
            </a:lvl2pPr>
            <a:lvl3pPr>
              <a:defRPr>
                <a:solidFill>
                  <a:srgbClr val="122956"/>
                </a:solidFill>
              </a:defRPr>
            </a:lvl3pPr>
          </a:lstStyle>
          <a:p>
            <a:pPr lvl="0"/>
            <a:r>
              <a:rPr lang="en-US" smtClean="0"/>
              <a:t>Click to edit Master text styles</a:t>
            </a:r>
          </a:p>
          <a:p>
            <a:pPr lvl="1"/>
            <a:r>
              <a:rPr lang="en-US" smtClean="0"/>
              <a:t>Second level</a:t>
            </a:r>
          </a:p>
          <a:p>
            <a:pPr lvl="2"/>
            <a:r>
              <a:rPr lang="en-US" smtClean="0"/>
              <a:t>Third level</a:t>
            </a:r>
          </a:p>
        </p:txBody>
      </p:sp>
      <p:sp>
        <p:nvSpPr>
          <p:cNvPr id="9" name="Date Placeholder 3"/>
          <p:cNvSpPr>
            <a:spLocks noGrp="1"/>
          </p:cNvSpPr>
          <p:nvPr>
            <p:ph type="dt" sz="half" idx="10"/>
          </p:nvPr>
        </p:nvSpPr>
        <p:spPr/>
        <p:txBody>
          <a:bodyPr/>
          <a:lstStyle>
            <a:lvl1pPr>
              <a:defRPr/>
            </a:lvl1pPr>
          </a:lstStyle>
          <a:p>
            <a:pPr>
              <a:defRPr/>
            </a:pPr>
            <a:fld id="{20564D4E-817C-5B44-9CAC-ABCFE555A12F}" type="datetime1">
              <a:rPr lang="en-US"/>
              <a:pPr>
                <a:defRPr/>
              </a:pPr>
              <a:t>8/19/11</a:t>
            </a:fld>
            <a:endParaRPr lang="en-US"/>
          </a:p>
        </p:txBody>
      </p:sp>
      <p:sp>
        <p:nvSpPr>
          <p:cNvPr id="10" name="Footer Placeholder 4"/>
          <p:cNvSpPr>
            <a:spLocks noGrp="1"/>
          </p:cNvSpPr>
          <p:nvPr>
            <p:ph type="ftr" sz="quarter" idx="11"/>
          </p:nvPr>
        </p:nvSpPr>
        <p:spPr/>
        <p:txBody>
          <a:bodyPr/>
          <a:lstStyle>
            <a:lvl1pPr>
              <a:defRPr/>
            </a:lvl1pPr>
          </a:lstStyle>
          <a:p>
            <a:pPr>
              <a:defRPr/>
            </a:pPr>
            <a:r>
              <a:rPr lang="tr-TR"/>
              <a:t>© 2008-2011 Appcelerator Inc</a:t>
            </a:r>
          </a:p>
        </p:txBody>
      </p:sp>
      <p:sp>
        <p:nvSpPr>
          <p:cNvPr id="11"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35A16330-C327-5F46-9A04-FECF298E7238}" type="slidenum">
              <a:rPr lang="en-US"/>
              <a:pPr>
                <a:defRPr/>
              </a:pPr>
              <a:t>‹#›</a:t>
            </a:fld>
            <a:endParaRPr lang="en-US"/>
          </a:p>
        </p:txBody>
      </p:sp>
    </p:spTree>
    <p:extLst>
      <p:ext uri="{BB962C8B-B14F-4D97-AF65-F5344CB8AC3E}">
        <p14:creationId xmlns:p14="http://schemas.microsoft.com/office/powerpoint/2010/main" val="24127077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pic>
        <p:nvPicPr>
          <p:cNvPr id="5" name="Picture 7" descr="appc_gray_light_triangl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
        <p:nvSpPr>
          <p:cNvPr id="2" name="Title 1"/>
          <p:cNvSpPr>
            <a:spLocks noGrp="1"/>
          </p:cNvSpPr>
          <p:nvPr>
            <p:ph type="title"/>
          </p:nvPr>
        </p:nvSpPr>
        <p:spPr>
          <a:xfrm>
            <a:off x="457200" y="274638"/>
            <a:ext cx="8229600" cy="954722"/>
          </a:xfrm>
        </p:spPr>
        <p:txBody>
          <a:bodyPr/>
          <a:lstStyle>
            <a:lvl1pPr algn="l">
              <a:defRPr sz="3200" b="1"/>
            </a:lvl1pPr>
          </a:lstStyle>
          <a:p>
            <a:r>
              <a:rPr lang="en-US" smtClean="0"/>
              <a:t>Click to edit Master title style</a:t>
            </a:r>
            <a:endParaRPr lang="en-US" dirty="0"/>
          </a:p>
        </p:txBody>
      </p:sp>
      <p:sp>
        <p:nvSpPr>
          <p:cNvPr id="3" name="Content Placeholder 2"/>
          <p:cNvSpPr>
            <a:spLocks noGrp="1"/>
          </p:cNvSpPr>
          <p:nvPr>
            <p:ph sz="half" idx="1"/>
          </p:nvPr>
        </p:nvSpPr>
        <p:spPr>
          <a:xfrm>
            <a:off x="457200" y="1437640"/>
            <a:ext cx="4038600" cy="4525963"/>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37640"/>
            <a:ext cx="4038600" cy="4525963"/>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lvl1pPr>
              <a:defRPr/>
            </a:lvl1pPr>
          </a:lstStyle>
          <a:p>
            <a:pPr>
              <a:defRPr/>
            </a:pPr>
            <a:fld id="{73228FE6-9327-F242-9E6C-9D15E9703153}" type="datetime1">
              <a:rPr lang="en-US"/>
              <a:pPr>
                <a:defRPr/>
              </a:pPr>
              <a:t>8/19/11</a:t>
            </a:fld>
            <a:endParaRPr lang="en-US"/>
          </a:p>
        </p:txBody>
      </p:sp>
      <p:sp>
        <p:nvSpPr>
          <p:cNvPr id="8" name="Footer Placeholder 4"/>
          <p:cNvSpPr>
            <a:spLocks noGrp="1"/>
          </p:cNvSpPr>
          <p:nvPr>
            <p:ph type="ftr" sz="quarter" idx="11"/>
          </p:nvPr>
        </p:nvSpPr>
        <p:spPr/>
        <p:txBody>
          <a:bodyPr/>
          <a:lstStyle>
            <a:lvl1pPr>
              <a:defRPr/>
            </a:lvl1pPr>
          </a:lstStyle>
          <a:p>
            <a:pPr>
              <a:defRPr/>
            </a:pPr>
            <a:r>
              <a:rPr lang="tr-TR"/>
              <a:t>© 2008-2011 Appcelerator Inc</a:t>
            </a:r>
          </a:p>
        </p:txBody>
      </p:sp>
      <p:sp>
        <p:nvSpPr>
          <p:cNvPr id="9"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62DF5989-0FBC-EB43-B199-06D3320A5CF3}" type="slidenum">
              <a:rPr lang="en-US"/>
              <a:pPr>
                <a:defRPr/>
              </a:pPr>
              <a:t>‹#›</a:t>
            </a:fld>
            <a:endParaRPr lang="en-US"/>
          </a:p>
        </p:txBody>
      </p:sp>
    </p:spTree>
    <p:extLst>
      <p:ext uri="{BB962C8B-B14F-4D97-AF65-F5344CB8AC3E}">
        <p14:creationId xmlns:p14="http://schemas.microsoft.com/office/powerpoint/2010/main" val="11700895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pic>
        <p:nvPicPr>
          <p:cNvPr id="2" name="Picture 7" descr="appc_gray_light_triangl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
        <p:nvSpPr>
          <p:cNvPr id="4" name="Date Placeholder 3"/>
          <p:cNvSpPr>
            <a:spLocks noGrp="1"/>
          </p:cNvSpPr>
          <p:nvPr>
            <p:ph type="dt" sz="half" idx="10"/>
          </p:nvPr>
        </p:nvSpPr>
        <p:spPr/>
        <p:txBody>
          <a:bodyPr/>
          <a:lstStyle>
            <a:lvl1pPr>
              <a:defRPr/>
            </a:lvl1pPr>
          </a:lstStyle>
          <a:p>
            <a:pPr>
              <a:defRPr/>
            </a:pPr>
            <a:fld id="{A4750B3D-5993-D443-A18C-6C42644588ED}" type="datetime1">
              <a:rPr lang="en-US"/>
              <a:pPr>
                <a:defRPr/>
              </a:pPr>
              <a:t>8/19/11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CCA025D9-4168-FA49-94C8-B4302AAECA18}" type="slidenum">
              <a:rPr lang="en-US"/>
              <a:pPr>
                <a:defRPr/>
              </a:pPr>
              <a:t>‹#›</a:t>
            </a:fld>
            <a:endParaRPr lang="en-US"/>
          </a:p>
        </p:txBody>
      </p:sp>
    </p:spTree>
    <p:extLst>
      <p:ext uri="{BB962C8B-B14F-4D97-AF65-F5344CB8AC3E}">
        <p14:creationId xmlns:p14="http://schemas.microsoft.com/office/powerpoint/2010/main" val="20394549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cSld name="3_Title Slide">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pic>
        <p:nvPicPr>
          <p:cNvPr id="2" name="Picture 7" descr="appc_gray_light_triangle.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
        <p:nvSpPr>
          <p:cNvPr id="4" name="Date Placeholder 3"/>
          <p:cNvSpPr>
            <a:spLocks noGrp="1"/>
          </p:cNvSpPr>
          <p:nvPr>
            <p:ph type="dt" sz="half" idx="10"/>
          </p:nvPr>
        </p:nvSpPr>
        <p:spPr/>
        <p:txBody>
          <a:bodyPr/>
          <a:lstStyle>
            <a:lvl1pPr>
              <a:defRPr/>
            </a:lvl1pPr>
          </a:lstStyle>
          <a:p>
            <a:pPr>
              <a:defRPr/>
            </a:pPr>
            <a:fld id="{2DB3A217-D9A5-8846-AAB9-F48B40C3E459}" type="datetime1">
              <a:rPr lang="en-US"/>
              <a:pPr>
                <a:defRPr/>
              </a:pPr>
              <a:t>8/19/11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8CE80557-2829-6D4D-9E6A-8513A623AFCD}" type="slidenum">
              <a:rPr lang="en-US"/>
              <a:pPr>
                <a:defRPr/>
              </a:pPr>
              <a:t>‹#›</a:t>
            </a:fld>
            <a:endParaRPr lang="en-US"/>
          </a:p>
        </p:txBody>
      </p:sp>
    </p:spTree>
    <p:extLst>
      <p:ext uri="{BB962C8B-B14F-4D97-AF65-F5344CB8AC3E}">
        <p14:creationId xmlns:p14="http://schemas.microsoft.com/office/powerpoint/2010/main" val="2475762935"/>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cSld name="4_Title Slide">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pic>
        <p:nvPicPr>
          <p:cNvPr id="3" name="Picture 8" descr="raised_paper.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587500"/>
            <a:ext cx="6832600" cy="330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itle 1"/>
          <p:cNvSpPr>
            <a:spLocks noGrp="1"/>
          </p:cNvSpPr>
          <p:nvPr>
            <p:ph type="ctrTitle" idx="4294967295"/>
          </p:nvPr>
        </p:nvSpPr>
        <p:spPr>
          <a:xfrm>
            <a:off x="727908" y="2318245"/>
            <a:ext cx="7772400" cy="1470025"/>
          </a:xfrm>
        </p:spPr>
        <p:txBody>
          <a:bodyPr/>
          <a:lstStyle>
            <a:lvl1pPr algn="ctr">
              <a:defRPr baseline="0">
                <a:solidFill>
                  <a:srgbClr val="122956"/>
                </a:solidFill>
              </a:defRPr>
            </a:lvl1pPr>
          </a:lstStyle>
          <a:p>
            <a:r>
              <a:rPr lang="en-US" smtClean="0"/>
              <a:t>Click to edit Master title style</a:t>
            </a:r>
            <a:endParaRPr lang="en-US" dirty="0"/>
          </a:p>
        </p:txBody>
      </p:sp>
      <p:sp>
        <p:nvSpPr>
          <p:cNvPr id="4" name="Date Placeholder 3"/>
          <p:cNvSpPr>
            <a:spLocks noGrp="1"/>
          </p:cNvSpPr>
          <p:nvPr>
            <p:ph type="dt" sz="half" idx="10"/>
          </p:nvPr>
        </p:nvSpPr>
        <p:spPr/>
        <p:txBody>
          <a:bodyPr anchor="t"/>
          <a:lstStyle>
            <a:lvl1pPr>
              <a:defRPr/>
            </a:lvl1pPr>
          </a:lstStyle>
          <a:p>
            <a:pPr>
              <a:defRPr/>
            </a:pPr>
            <a:fld id="{4EB12F80-DD94-CA48-A6EE-25FB3983D6FA}" type="datetime1">
              <a:rPr lang="en-US"/>
              <a:pPr>
                <a:defRPr/>
              </a:pPr>
              <a:t>8/19/11</a:t>
            </a:fld>
            <a:endParaRPr lang="en-US"/>
          </a:p>
        </p:txBody>
      </p:sp>
      <p:sp>
        <p:nvSpPr>
          <p:cNvPr id="5" name="Footer Placeholder 4"/>
          <p:cNvSpPr>
            <a:spLocks noGrp="1"/>
          </p:cNvSpPr>
          <p:nvPr>
            <p:ph type="ftr" sz="quarter" idx="11"/>
          </p:nvPr>
        </p:nvSpPr>
        <p:spPr/>
        <p:txBody>
          <a:bodyPr/>
          <a:lstStyle>
            <a:lvl1pPr>
              <a:defRPr/>
            </a:lvl1pPr>
          </a:lstStyle>
          <a:p>
            <a:pPr>
              <a:defRPr/>
            </a:pPr>
            <a:endParaRPr/>
          </a:p>
        </p:txBody>
      </p:sp>
      <p:sp>
        <p:nvSpPr>
          <p:cNvPr id="6"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8CF154E2-8B7C-5746-8D67-FA76569A3E47}" type="slidenum">
              <a:rPr lang="en-US"/>
              <a:pPr>
                <a:defRPr/>
              </a:pPr>
              <a:t>‹#›</a:t>
            </a:fld>
            <a:endParaRPr lang="en-US"/>
          </a:p>
        </p:txBody>
      </p:sp>
    </p:spTree>
    <p:extLst>
      <p:ext uri="{BB962C8B-B14F-4D97-AF65-F5344CB8AC3E}">
        <p14:creationId xmlns:p14="http://schemas.microsoft.com/office/powerpoint/2010/main" val="3148190918"/>
      </p:ext>
    </p:extLst>
  </p:cSld>
  <p:clrMapOvr>
    <a:masterClrMapping/>
  </p:clrMapOvr>
  <p:hf hdr="0" ftr="0" dt="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1.xml"/><Relationship Id="rId9"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a:solidFill>
                  <a:srgbClr val="929698"/>
                </a:solidFill>
              </a:defRPr>
            </a:lvl1pPr>
          </a:lstStyle>
          <a:p>
            <a:pPr>
              <a:defRPr/>
            </a:pPr>
            <a:fld id="{7C47082A-DE79-7740-B784-823CCC145BD0}" type="datetime1">
              <a:rPr lang="en-US"/>
              <a:pPr>
                <a:defRPr/>
              </a:pPr>
              <a:t>8/19/11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r>
              <a:rPr lang="en-US" dirty="0"/>
              <a:t>© 2008-2011 Appcelerator </a:t>
            </a:r>
            <a:r>
              <a:rPr lang="en-US" dirty="0" err="1"/>
              <a:t>Inc</a:t>
            </a:r>
            <a:endParaRPr lang="en-US" dirty="0"/>
          </a:p>
        </p:txBody>
      </p:sp>
      <p:pic>
        <p:nvPicPr>
          <p:cNvPr id="1030" name="Picture 7" descr="appc_gray_light_triangle.png"/>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Tree>
  </p:cSld>
  <p:clrMap bg1="lt1" tx1="dk1" bg2="lt2" tx2="dk2" accent1="accent1" accent2="accent2" accent3="accent3" accent4="accent4" accent5="accent5" accent6="accent6" hlink="hlink" folHlink="folHlink"/>
  <p:sldLayoutIdLst>
    <p:sldLayoutId id="2147484083" r:id="rId1"/>
    <p:sldLayoutId id="2147484084" r:id="rId2"/>
    <p:sldLayoutId id="2147484085" r:id="rId3"/>
    <p:sldLayoutId id="2147484086" r:id="rId4"/>
    <p:sldLayoutId id="2147484087" r:id="rId5"/>
    <p:sldLayoutId id="2147484088" r:id="rId6"/>
    <p:sldLayoutId id="2147484089" r:id="rId7"/>
  </p:sldLayoutIdLst>
  <p:hf hdr="0" ftr="0" dt="0"/>
  <p:txStyles>
    <p:titleStyle>
      <a:lvl1pPr algn="l" defTabSz="457200" rtl="0" eaLnBrk="0" fontAlgn="base" hangingPunct="0">
        <a:spcBef>
          <a:spcPct val="0"/>
        </a:spcBef>
        <a:spcAft>
          <a:spcPct val="0"/>
        </a:spcAft>
        <a:defRPr sz="3200" b="1" kern="1200">
          <a:solidFill>
            <a:schemeClr val="tx1"/>
          </a:solidFill>
          <a:latin typeface="+mj-lt"/>
          <a:ea typeface="ＭＳ Ｐゴシック" charset="0"/>
          <a:cs typeface="ＭＳ Ｐゴシック" charset="0"/>
        </a:defRPr>
      </a:lvl1pPr>
      <a:lvl2pPr algn="l" defTabSz="457200" rtl="0" eaLnBrk="0" fontAlgn="base" hangingPunct="0">
        <a:spcBef>
          <a:spcPct val="0"/>
        </a:spcBef>
        <a:spcAft>
          <a:spcPct val="0"/>
        </a:spcAft>
        <a:defRPr sz="3200" b="1">
          <a:solidFill>
            <a:schemeClr val="tx1"/>
          </a:solidFill>
          <a:latin typeface="Trebuchet MS" charset="0"/>
          <a:ea typeface="ＭＳ Ｐゴシック" charset="0"/>
          <a:cs typeface="ＭＳ Ｐゴシック" charset="0"/>
        </a:defRPr>
      </a:lvl2pPr>
      <a:lvl3pPr algn="l" defTabSz="457200" rtl="0" eaLnBrk="0" fontAlgn="base" hangingPunct="0">
        <a:spcBef>
          <a:spcPct val="0"/>
        </a:spcBef>
        <a:spcAft>
          <a:spcPct val="0"/>
        </a:spcAft>
        <a:defRPr sz="3200" b="1">
          <a:solidFill>
            <a:schemeClr val="tx1"/>
          </a:solidFill>
          <a:latin typeface="Trebuchet MS" charset="0"/>
          <a:ea typeface="ＭＳ Ｐゴシック" charset="0"/>
          <a:cs typeface="ＭＳ Ｐゴシック" charset="0"/>
        </a:defRPr>
      </a:lvl3pPr>
      <a:lvl4pPr algn="l" defTabSz="457200" rtl="0" eaLnBrk="0" fontAlgn="base" hangingPunct="0">
        <a:spcBef>
          <a:spcPct val="0"/>
        </a:spcBef>
        <a:spcAft>
          <a:spcPct val="0"/>
        </a:spcAft>
        <a:defRPr sz="3200" b="1">
          <a:solidFill>
            <a:schemeClr val="tx1"/>
          </a:solidFill>
          <a:latin typeface="Trebuchet MS" charset="0"/>
          <a:ea typeface="ＭＳ Ｐゴシック" charset="0"/>
          <a:cs typeface="ＭＳ Ｐゴシック" charset="0"/>
        </a:defRPr>
      </a:lvl4pPr>
      <a:lvl5pPr algn="l" defTabSz="457200" rtl="0" eaLnBrk="0" fontAlgn="base" hangingPunct="0">
        <a:spcBef>
          <a:spcPct val="0"/>
        </a:spcBef>
        <a:spcAft>
          <a:spcPct val="0"/>
        </a:spcAft>
        <a:defRPr sz="3200" b="1">
          <a:solidFill>
            <a:schemeClr val="tx1"/>
          </a:solidFill>
          <a:latin typeface="Trebuchet MS" charset="0"/>
          <a:ea typeface="ＭＳ Ｐゴシック" charset="0"/>
          <a:cs typeface="ＭＳ Ｐゴシック" charset="0"/>
        </a:defRPr>
      </a:lvl5pPr>
      <a:lvl6pPr marL="457200" algn="ctr" defTabSz="457200" rtl="0" eaLnBrk="1" fontAlgn="base" hangingPunct="1">
        <a:spcBef>
          <a:spcPct val="0"/>
        </a:spcBef>
        <a:spcAft>
          <a:spcPct val="0"/>
        </a:spcAft>
        <a:defRPr sz="4400">
          <a:solidFill>
            <a:schemeClr val="tx1"/>
          </a:solidFill>
          <a:latin typeface="Trebuchet MS" charset="0"/>
          <a:ea typeface="ＭＳ Ｐゴシック" charset="0"/>
          <a:cs typeface="ＭＳ Ｐゴシック" charset="0"/>
        </a:defRPr>
      </a:lvl6pPr>
      <a:lvl7pPr marL="914400" algn="ctr" defTabSz="457200" rtl="0" eaLnBrk="1" fontAlgn="base" hangingPunct="1">
        <a:spcBef>
          <a:spcPct val="0"/>
        </a:spcBef>
        <a:spcAft>
          <a:spcPct val="0"/>
        </a:spcAft>
        <a:defRPr sz="4400">
          <a:solidFill>
            <a:schemeClr val="tx1"/>
          </a:solidFill>
          <a:latin typeface="Trebuchet MS" charset="0"/>
          <a:ea typeface="ＭＳ Ｐゴシック" charset="0"/>
          <a:cs typeface="ＭＳ Ｐゴシック" charset="0"/>
        </a:defRPr>
      </a:lvl7pPr>
      <a:lvl8pPr marL="1371600" algn="ctr" defTabSz="457200" rtl="0" eaLnBrk="1" fontAlgn="base" hangingPunct="1">
        <a:spcBef>
          <a:spcPct val="0"/>
        </a:spcBef>
        <a:spcAft>
          <a:spcPct val="0"/>
        </a:spcAft>
        <a:defRPr sz="4400">
          <a:solidFill>
            <a:schemeClr val="tx1"/>
          </a:solidFill>
          <a:latin typeface="Trebuchet MS" charset="0"/>
          <a:ea typeface="ＭＳ Ｐゴシック" charset="0"/>
          <a:cs typeface="ＭＳ Ｐゴシック" charset="0"/>
        </a:defRPr>
      </a:lvl8pPr>
      <a:lvl9pPr marL="1828800" algn="ctr" defTabSz="457200" rtl="0" eaLnBrk="1" fontAlgn="base" hangingPunct="1">
        <a:spcBef>
          <a:spcPct val="0"/>
        </a:spcBef>
        <a:spcAft>
          <a:spcPct val="0"/>
        </a:spcAft>
        <a:defRPr sz="4400">
          <a:solidFill>
            <a:schemeClr val="tx1"/>
          </a:solidFill>
          <a:latin typeface="Trebuchet MS"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charset="0"/>
        <a:defRPr sz="2800" kern="1200">
          <a:solidFill>
            <a:schemeClr val="tx1"/>
          </a:solidFill>
          <a:latin typeface="+mn-lt"/>
          <a:ea typeface="ＭＳ Ｐゴシック" charset="0"/>
          <a:cs typeface="ＭＳ Ｐゴシック" charset="0"/>
        </a:defRPr>
      </a:lvl1pPr>
      <a:lvl2pPr marL="457200" algn="l" defTabSz="457200" rtl="0" eaLnBrk="0" fontAlgn="base" hangingPunct="0">
        <a:spcBef>
          <a:spcPct val="20000"/>
        </a:spcBef>
        <a:spcAft>
          <a:spcPct val="0"/>
        </a:spcAft>
        <a:buFont typeface="Arial" charset="0"/>
        <a:defRPr sz="2400" kern="1200">
          <a:solidFill>
            <a:schemeClr val="tx1"/>
          </a:solidFill>
          <a:latin typeface="+mn-lt"/>
          <a:ea typeface="ＭＳ Ｐゴシック" charset="0"/>
          <a:cs typeface="ＭＳ Ｐゴシック" charset="0"/>
        </a:defRPr>
      </a:lvl2pPr>
      <a:lvl3pPr marL="914400" algn="l" defTabSz="457200" rtl="0" eaLnBrk="0" fontAlgn="base" hangingPunct="0">
        <a:spcBef>
          <a:spcPct val="20000"/>
        </a:spcBef>
        <a:spcAft>
          <a:spcPct val="0"/>
        </a:spcAft>
        <a:buFont typeface="Arial" charset="0"/>
        <a:defRPr kern="1200">
          <a:solidFill>
            <a:schemeClr val="tx1"/>
          </a:solidFill>
          <a:latin typeface="+mn-lt"/>
          <a:ea typeface="ＭＳ Ｐゴシック" charset="0"/>
          <a:cs typeface="ＭＳ Ｐゴシック" charset="0"/>
        </a:defRPr>
      </a:lvl3pPr>
      <a:lvl4pPr marL="1371600" algn="l" defTabSz="457200" rtl="0" eaLnBrk="0" fontAlgn="base" hangingPunct="0">
        <a:spcBef>
          <a:spcPct val="20000"/>
        </a:spcBef>
        <a:spcAft>
          <a:spcPct val="0"/>
        </a:spcAft>
        <a:buFont typeface="Arial" charset="0"/>
        <a:defRPr sz="2000" kern="1200">
          <a:solidFill>
            <a:schemeClr val="tx1"/>
          </a:solidFill>
          <a:latin typeface="+mn-lt"/>
          <a:ea typeface="ＭＳ Ｐゴシック" charset="0"/>
          <a:cs typeface="ＭＳ Ｐゴシック" charset="0"/>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ＭＳ Ｐゴシック"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4.png"/><Relationship Id="rId5" Type="http://schemas.openxmlformats.org/officeDocument/2006/relationships/image" Target="../media/image1.png"/><Relationship Id="rId6" Type="http://schemas.openxmlformats.org/officeDocument/2006/relationships/image" Target="../media/image7.emf"/><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5" Type="http://schemas.openxmlformats.org/officeDocument/2006/relationships/image" Target="../media/image8.emf"/><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5" Type="http://schemas.openxmlformats.org/officeDocument/2006/relationships/hyperlink" Target="http://developer.android.com/reference/android/R.html" TargetMode="External"/><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8.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pic>
        <p:nvPicPr>
          <p:cNvPr id="10242" name="Picture 8" descr="raised_paper.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2700" y="1524000"/>
            <a:ext cx="8915400"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3" name="Picture 1"/>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idx="4294967295"/>
          </p:nvPr>
        </p:nvSpPr>
        <p:spPr>
          <a:xfrm>
            <a:off x="0" y="2362200"/>
            <a:ext cx="9144000" cy="1470025"/>
          </a:xfrm>
          <a:ln>
            <a:miter lim="800000"/>
            <a:headEnd/>
            <a:tailEnd/>
          </a:ln>
          <a:effectLst>
            <a:innerShdw blurRad="63500" dist="50800" dir="13500000">
              <a:prstClr val="black">
                <a:alpha val="50000"/>
              </a:prstClr>
            </a:innerShdw>
          </a:effectLst>
          <a:extLst/>
        </p:spPr>
        <p:txBody>
          <a:bodyPr/>
          <a:lstStyle/>
          <a:p>
            <a:pPr marL="39688" algn="ctr" eaLnBrk="1" hangingPunct="1">
              <a:defRPr/>
            </a:pPr>
            <a:r>
              <a:rPr lang="en-US" sz="4400" i="1" dirty="0" smtClean="0">
                <a:solidFill>
                  <a:schemeClr val="accent6"/>
                </a:solidFill>
                <a:effectLst>
                  <a:innerShdw blurRad="63500" dist="50800" dir="13500000">
                    <a:prstClr val="black">
                      <a:alpha val="50000"/>
                    </a:prstClr>
                  </a:innerShdw>
                </a:effectLst>
                <a:latin typeface="Trebuchet MS Bold" charset="0"/>
                <a:cs typeface="Trebuchet MS Bold" charset="0"/>
                <a:sym typeface="Trebuchet MS Bold" charset="0"/>
              </a:rPr>
              <a:t>Android API Deep Dive</a:t>
            </a:r>
            <a:br>
              <a:rPr lang="en-US" sz="4400" i="1" dirty="0" smtClean="0">
                <a:solidFill>
                  <a:schemeClr val="accent6"/>
                </a:solidFill>
                <a:effectLst>
                  <a:innerShdw blurRad="63500" dist="50800" dir="13500000">
                    <a:prstClr val="black">
                      <a:alpha val="50000"/>
                    </a:prstClr>
                  </a:innerShdw>
                </a:effectLst>
                <a:latin typeface="Trebuchet MS Bold" charset="0"/>
                <a:cs typeface="Trebuchet MS Bold" charset="0"/>
                <a:sym typeface="Trebuchet MS Bold" charset="0"/>
              </a:rPr>
            </a:br>
            <a:r>
              <a:rPr lang="en-US" sz="2800" b="0" i="1" dirty="0">
                <a:solidFill>
                  <a:srgbClr val="122956"/>
                </a:solidFill>
                <a:effectLst>
                  <a:innerShdw blurRad="63500" dist="50800" dir="13500000">
                    <a:prstClr val="black">
                      <a:alpha val="50000"/>
                    </a:prstClr>
                  </a:innerShdw>
                </a:effectLst>
                <a:ea typeface="Hiragino Sans GB W6" charset="0"/>
              </a:rPr>
              <a:t>Advanced Titanium Mobile Development</a:t>
            </a:r>
            <a:endParaRPr lang="en-US" sz="4400" i="1" dirty="0">
              <a:solidFill>
                <a:schemeClr val="accent6"/>
              </a:solidFill>
              <a:effectLst>
                <a:innerShdw blurRad="63500" dist="50800" dir="13500000">
                  <a:prstClr val="black">
                    <a:alpha val="50000"/>
                  </a:prstClr>
                </a:innerShdw>
              </a:effectLst>
              <a:latin typeface="Trebuchet MS Bold" charset="0"/>
              <a:cs typeface="Trebuchet MS Bold" charset="0"/>
              <a:sym typeface="Trebuchet MS Bold" charset="0"/>
            </a:endParaRPr>
          </a:p>
        </p:txBody>
      </p:sp>
      <p:pic>
        <p:nvPicPr>
          <p:cNvPr id="10249" name="Picture 8"/>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3951288" y="1676400"/>
            <a:ext cx="1230312"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a:solidFill>
                  <a:srgbClr val="122956"/>
                </a:solidFill>
                <a:cs typeface="Trebuchet MS" charset="0"/>
              </a:rPr>
              <a:t>9</a:t>
            </a:r>
            <a:r>
              <a:rPr lang="en-US" sz="1200" b="1" dirty="0" smtClean="0">
                <a:solidFill>
                  <a:srgbClr val="122956"/>
                </a:solidFill>
                <a:cs typeface="Trebuchet MS" charset="0"/>
              </a:rPr>
              <a:t>-</a:t>
            </a:r>
            <a:fld id="{31B56995-E14C-B64F-86C9-12D6DB74A41E}" type="slidenum">
              <a:rPr lang="en-US" sz="1200" b="1">
                <a:solidFill>
                  <a:srgbClr val="122956"/>
                </a:solidFill>
                <a:cs typeface="Trebuchet MS" charset="0"/>
              </a:rPr>
              <a:pPr algn="l" eaLnBrk="1" hangingPunct="1"/>
              <a:t>1</a:t>
            </a:fld>
            <a:endParaRPr lang="en-US" sz="1200" b="1" dirty="0">
              <a:solidFill>
                <a:srgbClr val="122956"/>
              </a:solidFill>
              <a:cs typeface="Trebuchet MS" charset="0"/>
            </a:endParaRPr>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Android Vocabulary</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b="1" dirty="0" smtClean="0">
                <a:latin typeface="Trebuchet MS" charset="0"/>
                <a:ea typeface="ヒラギノ角ゴ ProN W3" charset="0"/>
                <a:cs typeface="ヒラギノ角ゴ ProN W3" charset="0"/>
              </a:rPr>
              <a:t>Service</a:t>
            </a:r>
            <a:endParaRPr lang="en-US" dirty="0" smtClean="0">
              <a:latin typeface="Trebuchet MS" charset="0"/>
              <a:ea typeface="ヒラギノ角ゴ ProN W3" charset="0"/>
              <a:cs typeface="ヒラギノ角ゴ ProN W3" charset="0"/>
            </a:endParaRPr>
          </a:p>
          <a:p>
            <a:pPr eaLnBrk="1" hangingPunct="1"/>
            <a:endParaRPr lang="en-US" dirty="0" smtClean="0">
              <a:latin typeface="Trebuchet MS" charset="0"/>
              <a:ea typeface="ヒラギノ角ゴ ProN W3" charset="0"/>
              <a:cs typeface="ヒラギノ角ゴ ProN W3" charset="0"/>
            </a:endParaRPr>
          </a:p>
          <a:p>
            <a:pPr eaLnBrk="1" hangingPunct="1"/>
            <a:r>
              <a:rPr lang="en-US" dirty="0">
                <a:latin typeface="Trebuchet MS" charset="0"/>
                <a:ea typeface="ヒラギノ角ゴ ProN W3" charset="0"/>
                <a:cs typeface="ヒラギノ角ゴ ProN W3" charset="0"/>
              </a:rPr>
              <a:t>“A Service is an application component representing either an application's desire to perform a longer-running operation while not interacting with the user or to supply functionality for other applications to use.”</a:t>
            </a:r>
          </a:p>
          <a:p>
            <a:pPr eaLnBrk="1" hangingPunct="1"/>
            <a:endParaRPr lang="en-US" b="1" dirty="0" smtClean="0">
              <a:latin typeface="Trebuchet MS" charset="0"/>
              <a:ea typeface="ヒラギノ角ゴ ProN W3" charset="0"/>
              <a:cs typeface="ヒラギノ角ゴ ProN W3" charset="0"/>
            </a:endParaRPr>
          </a:p>
          <a:p>
            <a:pPr eaLnBrk="1" hangingPunct="1"/>
            <a:r>
              <a:rPr lang="en-US" dirty="0">
                <a:latin typeface="Trebuchet MS" charset="0"/>
                <a:ea typeface="ヒラギノ角ゴ ProN W3" charset="0"/>
                <a:cs typeface="ヒラギノ角ゴ ProN W3" charset="0"/>
              </a:rPr>
              <a:t>http://</a:t>
            </a:r>
            <a:r>
              <a:rPr lang="en-US" dirty="0" err="1">
                <a:latin typeface="Trebuchet MS" charset="0"/>
                <a:ea typeface="ヒラギノ角ゴ ProN W3" charset="0"/>
                <a:cs typeface="ヒラギノ角ゴ ProN W3" charset="0"/>
              </a:rPr>
              <a:t>developer.android.com</a:t>
            </a:r>
            <a:r>
              <a:rPr lang="en-US" dirty="0">
                <a:latin typeface="Trebuchet MS" charset="0"/>
                <a:ea typeface="ヒラギノ角ゴ ProN W3" charset="0"/>
                <a:cs typeface="ヒラギノ角ゴ ProN W3" charset="0"/>
              </a:rPr>
              <a:t>/reference/android/</a:t>
            </a:r>
            <a:r>
              <a:rPr lang="en-US" dirty="0" smtClean="0">
                <a:latin typeface="Trebuchet MS" charset="0"/>
                <a:ea typeface="ヒラギノ角ゴ ProN W3" charset="0"/>
                <a:cs typeface="ヒラギノ角ゴ ProN W3" charset="0"/>
              </a:rPr>
              <a:t>app/</a:t>
            </a:r>
            <a:r>
              <a:rPr lang="en-US" dirty="0" err="1" smtClean="0">
                <a:latin typeface="Trebuchet MS" charset="0"/>
                <a:ea typeface="ヒラギノ角ゴ ProN W3" charset="0"/>
                <a:cs typeface="ヒラギノ角ゴ ProN W3" charset="0"/>
              </a:rPr>
              <a:t>Service.html</a:t>
            </a:r>
            <a:endParaRPr lang="en-US" dirty="0">
              <a:latin typeface="Trebuchet MS" charset="0"/>
              <a:ea typeface="ヒラギノ角ゴ ProN W3" charset="0"/>
              <a:cs typeface="ヒラギノ角ゴ ProN W3" charset="0"/>
            </a:endParaRPr>
          </a:p>
        </p:txBody>
      </p:sp>
      <p:sp>
        <p:nvSpPr>
          <p:cNvPr id="7"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a:solidFill>
                  <a:srgbClr val="122956"/>
                </a:solidFill>
                <a:cs typeface="Trebuchet MS" charset="0"/>
              </a:rPr>
              <a:t>9</a:t>
            </a:r>
            <a:r>
              <a:rPr lang="en-US" sz="1200" b="1" dirty="0" smtClean="0">
                <a:solidFill>
                  <a:srgbClr val="122956"/>
                </a:solidFill>
                <a:cs typeface="Trebuchet MS" charset="0"/>
              </a:rPr>
              <a:t>-</a:t>
            </a:r>
            <a:fld id="{31B56995-E14C-B64F-86C9-12D6DB74A41E}" type="slidenum">
              <a:rPr lang="en-US" sz="1200" b="1">
                <a:solidFill>
                  <a:srgbClr val="122956"/>
                </a:solidFill>
                <a:cs typeface="Trebuchet MS" charset="0"/>
              </a:rPr>
              <a:pPr algn="l" eaLnBrk="1" hangingPunct="1"/>
              <a:t>10</a:t>
            </a:fld>
            <a:endParaRPr lang="en-US" sz="1200" b="1" dirty="0">
              <a:solidFill>
                <a:srgbClr val="122956"/>
              </a:solidFill>
              <a:cs typeface="Trebuchet MS" charset="0"/>
            </a:endParaRPr>
          </a:p>
        </p:txBody>
      </p:sp>
    </p:spTree>
    <p:extLst>
      <p:ext uri="{BB962C8B-B14F-4D97-AF65-F5344CB8AC3E}">
        <p14:creationId xmlns:p14="http://schemas.microsoft.com/office/powerpoint/2010/main" val="2360697438"/>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Android Vocabulary</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b="1" dirty="0" smtClean="0">
                <a:latin typeface="Trebuchet MS" charset="0"/>
                <a:ea typeface="ヒラギノ角ゴ ProN W3" charset="0"/>
                <a:cs typeface="ヒラギノ角ゴ ProN W3" charset="0"/>
              </a:rPr>
              <a:t>Broadcast Receiver</a:t>
            </a:r>
            <a:endParaRPr lang="en-US" dirty="0" smtClean="0">
              <a:latin typeface="Trebuchet MS" charset="0"/>
              <a:ea typeface="ヒラギノ角ゴ ProN W3" charset="0"/>
              <a:cs typeface="ヒラギノ角ゴ ProN W3" charset="0"/>
            </a:endParaRPr>
          </a:p>
          <a:p>
            <a:pPr eaLnBrk="1" hangingPunct="1"/>
            <a:endParaRPr lang="en-US" dirty="0" smtClean="0">
              <a:latin typeface="Trebuchet MS" charset="0"/>
              <a:ea typeface="ヒラギノ角ゴ ProN W3" charset="0"/>
              <a:cs typeface="ヒラギノ角ゴ ProN W3" charset="0"/>
            </a:endParaRPr>
          </a:p>
          <a:p>
            <a:pPr eaLnBrk="1" hangingPunct="1"/>
            <a:r>
              <a:rPr lang="en-US" dirty="0">
                <a:latin typeface="Trebuchet MS" charset="0"/>
                <a:ea typeface="ヒラギノ角ゴ ProN W3" charset="0"/>
                <a:cs typeface="ヒラギノ角ゴ ProN W3" charset="0"/>
              </a:rPr>
              <a:t>“A broadcast receiver is a component that responds to system-wide broadcast announcements”</a:t>
            </a:r>
          </a:p>
          <a:p>
            <a:pPr eaLnBrk="1" hangingPunct="1"/>
            <a:endParaRPr lang="en-US" b="1" dirty="0" smtClean="0">
              <a:latin typeface="Trebuchet MS" charset="0"/>
              <a:ea typeface="ヒラギノ角ゴ ProN W3" charset="0"/>
              <a:cs typeface="ヒラギノ角ゴ ProN W3" charset="0"/>
            </a:endParaRPr>
          </a:p>
          <a:p>
            <a:pPr eaLnBrk="1" hangingPunct="1"/>
            <a:r>
              <a:rPr lang="en-US" dirty="0">
                <a:latin typeface="Trebuchet MS" charset="0"/>
                <a:ea typeface="ヒラギノ角ゴ ProN W3" charset="0"/>
                <a:cs typeface="ヒラギノ角ゴ ProN W3" charset="0"/>
              </a:rPr>
              <a:t>http://</a:t>
            </a:r>
            <a:r>
              <a:rPr lang="en-US" dirty="0" err="1">
                <a:latin typeface="Trebuchet MS" charset="0"/>
                <a:ea typeface="ヒラギノ角ゴ ProN W3" charset="0"/>
                <a:cs typeface="ヒラギノ角ゴ ProN W3" charset="0"/>
              </a:rPr>
              <a:t>developer.android.com</a:t>
            </a:r>
            <a:r>
              <a:rPr lang="en-US" dirty="0">
                <a:latin typeface="Trebuchet MS" charset="0"/>
                <a:ea typeface="ヒラギノ角ゴ ProN W3" charset="0"/>
                <a:cs typeface="ヒラギノ角ゴ ProN W3" charset="0"/>
              </a:rPr>
              <a:t>/reference/android/content/</a:t>
            </a:r>
            <a:r>
              <a:rPr lang="en-US" dirty="0" err="1">
                <a:latin typeface="Trebuchet MS" charset="0"/>
                <a:ea typeface="ヒラギノ角ゴ ProN W3" charset="0"/>
                <a:cs typeface="ヒラギノ角ゴ ProN W3" charset="0"/>
              </a:rPr>
              <a:t>BroadcastReceiver.html</a:t>
            </a:r>
            <a:endParaRPr lang="en-US" dirty="0">
              <a:latin typeface="Trebuchet MS" charset="0"/>
              <a:ea typeface="ヒラギノ角ゴ ProN W3" charset="0"/>
              <a:cs typeface="ヒラギノ角ゴ ProN W3" charset="0"/>
            </a:endParaRPr>
          </a:p>
        </p:txBody>
      </p:sp>
      <p:sp>
        <p:nvSpPr>
          <p:cNvPr id="7"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a:solidFill>
                  <a:srgbClr val="122956"/>
                </a:solidFill>
                <a:cs typeface="Trebuchet MS" charset="0"/>
              </a:rPr>
              <a:t>9</a:t>
            </a:r>
            <a:r>
              <a:rPr lang="en-US" sz="1200" b="1" dirty="0" smtClean="0">
                <a:solidFill>
                  <a:srgbClr val="122956"/>
                </a:solidFill>
                <a:cs typeface="Trebuchet MS" charset="0"/>
              </a:rPr>
              <a:t>-</a:t>
            </a:r>
            <a:fld id="{31B56995-E14C-B64F-86C9-12D6DB74A41E}" type="slidenum">
              <a:rPr lang="en-US" sz="1200" b="1">
                <a:solidFill>
                  <a:srgbClr val="122956"/>
                </a:solidFill>
                <a:cs typeface="Trebuchet MS" charset="0"/>
              </a:rPr>
              <a:pPr algn="l" eaLnBrk="1" hangingPunct="1"/>
              <a:t>11</a:t>
            </a:fld>
            <a:endParaRPr lang="en-US" sz="1200" b="1" dirty="0">
              <a:solidFill>
                <a:srgbClr val="122956"/>
              </a:solidFill>
              <a:cs typeface="Trebuchet MS" charset="0"/>
            </a:endParaRPr>
          </a:p>
        </p:txBody>
      </p:sp>
    </p:spTree>
    <p:extLst>
      <p:ext uri="{BB962C8B-B14F-4D97-AF65-F5344CB8AC3E}">
        <p14:creationId xmlns:p14="http://schemas.microsoft.com/office/powerpoint/2010/main" val="2728915198"/>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Android Vocabulary</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b="1" dirty="0" smtClean="0">
                <a:latin typeface="Trebuchet MS" charset="0"/>
                <a:ea typeface="ヒラギノ角ゴ ProN W3" charset="0"/>
                <a:cs typeface="ヒラギノ角ゴ ProN W3" charset="0"/>
              </a:rPr>
              <a:t>Intent</a:t>
            </a:r>
            <a:endParaRPr lang="en-US" dirty="0" smtClean="0">
              <a:latin typeface="Trebuchet MS" charset="0"/>
              <a:ea typeface="ヒラギノ角ゴ ProN W3" charset="0"/>
              <a:cs typeface="ヒラギノ角ゴ ProN W3" charset="0"/>
            </a:endParaRPr>
          </a:p>
          <a:p>
            <a:pPr eaLnBrk="1" hangingPunct="1"/>
            <a:endParaRPr lang="en-US" dirty="0" smtClean="0">
              <a:latin typeface="Trebuchet MS" charset="0"/>
              <a:ea typeface="ヒラギノ角ゴ ProN W3" charset="0"/>
              <a:cs typeface="ヒラギノ角ゴ ProN W3" charset="0"/>
            </a:endParaRPr>
          </a:p>
          <a:p>
            <a:pPr eaLnBrk="1" hangingPunct="1"/>
            <a:r>
              <a:rPr lang="en-US" dirty="0">
                <a:latin typeface="Trebuchet MS" charset="0"/>
                <a:ea typeface="ヒラギノ角ゴ ProN W3" charset="0"/>
                <a:cs typeface="ヒラギノ角ゴ ProN W3" charset="0"/>
              </a:rPr>
              <a:t>“Three of the core components of an application — activities, services, and broadcast receivers — are activated through messages, called intents.”</a:t>
            </a:r>
          </a:p>
          <a:p>
            <a:pPr eaLnBrk="1" hangingPunct="1"/>
            <a:endParaRPr lang="en-US" b="1" dirty="0" smtClean="0">
              <a:latin typeface="Trebuchet MS" charset="0"/>
              <a:ea typeface="ヒラギノ角ゴ ProN W3" charset="0"/>
              <a:cs typeface="ヒラギノ角ゴ ProN W3" charset="0"/>
            </a:endParaRPr>
          </a:p>
          <a:p>
            <a:pPr eaLnBrk="1" hangingPunct="1"/>
            <a:r>
              <a:rPr lang="en-US" dirty="0">
                <a:latin typeface="Trebuchet MS" charset="0"/>
                <a:ea typeface="ヒラギノ角ゴ ProN W3" charset="0"/>
                <a:cs typeface="ヒラギノ角ゴ ProN W3" charset="0"/>
              </a:rPr>
              <a:t>http://</a:t>
            </a:r>
            <a:r>
              <a:rPr lang="en-US" dirty="0" err="1">
                <a:latin typeface="Trebuchet MS" charset="0"/>
                <a:ea typeface="ヒラギノ角ゴ ProN W3" charset="0"/>
                <a:cs typeface="ヒラギノ角ゴ ProN W3" charset="0"/>
              </a:rPr>
              <a:t>developer.android.com</a:t>
            </a:r>
            <a:r>
              <a:rPr lang="en-US" dirty="0">
                <a:latin typeface="Trebuchet MS" charset="0"/>
                <a:ea typeface="ヒラギノ角ゴ ProN W3" charset="0"/>
                <a:cs typeface="ヒラギノ角ゴ ProN W3" charset="0"/>
              </a:rPr>
              <a:t>/guide/topics/intents/intents-</a:t>
            </a:r>
            <a:r>
              <a:rPr lang="en-US" dirty="0" err="1">
                <a:latin typeface="Trebuchet MS" charset="0"/>
                <a:ea typeface="ヒラギノ角ゴ ProN W3" charset="0"/>
                <a:cs typeface="ヒラギノ角ゴ ProN W3" charset="0"/>
              </a:rPr>
              <a:t>filters.html</a:t>
            </a:r>
            <a:endParaRPr lang="en-US" dirty="0">
              <a:latin typeface="Trebuchet MS" charset="0"/>
              <a:ea typeface="ヒラギノ角ゴ ProN W3" charset="0"/>
              <a:cs typeface="ヒラギノ角ゴ ProN W3" charset="0"/>
            </a:endParaRPr>
          </a:p>
        </p:txBody>
      </p:sp>
      <p:sp>
        <p:nvSpPr>
          <p:cNvPr id="7"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a:solidFill>
                  <a:srgbClr val="122956"/>
                </a:solidFill>
                <a:cs typeface="Trebuchet MS" charset="0"/>
              </a:rPr>
              <a:t>9</a:t>
            </a:r>
            <a:r>
              <a:rPr lang="en-US" sz="1200" b="1" dirty="0" smtClean="0">
                <a:solidFill>
                  <a:srgbClr val="122956"/>
                </a:solidFill>
                <a:cs typeface="Trebuchet MS" charset="0"/>
              </a:rPr>
              <a:t>-</a:t>
            </a:r>
            <a:fld id="{31B56995-E14C-B64F-86C9-12D6DB74A41E}" type="slidenum">
              <a:rPr lang="en-US" sz="1200" b="1">
                <a:solidFill>
                  <a:srgbClr val="122956"/>
                </a:solidFill>
                <a:cs typeface="Trebuchet MS" charset="0"/>
              </a:rPr>
              <a:pPr algn="l" eaLnBrk="1" hangingPunct="1"/>
              <a:t>12</a:t>
            </a:fld>
            <a:endParaRPr lang="en-US" sz="1200" b="1" dirty="0">
              <a:solidFill>
                <a:srgbClr val="122956"/>
              </a:solidFill>
              <a:cs typeface="Trebuchet MS" charset="0"/>
            </a:endParaRPr>
          </a:p>
        </p:txBody>
      </p:sp>
    </p:spTree>
    <p:extLst>
      <p:ext uri="{BB962C8B-B14F-4D97-AF65-F5344CB8AC3E}">
        <p14:creationId xmlns:p14="http://schemas.microsoft.com/office/powerpoint/2010/main" val="1205267019"/>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5"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6" name="Rectangle 5"/>
          <p:cNvSpPr>
            <a:spLocks noGrp="1" noChangeArrowheads="1"/>
          </p:cNvSpPr>
          <p:nvPr>
            <p:ph type="ctrTitle" idx="4294967295"/>
          </p:nvPr>
        </p:nvSpPr>
        <p:spPr>
          <a:xfrm>
            <a:off x="685800" y="2317750"/>
            <a:ext cx="7772400" cy="1470025"/>
          </a:xfrm>
        </p:spPr>
        <p:txBody>
          <a:bodyPr rIns="81279"/>
          <a:lstStyle/>
          <a:p>
            <a:pPr algn="ctr" eaLnBrk="1" hangingPunct="1"/>
            <a:r>
              <a:rPr lang="en-US" sz="3600" dirty="0" smtClean="0">
                <a:solidFill>
                  <a:srgbClr val="122956"/>
                </a:solidFill>
                <a:latin typeface="Trebuchet MS Bold Italic" charset="0"/>
                <a:ea typeface="ヒラギノ角ゴ ProN W6" charset="0"/>
                <a:cs typeface="ヒラギノ角ゴ ProN W6" charset="0"/>
                <a:sym typeface="Trebuchet MS Bold Italic" charset="0"/>
              </a:rPr>
              <a:t>All of these work in Ti</a:t>
            </a:r>
            <a:endParaRPr lang="en-US" sz="1400" dirty="0">
              <a:solidFill>
                <a:srgbClr val="122956"/>
              </a:solidFill>
              <a:latin typeface="Trebuchet MS Bold Italic" charset="0"/>
              <a:ea typeface="ヒラギノ角ゴ ProN W6" charset="0"/>
              <a:cs typeface="ヒラギノ角ゴ ProN W6" charset="0"/>
              <a:sym typeface="Trebuchet MS Bold Italic" charset="0"/>
            </a:endParaRPr>
          </a:p>
        </p:txBody>
      </p:sp>
      <p:sp>
        <p:nvSpPr>
          <p:cNvPr id="4"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a:solidFill>
                  <a:srgbClr val="122956"/>
                </a:solidFill>
                <a:cs typeface="Trebuchet MS" charset="0"/>
              </a:rPr>
              <a:t>9</a:t>
            </a:r>
            <a:r>
              <a:rPr lang="en-US" sz="1200" b="1" dirty="0" smtClean="0">
                <a:solidFill>
                  <a:srgbClr val="122956"/>
                </a:solidFill>
                <a:cs typeface="Trebuchet MS" charset="0"/>
              </a:rPr>
              <a:t>-</a:t>
            </a:r>
            <a:fld id="{31B56995-E14C-B64F-86C9-12D6DB74A41E}" type="slidenum">
              <a:rPr lang="en-US" sz="1200" b="1">
                <a:solidFill>
                  <a:srgbClr val="122956"/>
                </a:solidFill>
                <a:cs typeface="Trebuchet MS" charset="0"/>
              </a:rPr>
              <a:pPr algn="l" eaLnBrk="1" hangingPunct="1"/>
              <a:t>13</a:t>
            </a:fld>
            <a:endParaRPr lang="en-US" sz="1200" b="1" dirty="0">
              <a:solidFill>
                <a:srgbClr val="122956"/>
              </a:solidFill>
              <a:cs typeface="Trebuchet MS" charset="0"/>
            </a:endParaRPr>
          </a:p>
        </p:txBody>
      </p:sp>
    </p:spTree>
    <p:extLst>
      <p:ext uri="{BB962C8B-B14F-4D97-AF65-F5344CB8AC3E}">
        <p14:creationId xmlns:p14="http://schemas.microsoft.com/office/powerpoint/2010/main" val="2244081867"/>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Android Configuration</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dirty="0" smtClean="0">
                <a:latin typeface="Trebuchet MS" charset="0"/>
                <a:ea typeface="ヒラギノ角ゴ ProN W3" charset="0"/>
                <a:cs typeface="ヒラギノ角ゴ ProN W3" charset="0"/>
              </a:rPr>
              <a:t>Most of the core OS services are configured in </a:t>
            </a:r>
            <a:r>
              <a:rPr lang="en-US" dirty="0" err="1" smtClean="0">
                <a:latin typeface="Trebuchet MS" charset="0"/>
                <a:ea typeface="ヒラギノ角ゴ ProN W3" charset="0"/>
                <a:cs typeface="ヒラギノ角ゴ ProN W3" charset="0"/>
              </a:rPr>
              <a:t>AndroidManifest.xml</a:t>
            </a:r>
            <a:endParaRPr lang="en-US" dirty="0" smtClean="0">
              <a:latin typeface="Trebuchet MS" charset="0"/>
              <a:ea typeface="ヒラギノ角ゴ ProN W3" charset="0"/>
              <a:cs typeface="ヒラギノ角ゴ ProN W3" charset="0"/>
            </a:endParaRPr>
          </a:p>
          <a:p>
            <a:pPr eaLnBrk="1" hangingPunct="1"/>
            <a:endParaRPr lang="en-US" dirty="0">
              <a:latin typeface="Trebuchet MS" charset="0"/>
              <a:ea typeface="ヒラギノ角ゴ ProN W3" charset="0"/>
              <a:cs typeface="ヒラギノ角ゴ ProN W3" charset="0"/>
            </a:endParaRPr>
          </a:p>
          <a:p>
            <a:pPr eaLnBrk="1" hangingPunct="1"/>
            <a:r>
              <a:rPr lang="en-US" dirty="0" err="1" smtClean="0">
                <a:latin typeface="Trebuchet MS" charset="0"/>
                <a:ea typeface="ヒラギノ角ゴ ProN W3" charset="0"/>
                <a:cs typeface="ヒラギノ角ゴ ProN W3" charset="0"/>
              </a:rPr>
              <a:t>AndroidManifest.xml</a:t>
            </a:r>
            <a:r>
              <a:rPr lang="en-US" dirty="0" smtClean="0">
                <a:latin typeface="Trebuchet MS" charset="0"/>
                <a:ea typeface="ヒラギノ角ゴ ProN W3" charset="0"/>
                <a:cs typeface="ヒラギノ角ゴ ProN W3" charset="0"/>
              </a:rPr>
              <a:t> properties can be configured in </a:t>
            </a:r>
            <a:r>
              <a:rPr lang="en-US" dirty="0" err="1" smtClean="0">
                <a:latin typeface="Trebuchet MS" charset="0"/>
                <a:ea typeface="ヒラギノ角ゴ ProN W3" charset="0"/>
                <a:cs typeface="ヒラギノ角ゴ ProN W3" charset="0"/>
              </a:rPr>
              <a:t>tiapp.xml</a:t>
            </a:r>
            <a:endParaRPr lang="en-US" dirty="0" smtClean="0">
              <a:latin typeface="Trebuchet MS" charset="0"/>
              <a:ea typeface="ヒラギノ角ゴ ProN W3" charset="0"/>
              <a:cs typeface="ヒラギノ角ゴ ProN W3" charset="0"/>
            </a:endParaRP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You can also have a custom </a:t>
            </a:r>
            <a:r>
              <a:rPr lang="en-US" dirty="0" err="1" smtClean="0">
                <a:latin typeface="Trebuchet MS" charset="0"/>
                <a:ea typeface="ヒラギノ角ゴ ProN W3" charset="0"/>
                <a:cs typeface="ヒラギノ角ゴ ProN W3" charset="0"/>
              </a:rPr>
              <a:t>AndroidManifest.xml</a:t>
            </a:r>
            <a:endParaRPr lang="en-US" dirty="0" smtClean="0">
              <a:latin typeface="Trebuchet MS" charset="0"/>
              <a:ea typeface="ヒラギノ角ゴ ProN W3" charset="0"/>
              <a:cs typeface="ヒラギノ角ゴ ProN W3" charset="0"/>
            </a:endParaRP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Demo: </a:t>
            </a:r>
            <a:r>
              <a:rPr lang="en-US" dirty="0" err="1" smtClean="0">
                <a:latin typeface="Trebuchet MS" charset="0"/>
                <a:ea typeface="ヒラギノ角ゴ ProN W3" charset="0"/>
                <a:cs typeface="ヒラギノ角ゴ ProN W3" charset="0"/>
              </a:rPr>
              <a:t>tiapp.xml</a:t>
            </a:r>
            <a:r>
              <a:rPr lang="en-US" dirty="0" smtClean="0">
                <a:latin typeface="Trebuchet MS" charset="0"/>
                <a:ea typeface="ヒラギノ角ゴ ProN W3" charset="0"/>
                <a:cs typeface="ヒラギノ角ゴ ProN W3" charset="0"/>
              </a:rPr>
              <a:t> </a:t>
            </a:r>
            <a:r>
              <a:rPr lang="en-US" dirty="0" err="1" smtClean="0">
                <a:latin typeface="Trebuchet MS" charset="0"/>
                <a:ea typeface="ヒラギノ角ゴ ProN W3" charset="0"/>
                <a:cs typeface="ヒラギノ角ゴ ProN W3" charset="0"/>
              </a:rPr>
              <a:t>config</a:t>
            </a:r>
            <a:r>
              <a:rPr lang="en-US" dirty="0" smtClean="0">
                <a:latin typeface="Trebuchet MS" charset="0"/>
                <a:ea typeface="ヒラギノ角ゴ ProN W3" charset="0"/>
                <a:cs typeface="ヒラギノ角ゴ ProN W3" charset="0"/>
              </a:rPr>
              <a:t> and custom </a:t>
            </a:r>
            <a:r>
              <a:rPr lang="en-US" dirty="0" err="1" smtClean="0">
                <a:latin typeface="Trebuchet MS" charset="0"/>
                <a:ea typeface="ヒラギノ角ゴ ProN W3" charset="0"/>
                <a:cs typeface="ヒラギノ角ゴ ProN W3" charset="0"/>
              </a:rPr>
              <a:t>AndroidManifest.xml</a:t>
            </a:r>
            <a:r>
              <a:rPr lang="en-US" dirty="0" smtClean="0">
                <a:latin typeface="Trebuchet MS" charset="0"/>
                <a:ea typeface="ヒラギノ角ゴ ProN W3" charset="0"/>
                <a:cs typeface="ヒラギノ角ゴ ProN W3" charset="0"/>
              </a:rPr>
              <a:t> </a:t>
            </a:r>
            <a:endParaRPr lang="en-US" dirty="0">
              <a:latin typeface="Trebuchet MS" charset="0"/>
              <a:ea typeface="ヒラギノ角ゴ ProN W3" charset="0"/>
              <a:cs typeface="ヒラギノ角ゴ ProN W3" charset="0"/>
            </a:endParaRPr>
          </a:p>
        </p:txBody>
      </p:sp>
      <p:sp>
        <p:nvSpPr>
          <p:cNvPr id="7"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a:solidFill>
                  <a:srgbClr val="122956"/>
                </a:solidFill>
                <a:cs typeface="Trebuchet MS" charset="0"/>
              </a:rPr>
              <a:t>9</a:t>
            </a:r>
            <a:r>
              <a:rPr lang="en-US" sz="1200" b="1" dirty="0" smtClean="0">
                <a:solidFill>
                  <a:srgbClr val="122956"/>
                </a:solidFill>
                <a:cs typeface="Trebuchet MS" charset="0"/>
              </a:rPr>
              <a:t>-</a:t>
            </a:r>
            <a:fld id="{31B56995-E14C-B64F-86C9-12D6DB74A41E}" type="slidenum">
              <a:rPr lang="en-US" sz="1200" b="1">
                <a:solidFill>
                  <a:srgbClr val="122956"/>
                </a:solidFill>
                <a:cs typeface="Trebuchet MS" charset="0"/>
              </a:rPr>
              <a:pPr algn="l" eaLnBrk="1" hangingPunct="1"/>
              <a:t>14</a:t>
            </a:fld>
            <a:endParaRPr lang="en-US" sz="1200" b="1" dirty="0">
              <a:solidFill>
                <a:srgbClr val="122956"/>
              </a:solidFill>
              <a:cs typeface="Trebuchet MS" charset="0"/>
            </a:endParaRPr>
          </a:p>
        </p:txBody>
      </p:sp>
    </p:spTree>
    <p:extLst>
      <p:ext uri="{BB962C8B-B14F-4D97-AF65-F5344CB8AC3E}">
        <p14:creationId xmlns:p14="http://schemas.microsoft.com/office/powerpoint/2010/main" val="2327060014"/>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5"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6" name="Rectangle 5"/>
          <p:cNvSpPr>
            <a:spLocks noGrp="1" noChangeArrowheads="1"/>
          </p:cNvSpPr>
          <p:nvPr>
            <p:ph type="ctrTitle" idx="4294967295"/>
          </p:nvPr>
        </p:nvSpPr>
        <p:spPr>
          <a:xfrm>
            <a:off x="685800" y="2317750"/>
            <a:ext cx="7772400" cy="1470025"/>
          </a:xfrm>
        </p:spPr>
        <p:txBody>
          <a:bodyPr rIns="81279"/>
          <a:lstStyle/>
          <a:p>
            <a:pPr algn="ctr" eaLnBrk="1" hangingPunct="1"/>
            <a:r>
              <a:rPr lang="en-US" sz="3600" dirty="0" smtClean="0">
                <a:solidFill>
                  <a:srgbClr val="122956"/>
                </a:solidFill>
                <a:latin typeface="Trebuchet MS Bold Italic" charset="0"/>
                <a:ea typeface="ヒラギノ角ゴ ProN W6" charset="0"/>
                <a:cs typeface="ヒラギノ角ゴ ProN W6" charset="0"/>
                <a:sym typeface="Trebuchet MS Bold Italic" charset="0"/>
              </a:rPr>
              <a:t>Android UI APIs</a:t>
            </a:r>
            <a:endParaRPr lang="en-US" sz="1400" dirty="0">
              <a:solidFill>
                <a:srgbClr val="122956"/>
              </a:solidFill>
              <a:latin typeface="Trebuchet MS Bold Italic" charset="0"/>
              <a:ea typeface="ヒラギノ角ゴ ProN W6" charset="0"/>
              <a:cs typeface="ヒラギノ角ゴ ProN W6" charset="0"/>
              <a:sym typeface="Trebuchet MS Bold Italic" charset="0"/>
            </a:endParaRPr>
          </a:p>
        </p:txBody>
      </p:sp>
      <p:sp>
        <p:nvSpPr>
          <p:cNvPr id="4"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a:solidFill>
                  <a:srgbClr val="122956"/>
                </a:solidFill>
                <a:cs typeface="Trebuchet MS" charset="0"/>
              </a:rPr>
              <a:t>9</a:t>
            </a:r>
            <a:r>
              <a:rPr lang="en-US" sz="1200" b="1" dirty="0" smtClean="0">
                <a:solidFill>
                  <a:srgbClr val="122956"/>
                </a:solidFill>
                <a:cs typeface="Trebuchet MS" charset="0"/>
              </a:rPr>
              <a:t>-</a:t>
            </a:r>
            <a:fld id="{31B56995-E14C-B64F-86C9-12D6DB74A41E}" type="slidenum">
              <a:rPr lang="en-US" sz="1200" b="1">
                <a:solidFill>
                  <a:srgbClr val="122956"/>
                </a:solidFill>
                <a:cs typeface="Trebuchet MS" charset="0"/>
              </a:rPr>
              <a:pPr algn="l" eaLnBrk="1" hangingPunct="1"/>
              <a:t>15</a:t>
            </a:fld>
            <a:endParaRPr lang="en-US" sz="1200" b="1" dirty="0">
              <a:solidFill>
                <a:srgbClr val="122956"/>
              </a:solidFill>
              <a:cs typeface="Trebuchet MS" charset="0"/>
            </a:endParaRPr>
          </a:p>
        </p:txBody>
      </p:sp>
    </p:spTree>
    <p:extLst>
      <p:ext uri="{BB962C8B-B14F-4D97-AF65-F5344CB8AC3E}">
        <p14:creationId xmlns:p14="http://schemas.microsoft.com/office/powerpoint/2010/main" val="4279989700"/>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Windows</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dirty="0" smtClean="0">
                <a:latin typeface="Trebuchet MS" charset="0"/>
                <a:ea typeface="ヒラギノ角ゴ ProN W3" charset="0"/>
                <a:cs typeface="ヒラギノ角ゴ ProN W3" charset="0"/>
              </a:rPr>
              <a:t>Title bar is only present under specific conditions – depends on how you open the window</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Windows are generally associated with an Android activity (though not always)</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Not quite as nimble as iOS windows in terms of animation</a:t>
            </a:r>
          </a:p>
          <a:p>
            <a:pPr eaLnBrk="1" hangingPunct="1"/>
            <a:endParaRPr lang="en-US" dirty="0">
              <a:latin typeface="Trebuchet MS" charset="0"/>
              <a:ea typeface="ヒラギノ角ゴ ProN W3" charset="0"/>
              <a:cs typeface="ヒラギノ角ゴ ProN W3" charset="0"/>
            </a:endParaRPr>
          </a:p>
          <a:p>
            <a:pPr eaLnBrk="1" hangingPunct="1"/>
            <a:r>
              <a:rPr lang="en-US" dirty="0">
                <a:latin typeface="Trebuchet MS" charset="0"/>
                <a:ea typeface="ヒラギノ角ゴ ProN W3" charset="0"/>
                <a:cs typeface="ヒラギノ角ゴ ProN W3" charset="0"/>
              </a:rPr>
              <a:t>http://</a:t>
            </a:r>
            <a:r>
              <a:rPr lang="en-US" dirty="0" err="1">
                <a:latin typeface="Trebuchet MS" charset="0"/>
                <a:ea typeface="ヒラギノ角ゴ ProN W3" charset="0"/>
                <a:cs typeface="ヒラギノ角ゴ ProN W3" charset="0"/>
              </a:rPr>
              <a:t>wiki.appcelerator.org</a:t>
            </a:r>
            <a:r>
              <a:rPr lang="en-US" dirty="0">
                <a:latin typeface="Trebuchet MS" charset="0"/>
                <a:ea typeface="ヒラギノ角ゴ ProN W3" charset="0"/>
                <a:cs typeface="ヒラギノ角ゴ ProN W3" charset="0"/>
              </a:rPr>
              <a:t>/display/guides/</a:t>
            </a:r>
            <a:r>
              <a:rPr lang="en-US" dirty="0" err="1">
                <a:latin typeface="Trebuchet MS" charset="0"/>
                <a:ea typeface="ヒラギノ角ゴ ProN W3" charset="0"/>
                <a:cs typeface="ヒラギノ角ゴ ProN W3" charset="0"/>
              </a:rPr>
              <a:t>Module+Developer+Guide+for+Android</a:t>
            </a:r>
            <a:r>
              <a:rPr lang="en-US" dirty="0" smtClean="0">
                <a:latin typeface="Trebuchet MS" charset="0"/>
                <a:ea typeface="ヒラギノ角ゴ ProN W3" charset="0"/>
                <a:cs typeface="ヒラギノ角ゴ ProN W3" charset="0"/>
              </a:rPr>
              <a:t>#</a:t>
            </a:r>
            <a:br>
              <a:rPr lang="en-US" dirty="0" smtClean="0">
                <a:latin typeface="Trebuchet MS" charset="0"/>
                <a:ea typeface="ヒラギノ角ゴ ProN W3" charset="0"/>
                <a:cs typeface="ヒラギノ角ゴ ProN W3" charset="0"/>
              </a:rPr>
            </a:br>
            <a:r>
              <a:rPr lang="en-US" dirty="0" err="1" smtClean="0">
                <a:latin typeface="Trebuchet MS" charset="0"/>
                <a:ea typeface="ヒラギノ角ゴ ProN W3" charset="0"/>
                <a:cs typeface="ヒラギノ角ゴ ProN W3" charset="0"/>
              </a:rPr>
              <a:t>ModuleDeveloperGuideforAndroid</a:t>
            </a:r>
            <a:r>
              <a:rPr lang="en-US" dirty="0" err="1">
                <a:latin typeface="Trebuchet MS" charset="0"/>
                <a:ea typeface="ヒラギノ角ゴ ProN W3" charset="0"/>
                <a:cs typeface="ヒラギノ角ゴ ProN W3" charset="0"/>
              </a:rPr>
              <a:t>-HeavyweightandLightweightWindows</a:t>
            </a:r>
            <a:endParaRPr lang="en-US" dirty="0" smtClean="0">
              <a:latin typeface="Trebuchet MS" charset="0"/>
              <a:ea typeface="ヒラギノ角ゴ ProN W3" charset="0"/>
              <a:cs typeface="ヒラギノ角ゴ ProN W3" charset="0"/>
            </a:endParaRPr>
          </a:p>
        </p:txBody>
      </p:sp>
      <p:sp>
        <p:nvSpPr>
          <p:cNvPr id="7"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a:solidFill>
                  <a:srgbClr val="122956"/>
                </a:solidFill>
                <a:cs typeface="Trebuchet MS" charset="0"/>
              </a:rPr>
              <a:t>9</a:t>
            </a:r>
            <a:r>
              <a:rPr lang="en-US" sz="1200" b="1" dirty="0" smtClean="0">
                <a:solidFill>
                  <a:srgbClr val="122956"/>
                </a:solidFill>
                <a:cs typeface="Trebuchet MS" charset="0"/>
              </a:rPr>
              <a:t>-</a:t>
            </a:r>
            <a:fld id="{31B56995-E14C-B64F-86C9-12D6DB74A41E}" type="slidenum">
              <a:rPr lang="en-US" sz="1200" b="1">
                <a:solidFill>
                  <a:srgbClr val="122956"/>
                </a:solidFill>
                <a:cs typeface="Trebuchet MS" charset="0"/>
              </a:rPr>
              <a:pPr algn="l" eaLnBrk="1" hangingPunct="1"/>
              <a:t>16</a:t>
            </a:fld>
            <a:endParaRPr lang="en-US" sz="1200" b="1" dirty="0">
              <a:solidFill>
                <a:srgbClr val="122956"/>
              </a:solidFill>
              <a:cs typeface="Trebuchet MS" charset="0"/>
            </a:endParaRPr>
          </a:p>
        </p:txBody>
      </p:sp>
    </p:spTree>
    <p:extLst>
      <p:ext uri="{BB962C8B-B14F-4D97-AF65-F5344CB8AC3E}">
        <p14:creationId xmlns:p14="http://schemas.microsoft.com/office/powerpoint/2010/main" val="2127583685"/>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Hardware Menu</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dirty="0" smtClean="0">
                <a:latin typeface="Trebuchet MS" charset="0"/>
                <a:ea typeface="ヒラギノ角ゴ ProN W3" charset="0"/>
                <a:cs typeface="ヒラギノ角ゴ ProN W3" charset="0"/>
              </a:rPr>
              <a:t>Menu of options displayed when hardware button is pressed</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Associated with an activity (a Titanium Window)</a:t>
            </a:r>
          </a:p>
          <a:p>
            <a:pPr eaLnBrk="1" hangingPunct="1"/>
            <a:endParaRPr lang="en-US" dirty="0">
              <a:latin typeface="Trebuchet MS" charset="0"/>
              <a:ea typeface="ヒラギノ角ゴ ProN W3" charset="0"/>
              <a:cs typeface="ヒラギノ角ゴ ProN W3" charset="0"/>
            </a:endParaRPr>
          </a:p>
          <a:p>
            <a:pPr eaLnBrk="1" hangingPunct="1"/>
            <a:r>
              <a:rPr lang="en-US" dirty="0" err="1" smtClean="0">
                <a:latin typeface="Trebuchet MS" charset="0"/>
                <a:ea typeface="ヒラギノ角ゴ ProN W3" charset="0"/>
                <a:cs typeface="ヒラギノ角ゴ ProN W3" charset="0"/>
              </a:rPr>
              <a:t>TabGroup</a:t>
            </a:r>
            <a:r>
              <a:rPr lang="en-US" dirty="0" smtClean="0">
                <a:latin typeface="Trebuchet MS" charset="0"/>
                <a:ea typeface="ヒラギノ角ゴ ProN W3" charset="0"/>
                <a:cs typeface="ヒラギノ角ゴ ProN W3" charset="0"/>
              </a:rPr>
              <a:t> has N activities, and can have N menus</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Can configure text and icons</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Demo: Menu creation options</a:t>
            </a:r>
            <a:endParaRPr lang="en-US" dirty="0">
              <a:latin typeface="Trebuchet MS" charset="0"/>
              <a:ea typeface="ヒラギノ角ゴ ProN W3" charset="0"/>
              <a:cs typeface="ヒラギノ角ゴ ProN W3" charset="0"/>
            </a:endParaRPr>
          </a:p>
        </p:txBody>
      </p:sp>
      <p:sp>
        <p:nvSpPr>
          <p:cNvPr id="7"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a:solidFill>
                  <a:srgbClr val="122956"/>
                </a:solidFill>
                <a:cs typeface="Trebuchet MS" charset="0"/>
              </a:rPr>
              <a:t>9</a:t>
            </a:r>
            <a:r>
              <a:rPr lang="en-US" sz="1200" b="1" dirty="0" smtClean="0">
                <a:solidFill>
                  <a:srgbClr val="122956"/>
                </a:solidFill>
                <a:cs typeface="Trebuchet MS" charset="0"/>
              </a:rPr>
              <a:t>-</a:t>
            </a:r>
            <a:fld id="{31B56995-E14C-B64F-86C9-12D6DB74A41E}" type="slidenum">
              <a:rPr lang="en-US" sz="1200" b="1">
                <a:solidFill>
                  <a:srgbClr val="122956"/>
                </a:solidFill>
                <a:cs typeface="Trebuchet MS" charset="0"/>
              </a:rPr>
              <a:pPr algn="l" eaLnBrk="1" hangingPunct="1"/>
              <a:t>17</a:t>
            </a:fld>
            <a:endParaRPr lang="en-US" sz="1200" b="1" dirty="0">
              <a:solidFill>
                <a:srgbClr val="122956"/>
              </a:solidFill>
              <a:cs typeface="Trebuchet MS" charset="0"/>
            </a:endParaRPr>
          </a:p>
        </p:txBody>
      </p:sp>
    </p:spTree>
    <p:extLst>
      <p:ext uri="{BB962C8B-B14F-4D97-AF65-F5344CB8AC3E}">
        <p14:creationId xmlns:p14="http://schemas.microsoft.com/office/powerpoint/2010/main" val="925164705"/>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Android Labels</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dirty="0" smtClean="0">
                <a:latin typeface="Trebuchet MS" charset="0"/>
                <a:ea typeface="ヒラギノ角ゴ ProN W3" charset="0"/>
                <a:cs typeface="ヒラギノ角ゴ ProN W3" charset="0"/>
              </a:rPr>
              <a:t>Much more capable than iOS Labels</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Styling properties on creation same cross platform</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Android can display inline HTML (basic formatting tags)</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Android can display links inline (web, </a:t>
            </a:r>
            <a:r>
              <a:rPr lang="en-US" dirty="0" err="1" smtClean="0">
                <a:latin typeface="Trebuchet MS" charset="0"/>
                <a:ea typeface="ヒラギノ角ゴ ProN W3" charset="0"/>
                <a:cs typeface="ヒラギノ角ゴ ProN W3" charset="0"/>
              </a:rPr>
              <a:t>tel</a:t>
            </a:r>
            <a:r>
              <a:rPr lang="en-US" dirty="0" smtClean="0">
                <a:latin typeface="Trebuchet MS" charset="0"/>
                <a:ea typeface="ヒラギノ角ゴ ProN W3" charset="0"/>
                <a:cs typeface="ヒラギノ角ゴ ProN W3" charset="0"/>
              </a:rPr>
              <a:t>, maps)</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Demo: Label gymnastics</a:t>
            </a:r>
            <a:endParaRPr lang="en-US" dirty="0">
              <a:latin typeface="Trebuchet MS" charset="0"/>
              <a:ea typeface="ヒラギノ角ゴ ProN W3" charset="0"/>
              <a:cs typeface="ヒラギノ角ゴ ProN W3" charset="0"/>
            </a:endParaRPr>
          </a:p>
        </p:txBody>
      </p:sp>
      <p:sp>
        <p:nvSpPr>
          <p:cNvPr id="7"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a:solidFill>
                  <a:srgbClr val="122956"/>
                </a:solidFill>
                <a:cs typeface="Trebuchet MS" charset="0"/>
              </a:rPr>
              <a:t>9</a:t>
            </a:r>
            <a:r>
              <a:rPr lang="en-US" sz="1200" b="1" dirty="0" smtClean="0">
                <a:solidFill>
                  <a:srgbClr val="122956"/>
                </a:solidFill>
                <a:cs typeface="Trebuchet MS" charset="0"/>
              </a:rPr>
              <a:t>-</a:t>
            </a:r>
            <a:fld id="{31B56995-E14C-B64F-86C9-12D6DB74A41E}" type="slidenum">
              <a:rPr lang="en-US" sz="1200" b="1">
                <a:solidFill>
                  <a:srgbClr val="122956"/>
                </a:solidFill>
                <a:cs typeface="Trebuchet MS" charset="0"/>
              </a:rPr>
              <a:pPr algn="l" eaLnBrk="1" hangingPunct="1"/>
              <a:t>18</a:t>
            </a:fld>
            <a:endParaRPr lang="en-US" sz="1200" b="1" dirty="0">
              <a:solidFill>
                <a:srgbClr val="122956"/>
              </a:solidFill>
              <a:cs typeface="Trebuchet MS" charset="0"/>
            </a:endParaRPr>
          </a:p>
        </p:txBody>
      </p:sp>
    </p:spTree>
    <p:extLst>
      <p:ext uri="{BB962C8B-B14F-4D97-AF65-F5344CB8AC3E}">
        <p14:creationId xmlns:p14="http://schemas.microsoft.com/office/powerpoint/2010/main" val="3003615075"/>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Toast Notifications</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3733800" cy="4826000"/>
          </a:xfrm>
        </p:spPr>
        <p:txBody>
          <a:bodyPr rIns="81279"/>
          <a:lstStyle/>
          <a:p>
            <a:pPr eaLnBrk="1" hangingPunct="1"/>
            <a:r>
              <a:rPr lang="en-US" dirty="0" smtClean="0">
                <a:latin typeface="Trebuchet MS" charset="0"/>
                <a:ea typeface="ヒラギノ角ゴ ProN W3" charset="0"/>
                <a:cs typeface="ヒラギノ角ゴ ProN W3" charset="0"/>
              </a:rPr>
              <a:t>Simple text display over all activities</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Can control positioning on screen</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Rendering will be different based on OS version and skin</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Demo: Notification</a:t>
            </a:r>
            <a:endParaRPr lang="en-US" dirty="0">
              <a:latin typeface="Trebuchet MS" charset="0"/>
              <a:ea typeface="ヒラギノ角ゴ ProN W3" charset="0"/>
              <a:cs typeface="ヒラギノ角ゴ ProN W3" charset="0"/>
            </a:endParaRPr>
          </a:p>
        </p:txBody>
      </p:sp>
      <p:pic>
        <p:nvPicPr>
          <p:cNvPr id="2" name="Picture 1"/>
          <p:cNvPicPr>
            <a:picLocks noChangeAspect="1"/>
          </p:cNvPicPr>
          <p:nvPr/>
        </p:nvPicPr>
        <p:blipFill>
          <a:blip r:embed="rId5"/>
          <a:stretch>
            <a:fillRect/>
          </a:stretch>
        </p:blipFill>
        <p:spPr>
          <a:xfrm>
            <a:off x="5334000" y="1219200"/>
            <a:ext cx="2955161" cy="4914900"/>
          </a:xfrm>
          <a:prstGeom prst="rect">
            <a:avLst/>
          </a:prstGeom>
        </p:spPr>
      </p:pic>
      <p:sp>
        <p:nvSpPr>
          <p:cNvPr id="8"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a:solidFill>
                  <a:srgbClr val="122956"/>
                </a:solidFill>
                <a:cs typeface="Trebuchet MS" charset="0"/>
              </a:rPr>
              <a:t>9</a:t>
            </a:r>
            <a:r>
              <a:rPr lang="en-US" sz="1200" b="1" dirty="0" smtClean="0">
                <a:solidFill>
                  <a:srgbClr val="122956"/>
                </a:solidFill>
                <a:cs typeface="Trebuchet MS" charset="0"/>
              </a:rPr>
              <a:t>-</a:t>
            </a:r>
            <a:fld id="{31B56995-E14C-B64F-86C9-12D6DB74A41E}" type="slidenum">
              <a:rPr lang="en-US" sz="1200" b="1">
                <a:solidFill>
                  <a:srgbClr val="122956"/>
                </a:solidFill>
                <a:cs typeface="Trebuchet MS" charset="0"/>
              </a:rPr>
              <a:pPr algn="l" eaLnBrk="1" hangingPunct="1"/>
              <a:t>19</a:t>
            </a:fld>
            <a:endParaRPr lang="en-US" sz="1200" b="1" dirty="0">
              <a:solidFill>
                <a:srgbClr val="122956"/>
              </a:solidFill>
              <a:cs typeface="Trebuchet MS" charset="0"/>
            </a:endParaRPr>
          </a:p>
        </p:txBody>
      </p:sp>
    </p:spTree>
    <p:extLst>
      <p:ext uri="{BB962C8B-B14F-4D97-AF65-F5344CB8AC3E}">
        <p14:creationId xmlns:p14="http://schemas.microsoft.com/office/powerpoint/2010/main" val="2381331807"/>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a:latin typeface="Trebuchet MS Bold" charset="0"/>
                <a:ea typeface="ヒラギノ角ゴ ProN W6" charset="0"/>
                <a:cs typeface="ヒラギノ角ゴ ProN W6" charset="0"/>
              </a:rPr>
              <a:t>Agenda</a:t>
            </a:r>
          </a:p>
        </p:txBody>
      </p:sp>
      <p:sp>
        <p:nvSpPr>
          <p:cNvPr id="12293" name="Rectangle 7"/>
          <p:cNvSpPr>
            <a:spLocks noGrp="1" noChangeArrowheads="1"/>
          </p:cNvSpPr>
          <p:nvPr>
            <p:ph idx="1"/>
          </p:nvPr>
        </p:nvSpPr>
        <p:spPr>
          <a:xfrm>
            <a:off x="152400" y="1346200"/>
            <a:ext cx="8229600" cy="5359400"/>
          </a:xfrm>
        </p:spPr>
        <p:txBody>
          <a:bodyPr rIns="81279"/>
          <a:lstStyle/>
          <a:p>
            <a:pPr indent="0" eaLnBrk="1" hangingPunct="1"/>
            <a:r>
              <a:rPr lang="en-US" dirty="0" smtClean="0">
                <a:latin typeface="Trebuchet MS" charset="0"/>
                <a:ea typeface="ヒラギノ角ゴ ProN W3" charset="0"/>
                <a:cs typeface="ヒラギノ角ゴ ProN W3" charset="0"/>
              </a:rPr>
              <a:t>Platform characteristics</a:t>
            </a:r>
          </a:p>
          <a:p>
            <a:pPr indent="0" eaLnBrk="1" hangingPunct="1"/>
            <a:r>
              <a:rPr lang="en-US" dirty="0">
                <a:latin typeface="Trebuchet MS" charset="0"/>
                <a:ea typeface="ヒラギノ角ゴ ProN W3" charset="0"/>
                <a:cs typeface="ヒラギノ角ゴ ProN W3" charset="0"/>
              </a:rPr>
              <a:t/>
            </a:r>
            <a:br>
              <a:rPr lang="en-US" dirty="0">
                <a:latin typeface="Trebuchet MS" charset="0"/>
                <a:ea typeface="ヒラギノ角ゴ ProN W3" charset="0"/>
                <a:cs typeface="ヒラギノ角ゴ ProN W3" charset="0"/>
              </a:rPr>
            </a:br>
            <a:r>
              <a:rPr lang="en-US" dirty="0" smtClean="0">
                <a:latin typeface="Trebuchet MS" charset="0"/>
                <a:ea typeface="ヒラギノ角ゴ ProN W3" charset="0"/>
                <a:cs typeface="ヒラギノ角ゴ ProN W3" charset="0"/>
              </a:rPr>
              <a:t>Android vocabulary</a:t>
            </a:r>
          </a:p>
          <a:p>
            <a:pPr indent="0" eaLnBrk="1" hangingPunct="1"/>
            <a:endParaRPr lang="en-US" dirty="0">
              <a:latin typeface="Trebuchet MS" charset="0"/>
              <a:ea typeface="ヒラギノ角ゴ ProN W3" charset="0"/>
              <a:cs typeface="ヒラギノ角ゴ ProN W3" charset="0"/>
            </a:endParaRPr>
          </a:p>
          <a:p>
            <a:pPr indent="0" eaLnBrk="1" hangingPunct="1"/>
            <a:r>
              <a:rPr lang="en-US" dirty="0" smtClean="0">
                <a:latin typeface="Trebuchet MS" charset="0"/>
                <a:ea typeface="ヒラギノ角ゴ ProN W3" charset="0"/>
                <a:cs typeface="ヒラギノ角ゴ ProN W3" charset="0"/>
              </a:rPr>
              <a:t>Android Specific Configuration Options</a:t>
            </a:r>
          </a:p>
          <a:p>
            <a:pPr indent="0" eaLnBrk="1" hangingPunct="1"/>
            <a:endParaRPr lang="en-US" dirty="0">
              <a:latin typeface="Trebuchet MS" charset="0"/>
              <a:ea typeface="ヒラギノ角ゴ ProN W3" charset="0"/>
              <a:cs typeface="ヒラギノ角ゴ ProN W3" charset="0"/>
            </a:endParaRPr>
          </a:p>
          <a:p>
            <a:pPr indent="0" eaLnBrk="1" hangingPunct="1"/>
            <a:r>
              <a:rPr lang="en-US" dirty="0" smtClean="0">
                <a:latin typeface="Trebuchet MS" charset="0"/>
                <a:ea typeface="ヒラギノ角ゴ ProN W3" charset="0"/>
                <a:cs typeface="ヒラギノ角ゴ ProN W3" charset="0"/>
              </a:rPr>
              <a:t>Android Specific UI APIs</a:t>
            </a:r>
          </a:p>
          <a:p>
            <a:pPr indent="0" eaLnBrk="1" hangingPunct="1"/>
            <a:endParaRPr lang="en-US" dirty="0">
              <a:latin typeface="Trebuchet MS" charset="0"/>
              <a:ea typeface="ヒラギノ角ゴ ProN W3" charset="0"/>
              <a:cs typeface="ヒラギノ角ゴ ProN W3" charset="0"/>
            </a:endParaRPr>
          </a:p>
          <a:p>
            <a:pPr indent="0" eaLnBrk="1" hangingPunct="1"/>
            <a:r>
              <a:rPr lang="en-US" dirty="0" smtClean="0">
                <a:latin typeface="Trebuchet MS" charset="0"/>
                <a:ea typeface="ヒラギノ角ゴ ProN W3" charset="0"/>
                <a:cs typeface="ヒラギノ角ゴ ProN W3" charset="0"/>
              </a:rPr>
              <a:t>Android Specific Non-visual APIs</a:t>
            </a:r>
          </a:p>
          <a:p>
            <a:pPr indent="0" eaLnBrk="1" hangingPunct="1"/>
            <a:endParaRPr lang="en-US" dirty="0">
              <a:latin typeface="Trebuchet MS" charset="0"/>
              <a:ea typeface="ヒラギノ角ゴ ProN W3" charset="0"/>
              <a:cs typeface="ヒラギノ角ゴ ProN W3" charset="0"/>
            </a:endParaRPr>
          </a:p>
          <a:p>
            <a:pPr indent="0" eaLnBrk="1" hangingPunct="1"/>
            <a:r>
              <a:rPr lang="en-US" dirty="0" smtClean="0">
                <a:latin typeface="Trebuchet MS" charset="0"/>
                <a:ea typeface="ヒラギノ角ゴ ProN W3" charset="0"/>
                <a:cs typeface="ヒラギノ角ゴ ProN W3" charset="0"/>
              </a:rPr>
              <a:t>Lab</a:t>
            </a:r>
            <a:endParaRPr lang="en-US" dirty="0">
              <a:latin typeface="Trebuchet MS" charset="0"/>
              <a:ea typeface="ヒラギノ角ゴ ProN W3" charset="0"/>
              <a:cs typeface="ヒラギノ角ゴ ProN W3" charset="0"/>
            </a:endParaRPr>
          </a:p>
        </p:txBody>
      </p:sp>
      <p:sp>
        <p:nvSpPr>
          <p:cNvPr id="7"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a:solidFill>
                  <a:srgbClr val="122956"/>
                </a:solidFill>
                <a:cs typeface="Trebuchet MS" charset="0"/>
              </a:rPr>
              <a:t>9</a:t>
            </a:r>
            <a:r>
              <a:rPr lang="en-US" sz="1200" b="1" dirty="0" smtClean="0">
                <a:solidFill>
                  <a:srgbClr val="122956"/>
                </a:solidFill>
                <a:cs typeface="Trebuchet MS" charset="0"/>
              </a:rPr>
              <a:t>-</a:t>
            </a:r>
            <a:fld id="{31B56995-E14C-B64F-86C9-12D6DB74A41E}" type="slidenum">
              <a:rPr lang="en-US" sz="1200" b="1">
                <a:solidFill>
                  <a:srgbClr val="122956"/>
                </a:solidFill>
                <a:cs typeface="Trebuchet MS" charset="0"/>
              </a:rPr>
              <a:pPr algn="l" eaLnBrk="1" hangingPunct="1"/>
              <a:t>2</a:t>
            </a:fld>
            <a:endParaRPr lang="en-US" sz="1200" b="1" dirty="0">
              <a:solidFill>
                <a:srgbClr val="122956"/>
              </a:solidFill>
              <a:cs typeface="Trebuchet MS" charset="0"/>
            </a:endParaRPr>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Hijacking the Back Button</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dirty="0" smtClean="0">
                <a:latin typeface="Trebuchet MS" charset="0"/>
                <a:ea typeface="ヒラギノ角ゴ ProN W3" charset="0"/>
                <a:cs typeface="ヒラギノ角ゴ ProN W3" charset="0"/>
              </a:rPr>
              <a:t>Sometimes you want to override back button for your activity to provide better behavior</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Example: Wizard interface, where you want “back” to go back to a previous state in the UI</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Careful about this!  Users expect back to go back to another activity (most of the time)</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Demo: back button event</a:t>
            </a:r>
            <a:endParaRPr lang="en-US" dirty="0">
              <a:latin typeface="Trebuchet MS" charset="0"/>
              <a:ea typeface="ヒラギノ角ゴ ProN W3" charset="0"/>
              <a:cs typeface="ヒラギノ角ゴ ProN W3" charset="0"/>
            </a:endParaRPr>
          </a:p>
        </p:txBody>
      </p:sp>
      <p:sp>
        <p:nvSpPr>
          <p:cNvPr id="7"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a:solidFill>
                  <a:srgbClr val="122956"/>
                </a:solidFill>
                <a:cs typeface="Trebuchet MS" charset="0"/>
              </a:rPr>
              <a:t>9</a:t>
            </a:r>
            <a:r>
              <a:rPr lang="en-US" sz="1200" b="1" dirty="0" smtClean="0">
                <a:solidFill>
                  <a:srgbClr val="122956"/>
                </a:solidFill>
                <a:cs typeface="Trebuchet MS" charset="0"/>
              </a:rPr>
              <a:t>-</a:t>
            </a:r>
            <a:fld id="{31B56995-E14C-B64F-86C9-12D6DB74A41E}" type="slidenum">
              <a:rPr lang="en-US" sz="1200" b="1">
                <a:solidFill>
                  <a:srgbClr val="122956"/>
                </a:solidFill>
                <a:cs typeface="Trebuchet MS" charset="0"/>
              </a:rPr>
              <a:pPr algn="l" eaLnBrk="1" hangingPunct="1"/>
              <a:t>20</a:t>
            </a:fld>
            <a:endParaRPr lang="en-US" sz="1200" b="1" dirty="0">
              <a:solidFill>
                <a:srgbClr val="122956"/>
              </a:solidFill>
              <a:cs typeface="Trebuchet MS" charset="0"/>
            </a:endParaRPr>
          </a:p>
        </p:txBody>
      </p:sp>
    </p:spTree>
    <p:extLst>
      <p:ext uri="{BB962C8B-B14F-4D97-AF65-F5344CB8AC3E}">
        <p14:creationId xmlns:p14="http://schemas.microsoft.com/office/powerpoint/2010/main" val="1806481549"/>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5"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6" name="Rectangle 5"/>
          <p:cNvSpPr>
            <a:spLocks noGrp="1" noChangeArrowheads="1"/>
          </p:cNvSpPr>
          <p:nvPr>
            <p:ph type="ctrTitle" idx="4294967295"/>
          </p:nvPr>
        </p:nvSpPr>
        <p:spPr>
          <a:xfrm>
            <a:off x="685800" y="2317750"/>
            <a:ext cx="7772400" cy="1470025"/>
          </a:xfrm>
        </p:spPr>
        <p:txBody>
          <a:bodyPr rIns="81279"/>
          <a:lstStyle/>
          <a:p>
            <a:pPr algn="ctr" eaLnBrk="1" hangingPunct="1"/>
            <a:r>
              <a:rPr lang="en-US" sz="3600" dirty="0" smtClean="0">
                <a:solidFill>
                  <a:srgbClr val="122956"/>
                </a:solidFill>
                <a:latin typeface="Trebuchet MS Bold Italic" charset="0"/>
                <a:ea typeface="ヒラギノ角ゴ ProN W6" charset="0"/>
                <a:cs typeface="ヒラギノ角ゴ ProN W6" charset="0"/>
                <a:sym typeface="Trebuchet MS Bold Italic" charset="0"/>
              </a:rPr>
              <a:t>Non-Visual APIs</a:t>
            </a:r>
            <a:endParaRPr lang="en-US" sz="1400" dirty="0">
              <a:solidFill>
                <a:srgbClr val="122956"/>
              </a:solidFill>
              <a:latin typeface="Trebuchet MS Bold Italic" charset="0"/>
              <a:ea typeface="ヒラギノ角ゴ ProN W6" charset="0"/>
              <a:cs typeface="ヒラギノ角ゴ ProN W6" charset="0"/>
              <a:sym typeface="Trebuchet MS Bold Italic" charset="0"/>
            </a:endParaRPr>
          </a:p>
        </p:txBody>
      </p:sp>
      <p:sp>
        <p:nvSpPr>
          <p:cNvPr id="4"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a:solidFill>
                  <a:srgbClr val="122956"/>
                </a:solidFill>
                <a:cs typeface="Trebuchet MS" charset="0"/>
              </a:rPr>
              <a:t>9</a:t>
            </a:r>
            <a:r>
              <a:rPr lang="en-US" sz="1200" b="1" dirty="0" smtClean="0">
                <a:solidFill>
                  <a:srgbClr val="122956"/>
                </a:solidFill>
                <a:cs typeface="Trebuchet MS" charset="0"/>
              </a:rPr>
              <a:t>-</a:t>
            </a:r>
            <a:fld id="{31B56995-E14C-B64F-86C9-12D6DB74A41E}" type="slidenum">
              <a:rPr lang="en-US" sz="1200" b="1">
                <a:solidFill>
                  <a:srgbClr val="122956"/>
                </a:solidFill>
                <a:cs typeface="Trebuchet MS" charset="0"/>
              </a:rPr>
              <a:pPr algn="l" eaLnBrk="1" hangingPunct="1"/>
              <a:t>21</a:t>
            </a:fld>
            <a:endParaRPr lang="en-US" sz="1200" b="1" dirty="0">
              <a:solidFill>
                <a:srgbClr val="122956"/>
              </a:solidFill>
              <a:cs typeface="Trebuchet MS" charset="0"/>
            </a:endParaRPr>
          </a:p>
        </p:txBody>
      </p:sp>
    </p:spTree>
    <p:extLst>
      <p:ext uri="{BB962C8B-B14F-4D97-AF65-F5344CB8AC3E}">
        <p14:creationId xmlns:p14="http://schemas.microsoft.com/office/powerpoint/2010/main" val="343380571"/>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Launching Activities</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dirty="0" smtClean="0">
                <a:latin typeface="Trebuchet MS" charset="0"/>
                <a:ea typeface="ヒラギノ角ゴ ProN W3" charset="0"/>
                <a:cs typeface="ヒラギノ角ゴ ProN W3" charset="0"/>
              </a:rPr>
              <a:t>You can launch other apps (activities) from JS</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Need to have an intent object to pass</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Many built in intents to use</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Demo: Launch activity with intent</a:t>
            </a:r>
            <a:endParaRPr lang="en-US" dirty="0">
              <a:latin typeface="Trebuchet MS" charset="0"/>
              <a:ea typeface="ヒラギノ角ゴ ProN W3" charset="0"/>
              <a:cs typeface="ヒラギノ角ゴ ProN W3" charset="0"/>
            </a:endParaRPr>
          </a:p>
        </p:txBody>
      </p:sp>
      <p:sp>
        <p:nvSpPr>
          <p:cNvPr id="7"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a:solidFill>
                  <a:srgbClr val="122956"/>
                </a:solidFill>
                <a:cs typeface="Trebuchet MS" charset="0"/>
              </a:rPr>
              <a:t>9</a:t>
            </a:r>
            <a:r>
              <a:rPr lang="en-US" sz="1200" b="1" dirty="0" smtClean="0">
                <a:solidFill>
                  <a:srgbClr val="122956"/>
                </a:solidFill>
                <a:cs typeface="Trebuchet MS" charset="0"/>
              </a:rPr>
              <a:t>-</a:t>
            </a:r>
            <a:fld id="{31B56995-E14C-B64F-86C9-12D6DB74A41E}" type="slidenum">
              <a:rPr lang="en-US" sz="1200" b="1">
                <a:solidFill>
                  <a:srgbClr val="122956"/>
                </a:solidFill>
                <a:cs typeface="Trebuchet MS" charset="0"/>
              </a:rPr>
              <a:pPr algn="l" eaLnBrk="1" hangingPunct="1"/>
              <a:t>22</a:t>
            </a:fld>
            <a:endParaRPr lang="en-US" sz="1200" b="1" dirty="0">
              <a:solidFill>
                <a:srgbClr val="122956"/>
              </a:solidFill>
              <a:cs typeface="Trebuchet MS" charset="0"/>
            </a:endParaRPr>
          </a:p>
        </p:txBody>
      </p:sp>
    </p:spTree>
    <p:extLst>
      <p:ext uri="{BB962C8B-B14F-4D97-AF65-F5344CB8AC3E}">
        <p14:creationId xmlns:p14="http://schemas.microsoft.com/office/powerpoint/2010/main" val="2693127302"/>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Service Support</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dirty="0" smtClean="0">
                <a:latin typeface="Trebuchet MS" charset="0"/>
                <a:ea typeface="ヒラギノ角ゴ ProN W3" charset="0"/>
                <a:cs typeface="ヒラギノ角ゴ ProN W3" charset="0"/>
              </a:rPr>
              <a:t>You can have JS-based services running in the background</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Can communicate with it from your main application</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Demo: background service</a:t>
            </a:r>
            <a:endParaRPr lang="en-US" dirty="0">
              <a:latin typeface="Trebuchet MS" charset="0"/>
              <a:ea typeface="ヒラギノ角ゴ ProN W3" charset="0"/>
              <a:cs typeface="ヒラギノ角ゴ ProN W3" charset="0"/>
            </a:endParaRPr>
          </a:p>
        </p:txBody>
      </p:sp>
      <p:sp>
        <p:nvSpPr>
          <p:cNvPr id="7"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a:solidFill>
                  <a:srgbClr val="122956"/>
                </a:solidFill>
                <a:cs typeface="Trebuchet MS" charset="0"/>
              </a:rPr>
              <a:t>9</a:t>
            </a:r>
            <a:r>
              <a:rPr lang="en-US" sz="1200" b="1" dirty="0" smtClean="0">
                <a:solidFill>
                  <a:srgbClr val="122956"/>
                </a:solidFill>
                <a:cs typeface="Trebuchet MS" charset="0"/>
              </a:rPr>
              <a:t>-</a:t>
            </a:r>
            <a:fld id="{31B56995-E14C-B64F-86C9-12D6DB74A41E}" type="slidenum">
              <a:rPr lang="en-US" sz="1200" b="1">
                <a:solidFill>
                  <a:srgbClr val="122956"/>
                </a:solidFill>
                <a:cs typeface="Trebuchet MS" charset="0"/>
              </a:rPr>
              <a:pPr algn="l" eaLnBrk="1" hangingPunct="1"/>
              <a:t>23</a:t>
            </a:fld>
            <a:endParaRPr lang="en-US" sz="1200" b="1" dirty="0">
              <a:solidFill>
                <a:srgbClr val="122956"/>
              </a:solidFill>
              <a:cs typeface="Trebuchet MS" charset="0"/>
            </a:endParaRPr>
          </a:p>
        </p:txBody>
      </p:sp>
    </p:spTree>
    <p:extLst>
      <p:ext uri="{BB962C8B-B14F-4D97-AF65-F5344CB8AC3E}">
        <p14:creationId xmlns:p14="http://schemas.microsoft.com/office/powerpoint/2010/main" val="265487924"/>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Calendar and Event Integration</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dirty="0" smtClean="0">
                <a:latin typeface="Trebuchet MS" charset="0"/>
                <a:ea typeface="ヒラギノ角ゴ ProN W3" charset="0"/>
                <a:cs typeface="ヒラギノ角ゴ ProN W3" charset="0"/>
              </a:rPr>
              <a:t>Android exclusive feature, can’t do it on iOS</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Add events to calendars, and alarms for status bar</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Demo: calendar and event creation APIs</a:t>
            </a:r>
            <a:endParaRPr lang="en-US" dirty="0">
              <a:latin typeface="Trebuchet MS" charset="0"/>
              <a:ea typeface="ヒラギノ角ゴ ProN W3" charset="0"/>
              <a:cs typeface="ヒラギノ角ゴ ProN W3" charset="0"/>
            </a:endParaRPr>
          </a:p>
        </p:txBody>
      </p:sp>
      <p:sp>
        <p:nvSpPr>
          <p:cNvPr id="7"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a:solidFill>
                  <a:srgbClr val="122956"/>
                </a:solidFill>
                <a:cs typeface="Trebuchet MS" charset="0"/>
              </a:rPr>
              <a:t>9</a:t>
            </a:r>
            <a:r>
              <a:rPr lang="en-US" sz="1200" b="1" dirty="0" smtClean="0">
                <a:solidFill>
                  <a:srgbClr val="122956"/>
                </a:solidFill>
                <a:cs typeface="Trebuchet MS" charset="0"/>
              </a:rPr>
              <a:t>-</a:t>
            </a:r>
            <a:fld id="{31B56995-E14C-B64F-86C9-12D6DB74A41E}" type="slidenum">
              <a:rPr lang="en-US" sz="1200" b="1">
                <a:solidFill>
                  <a:srgbClr val="122956"/>
                </a:solidFill>
                <a:cs typeface="Trebuchet MS" charset="0"/>
              </a:rPr>
              <a:pPr algn="l" eaLnBrk="1" hangingPunct="1"/>
              <a:t>24</a:t>
            </a:fld>
            <a:endParaRPr lang="en-US" sz="1200" b="1" dirty="0">
              <a:solidFill>
                <a:srgbClr val="122956"/>
              </a:solidFill>
              <a:cs typeface="Trebuchet MS" charset="0"/>
            </a:endParaRPr>
          </a:p>
        </p:txBody>
      </p:sp>
    </p:spTree>
    <p:extLst>
      <p:ext uri="{BB962C8B-B14F-4D97-AF65-F5344CB8AC3E}">
        <p14:creationId xmlns:p14="http://schemas.microsoft.com/office/powerpoint/2010/main" val="3904196329"/>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Application Resources</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dirty="0" smtClean="0">
                <a:latin typeface="Trebuchet MS" charset="0"/>
                <a:ea typeface="ヒラギノ角ゴ ProN W3" charset="0"/>
                <a:cs typeface="ヒラギノ角ゴ ProN W3" charset="0"/>
              </a:rPr>
              <a:t>JS access to </a:t>
            </a:r>
            <a:r>
              <a:rPr lang="en-US" dirty="0" err="1" smtClean="0">
                <a:latin typeface="Trebuchet MS" charset="0"/>
                <a:ea typeface="ヒラギノ角ゴ ProN W3" charset="0"/>
                <a:cs typeface="ヒラギノ角ゴ ProN W3" charset="0"/>
              </a:rPr>
              <a:t>R.java</a:t>
            </a:r>
            <a:r>
              <a:rPr lang="en-US" dirty="0">
                <a:latin typeface="Trebuchet MS" charset="0"/>
                <a:ea typeface="ヒラギノ角ゴ ProN W3" charset="0"/>
                <a:cs typeface="ヒラギノ角ゴ ProN W3" charset="0"/>
              </a:rPr>
              <a:t> - </a:t>
            </a:r>
            <a:r>
              <a:rPr lang="en-US" dirty="0">
                <a:latin typeface="Trebuchet MS" charset="0"/>
                <a:ea typeface="ヒラギノ角ゴ ProN W3" charset="0"/>
                <a:cs typeface="ヒラギノ角ゴ ProN W3" charset="0"/>
                <a:hlinkClick r:id="rId5"/>
              </a:rPr>
              <a:t>http://developer.android.com/reference/android/</a:t>
            </a:r>
            <a:r>
              <a:rPr lang="en-US" dirty="0" smtClean="0">
                <a:latin typeface="Trebuchet MS" charset="0"/>
                <a:ea typeface="ヒラギノ角ゴ ProN W3" charset="0"/>
                <a:cs typeface="ヒラギノ角ゴ ProN W3" charset="0"/>
                <a:hlinkClick r:id="rId5"/>
              </a:rPr>
              <a:t>R.html</a:t>
            </a:r>
            <a:endParaRPr lang="en-US" dirty="0" smtClean="0">
              <a:latin typeface="Trebuchet MS" charset="0"/>
              <a:ea typeface="ヒラギノ角ゴ ProN W3" charset="0"/>
              <a:cs typeface="ヒラギノ角ゴ ProN W3" charset="0"/>
            </a:endParaRPr>
          </a:p>
          <a:p>
            <a:pPr eaLnBrk="1" hangingPunct="1"/>
            <a:endParaRPr lang="en-US" dirty="0">
              <a:latin typeface="Trebuchet MS" charset="0"/>
              <a:ea typeface="ヒラギノ角ゴ ProN W3" charset="0"/>
              <a:cs typeface="ヒラギノ角ゴ ProN W3" charset="0"/>
            </a:endParaRPr>
          </a:p>
          <a:p>
            <a:pPr eaLnBrk="1" hangingPunct="1"/>
            <a:r>
              <a:rPr lang="en-US" dirty="0" err="1" smtClean="0">
                <a:latin typeface="Trebuchet MS" charset="0"/>
                <a:ea typeface="ヒラギノ角ゴ ProN W3" charset="0"/>
                <a:cs typeface="ヒラギノ角ゴ ProN W3" charset="0"/>
              </a:rPr>
              <a:t>R.drawable</a:t>
            </a:r>
            <a:r>
              <a:rPr lang="en-US" dirty="0" smtClean="0">
                <a:latin typeface="Trebuchet MS" charset="0"/>
                <a:ea typeface="ヒラギノ角ゴ ProN W3" charset="0"/>
                <a:cs typeface="ヒラギノ角ゴ ProN W3" charset="0"/>
              </a:rPr>
              <a:t> – built in icons for </a:t>
            </a:r>
            <a:r>
              <a:rPr lang="en-US" dirty="0" err="1" smtClean="0">
                <a:latin typeface="Trebuchet MS" charset="0"/>
                <a:ea typeface="ヒラギノ角ゴ ProN W3" charset="0"/>
                <a:cs typeface="ヒラギノ角ゴ ProN W3" charset="0"/>
              </a:rPr>
              <a:t>ImageView</a:t>
            </a:r>
            <a:r>
              <a:rPr lang="en-US" dirty="0" smtClean="0">
                <a:latin typeface="Trebuchet MS" charset="0"/>
                <a:ea typeface="ヒラギノ角ゴ ProN W3" charset="0"/>
                <a:cs typeface="ヒラギノ角ゴ ProN W3" charset="0"/>
              </a:rPr>
              <a:t>, etc.</a:t>
            </a:r>
          </a:p>
          <a:p>
            <a:pPr eaLnBrk="1" hangingPunct="1"/>
            <a:endParaRPr lang="en-US" dirty="0">
              <a:latin typeface="Trebuchet MS" charset="0"/>
              <a:ea typeface="ヒラギノ角ゴ ProN W3" charset="0"/>
              <a:cs typeface="ヒラギノ角ゴ ProN W3" charset="0"/>
            </a:endParaRPr>
          </a:p>
          <a:p>
            <a:pPr eaLnBrk="1" hangingPunct="1"/>
            <a:r>
              <a:rPr lang="en-US" dirty="0" err="1" smtClean="0">
                <a:latin typeface="Trebuchet MS" charset="0"/>
                <a:ea typeface="ヒラギノ角ゴ ProN W3" charset="0"/>
                <a:cs typeface="ヒラギノ角ゴ ProN W3" charset="0"/>
              </a:rPr>
              <a:t>R.string</a:t>
            </a:r>
            <a:r>
              <a:rPr lang="en-US" dirty="0" smtClean="0">
                <a:latin typeface="Trebuchet MS" charset="0"/>
                <a:ea typeface="ヒラギノ角ゴ ProN W3" charset="0"/>
                <a:cs typeface="ヒラギノ角ゴ ProN W3" charset="0"/>
              </a:rPr>
              <a:t> – OS localized string for “OK”, “Cancel”, </a:t>
            </a:r>
            <a:r>
              <a:rPr lang="en-US" dirty="0" err="1" smtClean="0">
                <a:latin typeface="Trebuchet MS" charset="0"/>
                <a:ea typeface="ヒラギノ角ゴ ProN W3" charset="0"/>
                <a:cs typeface="ヒラギノ角ゴ ProN W3" charset="0"/>
              </a:rPr>
              <a:t>etc</a:t>
            </a:r>
            <a:endParaRPr lang="en-US" dirty="0" smtClean="0">
              <a:latin typeface="Trebuchet MS" charset="0"/>
              <a:ea typeface="ヒラギノ角ゴ ProN W3" charset="0"/>
              <a:cs typeface="ヒラギノ角ゴ ProN W3" charset="0"/>
            </a:endParaRP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Android docs required to see properties</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Demo: R resources in JS</a:t>
            </a:r>
            <a:endParaRPr lang="en-US" dirty="0">
              <a:latin typeface="Trebuchet MS" charset="0"/>
              <a:ea typeface="ヒラギノ角ゴ ProN W3" charset="0"/>
              <a:cs typeface="ヒラギノ角ゴ ProN W3" charset="0"/>
            </a:endParaRPr>
          </a:p>
        </p:txBody>
      </p:sp>
      <p:sp>
        <p:nvSpPr>
          <p:cNvPr id="7"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a:solidFill>
                  <a:srgbClr val="122956"/>
                </a:solidFill>
                <a:cs typeface="Trebuchet MS" charset="0"/>
              </a:rPr>
              <a:t>9</a:t>
            </a:r>
            <a:r>
              <a:rPr lang="en-US" sz="1200" b="1" dirty="0" smtClean="0">
                <a:solidFill>
                  <a:srgbClr val="122956"/>
                </a:solidFill>
                <a:cs typeface="Trebuchet MS" charset="0"/>
              </a:rPr>
              <a:t>-</a:t>
            </a:r>
            <a:fld id="{31B56995-E14C-B64F-86C9-12D6DB74A41E}" type="slidenum">
              <a:rPr lang="en-US" sz="1200" b="1">
                <a:solidFill>
                  <a:srgbClr val="122956"/>
                </a:solidFill>
                <a:cs typeface="Trebuchet MS" charset="0"/>
              </a:rPr>
              <a:pPr algn="l" eaLnBrk="1" hangingPunct="1"/>
              <a:t>25</a:t>
            </a:fld>
            <a:endParaRPr lang="en-US" sz="1200" b="1" dirty="0">
              <a:solidFill>
                <a:srgbClr val="122956"/>
              </a:solidFill>
              <a:cs typeface="Trebuchet MS" charset="0"/>
            </a:endParaRPr>
          </a:p>
        </p:txBody>
      </p:sp>
    </p:spTree>
    <p:extLst>
      <p:ext uri="{BB962C8B-B14F-4D97-AF65-F5344CB8AC3E}">
        <p14:creationId xmlns:p14="http://schemas.microsoft.com/office/powerpoint/2010/main" val="789023209"/>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5"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6" name="Rectangle 5"/>
          <p:cNvSpPr>
            <a:spLocks noGrp="1" noChangeArrowheads="1"/>
          </p:cNvSpPr>
          <p:nvPr>
            <p:ph type="ctrTitle" idx="4294967295"/>
          </p:nvPr>
        </p:nvSpPr>
        <p:spPr>
          <a:xfrm>
            <a:off x="685800" y="2317750"/>
            <a:ext cx="7772400" cy="1470025"/>
          </a:xfrm>
        </p:spPr>
        <p:txBody>
          <a:bodyPr rIns="81279"/>
          <a:lstStyle/>
          <a:p>
            <a:pPr algn="ctr" eaLnBrk="1" hangingPunct="1"/>
            <a:r>
              <a:rPr lang="en-US" sz="3600" dirty="0" smtClean="0">
                <a:solidFill>
                  <a:srgbClr val="122956"/>
                </a:solidFill>
                <a:latin typeface="Trebuchet MS Bold Italic" charset="0"/>
                <a:ea typeface="ヒラギノ角ゴ ProN W6" charset="0"/>
                <a:cs typeface="ヒラギノ角ゴ ProN W6" charset="0"/>
                <a:sym typeface="Trebuchet MS Bold Italic" charset="0"/>
              </a:rPr>
              <a:t>Q&amp;A</a:t>
            </a:r>
            <a:endParaRPr lang="en-US" sz="1400" dirty="0">
              <a:solidFill>
                <a:srgbClr val="122956"/>
              </a:solidFill>
              <a:latin typeface="Trebuchet MS Bold Italic" charset="0"/>
              <a:ea typeface="ヒラギノ角ゴ ProN W6" charset="0"/>
              <a:cs typeface="ヒラギノ角ゴ ProN W6" charset="0"/>
              <a:sym typeface="Trebuchet MS Bold Italic" charset="0"/>
            </a:endParaRPr>
          </a:p>
        </p:txBody>
      </p:sp>
      <p:sp>
        <p:nvSpPr>
          <p:cNvPr id="4"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a:solidFill>
                  <a:srgbClr val="122956"/>
                </a:solidFill>
                <a:cs typeface="Trebuchet MS" charset="0"/>
              </a:rPr>
              <a:t>9</a:t>
            </a:r>
            <a:r>
              <a:rPr lang="en-US" sz="1200" b="1" dirty="0" smtClean="0">
                <a:solidFill>
                  <a:srgbClr val="122956"/>
                </a:solidFill>
                <a:cs typeface="Trebuchet MS" charset="0"/>
              </a:rPr>
              <a:t>-</a:t>
            </a:r>
            <a:fld id="{31B56995-E14C-B64F-86C9-12D6DB74A41E}" type="slidenum">
              <a:rPr lang="en-US" sz="1200" b="1">
                <a:solidFill>
                  <a:srgbClr val="122956"/>
                </a:solidFill>
                <a:cs typeface="Trebuchet MS" charset="0"/>
              </a:rPr>
              <a:pPr algn="l" eaLnBrk="1" hangingPunct="1"/>
              <a:t>26</a:t>
            </a:fld>
            <a:endParaRPr lang="en-US" sz="1200" b="1" dirty="0">
              <a:solidFill>
                <a:srgbClr val="122956"/>
              </a:solidFill>
              <a:cs typeface="Trebuchet MS" charset="0"/>
            </a:endParaRPr>
          </a:p>
        </p:txBody>
      </p:sp>
    </p:spTree>
    <p:extLst>
      <p:ext uri="{BB962C8B-B14F-4D97-AF65-F5344CB8AC3E}">
        <p14:creationId xmlns:p14="http://schemas.microsoft.com/office/powerpoint/2010/main" val="1578383153"/>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Lab Goals</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dirty="0" smtClean="0">
                <a:latin typeface="Trebuchet MS" charset="0"/>
                <a:ea typeface="ヒラギノ角ゴ ProN W3" charset="0"/>
                <a:cs typeface="ヒラギノ角ゴ ProN W3" charset="0"/>
              </a:rPr>
              <a:t>Examine the ways you can share data between apps on Android</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Demo and wiki address</a:t>
            </a:r>
            <a:endParaRPr lang="en-US" dirty="0">
              <a:latin typeface="Trebuchet MS" charset="0"/>
              <a:ea typeface="ヒラギノ角ゴ ProN W3" charset="0"/>
              <a:cs typeface="ヒラギノ角ゴ ProN W3" charset="0"/>
            </a:endParaRPr>
          </a:p>
        </p:txBody>
      </p:sp>
      <p:sp>
        <p:nvSpPr>
          <p:cNvPr id="7"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a:solidFill>
                  <a:srgbClr val="122956"/>
                </a:solidFill>
                <a:cs typeface="Trebuchet MS" charset="0"/>
              </a:rPr>
              <a:t>9</a:t>
            </a:r>
            <a:r>
              <a:rPr lang="en-US" sz="1200" b="1" dirty="0" smtClean="0">
                <a:solidFill>
                  <a:srgbClr val="122956"/>
                </a:solidFill>
                <a:cs typeface="Trebuchet MS" charset="0"/>
              </a:rPr>
              <a:t>-</a:t>
            </a:r>
            <a:fld id="{31B56995-E14C-B64F-86C9-12D6DB74A41E}" type="slidenum">
              <a:rPr lang="en-US" sz="1200" b="1">
                <a:solidFill>
                  <a:srgbClr val="122956"/>
                </a:solidFill>
                <a:cs typeface="Trebuchet MS" charset="0"/>
              </a:rPr>
              <a:pPr algn="l" eaLnBrk="1" hangingPunct="1"/>
              <a:t>27</a:t>
            </a:fld>
            <a:endParaRPr lang="en-US" sz="1200" b="1" dirty="0">
              <a:solidFill>
                <a:srgbClr val="122956"/>
              </a:solidFill>
              <a:cs typeface="Trebuchet MS" charset="0"/>
            </a:endParaRPr>
          </a:p>
        </p:txBody>
      </p:sp>
    </p:spTree>
    <p:extLst>
      <p:ext uri="{BB962C8B-B14F-4D97-AF65-F5344CB8AC3E}">
        <p14:creationId xmlns:p14="http://schemas.microsoft.com/office/powerpoint/2010/main" val="1774702743"/>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5"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6" name="Rectangle 5"/>
          <p:cNvSpPr>
            <a:spLocks noGrp="1" noChangeArrowheads="1"/>
          </p:cNvSpPr>
          <p:nvPr>
            <p:ph type="ctrTitle" idx="4294967295"/>
          </p:nvPr>
        </p:nvSpPr>
        <p:spPr>
          <a:xfrm>
            <a:off x="685800" y="2317750"/>
            <a:ext cx="7772400" cy="1470025"/>
          </a:xfrm>
        </p:spPr>
        <p:txBody>
          <a:bodyPr rIns="81279"/>
          <a:lstStyle/>
          <a:p>
            <a:pPr algn="ctr" eaLnBrk="1" hangingPunct="1"/>
            <a:r>
              <a:rPr lang="en-US" sz="3600" dirty="0" smtClean="0">
                <a:solidFill>
                  <a:srgbClr val="122956"/>
                </a:solidFill>
                <a:latin typeface="Trebuchet MS Bold Italic" charset="0"/>
                <a:ea typeface="ヒラギノ角ゴ ProN W6" charset="0"/>
                <a:cs typeface="ヒラギノ角ゴ ProN W6" charset="0"/>
                <a:sym typeface="Trebuchet MS Bold Italic" charset="0"/>
              </a:rPr>
              <a:t>Lab</a:t>
            </a:r>
            <a:endParaRPr lang="en-US" sz="1400" dirty="0">
              <a:solidFill>
                <a:srgbClr val="122956"/>
              </a:solidFill>
              <a:latin typeface="Trebuchet MS Bold Italic" charset="0"/>
              <a:ea typeface="ヒラギノ角ゴ ProN W6" charset="0"/>
              <a:cs typeface="ヒラギノ角ゴ ProN W6" charset="0"/>
              <a:sym typeface="Trebuchet MS Bold Italic" charset="0"/>
            </a:endParaRPr>
          </a:p>
        </p:txBody>
      </p:sp>
      <p:sp>
        <p:nvSpPr>
          <p:cNvPr id="4"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a:solidFill>
                  <a:srgbClr val="122956"/>
                </a:solidFill>
                <a:cs typeface="Trebuchet MS" charset="0"/>
              </a:rPr>
              <a:t>9</a:t>
            </a:r>
            <a:r>
              <a:rPr lang="en-US" sz="1200" b="1" dirty="0" smtClean="0">
                <a:solidFill>
                  <a:srgbClr val="122956"/>
                </a:solidFill>
                <a:cs typeface="Trebuchet MS" charset="0"/>
              </a:rPr>
              <a:t>-</a:t>
            </a:r>
            <a:fld id="{31B56995-E14C-B64F-86C9-12D6DB74A41E}" type="slidenum">
              <a:rPr lang="en-US" sz="1200" b="1">
                <a:solidFill>
                  <a:srgbClr val="122956"/>
                </a:solidFill>
                <a:cs typeface="Trebuchet MS" charset="0"/>
              </a:rPr>
              <a:pPr algn="l" eaLnBrk="1" hangingPunct="1"/>
              <a:t>28</a:t>
            </a:fld>
            <a:endParaRPr lang="en-US" sz="1200" b="1" dirty="0">
              <a:solidFill>
                <a:srgbClr val="122956"/>
              </a:solidFill>
              <a:cs typeface="Trebuchet MS" charset="0"/>
            </a:endParaRPr>
          </a:p>
        </p:txBody>
      </p:sp>
    </p:spTree>
    <p:extLst>
      <p:ext uri="{BB962C8B-B14F-4D97-AF65-F5344CB8AC3E}">
        <p14:creationId xmlns:p14="http://schemas.microsoft.com/office/powerpoint/2010/main" val="1163695640"/>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Android Platform Strengths</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dirty="0" smtClean="0">
                <a:latin typeface="Trebuchet MS" charset="0"/>
                <a:ea typeface="ヒラギノ角ゴ ProN W3" charset="0"/>
                <a:cs typeface="ヒラギノ角ゴ ProN W3" charset="0"/>
              </a:rPr>
              <a:t>Open nature (</a:t>
            </a:r>
            <a:r>
              <a:rPr lang="en-US" dirty="0" err="1" smtClean="0">
                <a:latin typeface="Trebuchet MS" charset="0"/>
                <a:ea typeface="ヒラギノ角ゴ ProN W3" charset="0"/>
                <a:cs typeface="ヒラギノ角ゴ ProN W3" charset="0"/>
              </a:rPr>
              <a:t>Hackable</a:t>
            </a:r>
            <a:r>
              <a:rPr lang="en-US" dirty="0" smtClean="0">
                <a:latin typeface="Trebuchet MS" charset="0"/>
                <a:ea typeface="ヒラギノ角ゴ ProN W3" charset="0"/>
                <a:cs typeface="ヒラギノ角ゴ ProN W3" charset="0"/>
              </a:rPr>
              <a:t>)</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Variety of app distribution methods</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Low cost handsets on a variety of hardware</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Java-based environment (common skill set)</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Many great Google apps</a:t>
            </a:r>
          </a:p>
        </p:txBody>
      </p:sp>
      <p:sp>
        <p:nvSpPr>
          <p:cNvPr id="7"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a:solidFill>
                  <a:srgbClr val="122956"/>
                </a:solidFill>
                <a:cs typeface="Trebuchet MS" charset="0"/>
              </a:rPr>
              <a:t>9</a:t>
            </a:r>
            <a:r>
              <a:rPr lang="en-US" sz="1200" b="1" dirty="0" smtClean="0">
                <a:solidFill>
                  <a:srgbClr val="122956"/>
                </a:solidFill>
                <a:cs typeface="Trebuchet MS" charset="0"/>
              </a:rPr>
              <a:t>-</a:t>
            </a:r>
            <a:fld id="{31B56995-E14C-B64F-86C9-12D6DB74A41E}" type="slidenum">
              <a:rPr lang="en-US" sz="1200" b="1">
                <a:solidFill>
                  <a:srgbClr val="122956"/>
                </a:solidFill>
                <a:cs typeface="Trebuchet MS" charset="0"/>
              </a:rPr>
              <a:pPr algn="l" eaLnBrk="1" hangingPunct="1"/>
              <a:t>3</a:t>
            </a:fld>
            <a:endParaRPr lang="en-US" sz="1200" b="1" dirty="0">
              <a:solidFill>
                <a:srgbClr val="122956"/>
              </a:solidFill>
              <a:cs typeface="Trebuchet MS" charset="0"/>
            </a:endParaRPr>
          </a:p>
        </p:txBody>
      </p:sp>
    </p:spTree>
    <p:extLst>
      <p:ext uri="{BB962C8B-B14F-4D97-AF65-F5344CB8AC3E}">
        <p14:creationId xmlns:p14="http://schemas.microsoft.com/office/powerpoint/2010/main" val="4151232707"/>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Ti Android Platform Strengths</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dirty="0" smtClean="0">
                <a:latin typeface="Trebuchet MS" charset="0"/>
                <a:ea typeface="ヒラギノ角ゴ ProN W3" charset="0"/>
                <a:cs typeface="ヒラギノ角ゴ ProN W3" charset="0"/>
              </a:rPr>
              <a:t>Lots of support for OS specific functionality, focus on “best of breed” experience</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Easy deployment to devices for testing</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Easy to distribute apps for testing</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Easy to deploy apps to market</a:t>
            </a:r>
          </a:p>
        </p:txBody>
      </p:sp>
      <p:sp>
        <p:nvSpPr>
          <p:cNvPr id="7"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a:solidFill>
                  <a:srgbClr val="122956"/>
                </a:solidFill>
                <a:cs typeface="Trebuchet MS" charset="0"/>
              </a:rPr>
              <a:t>9</a:t>
            </a:r>
            <a:r>
              <a:rPr lang="en-US" sz="1200" b="1" dirty="0" smtClean="0">
                <a:solidFill>
                  <a:srgbClr val="122956"/>
                </a:solidFill>
                <a:cs typeface="Trebuchet MS" charset="0"/>
              </a:rPr>
              <a:t>-</a:t>
            </a:r>
            <a:fld id="{31B56995-E14C-B64F-86C9-12D6DB74A41E}" type="slidenum">
              <a:rPr lang="en-US" sz="1200" b="1">
                <a:solidFill>
                  <a:srgbClr val="122956"/>
                </a:solidFill>
                <a:cs typeface="Trebuchet MS" charset="0"/>
              </a:rPr>
              <a:pPr algn="l" eaLnBrk="1" hangingPunct="1"/>
              <a:t>4</a:t>
            </a:fld>
            <a:endParaRPr lang="en-US" sz="1200" b="1" dirty="0">
              <a:solidFill>
                <a:srgbClr val="122956"/>
              </a:solidFill>
              <a:cs typeface="Trebuchet MS" charset="0"/>
            </a:endParaRPr>
          </a:p>
        </p:txBody>
      </p:sp>
    </p:spTree>
    <p:extLst>
      <p:ext uri="{BB962C8B-B14F-4D97-AF65-F5344CB8AC3E}">
        <p14:creationId xmlns:p14="http://schemas.microsoft.com/office/powerpoint/2010/main" val="2190801171"/>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Android Platform Weaknesses</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dirty="0" smtClean="0">
                <a:latin typeface="Trebuchet MS" charset="0"/>
                <a:ea typeface="ヒラギノ角ゴ ProN W3" charset="0"/>
                <a:cs typeface="ヒラギノ角ゴ ProN W3" charset="0"/>
              </a:rPr>
              <a:t>Open nature (</a:t>
            </a:r>
            <a:r>
              <a:rPr lang="en-US" dirty="0" err="1" smtClean="0">
                <a:latin typeface="Trebuchet MS" charset="0"/>
                <a:ea typeface="ヒラギノ角ゴ ProN W3" charset="0"/>
                <a:cs typeface="ヒラギノ角ゴ ProN W3" charset="0"/>
              </a:rPr>
              <a:t>Hackable</a:t>
            </a:r>
            <a:r>
              <a:rPr lang="en-US" dirty="0" smtClean="0">
                <a:latin typeface="Trebuchet MS" charset="0"/>
                <a:ea typeface="ヒラギノ角ゴ ProN W3" charset="0"/>
                <a:cs typeface="ヒラギノ角ゴ ProN W3" charset="0"/>
              </a:rPr>
              <a:t>)</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Large distribution of device screen types, hardware capabilities, OS versions…</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Less active app economy (fewer purchases)</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Confusing UX (Linux on a handset!)</a:t>
            </a:r>
          </a:p>
        </p:txBody>
      </p:sp>
      <p:sp>
        <p:nvSpPr>
          <p:cNvPr id="7"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a:solidFill>
                  <a:srgbClr val="122956"/>
                </a:solidFill>
                <a:cs typeface="Trebuchet MS" charset="0"/>
              </a:rPr>
              <a:t>9</a:t>
            </a:r>
            <a:r>
              <a:rPr lang="en-US" sz="1200" b="1" dirty="0" smtClean="0">
                <a:solidFill>
                  <a:srgbClr val="122956"/>
                </a:solidFill>
                <a:cs typeface="Trebuchet MS" charset="0"/>
              </a:rPr>
              <a:t>-</a:t>
            </a:r>
            <a:fld id="{31B56995-E14C-B64F-86C9-12D6DB74A41E}" type="slidenum">
              <a:rPr lang="en-US" sz="1200" b="1">
                <a:solidFill>
                  <a:srgbClr val="122956"/>
                </a:solidFill>
                <a:cs typeface="Trebuchet MS" charset="0"/>
              </a:rPr>
              <a:pPr algn="l" eaLnBrk="1" hangingPunct="1"/>
              <a:t>5</a:t>
            </a:fld>
            <a:endParaRPr lang="en-US" sz="1200" b="1" dirty="0">
              <a:solidFill>
                <a:srgbClr val="122956"/>
              </a:solidFill>
              <a:cs typeface="Trebuchet MS" charset="0"/>
            </a:endParaRPr>
          </a:p>
        </p:txBody>
      </p:sp>
    </p:spTree>
    <p:extLst>
      <p:ext uri="{BB962C8B-B14F-4D97-AF65-F5344CB8AC3E}">
        <p14:creationId xmlns:p14="http://schemas.microsoft.com/office/powerpoint/2010/main" val="3910990310"/>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Ti Android Platform Weaknesses</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dirty="0" smtClean="0">
                <a:latin typeface="Trebuchet MS" charset="0"/>
                <a:ea typeface="ヒラギノ角ゴ ProN W3" charset="0"/>
                <a:cs typeface="ヒラギノ角ゴ ProN W3" charset="0"/>
              </a:rPr>
              <a:t>API Parity – Platform diversity can make adding features slower</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Not as many built-in UI components (platform weakness really)</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JavaScript engine performance – Rhino is not as fast as JSCore</a:t>
            </a:r>
          </a:p>
          <a:p>
            <a:pPr eaLnBrk="1" hangingPunct="1"/>
            <a:endParaRPr lang="en-US" dirty="0">
              <a:latin typeface="Trebuchet MS" charset="0"/>
              <a:ea typeface="ヒラギノ角ゴ ProN W3" charset="0"/>
              <a:cs typeface="ヒラギノ角ゴ ProN W3" charset="0"/>
            </a:endParaRPr>
          </a:p>
        </p:txBody>
      </p:sp>
      <p:sp>
        <p:nvSpPr>
          <p:cNvPr id="7"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a:solidFill>
                  <a:srgbClr val="122956"/>
                </a:solidFill>
                <a:cs typeface="Trebuchet MS" charset="0"/>
              </a:rPr>
              <a:t>9</a:t>
            </a:r>
            <a:r>
              <a:rPr lang="en-US" sz="1200" b="1" dirty="0" smtClean="0">
                <a:solidFill>
                  <a:srgbClr val="122956"/>
                </a:solidFill>
                <a:cs typeface="Trebuchet MS" charset="0"/>
              </a:rPr>
              <a:t>-</a:t>
            </a:r>
            <a:fld id="{31B56995-E14C-B64F-86C9-12D6DB74A41E}" type="slidenum">
              <a:rPr lang="en-US" sz="1200" b="1">
                <a:solidFill>
                  <a:srgbClr val="122956"/>
                </a:solidFill>
                <a:cs typeface="Trebuchet MS" charset="0"/>
              </a:rPr>
              <a:pPr algn="l" eaLnBrk="1" hangingPunct="1"/>
              <a:t>6</a:t>
            </a:fld>
            <a:endParaRPr lang="en-US" sz="1200" b="1" dirty="0">
              <a:solidFill>
                <a:srgbClr val="122956"/>
              </a:solidFill>
              <a:cs typeface="Trebuchet MS" charset="0"/>
            </a:endParaRPr>
          </a:p>
        </p:txBody>
      </p:sp>
    </p:spTree>
    <p:extLst>
      <p:ext uri="{BB962C8B-B14F-4D97-AF65-F5344CB8AC3E}">
        <p14:creationId xmlns:p14="http://schemas.microsoft.com/office/powerpoint/2010/main" val="871329176"/>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5"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6" name="Rectangle 5"/>
          <p:cNvSpPr>
            <a:spLocks noGrp="1" noChangeArrowheads="1"/>
          </p:cNvSpPr>
          <p:nvPr>
            <p:ph type="ctrTitle" idx="4294967295"/>
          </p:nvPr>
        </p:nvSpPr>
        <p:spPr>
          <a:xfrm>
            <a:off x="685800" y="2317750"/>
            <a:ext cx="7772400" cy="1470025"/>
          </a:xfrm>
        </p:spPr>
        <p:txBody>
          <a:bodyPr rIns="81279"/>
          <a:lstStyle/>
          <a:p>
            <a:pPr algn="ctr" eaLnBrk="1" hangingPunct="1"/>
            <a:r>
              <a:rPr lang="en-US" sz="3600" dirty="0" smtClean="0">
                <a:solidFill>
                  <a:srgbClr val="122956"/>
                </a:solidFill>
                <a:latin typeface="Trebuchet MS Bold Italic" charset="0"/>
                <a:ea typeface="ヒラギノ角ゴ ProN W6" charset="0"/>
                <a:cs typeface="ヒラギノ角ゴ ProN W6" charset="0"/>
                <a:sym typeface="Trebuchet MS Bold Italic" charset="0"/>
              </a:rPr>
              <a:t>Each platform is different,</a:t>
            </a:r>
            <a:br>
              <a:rPr lang="en-US" sz="3600" dirty="0" smtClean="0">
                <a:solidFill>
                  <a:srgbClr val="122956"/>
                </a:solidFill>
                <a:latin typeface="Trebuchet MS Bold Italic" charset="0"/>
                <a:ea typeface="ヒラギノ角ゴ ProN W6" charset="0"/>
                <a:cs typeface="ヒラギノ角ゴ ProN W6" charset="0"/>
                <a:sym typeface="Trebuchet MS Bold Italic" charset="0"/>
              </a:rPr>
            </a:br>
            <a:r>
              <a:rPr lang="en-US" sz="3600" dirty="0" smtClean="0">
                <a:solidFill>
                  <a:srgbClr val="122956"/>
                </a:solidFill>
                <a:latin typeface="Trebuchet MS Bold Italic" charset="0"/>
                <a:ea typeface="ヒラギノ角ゴ ProN W6" charset="0"/>
                <a:cs typeface="ヒラギノ角ゴ ProN W6" charset="0"/>
                <a:sym typeface="Trebuchet MS Bold Italic" charset="0"/>
              </a:rPr>
              <a:t>must test on both!</a:t>
            </a:r>
            <a:endParaRPr lang="en-US" sz="1400" dirty="0">
              <a:solidFill>
                <a:srgbClr val="122956"/>
              </a:solidFill>
              <a:latin typeface="Trebuchet MS Bold Italic" charset="0"/>
              <a:ea typeface="ヒラギノ角ゴ ProN W6" charset="0"/>
              <a:cs typeface="ヒラギノ角ゴ ProN W6" charset="0"/>
              <a:sym typeface="Trebuchet MS Bold Italic" charset="0"/>
            </a:endParaRPr>
          </a:p>
        </p:txBody>
      </p:sp>
      <p:sp>
        <p:nvSpPr>
          <p:cNvPr id="4"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a:solidFill>
                  <a:srgbClr val="122956"/>
                </a:solidFill>
                <a:cs typeface="Trebuchet MS" charset="0"/>
              </a:rPr>
              <a:t>9</a:t>
            </a:r>
            <a:r>
              <a:rPr lang="en-US" sz="1200" b="1" dirty="0" smtClean="0">
                <a:solidFill>
                  <a:srgbClr val="122956"/>
                </a:solidFill>
                <a:cs typeface="Trebuchet MS" charset="0"/>
              </a:rPr>
              <a:t>-</a:t>
            </a:r>
            <a:fld id="{31B56995-E14C-B64F-86C9-12D6DB74A41E}" type="slidenum">
              <a:rPr lang="en-US" sz="1200" b="1">
                <a:solidFill>
                  <a:srgbClr val="122956"/>
                </a:solidFill>
                <a:cs typeface="Trebuchet MS" charset="0"/>
              </a:rPr>
              <a:pPr algn="l" eaLnBrk="1" hangingPunct="1"/>
              <a:t>7</a:t>
            </a:fld>
            <a:endParaRPr lang="en-US" sz="1200" b="1" dirty="0">
              <a:solidFill>
                <a:srgbClr val="122956"/>
              </a:solidFill>
              <a:cs typeface="Trebuchet MS" charset="0"/>
            </a:endParaRPr>
          </a:p>
        </p:txBody>
      </p:sp>
    </p:spTree>
    <p:extLst>
      <p:ext uri="{BB962C8B-B14F-4D97-AF65-F5344CB8AC3E}">
        <p14:creationId xmlns:p14="http://schemas.microsoft.com/office/powerpoint/2010/main" val="2573279458"/>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Android Application Key Components</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dirty="0" smtClean="0">
                <a:latin typeface="Trebuchet MS" charset="0"/>
                <a:ea typeface="ヒラギノ角ゴ ProN W3" charset="0"/>
                <a:cs typeface="ヒラギノ角ゴ ProN W3" charset="0"/>
              </a:rPr>
              <a:t>- Activities</a:t>
            </a:r>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 Services</a:t>
            </a:r>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 Broadcast Receivers</a:t>
            </a:r>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 Intents</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It is necessary to understand and implement these in Ti to provide a native experience</a:t>
            </a:r>
          </a:p>
          <a:p>
            <a:pPr eaLnBrk="1" hangingPunct="1"/>
            <a:endParaRPr lang="en-US" dirty="0">
              <a:latin typeface="Trebuchet MS" charset="0"/>
              <a:ea typeface="ヒラギノ角ゴ ProN W3" charset="0"/>
              <a:cs typeface="ヒラギノ角ゴ ProN W3" charset="0"/>
            </a:endParaRPr>
          </a:p>
          <a:p>
            <a:pPr eaLnBrk="1" hangingPunct="1"/>
            <a:r>
              <a:rPr lang="en-US" dirty="0">
                <a:latin typeface="Trebuchet MS" charset="0"/>
                <a:ea typeface="ヒラギノ角ゴ ProN W3" charset="0"/>
                <a:cs typeface="ヒラギノ角ゴ ProN W3" charset="0"/>
              </a:rPr>
              <a:t>http://</a:t>
            </a:r>
            <a:r>
              <a:rPr lang="en-US" dirty="0" err="1">
                <a:latin typeface="Trebuchet MS" charset="0"/>
                <a:ea typeface="ヒラギノ角ゴ ProN W3" charset="0"/>
                <a:cs typeface="ヒラギノ角ゴ ProN W3" charset="0"/>
              </a:rPr>
              <a:t>developer.android.com</a:t>
            </a:r>
            <a:r>
              <a:rPr lang="en-US" dirty="0">
                <a:latin typeface="Trebuchet MS" charset="0"/>
                <a:ea typeface="ヒラギノ角ゴ ProN W3" charset="0"/>
                <a:cs typeface="ヒラギノ角ゴ ProN W3" charset="0"/>
              </a:rPr>
              <a:t>/guide/topics/</a:t>
            </a:r>
            <a:r>
              <a:rPr lang="en-US" dirty="0" err="1">
                <a:latin typeface="Trebuchet MS" charset="0"/>
                <a:ea typeface="ヒラギノ角ゴ ProN W3" charset="0"/>
                <a:cs typeface="ヒラギノ角ゴ ProN W3" charset="0"/>
              </a:rPr>
              <a:t>fundamentals.html</a:t>
            </a:r>
            <a:endParaRPr lang="en-US" dirty="0">
              <a:latin typeface="Trebuchet MS" charset="0"/>
              <a:ea typeface="ヒラギノ角ゴ ProN W3" charset="0"/>
              <a:cs typeface="ヒラギノ角ゴ ProN W3" charset="0"/>
            </a:endParaRPr>
          </a:p>
        </p:txBody>
      </p:sp>
      <p:sp>
        <p:nvSpPr>
          <p:cNvPr id="7"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a:solidFill>
                  <a:srgbClr val="122956"/>
                </a:solidFill>
                <a:cs typeface="Trebuchet MS" charset="0"/>
              </a:rPr>
              <a:t>9</a:t>
            </a:r>
            <a:r>
              <a:rPr lang="en-US" sz="1200" b="1" dirty="0" smtClean="0">
                <a:solidFill>
                  <a:srgbClr val="122956"/>
                </a:solidFill>
                <a:cs typeface="Trebuchet MS" charset="0"/>
              </a:rPr>
              <a:t>-</a:t>
            </a:r>
            <a:fld id="{31B56995-E14C-B64F-86C9-12D6DB74A41E}" type="slidenum">
              <a:rPr lang="en-US" sz="1200" b="1">
                <a:solidFill>
                  <a:srgbClr val="122956"/>
                </a:solidFill>
                <a:cs typeface="Trebuchet MS" charset="0"/>
              </a:rPr>
              <a:pPr algn="l" eaLnBrk="1" hangingPunct="1"/>
              <a:t>8</a:t>
            </a:fld>
            <a:endParaRPr lang="en-US" sz="1200" b="1" dirty="0">
              <a:solidFill>
                <a:srgbClr val="122956"/>
              </a:solidFill>
              <a:cs typeface="Trebuchet MS" charset="0"/>
            </a:endParaRPr>
          </a:p>
        </p:txBody>
      </p:sp>
    </p:spTree>
    <p:extLst>
      <p:ext uri="{BB962C8B-B14F-4D97-AF65-F5344CB8AC3E}">
        <p14:creationId xmlns:p14="http://schemas.microsoft.com/office/powerpoint/2010/main" val="151062693"/>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Android Vocabulary</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b="1" dirty="0" smtClean="0">
                <a:latin typeface="Trebuchet MS" charset="0"/>
                <a:ea typeface="ヒラギノ角ゴ ProN W3" charset="0"/>
                <a:cs typeface="ヒラギノ角ゴ ProN W3" charset="0"/>
              </a:rPr>
              <a:t>Activity</a:t>
            </a:r>
            <a:endParaRPr lang="en-US" dirty="0" smtClean="0">
              <a:latin typeface="Trebuchet MS" charset="0"/>
              <a:ea typeface="ヒラギノ角ゴ ProN W3" charset="0"/>
              <a:cs typeface="ヒラギノ角ゴ ProN W3" charset="0"/>
            </a:endParaRPr>
          </a:p>
          <a:p>
            <a:pPr eaLnBrk="1" hangingPunct="1"/>
            <a:endParaRPr lang="en-US" dirty="0" smtClean="0">
              <a:latin typeface="Trebuchet MS" charset="0"/>
              <a:ea typeface="ヒラギノ角ゴ ProN W3" charset="0"/>
              <a:cs typeface="ヒラギノ角ゴ ProN W3" charset="0"/>
            </a:endParaRPr>
          </a:p>
          <a:p>
            <a:pPr eaLnBrk="1" hangingPunct="1"/>
            <a:r>
              <a:rPr lang="en-US" dirty="0">
                <a:latin typeface="Trebuchet MS" charset="0"/>
                <a:ea typeface="ヒラギノ角ゴ ProN W3" charset="0"/>
                <a:cs typeface="ヒラギノ角ゴ ProN W3" charset="0"/>
              </a:rPr>
              <a:t>“An activity is a single, focused thing that the user can do. Almost all activities interact with the user, so the Activity class takes care of creating a window for you in which you can place your </a:t>
            </a:r>
            <a:r>
              <a:rPr lang="en-US" dirty="0" smtClean="0">
                <a:latin typeface="Trebuchet MS" charset="0"/>
                <a:ea typeface="ヒラギノ角ゴ ProN W3" charset="0"/>
                <a:cs typeface="ヒラギノ角ゴ ProN W3" charset="0"/>
              </a:rPr>
              <a:t>UI”</a:t>
            </a:r>
            <a:endParaRPr lang="en-US" dirty="0">
              <a:latin typeface="Trebuchet MS" charset="0"/>
              <a:ea typeface="ヒラギノ角ゴ ProN W3" charset="0"/>
              <a:cs typeface="ヒラギノ角ゴ ProN W3" charset="0"/>
            </a:endParaRPr>
          </a:p>
          <a:p>
            <a:pPr eaLnBrk="1" hangingPunct="1"/>
            <a:endParaRPr lang="en-US" b="1" dirty="0" smtClean="0">
              <a:latin typeface="Trebuchet MS" charset="0"/>
              <a:ea typeface="ヒラギノ角ゴ ProN W3" charset="0"/>
              <a:cs typeface="ヒラギノ角ゴ ProN W3" charset="0"/>
            </a:endParaRPr>
          </a:p>
          <a:p>
            <a:pPr eaLnBrk="1" hangingPunct="1"/>
            <a:r>
              <a:rPr lang="en-US" dirty="0">
                <a:latin typeface="Trebuchet MS" charset="0"/>
                <a:ea typeface="ヒラギノ角ゴ ProN W3" charset="0"/>
                <a:cs typeface="ヒラギノ角ゴ ProN W3" charset="0"/>
              </a:rPr>
              <a:t>http://</a:t>
            </a:r>
            <a:r>
              <a:rPr lang="en-US" dirty="0" err="1">
                <a:latin typeface="Trebuchet MS" charset="0"/>
                <a:ea typeface="ヒラギノ角ゴ ProN W3" charset="0"/>
                <a:cs typeface="ヒラギノ角ゴ ProN W3" charset="0"/>
              </a:rPr>
              <a:t>developer.android.com</a:t>
            </a:r>
            <a:r>
              <a:rPr lang="en-US" dirty="0">
                <a:latin typeface="Trebuchet MS" charset="0"/>
                <a:ea typeface="ヒラギノ角ゴ ProN W3" charset="0"/>
                <a:cs typeface="ヒラギノ角ゴ ProN W3" charset="0"/>
              </a:rPr>
              <a:t>/reference/android/app/</a:t>
            </a:r>
            <a:r>
              <a:rPr lang="en-US" dirty="0" err="1">
                <a:latin typeface="Trebuchet MS" charset="0"/>
                <a:ea typeface="ヒラギノ角ゴ ProN W3" charset="0"/>
                <a:cs typeface="ヒラギノ角ゴ ProN W3" charset="0"/>
              </a:rPr>
              <a:t>Activity.html</a:t>
            </a:r>
            <a:endParaRPr lang="en-US" dirty="0">
              <a:latin typeface="Trebuchet MS" charset="0"/>
              <a:ea typeface="ヒラギノ角ゴ ProN W3" charset="0"/>
              <a:cs typeface="ヒラギノ角ゴ ProN W3" charset="0"/>
            </a:endParaRPr>
          </a:p>
        </p:txBody>
      </p:sp>
      <p:sp>
        <p:nvSpPr>
          <p:cNvPr id="7"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a:solidFill>
                  <a:srgbClr val="122956"/>
                </a:solidFill>
                <a:cs typeface="Trebuchet MS" charset="0"/>
              </a:rPr>
              <a:t>9</a:t>
            </a:r>
            <a:r>
              <a:rPr lang="en-US" sz="1200" b="1" dirty="0" smtClean="0">
                <a:solidFill>
                  <a:srgbClr val="122956"/>
                </a:solidFill>
                <a:cs typeface="Trebuchet MS" charset="0"/>
              </a:rPr>
              <a:t>-</a:t>
            </a:r>
            <a:fld id="{31B56995-E14C-B64F-86C9-12D6DB74A41E}" type="slidenum">
              <a:rPr lang="en-US" sz="1200" b="1">
                <a:solidFill>
                  <a:srgbClr val="122956"/>
                </a:solidFill>
                <a:cs typeface="Trebuchet MS" charset="0"/>
              </a:rPr>
              <a:pPr algn="l" eaLnBrk="1" hangingPunct="1"/>
              <a:t>9</a:t>
            </a:fld>
            <a:endParaRPr lang="en-US" sz="1200" b="1" dirty="0">
              <a:solidFill>
                <a:srgbClr val="122956"/>
              </a:solidFill>
              <a:cs typeface="Trebuchet MS" charset="0"/>
            </a:endParaRPr>
          </a:p>
        </p:txBody>
      </p:sp>
    </p:spTree>
    <p:extLst>
      <p:ext uri="{BB962C8B-B14F-4D97-AF65-F5344CB8AC3E}">
        <p14:creationId xmlns:p14="http://schemas.microsoft.com/office/powerpoint/2010/main" val="245031745"/>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theme/theme1.xml><?xml version="1.0" encoding="utf-8"?>
<a:theme xmlns:a="http://schemas.openxmlformats.org/drawingml/2006/main" name="New Training">
  <a:themeElements>
    <a:clrScheme name="Custom 4">
      <a:dk1>
        <a:srgbClr val="3F4B53"/>
      </a:dk1>
      <a:lt1>
        <a:srgbClr val="FFFFFF"/>
      </a:lt1>
      <a:dk2>
        <a:srgbClr val="677588"/>
      </a:dk2>
      <a:lt2>
        <a:srgbClr val="DCE6EC"/>
      </a:lt2>
      <a:accent1>
        <a:srgbClr val="F0B200"/>
      </a:accent1>
      <a:accent2>
        <a:srgbClr val="9C030B"/>
      </a:accent2>
      <a:accent3>
        <a:srgbClr val="7BBD0B"/>
      </a:accent3>
      <a:accent4>
        <a:srgbClr val="00CDFF"/>
      </a:accent4>
      <a:accent5>
        <a:srgbClr val="FB2C08"/>
      </a:accent5>
      <a:accent6>
        <a:srgbClr val="122956"/>
      </a:accent6>
      <a:hlink>
        <a:srgbClr val="9C030B"/>
      </a:hlink>
      <a:folHlink>
        <a:srgbClr val="9C030B"/>
      </a:folHlink>
    </a:clrScheme>
    <a:fontScheme name="Slipstream">
      <a:majorFont>
        <a:latin typeface="Trebuchet MS"/>
        <a:ea typeface=""/>
        <a:cs typeface=""/>
        <a:font script="Jpan" typeface="ＭＳ ゴシック"/>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ＭＳ ゴシック"/>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5570</TotalTime>
  <Pages>0</Pages>
  <Words>1871</Words>
  <Characters>0</Characters>
  <Application>Microsoft Macintosh PowerPoint</Application>
  <PresentationFormat>On-screen Show (4:3)</PresentationFormat>
  <Lines>0</Lines>
  <Paragraphs>264</Paragraphs>
  <Slides>28</Slides>
  <Notes>28</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New Training</vt:lpstr>
      <vt:lpstr>Android API Deep Dive Advanced Titanium Mobile Development</vt:lpstr>
      <vt:lpstr>Agenda</vt:lpstr>
      <vt:lpstr>Android Platform Strengths</vt:lpstr>
      <vt:lpstr>Ti Android Platform Strengths</vt:lpstr>
      <vt:lpstr>Android Platform Weaknesses</vt:lpstr>
      <vt:lpstr>Ti Android Platform Weaknesses</vt:lpstr>
      <vt:lpstr>Each platform is different, must test on both!</vt:lpstr>
      <vt:lpstr>Android Application Key Components</vt:lpstr>
      <vt:lpstr>Android Vocabulary</vt:lpstr>
      <vt:lpstr>Android Vocabulary</vt:lpstr>
      <vt:lpstr>Android Vocabulary</vt:lpstr>
      <vt:lpstr>Android Vocabulary</vt:lpstr>
      <vt:lpstr>All of these work in Ti</vt:lpstr>
      <vt:lpstr>Android Configuration</vt:lpstr>
      <vt:lpstr>Android UI APIs</vt:lpstr>
      <vt:lpstr>Windows</vt:lpstr>
      <vt:lpstr>Hardware Menu</vt:lpstr>
      <vt:lpstr>Android Labels</vt:lpstr>
      <vt:lpstr>Toast Notifications</vt:lpstr>
      <vt:lpstr>Hijacking the Back Button</vt:lpstr>
      <vt:lpstr>Non-Visual APIs</vt:lpstr>
      <vt:lpstr>Launching Activities</vt:lpstr>
      <vt:lpstr>Service Support</vt:lpstr>
      <vt:lpstr>Calendar and Event Integration</vt:lpstr>
      <vt:lpstr>Application Resources</vt:lpstr>
      <vt:lpstr>Q&amp;A</vt:lpstr>
      <vt:lpstr>Lab Goals</vt:lpstr>
      <vt:lpstr>Lab</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Maria Iu</dc:creator>
  <cp:keywords/>
  <dc:description/>
  <cp:lastModifiedBy>Tim Poulsen</cp:lastModifiedBy>
  <cp:revision>173</cp:revision>
  <dcterms:created xsi:type="dcterms:W3CDTF">2011-03-28T13:25:35Z</dcterms:created>
  <dcterms:modified xsi:type="dcterms:W3CDTF">2011-08-19T14:32:59Z</dcterms:modified>
</cp:coreProperties>
</file>