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4" r:id="rId1"/>
    <p:sldMasterId id="2147483818" r:id="rId2"/>
  </p:sldMasterIdLst>
  <p:notesMasterIdLst>
    <p:notesMasterId r:id="rId57"/>
  </p:notesMasterIdLst>
  <p:handoutMasterIdLst>
    <p:handoutMasterId r:id="rId58"/>
  </p:handoutMasterIdLst>
  <p:sldIdLst>
    <p:sldId id="256" r:id="rId3"/>
    <p:sldId id="301" r:id="rId4"/>
    <p:sldId id="318" r:id="rId5"/>
    <p:sldId id="302" r:id="rId6"/>
    <p:sldId id="341" r:id="rId7"/>
    <p:sldId id="317" r:id="rId8"/>
    <p:sldId id="304" r:id="rId9"/>
    <p:sldId id="339" r:id="rId10"/>
    <p:sldId id="346" r:id="rId11"/>
    <p:sldId id="347" r:id="rId12"/>
    <p:sldId id="349" r:id="rId13"/>
    <p:sldId id="343" r:id="rId14"/>
    <p:sldId id="350" r:id="rId15"/>
    <p:sldId id="351" r:id="rId16"/>
    <p:sldId id="352" r:id="rId17"/>
    <p:sldId id="355" r:id="rId18"/>
    <p:sldId id="345" r:id="rId19"/>
    <p:sldId id="360" r:id="rId20"/>
    <p:sldId id="361" r:id="rId21"/>
    <p:sldId id="344" r:id="rId22"/>
    <p:sldId id="323" r:id="rId23"/>
    <p:sldId id="325" r:id="rId24"/>
    <p:sldId id="324" r:id="rId25"/>
    <p:sldId id="354" r:id="rId26"/>
    <p:sldId id="353" r:id="rId27"/>
    <p:sldId id="362" r:id="rId28"/>
    <p:sldId id="356" r:id="rId29"/>
    <p:sldId id="357" r:id="rId30"/>
    <p:sldId id="358" r:id="rId31"/>
    <p:sldId id="359" r:id="rId32"/>
    <p:sldId id="363" r:id="rId33"/>
    <p:sldId id="364" r:id="rId34"/>
    <p:sldId id="348" r:id="rId35"/>
    <p:sldId id="319" r:id="rId36"/>
    <p:sldId id="320" r:id="rId37"/>
    <p:sldId id="322" r:id="rId38"/>
    <p:sldId id="328" r:id="rId39"/>
    <p:sldId id="329" r:id="rId40"/>
    <p:sldId id="330" r:id="rId41"/>
    <p:sldId id="331" r:id="rId42"/>
    <p:sldId id="365" r:id="rId43"/>
    <p:sldId id="332" r:id="rId44"/>
    <p:sldId id="333" r:id="rId45"/>
    <p:sldId id="334" r:id="rId46"/>
    <p:sldId id="335" r:id="rId47"/>
    <p:sldId id="336" r:id="rId48"/>
    <p:sldId id="337" r:id="rId49"/>
    <p:sldId id="338" r:id="rId50"/>
    <p:sldId id="326" r:id="rId51"/>
    <p:sldId id="327" r:id="rId52"/>
    <p:sldId id="303" r:id="rId53"/>
    <p:sldId id="305" r:id="rId54"/>
    <p:sldId id="367" r:id="rId55"/>
    <p:sldId id="366" r:id="rId56"/>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Trebuchet MS"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Trebuchet MS"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Trebuchet MS"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Trebuchet MS"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B4"/>
    <a:srgbClr val="96B7CB"/>
    <a:srgbClr val="7A93A2"/>
    <a:srgbClr val="C1E3FF"/>
    <a:srgbClr val="122956"/>
    <a:srgbClr val="1A2D5B"/>
    <a:srgbClr val="202B5B"/>
    <a:srgbClr val="172772"/>
    <a:srgbClr val="51626B"/>
    <a:srgbClr val="DCE6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11" autoAdjust="0"/>
    <p:restoredTop sz="90851" autoAdjust="0"/>
  </p:normalViewPr>
  <p:slideViewPr>
    <p:cSldViewPr snapToGrid="0" snapToObjects="1">
      <p:cViewPr>
        <p:scale>
          <a:sx n="100" d="100"/>
          <a:sy n="100" d="100"/>
        </p:scale>
        <p:origin x="-1728" y="-456"/>
      </p:cViewPr>
      <p:guideLst>
        <p:guide orient="horz" pos="3855"/>
        <p:guide pos="291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interSettings" Target="printerSettings/printerSettings1.bin"/><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CAD9C49-E13F-0847-87C2-2806BC5BA001}" type="datetimeFigureOut">
              <a:rPr lang="en-US"/>
              <a:pPr/>
              <a:t>8/19/11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4DA47EF-D96E-A344-A87B-4C50F2DD13B2}" type="slidenum">
              <a:rPr lang="en-US"/>
              <a:pPr/>
              <a:t>‹#›</a:t>
            </a:fld>
            <a:endParaRPr lang="en-US"/>
          </a:p>
        </p:txBody>
      </p:sp>
    </p:spTree>
    <p:extLst>
      <p:ext uri="{BB962C8B-B14F-4D97-AF65-F5344CB8AC3E}">
        <p14:creationId xmlns:p14="http://schemas.microsoft.com/office/powerpoint/2010/main" val="3803511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3347076-6F8B-AA42-91FC-CE0CB5BC8F84}" type="datetimeFigureOut">
              <a:rPr lang="en-US"/>
              <a:pPr/>
              <a:t>8/19/11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0027AD7-30C5-944D-9F16-1C4EC4C696FB}" type="slidenum">
              <a:rPr lang="en-US"/>
              <a:pPr/>
              <a:t>‹#›</a:t>
            </a:fld>
            <a:endParaRPr lang="en-US"/>
          </a:p>
        </p:txBody>
      </p:sp>
    </p:spTree>
    <p:extLst>
      <p:ext uri="{BB962C8B-B14F-4D97-AF65-F5344CB8AC3E}">
        <p14:creationId xmlns:p14="http://schemas.microsoft.com/office/powerpoint/2010/main" val="3482425129"/>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endParaRPr lang="en-US">
              <a:solidFill>
                <a:srgbClr val="000000"/>
              </a:solidFill>
              <a:latin typeface="Lucida Grande" charset="0"/>
              <a:ea typeface="Lucida Grande" charset="0"/>
              <a:cs typeface="Lucida Grande" charset="0"/>
              <a:sym typeface="Lucida Grande" charset="0"/>
            </a:endParaRPr>
          </a:p>
        </p:txBody>
      </p:sp>
      <p:sp>
        <p:nvSpPr>
          <p:cNvPr id="39939" name="Slide Number Placeholder 3"/>
          <p:cNvSpPr>
            <a:spLocks noGrp="1"/>
          </p:cNvSpPr>
          <p:nvPr>
            <p:ph type="sldNum" sz="quarter" idx="5"/>
          </p:nvPr>
        </p:nvSpPr>
        <p:spPr bwMode="auto">
          <a:noFill/>
          <a:ln>
            <a:miter lim="800000"/>
            <a:headEnd/>
            <a:tailEnd/>
          </a:ln>
        </p:spPr>
        <p:txBody>
          <a:bodyPr/>
          <a:lstStyle/>
          <a:p>
            <a:fld id="{EF37622B-5C98-DB46-A415-EB69C350250D}"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nav.window</a:t>
            </a:r>
            <a:r>
              <a:rPr lang="en-US" dirty="0" smtClean="0"/>
              <a:t> property</a:t>
            </a:r>
            <a:r>
              <a:rPr lang="en-US" baseline="0" dirty="0" smtClean="0"/>
              <a:t> defines the “home” window of the </a:t>
            </a:r>
            <a:r>
              <a:rPr lang="en-US" baseline="0" dirty="0" err="1" smtClean="0"/>
              <a:t>NavGroup</a:t>
            </a:r>
            <a:endParaRPr lang="en-US" baseline="0" dirty="0" smtClean="0"/>
          </a:p>
          <a:p>
            <a:r>
              <a:rPr lang="en-US" baseline="0" dirty="0" smtClean="0"/>
              <a:t>Code example doesn’t show additional sub windows to the </a:t>
            </a:r>
            <a:r>
              <a:rPr lang="en-US" baseline="0" dirty="0" err="1" smtClean="0"/>
              <a:t>NavGroup</a:t>
            </a:r>
            <a:endParaRPr lang="en-US" baseline="0" dirty="0" smtClean="0"/>
          </a:p>
          <a:p>
            <a:r>
              <a:rPr lang="en-US" baseline="0" dirty="0" smtClean="0"/>
              <a:t>The </a:t>
            </a:r>
            <a:r>
              <a:rPr lang="en-US" baseline="0" dirty="0" err="1" smtClean="0"/>
              <a:t>NavGroup</a:t>
            </a:r>
            <a:r>
              <a:rPr lang="en-US" baseline="0" dirty="0" smtClean="0"/>
              <a:t> itself then needs to be added to a window</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10</a:t>
            </a:fld>
            <a:endParaRPr lang="en-US"/>
          </a:p>
        </p:txBody>
      </p:sp>
    </p:spTree>
    <p:extLst>
      <p:ext uri="{BB962C8B-B14F-4D97-AF65-F5344CB8AC3E}">
        <p14:creationId xmlns:p14="http://schemas.microsoft.com/office/powerpoint/2010/main" val="2370684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add another window to the stack, create it and then call open</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11</a:t>
            </a:fld>
            <a:endParaRPr lang="en-US"/>
          </a:p>
        </p:txBody>
      </p:sp>
    </p:spTree>
    <p:extLst>
      <p:ext uri="{BB962C8B-B14F-4D97-AF65-F5344CB8AC3E}">
        <p14:creationId xmlns:p14="http://schemas.microsoft.com/office/powerpoint/2010/main" val="2053663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other components</a:t>
            </a:r>
            <a:r>
              <a:rPr lang="en-US" baseline="0" dirty="0" smtClean="0"/>
              <a:t> that you can set…</a:t>
            </a:r>
          </a:p>
          <a:p>
            <a:r>
              <a:rPr lang="en-US" dirty="0" err="1" smtClean="0"/>
              <a:t>setTItleControl</a:t>
            </a:r>
            <a:r>
              <a:rPr lang="en-US" dirty="0" smtClean="0"/>
              <a:t>()</a:t>
            </a:r>
          </a:p>
          <a:p>
            <a:r>
              <a:rPr lang="en-US" dirty="0" err="1" smtClean="0"/>
              <a:t>setTitleImage</a:t>
            </a:r>
            <a:r>
              <a:rPr lang="en-US" dirty="0" smtClean="0"/>
              <a:t>()</a:t>
            </a:r>
          </a:p>
          <a:p>
            <a:r>
              <a:rPr lang="en-US" dirty="0" err="1" smtClean="0"/>
              <a:t>setTitle</a:t>
            </a:r>
            <a:r>
              <a:rPr lang="en-US" dirty="0" smtClean="0"/>
              <a: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iPhone, a toolbar appear at the bottom edge of a screen or view, but on </a:t>
            </a:r>
            <a:r>
              <a:rPr lang="en-US" dirty="0" err="1" smtClean="0"/>
              <a:t>iPad</a:t>
            </a:r>
            <a:r>
              <a:rPr lang="en-US" dirty="0" smtClean="0"/>
              <a:t> it can instead appear at the top edge. Can also appear atop a keyboard.</a:t>
            </a:r>
          </a:p>
          <a:p>
            <a:endParaRPr lang="en-US" dirty="0" smtClean="0"/>
          </a:p>
          <a:p>
            <a:r>
              <a:rPr lang="en-US" dirty="0" smtClean="0"/>
              <a:t>Toolbar items are displayed equally spaced across the width of the toolbar. The precise set of toolbar items can change from view to view, because the items are always specific to the context of the current view.</a:t>
            </a:r>
          </a:p>
          <a:p>
            <a:endParaRPr lang="en-US" dirty="0" smtClean="0"/>
          </a:p>
          <a:p>
            <a:r>
              <a:rPr lang="en-US" dirty="0" smtClean="0"/>
              <a:t>On </a:t>
            </a:r>
            <a:r>
              <a:rPr lang="en-US" dirty="0" err="1" smtClean="0"/>
              <a:t>iPhone</a:t>
            </a:r>
            <a:r>
              <a:rPr lang="en-US" dirty="0" smtClean="0"/>
              <a:t>, changing the device orientation from portrait to landscape can change the height of the toolbar automatically. On </a:t>
            </a:r>
            <a:r>
              <a:rPr lang="en-US" dirty="0" err="1" smtClean="0"/>
              <a:t>iPad</a:t>
            </a:r>
            <a:r>
              <a:rPr lang="en-US" dirty="0" smtClean="0"/>
              <a:t>, the height and translucency of a toolbar does not change with rotation.</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win.setToolbar([toolActInd],{animated:true</a:t>
            </a:r>
            <a:r>
              <a:rPr lang="en-US" dirty="0" smtClean="0"/>
              <a:t>});</a:t>
            </a:r>
          </a:p>
          <a:p>
            <a:endParaRPr lang="en-US" dirty="0" smtClean="0"/>
          </a:p>
          <a:p>
            <a:r>
              <a:rPr lang="en-US" dirty="0" smtClean="0"/>
              <a:t>Buttons are stored as an array</a:t>
            </a:r>
            <a:r>
              <a:rPr lang="en-US" baseline="0" dirty="0" smtClean="0"/>
              <a:t> of objects (</a:t>
            </a:r>
            <a:r>
              <a:rPr lang="en-US" baseline="0" dirty="0" err="1" smtClean="0"/>
              <a:t>NSArray</a:t>
            </a:r>
            <a:r>
              <a:rPr lang="en-US" baseline="0" dirty="0" smtClean="0"/>
              <a:t>)</a:t>
            </a:r>
          </a:p>
          <a:p>
            <a:endParaRPr lang="en-US" baseline="0" dirty="0" smtClean="0"/>
          </a:p>
          <a:p>
            <a:r>
              <a:rPr lang="en-US" baseline="0" dirty="0" err="1" smtClean="0"/>
              <a:t>win.toolbar</a:t>
            </a:r>
            <a:r>
              <a:rPr lang="en-US" baseline="0" dirty="0" smtClean="0"/>
              <a:t> property – setting that docks the toolbar to the bottom of the window</a:t>
            </a:r>
          </a:p>
          <a:p>
            <a:r>
              <a:rPr lang="en-US" baseline="0" dirty="0" smtClean="0"/>
              <a:t>Otherwise you could position it anywhere (if you do </a:t>
            </a:r>
            <a:r>
              <a:rPr lang="en-US" baseline="0" dirty="0" err="1" smtClean="0"/>
              <a:t>win.add</a:t>
            </a:r>
            <a:r>
              <a:rPr lang="en-US" baseline="0" dirty="0" smtClean="0"/>
              <a:t>(toolbar))</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Works</a:t>
            </a:r>
            <a:r>
              <a:rPr lang="en-US" baseline="0" dirty="0" smtClean="0"/>
              <a:t> with </a:t>
            </a:r>
            <a:r>
              <a:rPr lang="en-US" dirty="0" smtClean="0"/>
              <a:t>text fields</a:t>
            </a:r>
            <a:r>
              <a:rPr lang="en-US" baseline="0" dirty="0" smtClean="0"/>
              <a:t> and text areas</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err="1" smtClean="0"/>
              <a:t>TabbedBars</a:t>
            </a:r>
            <a:r>
              <a:rPr lang="en-US" dirty="0" smtClean="0"/>
              <a:t> are also known as segmented controls.  A segmented control is a linear set of segments, each of which functions as a button that can display a different view.</a:t>
            </a:r>
          </a:p>
          <a:p>
            <a:endParaRPr lang="en-US" dirty="0" smtClean="0"/>
          </a:p>
          <a:p>
            <a:r>
              <a:rPr lang="en-US" dirty="0" smtClean="0"/>
              <a:t>The length of a segmented control is determined by the number of its segments; the height of a segmented control is fixed. The width of each segment is proportional, based on the total number of segments. When users tap a segment, the segment displays a selected state.</a:t>
            </a:r>
          </a:p>
          <a:p>
            <a:endParaRPr lang="en-US" dirty="0" smtClean="0"/>
          </a:p>
          <a:p>
            <a:r>
              <a:rPr lang="en-US" dirty="0" smtClean="0"/>
              <a:t>Use a segmented control to offer closely related, but mutually exclusive choices.</a:t>
            </a:r>
          </a:p>
          <a:p>
            <a:endParaRPr lang="en-US" dirty="0" smtClean="0"/>
          </a:p>
          <a:p>
            <a:r>
              <a:rPr lang="en-US" dirty="0" smtClean="0"/>
              <a:t>Make sure that each segment is easy to tap. To maintain a comfortable hit region of 44 </a:t>
            </a:r>
            <a:r>
              <a:rPr lang="en-US" dirty="0" err="1" smtClean="0"/>
              <a:t>x</a:t>
            </a:r>
            <a:r>
              <a:rPr lang="en-US" dirty="0" smtClean="0"/>
              <a:t> 44 points for each segment, you need to limit the number of segments. On </a:t>
            </a:r>
            <a:r>
              <a:rPr lang="en-US" dirty="0" err="1" smtClean="0"/>
              <a:t>iPhone</a:t>
            </a:r>
            <a:r>
              <a:rPr lang="en-US" dirty="0" smtClean="0"/>
              <a:t>, a segmented control should have five or fewer segments.</a:t>
            </a:r>
          </a:p>
          <a:p>
            <a:endParaRPr lang="en-US" dirty="0" smtClean="0"/>
          </a:p>
          <a:p>
            <a:r>
              <a:rPr lang="en-US" dirty="0" smtClean="0"/>
              <a:t>As much as possible, maintain consistency in the size of each segment’s contents. Because all segments in a segmented control have equal width, it does not look good if the content fills some segments, but not others.</a:t>
            </a:r>
          </a:p>
          <a:p>
            <a:endParaRPr lang="en-US" dirty="0" smtClean="0"/>
          </a:p>
          <a:p>
            <a:r>
              <a:rPr lang="en-US" dirty="0" smtClean="0"/>
              <a:t>Avoid mixing text and images in a single segmented control. A segmented control can contain text or images. An individual segment can contain either text or an image, but not both. In general, it’s best to avoid putting text in some segments and images in other segments of a single segmented control.</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err="1" smtClean="0"/>
              <a:t>TabbedBars</a:t>
            </a:r>
            <a:r>
              <a:rPr lang="en-US" dirty="0" smtClean="0"/>
              <a:t> and button bars are also known as segmented controls.  A segmented control is a linear set of segments, each of which functions as a button that can display a different view. If you set a segmented control to have a momentary style, a segment doesn’t show itself as selected (blue background) when the user touches it. The disclosure button is always momentary and doesn’t affect the actual selection.</a:t>
            </a:r>
          </a:p>
          <a:p>
            <a:endParaRPr lang="en-US" dirty="0" smtClean="0"/>
          </a:p>
          <a:p>
            <a:endParaRPr lang="en-US" dirty="0" smtClean="0"/>
          </a:p>
          <a:p>
            <a:r>
              <a:rPr lang="en-US" dirty="0" smtClean="0"/>
              <a:t>The length of a segmented control is determined by the number of its segments; the height of a segmented control is fixed. The width of each segment is proportional, based on the total number of segments. When users tap a segment, the segment displays a selected state.</a:t>
            </a:r>
          </a:p>
          <a:p>
            <a:endParaRPr lang="en-US" dirty="0" smtClean="0"/>
          </a:p>
          <a:p>
            <a:r>
              <a:rPr lang="en-US" dirty="0" smtClean="0"/>
              <a:t>Use a segmented control to offer closely related, but mutually exclusive choices.</a:t>
            </a:r>
          </a:p>
          <a:p>
            <a:endParaRPr lang="en-US" dirty="0" smtClean="0"/>
          </a:p>
          <a:p>
            <a:r>
              <a:rPr lang="en-US" dirty="0" smtClean="0"/>
              <a:t>Make sure that each segment is easy to tap. To maintain a comfortable hit region of 44 </a:t>
            </a:r>
            <a:r>
              <a:rPr lang="en-US" dirty="0" err="1" smtClean="0"/>
              <a:t>x</a:t>
            </a:r>
            <a:r>
              <a:rPr lang="en-US" dirty="0" smtClean="0"/>
              <a:t> 44 points for each segment, you need to limit the number of segments. On </a:t>
            </a:r>
            <a:r>
              <a:rPr lang="en-US" dirty="0" err="1" smtClean="0"/>
              <a:t>iPhone</a:t>
            </a:r>
            <a:r>
              <a:rPr lang="en-US" dirty="0" smtClean="0"/>
              <a:t>, a segmented control should have five or fewer segments.</a:t>
            </a:r>
          </a:p>
          <a:p>
            <a:endParaRPr lang="en-US" dirty="0" smtClean="0"/>
          </a:p>
          <a:p>
            <a:r>
              <a:rPr lang="en-US" dirty="0" smtClean="0"/>
              <a:t>As much as possible, maintain consistency in the size of each segment’s contents. Because all segments in a segmented control have equal width, it does not look good if the content fills some segments, but not others.</a:t>
            </a:r>
          </a:p>
          <a:p>
            <a:endParaRPr lang="en-US" dirty="0" smtClean="0"/>
          </a:p>
          <a:p>
            <a:r>
              <a:rPr lang="en-US" dirty="0" smtClean="0"/>
              <a:t>Avoid mixing text and images in a single segmented control. A segmented control can contain text or images. An individual segment can contain either text or an image, but not both. In general, it’s best to avoid putting text in some segments and images in other segments of a single segmented control.</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slider consists of a track and a thumb (a circular control that the user can slide) and optional images that convey the meaning of the right and left values. When people drag the thumb along the slider, the value or process is updated continuously and is displayed in the track.</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are two custom views related to </a:t>
            </a:r>
            <a:r>
              <a:rPr lang="en-US" baseline="0" dirty="0" err="1" smtClean="0"/>
              <a:t>iPad</a:t>
            </a:r>
            <a:r>
              <a:rPr lang="en-US" baseline="0" dirty="0" smtClean="0"/>
              <a:t> development.  We’ll explore these two in detail.</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will give an overview on the platform characteristics, including basic UI structure.  Then we’ll focus on </a:t>
            </a:r>
            <a:r>
              <a:rPr lang="en-US" baseline="0" dirty="0" err="1" smtClean="0"/>
              <a:t>iOS</a:t>
            </a:r>
            <a:r>
              <a:rPr lang="en-US" baseline="0" dirty="0" smtClean="0"/>
              <a:t>-specific APIs, starting with a high level view of what the key areas are in Titanium.</a:t>
            </a:r>
          </a:p>
          <a:p>
            <a:r>
              <a:rPr lang="en-US" baseline="0" dirty="0" smtClean="0"/>
              <a:t>Let the deep dive begin..</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popover is a self-contained view that hovers above the contents of a screen. It always displays an arrow that indicates the point from which it emerged. A popover can contain a wide variety of objects and views, such as:</a:t>
            </a:r>
          </a:p>
          <a:p>
            <a:endParaRPr lang="en-US" dirty="0" smtClean="0"/>
          </a:p>
          <a:p>
            <a:r>
              <a:rPr lang="en-US" dirty="0" smtClean="0"/>
              <a:t>Table, image, map, text, web, or custom views</a:t>
            </a:r>
          </a:p>
          <a:p>
            <a:r>
              <a:rPr lang="en-US" dirty="0" smtClean="0"/>
              <a:t>Navigation bars, toolbars, or tab bars</a:t>
            </a:r>
          </a:p>
          <a:p>
            <a:r>
              <a:rPr lang="en-US" dirty="0" smtClean="0"/>
              <a:t>Controls or objects that act upon objects in the current application view</a:t>
            </a:r>
          </a:p>
          <a:p>
            <a:r>
              <a:rPr lang="en-US" dirty="0" smtClean="0"/>
              <a:t>In </a:t>
            </a:r>
            <a:r>
              <a:rPr lang="en-US" dirty="0" err="1" smtClean="0"/>
              <a:t>iPad</a:t>
            </a:r>
            <a:r>
              <a:rPr lang="en-US" dirty="0" smtClean="0"/>
              <a:t> apps, an action sheet always appears inside a popover.</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view:button</a:t>
            </a:r>
            <a:r>
              <a:rPr lang="en-US" dirty="0" smtClean="0"/>
              <a:t> property designates which UI element the pop</a:t>
            </a:r>
            <a:r>
              <a:rPr lang="en-US" baseline="0" dirty="0" smtClean="0"/>
              <a:t> over is anchored to. In </a:t>
            </a:r>
            <a:r>
              <a:rPr lang="en-US" baseline="0" dirty="0" err="1" smtClean="0"/>
              <a:t>otherwords</a:t>
            </a:r>
            <a:r>
              <a:rPr lang="en-US" baseline="0" dirty="0" smtClean="0"/>
              <a:t>, which one the bubble’s triangle points to.</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22</a:t>
            </a:fld>
            <a:endParaRPr lang="en-US"/>
          </a:p>
        </p:txBody>
      </p:sp>
    </p:spTree>
    <p:extLst>
      <p:ext uri="{BB962C8B-B14F-4D97-AF65-F5344CB8AC3E}">
        <p14:creationId xmlns:p14="http://schemas.microsoft.com/office/powerpoint/2010/main" val="2867697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 panes can contain a wide variety of objects and views, such as:</a:t>
            </a:r>
          </a:p>
          <a:p>
            <a:endParaRPr lang="en-US" dirty="0" smtClean="0"/>
          </a:p>
          <a:p>
            <a:r>
              <a:rPr lang="en-US" dirty="0" smtClean="0"/>
              <a:t>Table, image, map, text, web, or custom views.</a:t>
            </a:r>
          </a:p>
          <a:p>
            <a:r>
              <a:rPr lang="en-US" dirty="0" smtClean="0"/>
              <a:t>Navigation bars, toolbars, or tab bars.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You can use a split view to display persistent information in the left pane and related details or subordinate information in the right pane. In this design pattern, when people select an item in the left pane, the right pane should display the information related to that item. (You’re responsible for making this happen in code.)</a:t>
            </a:r>
          </a:p>
          <a:p>
            <a:endParaRPr lang="en-US" dirty="0" smtClean="0"/>
          </a:p>
          <a:p>
            <a:r>
              <a:rPr lang="en-US" dirty="0" smtClean="0"/>
              <a:t>In general, when an app uses a split view in landscape, it displays the contents of the left pane in a popover when it rotates to portrait. However, you are not required to follow this pattern. If it makes sense in your app, you can design your UI to display side-by-side views in all orientations.</a:t>
            </a:r>
          </a:p>
          <a:p>
            <a:endParaRPr lang="en-US" dirty="0" smtClean="0"/>
          </a:p>
          <a:p>
            <a:r>
              <a:rPr lang="en-US" dirty="0" smtClean="0"/>
              <a:t>Avoid creating a right pane that is narrower than the left pane. Although the width of the right pane is up to you, it does not look good to use a width of less than 320 points (which is the width of the left pane).</a:t>
            </a:r>
          </a:p>
          <a:p>
            <a:endParaRPr lang="en-US" dirty="0" smtClean="0"/>
          </a:p>
          <a:p>
            <a:r>
              <a:rPr lang="en-US" dirty="0" smtClean="0"/>
              <a:t>Avoid displaying a navigation bar in both panes at the same time. Doing this would make it very difficult for users to discern the relationship between the two panes.</a:t>
            </a:r>
          </a:p>
          <a:p>
            <a:endParaRPr lang="en-US" dirty="0" smtClean="0"/>
          </a:p>
          <a:p>
            <a:r>
              <a:rPr lang="en-US" dirty="0" smtClean="0"/>
              <a:t>In general, indicate the current selection in the left pane in a persistent way. This behavior helps people understand the relationship between the item in the left pane and the contents of the right pane. This is important because the content of the right pane can change, but it should always remain related to the item selected in the left pane.</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err="1" smtClean="0"/>
              <a:t>tab.badge</a:t>
            </a:r>
            <a:r>
              <a:rPr lang="en-US" baseline="0" dirty="0" smtClean="0"/>
              <a:t> has to be set to a number</a:t>
            </a:r>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Set to NULL to remove</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be set while the app is running</a:t>
            </a:r>
          </a:p>
          <a:p>
            <a:r>
              <a:rPr lang="en-US" dirty="0" smtClean="0"/>
              <a:t>Or,</a:t>
            </a:r>
            <a:r>
              <a:rPr lang="en-US" baseline="0" dirty="0" smtClean="0"/>
              <a:t> use a background service to set when the app’s not using</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26</a:t>
            </a:fld>
            <a:endParaRPr lang="en-US"/>
          </a:p>
        </p:txBody>
      </p:sp>
    </p:spTree>
    <p:extLst>
      <p:ext uri="{BB962C8B-B14F-4D97-AF65-F5344CB8AC3E}">
        <p14:creationId xmlns:p14="http://schemas.microsoft.com/office/powerpoint/2010/main" val="3663147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an image is tapped, you can grab an index so you can branch code accordingly</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27</a:t>
            </a:fld>
            <a:endParaRPr lang="en-US"/>
          </a:p>
        </p:txBody>
      </p:sp>
    </p:spTree>
    <p:extLst>
      <p:ext uri="{BB962C8B-B14F-4D97-AF65-F5344CB8AC3E}">
        <p14:creationId xmlns:p14="http://schemas.microsoft.com/office/powerpoint/2010/main" val="3362603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isn’t setting or accessing the actual Springboard</a:t>
            </a:r>
          </a:p>
          <a:p>
            <a:r>
              <a:rPr lang="en-US" dirty="0" smtClean="0"/>
              <a:t>Just presenting</a:t>
            </a:r>
            <a:r>
              <a:rPr lang="en-US" baseline="0" dirty="0" smtClean="0"/>
              <a:t> a similar view</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28</a:t>
            </a:fld>
            <a:endParaRPr lang="en-US"/>
          </a:p>
        </p:txBody>
      </p:sp>
    </p:spTree>
    <p:extLst>
      <p:ext uri="{BB962C8B-B14F-4D97-AF65-F5344CB8AC3E}">
        <p14:creationId xmlns:p14="http://schemas.microsoft.com/office/powerpoint/2010/main" val="1374219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29</a:t>
            </a:fld>
            <a:endParaRPr lang="en-US"/>
          </a:p>
        </p:txBody>
      </p:sp>
    </p:spTree>
    <p:extLst>
      <p:ext uri="{BB962C8B-B14F-4D97-AF65-F5344CB8AC3E}">
        <p14:creationId xmlns:p14="http://schemas.microsoft.com/office/powerpoint/2010/main" val="348076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30</a:t>
            </a:fld>
            <a:endParaRPr lang="en-US"/>
          </a:p>
        </p:txBody>
      </p:sp>
    </p:spTree>
    <p:extLst>
      <p:ext uri="{BB962C8B-B14F-4D97-AF65-F5344CB8AC3E}">
        <p14:creationId xmlns:p14="http://schemas.microsoft.com/office/powerpoint/2010/main" val="1964615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Cocoa Touch provides the key frameworks for developing applications on devices running </a:t>
            </a:r>
            <a:r>
              <a:rPr lang="en-US" dirty="0" err="1" smtClean="0"/>
              <a:t>iOS</a:t>
            </a:r>
            <a:r>
              <a:rPr lang="en-US" dirty="0" smtClean="0"/>
              <a:t>. Some of these key frameworks are:</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457200" rtl="0" eaLnBrk="1" fontAlgn="base" latinLnBrk="0" hangingPunct="1">
              <a:lnSpc>
                <a:spcPct val="100000"/>
              </a:lnSpc>
              <a:spcBef>
                <a:spcPct val="30000"/>
              </a:spcBef>
              <a:spcAft>
                <a:spcPct val="0"/>
              </a:spcAft>
              <a:buClrTx/>
              <a:buSzTx/>
              <a:buFontTx/>
              <a:buChar char="-"/>
              <a:tabLst/>
              <a:defRPr/>
            </a:pPr>
            <a:r>
              <a:rPr lang="en-US" dirty="0" smtClean="0"/>
              <a:t> Foundation Kit Framework</a:t>
            </a:r>
          </a:p>
          <a:p>
            <a:pPr marL="0" marR="0" indent="0" algn="l" defTabSz="457200" rtl="0" eaLnBrk="1" fontAlgn="base" latinLnBrk="0" hangingPunct="1">
              <a:lnSpc>
                <a:spcPct val="100000"/>
              </a:lnSpc>
              <a:spcBef>
                <a:spcPct val="30000"/>
              </a:spcBef>
              <a:spcAft>
                <a:spcPct val="0"/>
              </a:spcAft>
              <a:buClrTx/>
              <a:buSzTx/>
              <a:buFontTx/>
              <a:buChar char="-"/>
              <a:tabLst/>
              <a:defRPr/>
            </a:pPr>
            <a:r>
              <a:rPr lang="en-US" baseline="0" dirty="0" smtClean="0"/>
              <a:t> </a:t>
            </a:r>
            <a:r>
              <a:rPr lang="en-US" dirty="0" err="1" smtClean="0"/>
              <a:t>UIKit</a:t>
            </a:r>
            <a:r>
              <a:rPr lang="en-US" dirty="0" smtClean="0"/>
              <a:t> Framework (based on Application Kit)</a:t>
            </a:r>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 Game Kit Framework</a:t>
            </a:r>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 </a:t>
            </a:r>
            <a:r>
              <a:rPr lang="en-US" dirty="0" err="1" smtClean="0"/>
              <a:t>iAd</a:t>
            </a:r>
            <a:r>
              <a:rPr lang="en-US" dirty="0" smtClean="0"/>
              <a:t> Framework</a:t>
            </a:r>
          </a:p>
          <a:p>
            <a:pPr marL="0" marR="0" indent="0" algn="l" defTabSz="457200" rtl="0" eaLnBrk="1" fontAlgn="base" latinLnBrk="0" hangingPunct="1">
              <a:lnSpc>
                <a:spcPct val="100000"/>
              </a:lnSpc>
              <a:spcBef>
                <a:spcPct val="30000"/>
              </a:spcBef>
              <a:spcAft>
                <a:spcPct val="0"/>
              </a:spcAft>
              <a:buClrTx/>
              <a:buSzTx/>
              <a:buFontTx/>
              <a:buChar char="-"/>
              <a:tabLst/>
              <a:defRPr/>
            </a:pPr>
            <a:r>
              <a:rPr lang="en-US" dirty="0" smtClean="0"/>
              <a:t> Map Kit Framework</a:t>
            </a:r>
          </a:p>
          <a:p>
            <a:pPr marL="0" marR="0" indent="0" algn="l" defTabSz="457200" rtl="0" eaLnBrk="1" fontAlgn="base" latinLnBrk="0" hangingPunct="1">
              <a:lnSpc>
                <a:spcPct val="100000"/>
              </a:lnSpc>
              <a:spcBef>
                <a:spcPct val="30000"/>
              </a:spcBef>
              <a:spcAft>
                <a:spcPct val="0"/>
              </a:spcAft>
              <a:buClrTx/>
              <a:buSzTx/>
              <a:buFontTx/>
              <a:buChar char="-"/>
              <a:tabLst/>
              <a:defRPr/>
            </a:pPr>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This</a:t>
            </a:r>
            <a:r>
              <a:rPr lang="en-US" baseline="0" dirty="0" smtClean="0"/>
              <a:t> may be helpful for developers to understand.</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more information on the </a:t>
            </a:r>
            <a:r>
              <a:rPr lang="en-US" dirty="0" err="1" smtClean="0"/>
              <a:t>iAd</a:t>
            </a:r>
            <a:r>
              <a:rPr lang="en-US" dirty="0" smtClean="0"/>
              <a:t> Network, see http://</a:t>
            </a:r>
            <a:r>
              <a:rPr lang="en-US" dirty="0" err="1" smtClean="0"/>
              <a:t>developer.apple.com/iad</a:t>
            </a:r>
            <a:r>
              <a:rPr lang="en-US" dirty="0" smtClean="0"/>
              <a:t>/</a:t>
            </a:r>
          </a:p>
          <a:p>
            <a:endParaRPr lang="en-US" dirty="0" smtClean="0"/>
          </a:p>
          <a:p>
            <a:r>
              <a:rPr lang="en-US" dirty="0" smtClean="0"/>
              <a:t>While you are developing your application, </a:t>
            </a:r>
            <a:r>
              <a:rPr lang="en-US" dirty="0" err="1" smtClean="0"/>
              <a:t>iAd</a:t>
            </a:r>
            <a:r>
              <a:rPr lang="en-US" dirty="0" smtClean="0"/>
              <a:t> Network sends test advertisements to your application. To assist you in validating your implementation, the </a:t>
            </a:r>
            <a:r>
              <a:rPr lang="en-US" dirty="0" err="1" smtClean="0"/>
              <a:t>iAd</a:t>
            </a:r>
            <a:r>
              <a:rPr lang="en-US" dirty="0" smtClean="0"/>
              <a:t> Network occasionally returns errors to test your error handling code. You can also test your error handling support manually by turning your device’s wireless capability off.</a:t>
            </a:r>
          </a:p>
          <a:p>
            <a:endParaRPr lang="en-US" dirty="0" smtClean="0"/>
          </a:p>
          <a:p>
            <a:r>
              <a:rPr lang="en-US" dirty="0" err="1" smtClean="0"/>
              <a:t>iAd</a:t>
            </a:r>
            <a:r>
              <a:rPr lang="en-US" smtClean="0"/>
              <a:t> Network automatically displays the correct ad depending on the how your application binary was downloaded onto your test device</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Set bottom:0 to dock</a:t>
            </a:r>
            <a:r>
              <a:rPr lang="en-US" baseline="0" dirty="0" smtClean="0"/>
              <a:t> the ad to the bottom of your window</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Platform</a:t>
            </a:r>
            <a:r>
              <a:rPr lang="en-US" baseline="0" dirty="0" smtClean="0"/>
              <a:t> specific business logic methods are available for </a:t>
            </a:r>
            <a:r>
              <a:rPr lang="en-US" baseline="0" dirty="0" err="1" smtClean="0"/>
              <a:t>iOS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JS will run when the app is paused.</a:t>
            </a:r>
          </a:p>
          <a:p>
            <a:endParaRPr lang="en-US" dirty="0" smtClean="0"/>
          </a:p>
          <a:p>
            <a:r>
              <a:rPr lang="en-US" dirty="0" smtClean="0"/>
              <a:t>A local notification is local to an application on an </a:t>
            </a:r>
            <a:r>
              <a:rPr lang="en-US" dirty="0" err="1" smtClean="0"/>
              <a:t>iPhone</a:t>
            </a:r>
            <a:r>
              <a:rPr lang="en-US" dirty="0" smtClean="0"/>
              <a:t>, </a:t>
            </a:r>
            <a:r>
              <a:rPr lang="en-US" dirty="0" err="1" smtClean="0"/>
              <a:t>iPad</a:t>
            </a:r>
            <a:r>
              <a:rPr lang="en-US" dirty="0" smtClean="0"/>
              <a:t>, or iPod touch. Push notifications—also known as remote notifications—arrive from outside a device. </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the newer </a:t>
            </a:r>
            <a:r>
              <a:rPr lang="en-US" dirty="0" err="1" smtClean="0"/>
              <a:t>Titanium.Network.Socket.TCP</a:t>
            </a:r>
            <a:r>
              <a:rPr lang="en-US" baseline="0" dirty="0" smtClean="0"/>
              <a:t> for sockets rather than the older </a:t>
            </a:r>
            <a:r>
              <a:rPr lang="en-US" baseline="0" dirty="0" err="1" smtClean="0"/>
              <a:t>TCPSocket</a:t>
            </a:r>
            <a:endParaRPr lang="en-US" baseline="0" dirty="0" smtClean="0"/>
          </a:p>
          <a:p>
            <a:r>
              <a:rPr lang="en-US" baseline="0" dirty="0" err="1" smtClean="0"/>
              <a:t>Network.Socket</a:t>
            </a:r>
            <a:r>
              <a:rPr lang="en-US" baseline="0" dirty="0" smtClean="0"/>
              <a:t> is cross-platform</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35</a:t>
            </a:fld>
            <a:endParaRPr lang="en-US"/>
          </a:p>
        </p:txBody>
      </p:sp>
    </p:spTree>
    <p:extLst>
      <p:ext uri="{BB962C8B-B14F-4D97-AF65-F5344CB8AC3E}">
        <p14:creationId xmlns:p14="http://schemas.microsoft.com/office/powerpoint/2010/main" val="11577638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a:t>
            </a:r>
            <a:r>
              <a:rPr lang="en-US" baseline="0" dirty="0" smtClean="0"/>
              <a:t> a quick walk through of the various </a:t>
            </a:r>
            <a:r>
              <a:rPr lang="en-US" baseline="0" dirty="0" err="1" smtClean="0"/>
              <a:t>iPhone</a:t>
            </a:r>
            <a:r>
              <a:rPr lang="en-US" baseline="0" dirty="0" smtClean="0"/>
              <a:t> related properties.  It’s good to point out that these variables exist.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in conjunction</a:t>
            </a:r>
            <a:r>
              <a:rPr lang="en-US" baseline="0" dirty="0" smtClean="0"/>
              <a:t> with the </a:t>
            </a:r>
            <a:r>
              <a:rPr lang="en-US" baseline="0" dirty="0" err="1" smtClean="0"/>
              <a:t>ScrollView</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40</a:t>
            </a:fld>
            <a:endParaRPr lang="en-US"/>
          </a:p>
        </p:txBody>
      </p:sp>
    </p:spTree>
    <p:extLst>
      <p:ext uri="{BB962C8B-B14F-4D97-AF65-F5344CB8AC3E}">
        <p14:creationId xmlns:p14="http://schemas.microsoft.com/office/powerpoint/2010/main" val="27905210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Status bar is the top bar that shows battery,</a:t>
            </a:r>
            <a:r>
              <a:rPr lang="en-US" baseline="0" dirty="0" smtClean="0"/>
              <a:t> </a:t>
            </a:r>
            <a:r>
              <a:rPr lang="en-US" baseline="0" dirty="0" err="1" smtClean="0"/>
              <a:t>wifi</a:t>
            </a:r>
            <a:r>
              <a:rPr lang="en-US" baseline="0" dirty="0" smtClean="0"/>
              <a:t> state, etc.</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41</a:t>
            </a:fld>
            <a:endParaRPr lang="en-US"/>
          </a:p>
        </p:txBody>
      </p:sp>
    </p:spTree>
    <p:extLst>
      <p:ext uri="{BB962C8B-B14F-4D97-AF65-F5344CB8AC3E}">
        <p14:creationId xmlns:p14="http://schemas.microsoft.com/office/powerpoint/2010/main" val="42758709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these</a:t>
            </a:r>
            <a:r>
              <a:rPr lang="en-US" baseline="0" dirty="0" smtClean="0"/>
              <a:t> with a tab bar or maybe a toolbar</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44</a:t>
            </a:fld>
            <a:endParaRPr lang="en-US"/>
          </a:p>
        </p:txBody>
      </p:sp>
    </p:spTree>
    <p:extLst>
      <p:ext uri="{BB962C8B-B14F-4D97-AF65-F5344CB8AC3E}">
        <p14:creationId xmlns:p14="http://schemas.microsoft.com/office/powerpoint/2010/main" val="10231114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programmatically scroll to a row within a </a:t>
            </a:r>
            <a:r>
              <a:rPr lang="en-US" dirty="0" err="1" smtClean="0"/>
              <a:t>tableview</a:t>
            </a:r>
            <a:r>
              <a:rPr lang="en-US" dirty="0" smtClean="0"/>
              <a:t>, this constant controls what portion of that target row is shown</a:t>
            </a:r>
          </a:p>
          <a:p>
            <a:r>
              <a:rPr lang="en-US" dirty="0" smtClean="0"/>
              <a:t>The screenshot shows using</a:t>
            </a:r>
            <a:r>
              <a:rPr lang="en-US" baseline="0" dirty="0" smtClean="0"/>
              <a:t> the </a:t>
            </a:r>
            <a:r>
              <a:rPr lang="en-US" baseline="0" smtClean="0"/>
              <a:t>MIDDLE option</a:t>
            </a:r>
            <a:endParaRPr lang="en-US" dirty="0" smtClean="0"/>
          </a:p>
        </p:txBody>
      </p:sp>
      <p:sp>
        <p:nvSpPr>
          <p:cNvPr id="4" name="Slide Number Placeholder 3"/>
          <p:cNvSpPr>
            <a:spLocks noGrp="1"/>
          </p:cNvSpPr>
          <p:nvPr>
            <p:ph type="sldNum" sz="quarter" idx="10"/>
          </p:nvPr>
        </p:nvSpPr>
        <p:spPr/>
        <p:txBody>
          <a:bodyPr/>
          <a:lstStyle/>
          <a:p>
            <a:fld id="{70027AD7-30C5-944D-9F16-1C4EC4C696FB}" type="slidenum">
              <a:rPr lang="en-US" smtClean="0"/>
              <a:pPr/>
              <a:t>46</a:t>
            </a:fld>
            <a:endParaRPr lang="en-US"/>
          </a:p>
        </p:txBody>
      </p:sp>
    </p:spTree>
    <p:extLst>
      <p:ext uri="{BB962C8B-B14F-4D97-AF65-F5344CB8AC3E}">
        <p14:creationId xmlns:p14="http://schemas.microsoft.com/office/powerpoint/2010/main" val="4019326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taken from Apple’s HIG (Human Interface</a:t>
            </a:r>
            <a:r>
              <a:rPr lang="en-US" baseline="0" dirty="0" smtClean="0"/>
              <a:t> Guidelines)</a:t>
            </a:r>
          </a:p>
          <a:p>
            <a:endParaRPr lang="en-US" baseline="0" dirty="0" smtClean="0"/>
          </a:p>
          <a:p>
            <a:r>
              <a:rPr lang="en-US" baseline="0" dirty="0" smtClean="0"/>
              <a:t>- Single Window = there’s a single </a:t>
            </a:r>
            <a:r>
              <a:rPr lang="en-US" baseline="0" dirty="0" err="1" smtClean="0"/>
              <a:t>UIKit</a:t>
            </a:r>
            <a:r>
              <a:rPr lang="en-US" baseline="0" dirty="0" smtClean="0"/>
              <a:t> / </a:t>
            </a:r>
            <a:r>
              <a:rPr lang="en-US" baseline="0" dirty="0" err="1" smtClean="0"/>
              <a:t>iOS</a:t>
            </a:r>
            <a:r>
              <a:rPr lang="en-US" baseline="0" dirty="0" smtClean="0"/>
              <a:t> window object regardless of the number of Titanium windows you create.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a:t>
            </a:fld>
            <a:endParaRPr lang="en-US"/>
          </a:p>
        </p:txBody>
      </p:sp>
    </p:spTree>
    <p:extLst>
      <p:ext uri="{BB962C8B-B14F-4D97-AF65-F5344CB8AC3E}">
        <p14:creationId xmlns:p14="http://schemas.microsoft.com/office/powerpoint/2010/main" val="15998383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 to none so that you don’t get empty row</a:t>
            </a:r>
            <a:r>
              <a:rPr lang="en-US" baseline="0" dirty="0" smtClean="0"/>
              <a:t>s &amp; separators showing up when your </a:t>
            </a:r>
            <a:r>
              <a:rPr lang="en-US" baseline="0" dirty="0" err="1" smtClean="0"/>
              <a:t>tableview</a:t>
            </a:r>
            <a:r>
              <a:rPr lang="en-US" baseline="0" dirty="0" smtClean="0"/>
              <a:t> has fewer rows than will fill the viewport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47</a:t>
            </a:fld>
            <a:endParaRPr lang="en-US"/>
          </a:p>
        </p:txBody>
      </p:sp>
    </p:spTree>
    <p:extLst>
      <p:ext uri="{BB962C8B-B14F-4D97-AF65-F5344CB8AC3E}">
        <p14:creationId xmlns:p14="http://schemas.microsoft.com/office/powerpoint/2010/main" val="32289947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Settings Bundle”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49</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In </a:t>
            </a:r>
            <a:r>
              <a:rPr lang="en-US" dirty="0" err="1" smtClean="0"/>
              <a:t>iOS</a:t>
            </a:r>
            <a:r>
              <a:rPr lang="en-US" dirty="0" smtClean="0"/>
              <a:t>, the Foundation framework provides the low-level mechanism for storing the actual preference data. </a:t>
            </a:r>
          </a:p>
          <a:p>
            <a:endParaRPr lang="en-US" dirty="0" smtClean="0"/>
          </a:p>
          <a:p>
            <a:r>
              <a:rPr lang="en-US" dirty="0" err="1" smtClean="0"/>
              <a:t>http://developer.apple.com/library/ios/#documentation/iPhone/Conceptual/iPhoneOSProgrammingGuide/Preferences/Preferences.html</a:t>
            </a:r>
            <a:endParaRPr lang="en-US" dirty="0" smtClean="0"/>
          </a:p>
          <a:p>
            <a:endParaRPr lang="en-US" dirty="0" smtClean="0"/>
          </a:p>
          <a:p>
            <a:r>
              <a:rPr lang="en-US" dirty="0" smtClean="0"/>
              <a:t>Tutorial</a:t>
            </a:r>
          </a:p>
          <a:p>
            <a:r>
              <a:rPr lang="en-US" dirty="0" err="1" smtClean="0"/>
              <a:t>http://iphoneincubator.com/blog/tutorial/how-to-create-an-iphone-preferences-file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50</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iPad</a:t>
            </a:r>
            <a:r>
              <a:rPr lang="en-US" dirty="0" smtClean="0"/>
              <a:t> 2 is double</a:t>
            </a:r>
            <a:r>
              <a:rPr lang="en-US" baseline="0" dirty="0" smtClean="0"/>
              <a:t> the pixels of </a:t>
            </a:r>
            <a:r>
              <a:rPr lang="en-US" baseline="0" dirty="0" err="1" smtClean="0"/>
              <a:t>iPad</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51</a:t>
            </a:fld>
            <a:endParaRPr lang="en-US"/>
          </a:p>
        </p:txBody>
      </p:sp>
    </p:spTree>
    <p:extLst>
      <p:ext uri="{BB962C8B-B14F-4D97-AF65-F5344CB8AC3E}">
        <p14:creationId xmlns:p14="http://schemas.microsoft.com/office/powerpoint/2010/main" val="24482179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lab, you will create a Settings bundle so that application settings can be changed via the Settings app in the simulator or on a phone. You will then use that setting within the app to control the app's user interface.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53</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no specific </a:t>
            </a:r>
            <a:r>
              <a:rPr lang="en-US" dirty="0" err="1" smtClean="0"/>
              <a:t>TiBountyHunter</a:t>
            </a:r>
            <a:r>
              <a:rPr lang="en-US" dirty="0" smtClean="0"/>
              <a:t> tie-in </a:t>
            </a:r>
            <a:r>
              <a:rPr lang="en-US" smtClean="0"/>
              <a:t>for this lab</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54</a:t>
            </a:fld>
            <a:endParaRPr lang="en-US"/>
          </a:p>
        </p:txBody>
      </p:sp>
    </p:spTree>
    <p:extLst>
      <p:ext uri="{BB962C8B-B14F-4D97-AF65-F5344CB8AC3E}">
        <p14:creationId xmlns:p14="http://schemas.microsoft.com/office/powerpoint/2010/main" val="1267220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tab bar gives people the ability to switch between different subtasks, views, or modes.</a:t>
            </a:r>
          </a:p>
          <a:p>
            <a:endParaRPr lang="en-US" dirty="0" smtClean="0"/>
          </a:p>
          <a:p>
            <a:r>
              <a:rPr lang="en-US" dirty="0" smtClean="0"/>
              <a:t>Use a tab bar to give users access to different perspectives on the same set of data or different subtasks related to the overall function of your app. </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iOS</a:t>
            </a:r>
            <a:r>
              <a:rPr lang="en-US" dirty="0" smtClean="0"/>
              <a:t>-specific</a:t>
            </a:r>
            <a:r>
              <a:rPr lang="en-US" baseline="0" dirty="0" smtClean="0"/>
              <a:t> APIs can be broken out into 2 segments: form </a:t>
            </a:r>
            <a:r>
              <a:rPr lang="en-US" baseline="0" smtClean="0"/>
              <a:t>and function.</a:t>
            </a:r>
            <a:endParaRPr lang="en-US"/>
          </a:p>
        </p:txBody>
      </p:sp>
      <p:sp>
        <p:nvSpPr>
          <p:cNvPr id="4" name="Slide Number Placeholder 3"/>
          <p:cNvSpPr>
            <a:spLocks noGrp="1"/>
          </p:cNvSpPr>
          <p:nvPr>
            <p:ph type="sldNum" sz="quarter" idx="10"/>
          </p:nvPr>
        </p:nvSpPr>
        <p:spPr/>
        <p:txBody>
          <a:bodyPr/>
          <a:lstStyle/>
          <a:p>
            <a:fld id="{70027AD7-30C5-944D-9F16-1C4EC4C696F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NavigationGroup</a:t>
            </a:r>
            <a:r>
              <a:rPr lang="en-US" dirty="0" smtClean="0"/>
              <a:t> actually works on </a:t>
            </a:r>
            <a:r>
              <a:rPr lang="en-US" dirty="0" err="1" smtClean="0"/>
              <a:t>iPad</a:t>
            </a:r>
            <a:r>
              <a:rPr lang="en-US" dirty="0" smtClean="0"/>
              <a:t> and our API should probably be moved out of the iPhone namespace</a:t>
            </a:r>
            <a:r>
              <a:rPr lang="en-US" baseline="0" dirty="0" smtClean="0"/>
              <a:t> to the </a:t>
            </a:r>
            <a:r>
              <a:rPr lang="en-US" baseline="0" dirty="0" err="1" smtClean="0"/>
              <a:t>iOS</a:t>
            </a:r>
            <a:r>
              <a:rPr lang="en-US" baseline="0" dirty="0" smtClean="0"/>
              <a:t> namespace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7</a:t>
            </a:fld>
            <a:endParaRPr lang="en-US"/>
          </a:p>
        </p:txBody>
      </p:sp>
    </p:spTree>
    <p:extLst>
      <p:ext uri="{BB962C8B-B14F-4D97-AF65-F5344CB8AC3E}">
        <p14:creationId xmlns:p14="http://schemas.microsoft.com/office/powerpoint/2010/main" val="2352374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Navigation Group implements a specialized view that manages the navigation of hierarchical content. A Navigation Group is very similar to Tab Bars with the exception that they do not maintain a group of windows with a interface bar at the bottom.</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navigation bar enables navigation through an information hierarchy and, optionally, management of screen contents.</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5610AC5-4F80-4D49-849B-064EB0362ED0}" type="datetimeFigureOut">
              <a:rPr lang="en-US"/>
              <a:pPr/>
              <a:t>8/19/11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3DC4F11-8111-A04C-BD60-43C3E36F5BE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21956C0-2DA4-AA4A-BD1B-CE578DF8924E}" type="datetimeFigureOut">
              <a:rPr lang="en-US"/>
              <a:pPr/>
              <a:t>8/19/11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162DC0D-1E1F-1440-9F1E-B13E777FAD0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E323279-84F0-1742-979B-5A495ACAF8B9}" type="datetimeFigureOut">
              <a:rPr lang="en-US"/>
              <a:pPr/>
              <a:t>8/19/11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DE3FF5C-93C2-E446-B2D1-9B5E06A7288F}"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ctrTitle"/>
          </p:nvPr>
        </p:nvSpPr>
        <p:spPr>
          <a:xfrm>
            <a:off x="685800" y="2130425"/>
            <a:ext cx="7772400" cy="1470025"/>
          </a:xfrm>
        </p:spPr>
        <p:txBody>
          <a:bodyPr/>
          <a:lstStyle>
            <a:lvl1pPr>
              <a:defRPr sz="4000" b="1">
                <a:effectLst>
                  <a:innerShdw blurRad="63500" dist="50800" dir="13500000">
                    <a:prstClr val="black">
                      <a:alpha val="50000"/>
                    </a:prstClr>
                  </a:inn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C21C49E2-900C-F44B-9AF2-7AB64C2B82F7}" type="datetimeFigureOut">
              <a:rPr lang="en-US" smtClean="0"/>
              <a:pPr/>
              <a:t>8/19/11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fld id="{4BF8CE3C-2409-B94E-9D75-9DC9823C701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ctrTitle"/>
          </p:nvPr>
        </p:nvSpPr>
        <p:spPr>
          <a:xfrm>
            <a:off x="685800" y="2130425"/>
            <a:ext cx="7772400" cy="1470025"/>
          </a:xfrm>
        </p:spPr>
        <p:txBody>
          <a:bodyPr/>
          <a:lstStyle>
            <a:lvl1pPr>
              <a:defRPr sz="4000" b="1">
                <a:solidFill>
                  <a:schemeClr val="bg1"/>
                </a:solidFill>
                <a:effectLst>
                  <a:innerShdw blurRad="63500" dist="50800" dir="13500000">
                    <a:prstClr val="black">
                      <a:alpha val="29000"/>
                    </a:prstClr>
                  </a:inn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C21C49E2-900C-F44B-9AF2-7AB64C2B82F7}" type="datetimeFigureOut">
              <a:rPr lang="en-US" smtClean="0"/>
              <a:pPr/>
              <a:t>8/19/11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fld id="{4BF8CE3C-2409-B94E-9D75-9DC9823C7013}"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png"/>
          <p:cNvPicPr>
            <a:picLocks noChangeAspect="1"/>
          </p:cNvPicPr>
          <p:nvPr/>
        </p:nvPicPr>
        <p:blipFill>
          <a:blip r:embed="rId3">
            <a:alphaModFix amt="10000"/>
          </a:blip>
          <a:srcRect/>
          <a:stretch>
            <a:fillRect/>
          </a:stretch>
        </p:blipFill>
        <p:spPr bwMode="auto">
          <a:xfrm>
            <a:off x="11113" y="-3175"/>
            <a:ext cx="9144000" cy="4621213"/>
          </a:xfrm>
          <a:prstGeom prst="rect">
            <a:avLst/>
          </a:prstGeom>
          <a:noFill/>
          <a:ln w="9525">
            <a:noFill/>
            <a:miter lim="800000"/>
            <a:headEnd/>
            <a:tailEnd/>
          </a:ln>
        </p:spPr>
      </p:pic>
      <p:sp>
        <p:nvSpPr>
          <p:cNvPr id="7" name="Rectangle 6"/>
          <p:cNvSpPr/>
          <p:nvPr/>
        </p:nvSpPr>
        <p:spPr>
          <a:xfrm>
            <a:off x="11113" y="1117600"/>
            <a:ext cx="9144000" cy="5740400"/>
          </a:xfrm>
          <a:prstGeom prst="rect">
            <a:avLst/>
          </a:prstGeom>
          <a:solidFill>
            <a:schemeClr val="bg1"/>
          </a:solidFill>
          <a:ln>
            <a:noFill/>
          </a:ln>
          <a:effectLst>
            <a:outerShdw blurRad="358775" dist="38100" dir="16200000" rotWithShape="0">
              <a:prstClr val="black">
                <a:alpha val="18000"/>
              </a:prstClr>
            </a:outerShdw>
          </a:effectLst>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sz="1800">
              <a:solidFill>
                <a:schemeClr val="accent6"/>
              </a:solidFill>
            </a:endParaRPr>
          </a:p>
        </p:txBody>
      </p:sp>
      <p:pic>
        <p:nvPicPr>
          <p:cNvPr id="8" name="Picture 12"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9"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10" name="Date Placeholder 3"/>
          <p:cNvSpPr>
            <a:spLocks noGrp="1"/>
          </p:cNvSpPr>
          <p:nvPr>
            <p:ph type="dt" sz="half" idx="10"/>
          </p:nvPr>
        </p:nvSpPr>
        <p:spPr/>
        <p:txBody>
          <a:bodyPr/>
          <a:lstStyle>
            <a:lvl1pPr>
              <a:defRPr/>
            </a:lvl1pPr>
          </a:lstStyle>
          <a:p>
            <a:fld id="{0D22A439-6614-B446-9D16-B5F70EF71BFA}" type="datetimeFigureOut">
              <a:rPr lang="en-US" smtClean="0"/>
              <a:pPr/>
              <a:t>8/19/11</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F380D865-50D0-0448-B4BC-04BFD1BDD3BB}" type="slidenum">
              <a:rPr lang="en-US" smtClean="0"/>
              <a:pPr/>
              <a:t>‹#›</a:t>
            </a:fld>
            <a:endParaRPr lang="en-US"/>
          </a:p>
        </p:txBody>
      </p:sp>
      <p:pic>
        <p:nvPicPr>
          <p:cNvPr id="13"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4"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15" name="Picture 8" descr="gray_stripe_header.png"/>
          <p:cNvPicPr>
            <a:picLocks noChangeAspect="1"/>
          </p:cNvPicPr>
          <p:nvPr userDrawn="1"/>
        </p:nvPicPr>
        <p:blipFill>
          <a:blip r:embed="rId4"/>
          <a:srcRect/>
          <a:stretch>
            <a:fillRect/>
          </a:stretch>
        </p:blipFill>
        <p:spPr bwMode="auto">
          <a:xfrm>
            <a:off x="0" y="0"/>
            <a:ext cx="9144000" cy="1176338"/>
          </a:xfrm>
          <a:prstGeom prst="rect">
            <a:avLst/>
          </a:prstGeom>
          <a:noFill/>
          <a:ln w="9525">
            <a:noFill/>
            <a:miter lim="800000"/>
            <a:headEnd/>
            <a:tailEnd/>
          </a:ln>
        </p:spPr>
      </p:pic>
      <p:pic>
        <p:nvPicPr>
          <p:cNvPr id="16"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7"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722313" y="4406900"/>
            <a:ext cx="7772400" cy="1362075"/>
          </a:xfrm>
        </p:spPr>
        <p:txBody>
          <a:bodyPr anchor="t"/>
          <a:lstStyle>
            <a:lvl1pPr algn="l">
              <a:defRPr sz="4000" b="1" cap="none" spc="5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fld id="{1CB5975E-DF62-9A48-A2E7-5638CEC365B2}" type="datetimeFigureOut">
              <a:rPr lang="en-US" smtClean="0"/>
              <a:pPr/>
              <a:t>8/19/11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FF85A24-2439-8F4B-9BC2-436A489A2B04}" type="slidenum">
              <a:rPr lang="en-US" smtClean="0"/>
              <a:pPr/>
              <a:t>‹#›</a:t>
            </a:fld>
            <a:endParaRPr lang="en-US"/>
          </a:p>
        </p:txBody>
      </p:sp>
      <p:pic>
        <p:nvPicPr>
          <p:cNvPr id="9" name="Picture 7" descr="appc_gray_light_triangle.png"/>
          <p:cNvPicPr>
            <a:picLocks noChangeAspect="1"/>
          </p:cNvPicPr>
          <p:nvPr userDrawn="1"/>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fld id="{B329E473-3D42-1C40-8B91-2505491E2FFA}" type="datetimeFigureOut">
              <a:rPr lang="en-US" smtClean="0"/>
              <a:pPr/>
              <a:t>8/19/11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A5B398DF-2202-F748-8070-8E94B0397963}" type="slidenum">
              <a:rPr lang="en-US" smtClean="0"/>
              <a:pPr/>
              <a:t>‹#›</a:t>
            </a:fld>
            <a:endParaRPr lang="en-US"/>
          </a:p>
        </p:txBody>
      </p:sp>
      <p:pic>
        <p:nvPicPr>
          <p:cNvPr id="10"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1"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7"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3"/>
          <p:cNvSpPr>
            <a:spLocks noGrp="1"/>
          </p:cNvSpPr>
          <p:nvPr>
            <p:ph type="dt" sz="half" idx="10"/>
          </p:nvPr>
        </p:nvSpPr>
        <p:spPr/>
        <p:txBody>
          <a:bodyPr/>
          <a:lstStyle>
            <a:lvl1pPr>
              <a:defRPr/>
            </a:lvl1pPr>
          </a:lstStyle>
          <a:p>
            <a:fld id="{4B7BC138-419C-4A45-9F01-F3C9D14EEE61}" type="datetimeFigureOut">
              <a:rPr lang="en-US" smtClean="0"/>
              <a:pPr/>
              <a:t>8/19/11</a:t>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fld id="{70F02787-6745-3A49-89DC-16DB9BF6A559}" type="slidenum">
              <a:rPr lang="en-US" smtClean="0"/>
              <a:pPr/>
              <a:t>‹#›</a:t>
            </a:fld>
            <a:endParaRPr lang="en-US"/>
          </a:p>
        </p:txBody>
      </p:sp>
      <p:pic>
        <p:nvPicPr>
          <p:cNvPr id="12"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3"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4"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fld id="{3944242E-BA85-B749-A476-D8B3FC5A9648}" type="datetimeFigureOut">
              <a:rPr lang="en-US" smtClean="0"/>
              <a:pPr/>
              <a:t>8/19/11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9654C760-1A5B-8B46-ACEA-E578EE142F6A}" type="slidenum">
              <a:rPr lang="en-US" smtClean="0"/>
              <a:pPr/>
              <a:t>‹#›</a:t>
            </a:fld>
            <a:endParaRPr lang="en-US"/>
          </a:p>
        </p:txBody>
      </p:sp>
      <p:pic>
        <p:nvPicPr>
          <p:cNvPr id="8"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9"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fld id="{5955D890-92A9-AB47-86BF-FF8F54BEFA19}" type="datetimeFigureOut">
              <a:rPr lang="en-US" smtClean="0"/>
              <a:pPr/>
              <a:t>8/19/11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6AD247C-CB2F-7148-9E3B-1AD5AB853029}" type="slidenum">
              <a:rPr lang="en-US" smtClean="0"/>
              <a:pPr/>
              <a:t>‹#›</a:t>
            </a:fld>
            <a:endParaRPr lang="en-US"/>
          </a:p>
        </p:txBody>
      </p:sp>
      <p:pic>
        <p:nvPicPr>
          <p:cNvPr id="7"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8"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02073BD-5005-2E48-9205-6533EC3D72CF}" type="datetimeFigureOut">
              <a:rPr lang="en-US"/>
              <a:pPr/>
              <a:t>8/19/11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372B950-D645-8349-9FD5-BCB956C474BD}"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fld id="{82555A44-EEF2-B34E-8F6F-9D9FC37ACDC9}" type="datetimeFigureOut">
              <a:rPr lang="en-US" smtClean="0"/>
              <a:pPr/>
              <a:t>8/19/11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92C16AB-0CAB-1A4B-BCDD-6691146E9232}" type="slidenum">
              <a:rPr lang="en-US" smtClean="0"/>
              <a:pPr/>
              <a:t>‹#›</a:t>
            </a:fld>
            <a:endParaRPr lang="en-US"/>
          </a:p>
        </p:txBody>
      </p:sp>
      <p:pic>
        <p:nvPicPr>
          <p:cNvPr id="10"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1"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fld id="{E9BCCD58-8C7B-DE49-90D1-15D8897FF2BD}" type="datetimeFigureOut">
              <a:rPr lang="en-US" smtClean="0"/>
              <a:pPr/>
              <a:t>8/19/11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02B8927D-3CE2-4D4C-9505-A2F803CDA6F4}" type="slidenum">
              <a:rPr lang="en-US" smtClean="0"/>
              <a:pPr/>
              <a:t>‹#›</a:t>
            </a:fld>
            <a:endParaRPr lang="en-US"/>
          </a:p>
        </p:txBody>
      </p:sp>
      <p:pic>
        <p:nvPicPr>
          <p:cNvPr id="10"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1"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fld id="{C238391A-440B-8440-9CE0-28761352B374}" type="datetimeFigureOut">
              <a:rPr lang="en-US" smtClean="0"/>
              <a:pPr/>
              <a:t>8/19/11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5F8DA0DF-2E21-2D45-805C-B263D3A98362}" type="slidenum">
              <a:rPr lang="en-US" smtClean="0"/>
              <a:pPr/>
              <a:t>‹#›</a:t>
            </a:fld>
            <a:endParaRPr lang="en-US"/>
          </a:p>
        </p:txBody>
      </p:sp>
      <p:pic>
        <p:nvPicPr>
          <p:cNvPr id="9"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fld id="{15848027-F57A-984C-A630-30E5DBD74461}" type="datetimeFigureOut">
              <a:rPr lang="en-US" smtClean="0"/>
              <a:pPr/>
              <a:t>8/19/11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DF6C5271-EF14-794B-91C6-CFE1D944D867}" type="slidenum">
              <a:rPr lang="en-US" smtClean="0"/>
              <a:pPr/>
              <a:t>‹#›</a:t>
            </a:fld>
            <a:endParaRPr lang="en-US"/>
          </a:p>
        </p:txBody>
      </p:sp>
      <p:pic>
        <p:nvPicPr>
          <p:cNvPr id="9"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2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12" name="Picture 8" descr="raised_paper.png"/>
          <p:cNvPicPr>
            <a:picLocks noChangeAspect="1"/>
          </p:cNvPicPr>
          <p:nvPr userDrawn="1"/>
        </p:nvPicPr>
        <p:blipFill>
          <a:blip r:embed="rId3"/>
          <a:srcRect/>
          <a:stretch>
            <a:fillRect/>
          </a:stretch>
        </p:blipFill>
        <p:spPr bwMode="auto">
          <a:xfrm>
            <a:off x="-12700" y="1524000"/>
            <a:ext cx="8915400" cy="4038600"/>
          </a:xfrm>
          <a:prstGeom prst="rect">
            <a:avLst/>
          </a:prstGeom>
          <a:noFill/>
          <a:ln w="9525">
            <a:noFill/>
            <a:miter lim="800000"/>
            <a:headEnd/>
            <a:tailEnd/>
          </a:ln>
        </p:spPr>
      </p:pic>
      <p:pic>
        <p:nvPicPr>
          <p:cNvPr id="2" name="Picture 7" descr="appc_gray_light_triangle.png"/>
          <p:cNvPicPr>
            <a:picLocks noChangeAspect="1"/>
          </p:cNvPicPr>
          <p:nvPr userDrawn="1"/>
        </p:nvPicPr>
        <p:blipFill>
          <a:blip r:embed="rId4"/>
          <a:srcRect/>
          <a:stretch>
            <a:fillRect/>
          </a:stretch>
        </p:blipFill>
        <p:spPr bwMode="auto">
          <a:xfrm>
            <a:off x="8505825" y="6311900"/>
            <a:ext cx="442913" cy="357188"/>
          </a:xfrm>
          <a:prstGeom prst="rect">
            <a:avLst/>
          </a:prstGeom>
          <a:noFill/>
          <a:ln w="9525">
            <a:noFill/>
            <a:miter lim="800000"/>
            <a:headEnd/>
            <a:tailEnd/>
          </a:ln>
        </p:spPr>
      </p:pic>
      <p:sp>
        <p:nvSpPr>
          <p:cNvPr id="3"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5" name="TextBox 9"/>
          <p:cNvSpPr txBox="1">
            <a:spLocks noChangeArrowheads="1"/>
          </p:cNvSpPr>
          <p:nvPr userDrawn="1"/>
        </p:nvSpPr>
        <p:spPr bwMode="auto">
          <a:xfrm>
            <a:off x="9939338" y="3971925"/>
            <a:ext cx="185737" cy="369888"/>
          </a:xfrm>
          <a:prstGeom prst="rect">
            <a:avLst/>
          </a:prstGeom>
          <a:noFill/>
          <a:ln w="9525">
            <a:noFill/>
            <a:miter lim="800000"/>
            <a:headEnd/>
            <a:tailEnd/>
          </a:ln>
        </p:spPr>
        <p:txBody>
          <a:bodyPr wrap="none">
            <a:prstTxWarp prst="textNoShape">
              <a:avLst/>
            </a:prstTxWarp>
            <a:spAutoFit/>
          </a:bodyPr>
          <a:lstStyle/>
          <a:p>
            <a:endParaRPr lang="en-US" sz="1800"/>
          </a:p>
        </p:txBody>
      </p:sp>
      <p:pic>
        <p:nvPicPr>
          <p:cNvPr id="7" name="Picture 1"/>
          <p:cNvPicPr>
            <a:picLocks noChangeAspect="1"/>
          </p:cNvPicPr>
          <p:nvPr userDrawn="1"/>
        </p:nvPicPr>
        <p:blipFill>
          <a:blip r:embed="rId5"/>
          <a:srcRect/>
          <a:stretch>
            <a:fillRect/>
          </a:stretch>
        </p:blipFill>
        <p:spPr bwMode="auto">
          <a:xfrm>
            <a:off x="3910013" y="1699002"/>
            <a:ext cx="1290637" cy="757237"/>
          </a:xfrm>
          <a:prstGeom prst="rect">
            <a:avLst/>
          </a:prstGeom>
          <a:noFill/>
          <a:ln w="9525">
            <a:noFill/>
            <a:miter lim="800000"/>
            <a:headEnd/>
            <a:tailEnd/>
          </a:ln>
        </p:spPr>
      </p:pic>
      <p:sp>
        <p:nvSpPr>
          <p:cNvPr id="8" name="Date Placeholder 3"/>
          <p:cNvSpPr>
            <a:spLocks noGrp="1"/>
          </p:cNvSpPr>
          <p:nvPr>
            <p:ph type="dt" sz="half" idx="10"/>
          </p:nvPr>
        </p:nvSpPr>
        <p:spPr/>
        <p:txBody>
          <a:bodyPr/>
          <a:lstStyle>
            <a:lvl1pPr>
              <a:defRPr/>
            </a:lvl1pPr>
          </a:lstStyle>
          <a:p>
            <a:fld id="{857958A7-FD46-784F-9082-84513C0A1289}" type="datetimeFigureOut">
              <a:rPr lang="en-US"/>
              <a:pPr/>
              <a:t>8/19/11</a:t>
            </a:fld>
            <a:endParaRPr lang="en-US"/>
          </a:p>
        </p:txBody>
      </p:sp>
      <p:sp>
        <p:nvSpPr>
          <p:cNvPr id="9" name="Footer Placeholder 4"/>
          <p:cNvSpPr>
            <a:spLocks noGrp="1"/>
          </p:cNvSpPr>
          <p:nvPr>
            <p:ph type="ftr" sz="quarter" idx="11"/>
          </p:nvPr>
        </p:nvSpPr>
        <p:spPr/>
        <p:txBody>
          <a:bodyPr/>
          <a:lstStyle>
            <a:lvl1pPr>
              <a:defRPr dirty="0" smtClean="0"/>
            </a:lvl1pPr>
          </a:lstStyle>
          <a:p>
            <a:pPr>
              <a:defRPr/>
            </a:pPr>
            <a:r>
              <a:rPr lang="en-US"/>
              <a:t>Copyright</a:t>
            </a:r>
          </a:p>
        </p:txBody>
      </p:sp>
      <p:sp>
        <p:nvSpPr>
          <p:cNvPr id="10" name="Slide Number Placeholder 5"/>
          <p:cNvSpPr>
            <a:spLocks noGrp="1"/>
          </p:cNvSpPr>
          <p:nvPr>
            <p:ph type="sldNum" sz="quarter" idx="12"/>
          </p:nvPr>
        </p:nvSpPr>
        <p:spPr/>
        <p:txBody>
          <a:bodyPr/>
          <a:lstStyle>
            <a:lvl1pPr>
              <a:defRPr/>
            </a:lvl1pPr>
          </a:lstStyle>
          <a:p>
            <a:fld id="{7FCB7653-254B-A54D-8259-6C3F18014646}"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7" descr="appc_gray_light_triangle.png"/>
          <p:cNvPicPr>
            <a:picLocks noChangeAspect="1"/>
          </p:cNvPicPr>
          <p:nvPr userDrawn="1"/>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4"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5" name="Picture 8" descr="raised_paper.png"/>
          <p:cNvPicPr>
            <a:picLocks noChangeAspect="1"/>
          </p:cNvPicPr>
          <p:nvPr userDrawn="1"/>
        </p:nvPicPr>
        <p:blipFill>
          <a:blip r:embed="rId4"/>
          <a:srcRect/>
          <a:stretch>
            <a:fillRect/>
          </a:stretch>
        </p:blipFill>
        <p:spPr bwMode="auto">
          <a:xfrm>
            <a:off x="1336675" y="2106613"/>
            <a:ext cx="6456363" cy="2189162"/>
          </a:xfrm>
          <a:prstGeom prst="rect">
            <a:avLst/>
          </a:prstGeom>
          <a:noFill/>
          <a:ln w="9525">
            <a:noFill/>
            <a:miter lim="800000"/>
            <a:headEnd/>
            <a:tailEnd/>
          </a:ln>
        </p:spPr>
      </p:pic>
      <p:sp>
        <p:nvSpPr>
          <p:cNvPr id="13" name="Title 1"/>
          <p:cNvSpPr>
            <a:spLocks noGrp="1"/>
          </p:cNvSpPr>
          <p:nvPr>
            <p:ph type="ctrTitle" idx="4294967295"/>
          </p:nvPr>
        </p:nvSpPr>
        <p:spPr>
          <a:xfrm>
            <a:off x="766008" y="2330945"/>
            <a:ext cx="7772400" cy="1470025"/>
          </a:xfrm>
        </p:spPr>
        <p:txBody>
          <a:bodyPr/>
          <a:lstStyle>
            <a:lvl1pPr>
              <a:defRPr baseline="0"/>
            </a:lvl1pPr>
          </a:lstStyle>
          <a:p>
            <a:r>
              <a:rPr lang="en-US" smtClean="0"/>
              <a:t>Click to edit Master title style</a:t>
            </a:r>
            <a:endParaRPr lang="en-US" dirty="0"/>
          </a:p>
        </p:txBody>
      </p:sp>
      <p:sp>
        <p:nvSpPr>
          <p:cNvPr id="6" name="Date Placeholder 3"/>
          <p:cNvSpPr>
            <a:spLocks noGrp="1"/>
          </p:cNvSpPr>
          <p:nvPr>
            <p:ph type="dt" sz="half" idx="10"/>
          </p:nvPr>
        </p:nvSpPr>
        <p:spPr/>
        <p:txBody>
          <a:bodyPr/>
          <a:lstStyle>
            <a:lvl1pPr>
              <a:defRPr/>
            </a:lvl1pPr>
          </a:lstStyle>
          <a:p>
            <a:fld id="{6B085ED7-E8E3-1D4F-B720-E56BB4A6CEBE}" type="datetimeFigureOut">
              <a:rPr lang="en-US"/>
              <a:pPr/>
              <a:t>8/19/11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AEC535CA-767F-4E47-9D12-2DE12509640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0E9BD8D-6D69-3B46-A6E2-D4A4BF043F7E}" type="datetimeFigureOut">
              <a:rPr lang="en-US"/>
              <a:pPr/>
              <a:t>8/19/11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464D645-7A08-3746-B116-90DD1077517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F29F39DF-3446-4A4C-811E-0B95B92DC5A3}" type="datetimeFigureOut">
              <a:rPr lang="en-US"/>
              <a:pPr/>
              <a:t>8/19/11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0F0512E-EBCD-AE47-BE46-E7D570C5398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BBFDE915-C36A-194D-8CEC-50C86F0D1ABC}" type="datetimeFigureOut">
              <a:rPr lang="en-US"/>
              <a:pPr/>
              <a:t>8/19/11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52E254E-C875-834F-A502-50483F7FB1C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74C5D97A-789B-A84D-BF89-CD3989B51F51}" type="datetimeFigureOut">
              <a:rPr lang="en-US"/>
              <a:pPr/>
              <a:t>8/19/11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040919F9-C6BA-444F-A10E-746AFF2F748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159A7863-8B7F-D745-BF8E-908C432A8764}" type="datetimeFigureOut">
              <a:rPr lang="en-US"/>
              <a:pPr/>
              <a:t>8/19/11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899AA9C8-A054-4049-B493-BAF97991392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B21D99D-3E65-E64A-B075-FD1C0CAB92CF}" type="datetimeFigureOut">
              <a:rPr lang="en-US"/>
              <a:pPr/>
              <a:t>8/19/11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5406B68-0891-D24E-81CA-AD864973F3A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644EB7B-C93C-B543-93EF-AF7E0BD215C1}" type="datetimeFigureOut">
              <a:rPr lang="en-US"/>
              <a:pPr/>
              <a:t>8/19/11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6BA0B7B-1322-DA44-9415-1EAF9C8445D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6"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8002B79A-232D-E44A-B671-78BA6C471EBA}" type="datetimeFigureOut">
              <a:rPr lang="en-US"/>
              <a:pPr/>
              <a:t>8/19/11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CF0E10F-609A-984D-B167-10013BF393B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ctr" defTabSz="457200" rtl="0" fontAlgn="base">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929698"/>
                </a:solidFill>
              </a:defRPr>
            </a:lvl1pPr>
          </a:lstStyle>
          <a:p>
            <a:fld id="{8002B79A-232D-E44A-B671-78BA6C471EBA}" type="datetimeFigureOut">
              <a:rPr lang="en-US" smtClean="0"/>
              <a:pPr/>
              <a:t>8/19/11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929698"/>
                </a:solidFill>
              </a:defRPr>
            </a:lvl1pPr>
          </a:lstStyle>
          <a:p>
            <a:fld id="{4CF0E10F-609A-984D-B167-10013BF393B5}" type="slidenum">
              <a:rPr lang="en-US" smtClean="0"/>
              <a:pPr/>
              <a:t>‹#›</a:t>
            </a:fld>
            <a:endParaRPr lang="en-US"/>
          </a:p>
        </p:txBody>
      </p:sp>
      <p:pic>
        <p:nvPicPr>
          <p:cNvPr id="1031" name="Picture 7" descr="appc_gray_light_triangle.png"/>
          <p:cNvPicPr>
            <a:picLocks noChangeAspect="1"/>
          </p:cNvPicPr>
          <p:nvPr/>
        </p:nvPicPr>
        <p:blipFill>
          <a:blip r:embed="rId16"/>
          <a:srcRect/>
          <a:stretch>
            <a:fillRect/>
          </a:stretch>
        </p:blipFill>
        <p:spPr bwMode="auto">
          <a:xfrm>
            <a:off x="8505825" y="6311900"/>
            <a:ext cx="442913" cy="357188"/>
          </a:xfrm>
          <a:prstGeom prst="rect">
            <a:avLst/>
          </a:prstGeom>
          <a:noFill/>
          <a:ln w="9525">
            <a:noFill/>
            <a:miter lim="800000"/>
            <a:headEnd/>
            <a:tailEnd/>
          </a:ln>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9" name="Picture 7" descr="appc_gray_light_triangle.png"/>
          <p:cNvPicPr>
            <a:picLocks noChangeAspect="1"/>
          </p:cNvPicPr>
          <p:nvPr userDrawn="1"/>
        </p:nvPicPr>
        <p:blipFill>
          <a:blip r:embed="rId16"/>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3" r:id="rId14"/>
  </p:sldLayoutIdLst>
  <p:txStyles>
    <p:titleStyle>
      <a:lvl1pPr algn="l" defTabSz="457200" rtl="0" eaLnBrk="1" fontAlgn="base" hangingPunct="1">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400" kern="1200">
          <a:solidFill>
            <a:schemeClr val="tx1"/>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chemeClr val="tx1"/>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9.png"/><Relationship Id="rId3"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4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16.png"/><Relationship Id="rId5" Type="http://schemas.openxmlformats.org/officeDocument/2006/relationships/image" Target="../media/image18.png"/><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51.png"/><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53.png"/><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55.png"/><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56.png"/></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4" Type="http://schemas.openxmlformats.org/officeDocument/2006/relationships/image" Target="../media/image58.png"/><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5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61.png"/><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6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63.png"/><Relationship Id="rId4" Type="http://schemas.openxmlformats.org/officeDocument/2006/relationships/image" Target="../media/image64.png"/><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6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TextBox 11"/>
          <p:cNvSpPr txBox="1">
            <a:spLocks noChangeArrowheads="1"/>
          </p:cNvSpPr>
          <p:nvPr/>
        </p:nvSpPr>
        <p:spPr bwMode="auto">
          <a:xfrm>
            <a:off x="9939338" y="3971925"/>
            <a:ext cx="185737" cy="369888"/>
          </a:xfrm>
          <a:prstGeom prst="rect">
            <a:avLst/>
          </a:prstGeom>
          <a:noFill/>
          <a:ln w="9525">
            <a:noFill/>
            <a:miter lim="800000"/>
            <a:headEnd/>
            <a:tailEnd/>
          </a:ln>
        </p:spPr>
        <p:txBody>
          <a:bodyPr wrap="none">
            <a:prstTxWarp prst="textNoShape">
              <a:avLst/>
            </a:prstTxWarp>
            <a:spAutoFit/>
          </a:bodyPr>
          <a:lstStyle/>
          <a:p>
            <a:endParaRPr lang="en-US" sz="1800"/>
          </a:p>
        </p:txBody>
      </p:sp>
      <p:sp>
        <p:nvSpPr>
          <p:cNvPr id="17413" name="Title 11"/>
          <p:cNvSpPr txBox="1">
            <a:spLocks/>
          </p:cNvSpPr>
          <p:nvPr/>
        </p:nvSpPr>
        <p:spPr bwMode="auto">
          <a:xfrm>
            <a:off x="762000" y="2921000"/>
            <a:ext cx="7713663" cy="949325"/>
          </a:xfrm>
          <a:prstGeom prst="rect">
            <a:avLst/>
          </a:prstGeom>
          <a:noFill/>
          <a:ln w="9525">
            <a:noFill/>
            <a:miter lim="800000"/>
            <a:headEnd/>
            <a:tailEnd/>
          </a:ln>
        </p:spPr>
        <p:txBody>
          <a:bodyPr>
            <a:prstTxWarp prst="textNoShape">
              <a:avLst/>
            </a:prstTxWarp>
          </a:bodyPr>
          <a:lstStyle/>
          <a:p>
            <a:pPr algn="ctr"/>
            <a:r>
              <a:rPr lang="en-US" sz="4000" b="1" i="1" dirty="0" smtClean="0">
                <a:solidFill>
                  <a:srgbClr val="122956"/>
                </a:solidFill>
                <a:ea typeface="Trebuchet MS" charset="0"/>
                <a:cs typeface="Trebuchet MS" charset="0"/>
              </a:rPr>
              <a:t>iOS Deep Dive</a:t>
            </a:r>
            <a:br>
              <a:rPr lang="en-US" sz="4000" b="1" i="1" dirty="0" smtClean="0">
                <a:solidFill>
                  <a:srgbClr val="122956"/>
                </a:solidFill>
                <a:ea typeface="Trebuchet MS" charset="0"/>
                <a:cs typeface="Trebuchet MS" charset="0"/>
              </a:rPr>
            </a:br>
            <a:r>
              <a:rPr lang="en-US" sz="2800" i="1" dirty="0">
                <a:solidFill>
                  <a:srgbClr val="122956"/>
                </a:solidFill>
                <a:effectLst>
                  <a:innerShdw blurRad="63500" dist="50800" dir="13500000">
                    <a:prstClr val="black">
                      <a:alpha val="50000"/>
                    </a:prstClr>
                  </a:innerShdw>
                </a:effectLst>
                <a:latin typeface="Trebuchet MS"/>
                <a:ea typeface="Hiragino Sans GB W6" charset="0"/>
                <a:cs typeface="ＭＳ Ｐゴシック" charset="0"/>
              </a:rPr>
              <a:t>Advanced Titanium Mobile Development</a:t>
            </a:r>
            <a:endParaRPr lang="en-US" sz="4000" b="1" i="1" dirty="0">
              <a:solidFill>
                <a:srgbClr val="122956"/>
              </a:solidFill>
              <a:ea typeface="Trebuchet MS" charset="0"/>
              <a:cs typeface="Trebuchet MS"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1</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 - Example</a:t>
            </a:r>
            <a:endParaRPr lang="en-US" dirty="0"/>
          </a:p>
        </p:txBody>
      </p:sp>
      <p:pic>
        <p:nvPicPr>
          <p:cNvPr id="6" name="Picture 5"/>
          <p:cNvPicPr>
            <a:picLocks noChangeAspect="1"/>
          </p:cNvPicPr>
          <p:nvPr/>
        </p:nvPicPr>
        <p:blipFill>
          <a:blip r:embed="rId3"/>
          <a:stretch>
            <a:fillRect/>
          </a:stretch>
        </p:blipFill>
        <p:spPr>
          <a:xfrm>
            <a:off x="457200" y="1600200"/>
            <a:ext cx="6526566" cy="4425950"/>
          </a:xfrm>
          <a:prstGeom prst="rect">
            <a:avLst/>
          </a:prstGeom>
        </p:spPr>
      </p:pic>
      <p:pic>
        <p:nvPicPr>
          <p:cNvPr id="7" name="Picture 6"/>
          <p:cNvPicPr>
            <a:picLocks noChangeAspect="1"/>
          </p:cNvPicPr>
          <p:nvPr/>
        </p:nvPicPr>
        <p:blipFill>
          <a:blip r:embed="rId4"/>
          <a:stretch>
            <a:fillRect/>
          </a:stretch>
        </p:blipFill>
        <p:spPr>
          <a:xfrm>
            <a:off x="6305784" y="2578100"/>
            <a:ext cx="2120665" cy="4057650"/>
          </a:xfrm>
          <a:prstGeom prst="rect">
            <a:avLst/>
          </a:prstGeom>
        </p:spPr>
      </p:pic>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10</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 - Example</a:t>
            </a:r>
            <a:endParaRPr lang="en-US" dirty="0"/>
          </a:p>
        </p:txBody>
      </p:sp>
      <p:pic>
        <p:nvPicPr>
          <p:cNvPr id="4" name="Picture 3"/>
          <p:cNvPicPr>
            <a:picLocks noChangeAspect="1"/>
          </p:cNvPicPr>
          <p:nvPr/>
        </p:nvPicPr>
        <p:blipFill>
          <a:blip r:embed="rId3"/>
          <a:stretch>
            <a:fillRect/>
          </a:stretch>
        </p:blipFill>
        <p:spPr>
          <a:xfrm>
            <a:off x="1104124" y="4084238"/>
            <a:ext cx="2817597" cy="5391150"/>
          </a:xfrm>
          <a:prstGeom prst="rect">
            <a:avLst/>
          </a:prstGeom>
        </p:spPr>
      </p:pic>
      <p:pic>
        <p:nvPicPr>
          <p:cNvPr id="6" name="Picture 5"/>
          <p:cNvPicPr>
            <a:picLocks noChangeAspect="1"/>
          </p:cNvPicPr>
          <p:nvPr/>
        </p:nvPicPr>
        <p:blipFill>
          <a:blip r:embed="rId4"/>
          <a:stretch>
            <a:fillRect/>
          </a:stretch>
        </p:blipFill>
        <p:spPr>
          <a:xfrm>
            <a:off x="5293321" y="4013199"/>
            <a:ext cx="2988410" cy="5614589"/>
          </a:xfrm>
          <a:prstGeom prst="rect">
            <a:avLst/>
          </a:prstGeom>
        </p:spPr>
      </p:pic>
      <p:pic>
        <p:nvPicPr>
          <p:cNvPr id="10" name="Picture 9"/>
          <p:cNvPicPr>
            <a:picLocks noChangeAspect="1"/>
          </p:cNvPicPr>
          <p:nvPr/>
        </p:nvPicPr>
        <p:blipFill>
          <a:blip r:embed="rId5"/>
          <a:stretch>
            <a:fillRect/>
          </a:stretch>
        </p:blipFill>
        <p:spPr>
          <a:xfrm>
            <a:off x="3921721" y="5130801"/>
            <a:ext cx="1422400" cy="558800"/>
          </a:xfrm>
          <a:prstGeom prst="rect">
            <a:avLst/>
          </a:prstGeom>
        </p:spPr>
      </p:pic>
      <p:pic>
        <p:nvPicPr>
          <p:cNvPr id="12" name="Picture 11"/>
          <p:cNvPicPr>
            <a:picLocks noChangeAspect="1"/>
          </p:cNvPicPr>
          <p:nvPr/>
        </p:nvPicPr>
        <p:blipFill>
          <a:blip r:embed="rId6"/>
          <a:stretch>
            <a:fillRect/>
          </a:stretch>
        </p:blipFill>
        <p:spPr>
          <a:xfrm>
            <a:off x="761999" y="1542516"/>
            <a:ext cx="7392731" cy="2165883"/>
          </a:xfrm>
          <a:prstGeom prst="rect">
            <a:avLst/>
          </a:prstGeom>
        </p:spPr>
      </p:pic>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11</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664504" y="5187950"/>
            <a:ext cx="4114800" cy="3340100"/>
          </a:xfrm>
          <a:prstGeom prst="rect">
            <a:avLst/>
          </a:prstGeom>
        </p:spPr>
      </p:pic>
      <p:sp>
        <p:nvSpPr>
          <p:cNvPr id="2" name="Title 1"/>
          <p:cNvSpPr>
            <a:spLocks noGrp="1"/>
          </p:cNvSpPr>
          <p:nvPr>
            <p:ph type="title"/>
          </p:nvPr>
        </p:nvSpPr>
        <p:spPr/>
        <p:txBody>
          <a:bodyPr/>
          <a:lstStyle/>
          <a:p>
            <a:r>
              <a:rPr lang="en-US" dirty="0" smtClean="0"/>
              <a:t>UI: Navigation Bar - Example</a:t>
            </a:r>
            <a:endParaRPr lang="en-US" dirty="0"/>
          </a:p>
        </p:txBody>
      </p:sp>
      <p:pic>
        <p:nvPicPr>
          <p:cNvPr id="8" name="Picture 7" descr="navbar.png"/>
          <p:cNvPicPr>
            <a:picLocks noChangeAspect="1"/>
          </p:cNvPicPr>
          <p:nvPr/>
        </p:nvPicPr>
        <p:blipFill>
          <a:blip r:embed="rId4"/>
          <a:stretch>
            <a:fillRect/>
          </a:stretch>
        </p:blipFill>
        <p:spPr>
          <a:xfrm>
            <a:off x="2701479" y="5473700"/>
            <a:ext cx="4052425" cy="546252"/>
          </a:xfrm>
          <a:prstGeom prst="rect">
            <a:avLst/>
          </a:prstGeom>
        </p:spPr>
      </p:pic>
      <p:pic>
        <p:nvPicPr>
          <p:cNvPr id="13" name="Picture 12"/>
          <p:cNvPicPr>
            <a:picLocks noChangeAspect="1"/>
          </p:cNvPicPr>
          <p:nvPr/>
        </p:nvPicPr>
        <p:blipFill>
          <a:blip r:embed="rId5"/>
          <a:stretch>
            <a:fillRect/>
          </a:stretch>
        </p:blipFill>
        <p:spPr>
          <a:xfrm>
            <a:off x="736600" y="1383040"/>
            <a:ext cx="7270750" cy="3286150"/>
          </a:xfrm>
          <a:prstGeom prst="rect">
            <a:avLst/>
          </a:prstGeom>
        </p:spPr>
      </p:pic>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12</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Toolbars</a:t>
            </a:r>
            <a:endParaRPr lang="en-US" dirty="0"/>
          </a:p>
        </p:txBody>
      </p:sp>
      <p:pic>
        <p:nvPicPr>
          <p:cNvPr id="5" name="Picture 4"/>
          <p:cNvPicPr>
            <a:picLocks noChangeAspect="1"/>
          </p:cNvPicPr>
          <p:nvPr/>
        </p:nvPicPr>
        <p:blipFill>
          <a:blip r:embed="rId3"/>
          <a:stretch>
            <a:fillRect/>
          </a:stretch>
        </p:blipFill>
        <p:spPr>
          <a:xfrm>
            <a:off x="5143500" y="2970020"/>
            <a:ext cx="3708400" cy="2222500"/>
          </a:xfrm>
          <a:prstGeom prst="rect">
            <a:avLst/>
          </a:prstGeom>
        </p:spPr>
      </p:pic>
      <p:sp>
        <p:nvSpPr>
          <p:cNvPr id="8" name="Rectangle 7"/>
          <p:cNvSpPr/>
          <p:nvPr/>
        </p:nvSpPr>
        <p:spPr>
          <a:xfrm>
            <a:off x="457200" y="2042344"/>
            <a:ext cx="4572000" cy="1200328"/>
          </a:xfrm>
          <a:prstGeom prst="rect">
            <a:avLst/>
          </a:prstGeom>
        </p:spPr>
        <p:txBody>
          <a:bodyPr>
            <a:spAutoFit/>
          </a:bodyPr>
          <a:lstStyle/>
          <a:p>
            <a:r>
              <a:rPr lang="en-US" dirty="0" smtClean="0"/>
              <a:t>A toolbar contains controls that perform actions related to objects in the screen or view.</a:t>
            </a:r>
            <a:endParaRPr lang="en-US" dirty="0"/>
          </a:p>
        </p:txBody>
      </p:sp>
      <p:sp>
        <p:nvSpPr>
          <p:cNvPr id="9" name="Rectangle 8"/>
          <p:cNvSpPr/>
          <p:nvPr/>
        </p:nvSpPr>
        <p:spPr>
          <a:xfrm>
            <a:off x="457200" y="3553644"/>
            <a:ext cx="4406900" cy="1200328"/>
          </a:xfrm>
          <a:prstGeom prst="rect">
            <a:avLst/>
          </a:prstGeom>
        </p:spPr>
        <p:txBody>
          <a:bodyPr wrap="square">
            <a:spAutoFit/>
          </a:bodyPr>
          <a:lstStyle/>
          <a:p>
            <a:r>
              <a:rPr lang="en-US" dirty="0" smtClean="0"/>
              <a:t>Use a toolbar to provide a set of actions users can take in the current context.</a:t>
            </a:r>
            <a:endParaRPr lang="en-US" dirty="0"/>
          </a:p>
        </p:txBody>
      </p:sp>
      <p:sp>
        <p:nvSpPr>
          <p:cNvPr id="10" name="Rectangle 9"/>
          <p:cNvSpPr/>
          <p:nvPr/>
        </p:nvSpPr>
        <p:spPr>
          <a:xfrm>
            <a:off x="5308600" y="2042344"/>
            <a:ext cx="3378200" cy="830997"/>
          </a:xfrm>
          <a:prstGeom prst="rect">
            <a:avLst/>
          </a:prstGeom>
        </p:spPr>
        <p:txBody>
          <a:bodyPr wrap="square">
            <a:spAutoFit/>
          </a:bodyPr>
          <a:lstStyle/>
          <a:p>
            <a:r>
              <a:rPr lang="en-US" sz="1600" dirty="0" smtClean="0"/>
              <a:t>Button objects are stored in an array and passed to toolbar object.</a:t>
            </a:r>
            <a:endParaRPr lang="en-US" sz="1600" dirty="0"/>
          </a:p>
        </p:txBody>
      </p:sp>
      <p:sp>
        <p:nvSpPr>
          <p:cNvPr id="11" name="Rectangle 10"/>
          <p:cNvSpPr/>
          <p:nvPr/>
        </p:nvSpPr>
        <p:spPr>
          <a:xfrm>
            <a:off x="5143500" y="5435600"/>
            <a:ext cx="3708400" cy="584776"/>
          </a:xfrm>
          <a:prstGeom prst="rect">
            <a:avLst/>
          </a:prstGeom>
        </p:spPr>
        <p:txBody>
          <a:bodyPr wrap="square">
            <a:spAutoFit/>
          </a:bodyPr>
          <a:lstStyle/>
          <a:p>
            <a:r>
              <a:rPr lang="en-US" sz="1600" dirty="0" smtClean="0"/>
              <a:t>Maintain a hit target area of at least 44 </a:t>
            </a:r>
            <a:r>
              <a:rPr lang="en-US" sz="1600" dirty="0" err="1" smtClean="0"/>
              <a:t>x</a:t>
            </a:r>
            <a:r>
              <a:rPr lang="en-US" sz="1600" dirty="0" smtClean="0"/>
              <a:t> 44 points for each toolbar item. </a:t>
            </a:r>
            <a:endParaRPr lang="en-US" sz="1600" dirty="0"/>
          </a:p>
        </p:txBody>
      </p:sp>
      <p:sp>
        <p:nvSpPr>
          <p:cNvPr id="12"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13</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457200" y="3732020"/>
            <a:ext cx="7659872" cy="2311400"/>
          </a:xfrm>
          <a:prstGeom prst="rect">
            <a:avLst/>
          </a:prstGeom>
        </p:spPr>
      </p:pic>
      <p:sp>
        <p:nvSpPr>
          <p:cNvPr id="2" name="Title 1"/>
          <p:cNvSpPr>
            <a:spLocks noGrp="1"/>
          </p:cNvSpPr>
          <p:nvPr>
            <p:ph type="title"/>
          </p:nvPr>
        </p:nvSpPr>
        <p:spPr/>
        <p:txBody>
          <a:bodyPr/>
          <a:lstStyle/>
          <a:p>
            <a:r>
              <a:rPr lang="en-US" dirty="0" smtClean="0"/>
              <a:t>UI: Toolbars</a:t>
            </a:r>
            <a:endParaRPr lang="en-US" dirty="0"/>
          </a:p>
        </p:txBody>
      </p:sp>
      <p:sp>
        <p:nvSpPr>
          <p:cNvPr id="6" name="Rectangle 5"/>
          <p:cNvSpPr/>
          <p:nvPr/>
        </p:nvSpPr>
        <p:spPr>
          <a:xfrm>
            <a:off x="406400" y="1600200"/>
            <a:ext cx="4572000" cy="1200328"/>
          </a:xfrm>
          <a:prstGeom prst="rect">
            <a:avLst/>
          </a:prstGeom>
        </p:spPr>
        <p:txBody>
          <a:bodyPr>
            <a:spAutoFit/>
          </a:bodyPr>
          <a:lstStyle/>
          <a:p>
            <a:r>
              <a:rPr lang="en-US" dirty="0" smtClean="0"/>
              <a:t>A Toolbar can be placed at the bottom of a window, or navigation group, at any time.</a:t>
            </a:r>
            <a:endParaRPr lang="en-US" dirty="0"/>
          </a:p>
        </p:txBody>
      </p:sp>
      <p:pic>
        <p:nvPicPr>
          <p:cNvPr id="11" name="Picture 10"/>
          <p:cNvPicPr>
            <a:picLocks noChangeAspect="1"/>
          </p:cNvPicPr>
          <p:nvPr/>
        </p:nvPicPr>
        <p:blipFill>
          <a:blip r:embed="rId4"/>
          <a:stretch>
            <a:fillRect/>
          </a:stretch>
        </p:blipFill>
        <p:spPr>
          <a:xfrm>
            <a:off x="4965700" y="1174928"/>
            <a:ext cx="3810000" cy="2860000"/>
          </a:xfrm>
          <a:prstGeom prst="rect">
            <a:avLst/>
          </a:prstGeom>
        </p:spPr>
      </p:pic>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14</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Toolbars</a:t>
            </a:r>
            <a:endParaRPr lang="en-US" dirty="0"/>
          </a:p>
        </p:txBody>
      </p:sp>
      <p:sp>
        <p:nvSpPr>
          <p:cNvPr id="7" name="Rectangle 6"/>
          <p:cNvSpPr/>
          <p:nvPr/>
        </p:nvSpPr>
        <p:spPr>
          <a:xfrm>
            <a:off x="406400" y="1392178"/>
            <a:ext cx="8280400" cy="461665"/>
          </a:xfrm>
          <a:prstGeom prst="rect">
            <a:avLst/>
          </a:prstGeom>
        </p:spPr>
        <p:txBody>
          <a:bodyPr wrap="square">
            <a:spAutoFit/>
          </a:bodyPr>
          <a:lstStyle/>
          <a:p>
            <a:r>
              <a:rPr lang="en-US" dirty="0" smtClean="0"/>
              <a:t>A Toolbar can also be placed on a keyboard…</a:t>
            </a:r>
            <a:endParaRPr lang="en-US" dirty="0"/>
          </a:p>
        </p:txBody>
      </p:sp>
      <p:pic>
        <p:nvPicPr>
          <p:cNvPr id="8" name="Picture 7"/>
          <p:cNvPicPr>
            <a:picLocks noChangeAspect="1"/>
          </p:cNvPicPr>
          <p:nvPr/>
        </p:nvPicPr>
        <p:blipFill>
          <a:blip r:embed="rId3"/>
          <a:stretch>
            <a:fillRect/>
          </a:stretch>
        </p:blipFill>
        <p:spPr>
          <a:xfrm>
            <a:off x="4279900" y="5003800"/>
            <a:ext cx="4064000" cy="3289300"/>
          </a:xfrm>
          <a:prstGeom prst="rect">
            <a:avLst/>
          </a:prstGeom>
        </p:spPr>
      </p:pic>
      <p:pic>
        <p:nvPicPr>
          <p:cNvPr id="9" name="Picture 8"/>
          <p:cNvPicPr>
            <a:picLocks noChangeAspect="1"/>
          </p:cNvPicPr>
          <p:nvPr/>
        </p:nvPicPr>
        <p:blipFill>
          <a:blip r:embed="rId4"/>
          <a:stretch>
            <a:fillRect/>
          </a:stretch>
        </p:blipFill>
        <p:spPr>
          <a:xfrm>
            <a:off x="546100" y="2125018"/>
            <a:ext cx="6972300" cy="2700981"/>
          </a:xfrm>
          <a:prstGeom prst="rect">
            <a:avLst/>
          </a:prstGeom>
        </p:spPr>
      </p:pic>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15</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Button Bar</a:t>
            </a:r>
            <a:endParaRPr lang="en-US" dirty="0"/>
          </a:p>
        </p:txBody>
      </p:sp>
      <p:sp>
        <p:nvSpPr>
          <p:cNvPr id="5" name="Rectangle 4"/>
          <p:cNvSpPr/>
          <p:nvPr/>
        </p:nvSpPr>
        <p:spPr>
          <a:xfrm>
            <a:off x="355600" y="1500138"/>
            <a:ext cx="4572000" cy="1200328"/>
          </a:xfrm>
          <a:prstGeom prst="rect">
            <a:avLst/>
          </a:prstGeom>
        </p:spPr>
        <p:txBody>
          <a:bodyPr>
            <a:spAutoFit/>
          </a:bodyPr>
          <a:lstStyle/>
          <a:p>
            <a:r>
              <a:rPr lang="en-US" dirty="0" smtClean="0"/>
              <a:t>A button bar is a type of segmented control that does not maintain selected state.</a:t>
            </a:r>
            <a:endParaRPr lang="en-US" dirty="0"/>
          </a:p>
        </p:txBody>
      </p:sp>
      <p:pic>
        <p:nvPicPr>
          <p:cNvPr id="12" name="Picture 11"/>
          <p:cNvPicPr>
            <a:picLocks noChangeAspect="1"/>
          </p:cNvPicPr>
          <p:nvPr/>
        </p:nvPicPr>
        <p:blipFill>
          <a:blip r:embed="rId3"/>
          <a:stretch>
            <a:fillRect/>
          </a:stretch>
        </p:blipFill>
        <p:spPr>
          <a:xfrm>
            <a:off x="939800" y="3149600"/>
            <a:ext cx="7486650" cy="3230332"/>
          </a:xfrm>
          <a:prstGeom prst="rect">
            <a:avLst/>
          </a:prstGeom>
        </p:spPr>
      </p:pic>
      <p:pic>
        <p:nvPicPr>
          <p:cNvPr id="13" name="Picture 12"/>
          <p:cNvPicPr>
            <a:picLocks noChangeAspect="1"/>
          </p:cNvPicPr>
          <p:nvPr/>
        </p:nvPicPr>
        <p:blipFill>
          <a:blip r:embed="rId4"/>
          <a:stretch>
            <a:fillRect/>
          </a:stretch>
        </p:blipFill>
        <p:spPr>
          <a:xfrm>
            <a:off x="4864100" y="1708150"/>
            <a:ext cx="4064000" cy="571500"/>
          </a:xfrm>
          <a:prstGeom prst="rect">
            <a:avLst/>
          </a:prstGeom>
        </p:spPr>
      </p:pic>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16</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Tabbed Bar</a:t>
            </a:r>
            <a:endParaRPr lang="en-US" dirty="0"/>
          </a:p>
        </p:txBody>
      </p:sp>
      <p:sp>
        <p:nvSpPr>
          <p:cNvPr id="5" name="Rectangle 4"/>
          <p:cNvSpPr/>
          <p:nvPr/>
        </p:nvSpPr>
        <p:spPr>
          <a:xfrm>
            <a:off x="355600" y="1500138"/>
            <a:ext cx="4572000" cy="1200328"/>
          </a:xfrm>
          <a:prstGeom prst="rect">
            <a:avLst/>
          </a:prstGeom>
        </p:spPr>
        <p:txBody>
          <a:bodyPr>
            <a:spAutoFit/>
          </a:bodyPr>
          <a:lstStyle/>
          <a:p>
            <a:r>
              <a:rPr lang="en-US" dirty="0" smtClean="0"/>
              <a:t>A tabbed bar visually maintains a state (visually distinguished as a pressed or selected look).</a:t>
            </a:r>
            <a:endParaRPr lang="en-US" dirty="0"/>
          </a:p>
        </p:txBody>
      </p:sp>
      <p:pic>
        <p:nvPicPr>
          <p:cNvPr id="8" name="Picture 7"/>
          <p:cNvPicPr>
            <a:picLocks noChangeAspect="1"/>
          </p:cNvPicPr>
          <p:nvPr/>
        </p:nvPicPr>
        <p:blipFill>
          <a:blip r:embed="rId3"/>
          <a:stretch>
            <a:fillRect/>
          </a:stretch>
        </p:blipFill>
        <p:spPr>
          <a:xfrm>
            <a:off x="4927600" y="2654300"/>
            <a:ext cx="4064000" cy="762000"/>
          </a:xfrm>
          <a:prstGeom prst="rect">
            <a:avLst/>
          </a:prstGeom>
        </p:spPr>
      </p:pic>
      <p:pic>
        <p:nvPicPr>
          <p:cNvPr id="9" name="Picture 8"/>
          <p:cNvPicPr>
            <a:picLocks noChangeAspect="1"/>
          </p:cNvPicPr>
          <p:nvPr/>
        </p:nvPicPr>
        <p:blipFill>
          <a:blip r:embed="rId4"/>
          <a:stretch>
            <a:fillRect/>
          </a:stretch>
        </p:blipFill>
        <p:spPr>
          <a:xfrm>
            <a:off x="4927600" y="1677938"/>
            <a:ext cx="4064000" cy="584200"/>
          </a:xfrm>
          <a:prstGeom prst="rect">
            <a:avLst/>
          </a:prstGeom>
        </p:spPr>
      </p:pic>
      <p:sp>
        <p:nvSpPr>
          <p:cNvPr id="10" name="Rectangle 9"/>
          <p:cNvSpPr/>
          <p:nvPr/>
        </p:nvSpPr>
        <p:spPr>
          <a:xfrm>
            <a:off x="355600" y="2850972"/>
            <a:ext cx="4572000" cy="1200328"/>
          </a:xfrm>
          <a:prstGeom prst="rect">
            <a:avLst/>
          </a:prstGeom>
        </p:spPr>
        <p:txBody>
          <a:bodyPr>
            <a:spAutoFit/>
          </a:bodyPr>
          <a:lstStyle/>
          <a:p>
            <a:r>
              <a:rPr lang="en-US" dirty="0" smtClean="0"/>
              <a:t>Use a tabbed and button bars to offer closely related, but mutually exclusive choices.</a:t>
            </a:r>
            <a:endParaRPr lang="en-US" dirty="0"/>
          </a:p>
        </p:txBody>
      </p:sp>
      <p:pic>
        <p:nvPicPr>
          <p:cNvPr id="11" name="Picture 10"/>
          <p:cNvPicPr>
            <a:picLocks noChangeAspect="1"/>
          </p:cNvPicPr>
          <p:nvPr/>
        </p:nvPicPr>
        <p:blipFill>
          <a:blip r:embed="rId5"/>
          <a:stretch>
            <a:fillRect/>
          </a:stretch>
        </p:blipFill>
        <p:spPr>
          <a:xfrm>
            <a:off x="596900" y="4363470"/>
            <a:ext cx="6819900" cy="2151630"/>
          </a:xfrm>
          <a:prstGeom prst="rect">
            <a:avLst/>
          </a:prstGeom>
        </p:spPr>
      </p:pic>
      <p:sp>
        <p:nvSpPr>
          <p:cNvPr id="12"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17</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Switch	</a:t>
            </a:r>
            <a:endParaRPr lang="en-US" dirty="0"/>
          </a:p>
        </p:txBody>
      </p:sp>
      <p:pic>
        <p:nvPicPr>
          <p:cNvPr id="4" name="Picture 3"/>
          <p:cNvPicPr>
            <a:picLocks noChangeAspect="1"/>
          </p:cNvPicPr>
          <p:nvPr/>
        </p:nvPicPr>
        <p:blipFill>
          <a:blip r:embed="rId2"/>
          <a:stretch>
            <a:fillRect/>
          </a:stretch>
        </p:blipFill>
        <p:spPr>
          <a:xfrm>
            <a:off x="6629400" y="1718439"/>
            <a:ext cx="1447800" cy="1549400"/>
          </a:xfrm>
          <a:prstGeom prst="rect">
            <a:avLst/>
          </a:prstGeom>
        </p:spPr>
      </p:pic>
      <p:sp>
        <p:nvSpPr>
          <p:cNvPr id="5" name="Rectangle 4"/>
          <p:cNvSpPr/>
          <p:nvPr/>
        </p:nvSpPr>
        <p:spPr>
          <a:xfrm>
            <a:off x="727075" y="1718439"/>
            <a:ext cx="4572000" cy="830997"/>
          </a:xfrm>
          <a:prstGeom prst="rect">
            <a:avLst/>
          </a:prstGeom>
        </p:spPr>
        <p:txBody>
          <a:bodyPr>
            <a:spAutoFit/>
          </a:bodyPr>
          <a:lstStyle/>
          <a:p>
            <a:r>
              <a:rPr lang="en-US" dirty="0" smtClean="0"/>
              <a:t>A switch presents two mutually exclusive choices or states.</a:t>
            </a:r>
            <a:endParaRPr lang="en-US" dirty="0"/>
          </a:p>
        </p:txBody>
      </p:sp>
      <p:sp>
        <p:nvSpPr>
          <p:cNvPr id="6" name="Rectangle 5"/>
          <p:cNvSpPr/>
          <p:nvPr/>
        </p:nvSpPr>
        <p:spPr>
          <a:xfrm>
            <a:off x="5816600" y="3696894"/>
            <a:ext cx="3327400" cy="1815882"/>
          </a:xfrm>
          <a:prstGeom prst="rect">
            <a:avLst/>
          </a:prstGeom>
        </p:spPr>
        <p:txBody>
          <a:bodyPr wrap="square">
            <a:spAutoFit/>
          </a:bodyPr>
          <a:lstStyle/>
          <a:p>
            <a:r>
              <a:rPr lang="en-US" sz="1600" dirty="0" smtClean="0"/>
              <a:t>Note: A switch displays the value that is currently in effect; users slide the control to select (and reveal) the other value. </a:t>
            </a:r>
          </a:p>
          <a:p>
            <a:endParaRPr lang="en-US" sz="1600" dirty="0"/>
          </a:p>
          <a:p>
            <a:r>
              <a:rPr lang="en-US" sz="1600" dirty="0" smtClean="0"/>
              <a:t>Users can also tap the control to switch between choices.</a:t>
            </a:r>
            <a:endParaRPr lang="en-US" sz="1600" dirty="0"/>
          </a:p>
        </p:txBody>
      </p:sp>
      <p:pic>
        <p:nvPicPr>
          <p:cNvPr id="7" name="Picture 6"/>
          <p:cNvPicPr>
            <a:picLocks noChangeAspect="1"/>
          </p:cNvPicPr>
          <p:nvPr/>
        </p:nvPicPr>
        <p:blipFill>
          <a:blip r:embed="rId3"/>
          <a:stretch>
            <a:fillRect/>
          </a:stretch>
        </p:blipFill>
        <p:spPr>
          <a:xfrm>
            <a:off x="727075" y="3696894"/>
            <a:ext cx="4362450" cy="2258209"/>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18</a:t>
            </a:fld>
            <a:endParaRPr lang="en-US" sz="1200" b="1" dirty="0">
              <a:solidFill>
                <a:srgbClr val="122956"/>
              </a:solidFill>
              <a:cs typeface="Trebuchet MS"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Slider</a:t>
            </a:r>
            <a:endParaRPr lang="en-US" dirty="0"/>
          </a:p>
        </p:txBody>
      </p:sp>
      <p:pic>
        <p:nvPicPr>
          <p:cNvPr id="5" name="Picture 4"/>
          <p:cNvPicPr>
            <a:picLocks noChangeAspect="1"/>
          </p:cNvPicPr>
          <p:nvPr/>
        </p:nvPicPr>
        <p:blipFill>
          <a:blip r:embed="rId3"/>
          <a:stretch>
            <a:fillRect/>
          </a:stretch>
        </p:blipFill>
        <p:spPr>
          <a:xfrm>
            <a:off x="698500" y="3014690"/>
            <a:ext cx="6750050" cy="3584509"/>
          </a:xfrm>
          <a:prstGeom prst="rect">
            <a:avLst/>
          </a:prstGeom>
        </p:spPr>
      </p:pic>
      <p:pic>
        <p:nvPicPr>
          <p:cNvPr id="4" name="Picture 3"/>
          <p:cNvPicPr>
            <a:picLocks noChangeAspect="1"/>
          </p:cNvPicPr>
          <p:nvPr/>
        </p:nvPicPr>
        <p:blipFill>
          <a:blip r:embed="rId4"/>
          <a:stretch>
            <a:fillRect/>
          </a:stretch>
        </p:blipFill>
        <p:spPr>
          <a:xfrm>
            <a:off x="5321300" y="1359074"/>
            <a:ext cx="3606800" cy="660400"/>
          </a:xfrm>
          <a:prstGeom prst="rect">
            <a:avLst/>
          </a:prstGeom>
        </p:spPr>
      </p:pic>
      <p:sp>
        <p:nvSpPr>
          <p:cNvPr id="6" name="Rectangle 5"/>
          <p:cNvSpPr/>
          <p:nvPr/>
        </p:nvSpPr>
        <p:spPr>
          <a:xfrm>
            <a:off x="457200" y="1349462"/>
            <a:ext cx="4978400" cy="1569660"/>
          </a:xfrm>
          <a:prstGeom prst="rect">
            <a:avLst/>
          </a:prstGeom>
        </p:spPr>
        <p:txBody>
          <a:bodyPr wrap="square">
            <a:spAutoFit/>
          </a:bodyPr>
          <a:lstStyle/>
          <a:p>
            <a:r>
              <a:rPr lang="en-US" dirty="0" smtClean="0"/>
              <a:t>A slider allows users to make adjustments to a value or process throughout a range of allowed values.</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19</a:t>
            </a:fld>
            <a:endParaRPr lang="en-US" sz="1200" b="1" dirty="0">
              <a:solidFill>
                <a:srgbClr val="122956"/>
              </a:solidFill>
              <a:cs typeface="Trebuchet MS"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ea typeface="ＭＳ Ｐゴシック" charset="-128"/>
                <a:cs typeface="ＭＳ Ｐゴシック" charset="-128"/>
              </a:rPr>
              <a:t>Agenda</a:t>
            </a:r>
          </a:p>
        </p:txBody>
      </p:sp>
      <p:sp>
        <p:nvSpPr>
          <p:cNvPr id="19458" name="Content Placeholder 2"/>
          <p:cNvSpPr>
            <a:spLocks noGrp="1"/>
          </p:cNvSpPr>
          <p:nvPr>
            <p:ph idx="1"/>
          </p:nvPr>
        </p:nvSpPr>
        <p:spPr/>
        <p:txBody>
          <a:bodyPr/>
          <a:lstStyle/>
          <a:p>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 Platform Characteristics</a:t>
            </a:r>
          </a:p>
          <a:p>
            <a:endParaRPr lang="en-US" dirty="0" smtClean="0">
              <a:ea typeface="ＭＳ Ｐゴシック" charset="-128"/>
              <a:cs typeface="ＭＳ Ｐゴシック" charset="-128"/>
            </a:endParaRPr>
          </a:p>
          <a:p>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API Overview</a:t>
            </a: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Key APIs</a:t>
            </a: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 Properties</a:t>
            </a: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Examples in Action</a:t>
            </a:r>
          </a:p>
          <a:p>
            <a:endParaRPr lang="en-US" dirty="0">
              <a:ea typeface="ＭＳ Ｐゴシック" charset="-128"/>
              <a:cs typeface="ＭＳ Ｐゴシック" charset="-128"/>
            </a:endParaRPr>
          </a:p>
          <a:p>
            <a:r>
              <a:rPr lang="en-US" dirty="0">
                <a:ea typeface="ＭＳ Ｐゴシック" charset="-128"/>
                <a:cs typeface="ＭＳ Ｐゴシック" charset="-128"/>
              </a:rPr>
              <a:t>Lab Exercise Overview </a:t>
            </a: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2</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t>
            </a:r>
            <a:r>
              <a:rPr lang="en-US" dirty="0" err="1" smtClean="0"/>
              <a:t>iPad</a:t>
            </a:r>
            <a:r>
              <a:rPr lang="en-US" dirty="0" smtClean="0"/>
              <a:t>-Specific APIs</a:t>
            </a:r>
            <a:endParaRPr lang="en-US" dirty="0"/>
          </a:p>
        </p:txBody>
      </p:sp>
      <p:sp>
        <p:nvSpPr>
          <p:cNvPr id="5" name="Rectangle 4"/>
          <p:cNvSpPr/>
          <p:nvPr/>
        </p:nvSpPr>
        <p:spPr>
          <a:xfrm>
            <a:off x="4114800" y="2552700"/>
            <a:ext cx="4572000" cy="1200328"/>
          </a:xfrm>
          <a:prstGeom prst="rect">
            <a:avLst/>
          </a:prstGeom>
        </p:spPr>
        <p:txBody>
          <a:bodyPr>
            <a:spAutoFit/>
          </a:bodyPr>
          <a:lstStyle/>
          <a:p>
            <a:r>
              <a:rPr lang="en-US" dirty="0" err="1" smtClean="0"/>
              <a:t>Titanium.UI.iPad.Popover</a:t>
            </a:r>
            <a:endParaRPr lang="en-US" dirty="0" smtClean="0"/>
          </a:p>
          <a:p>
            <a:endParaRPr lang="en-US" dirty="0" smtClean="0"/>
          </a:p>
          <a:p>
            <a:r>
              <a:rPr lang="en-US" dirty="0" err="1"/>
              <a:t>Titanium.UI.iPad.SplitWindow</a:t>
            </a:r>
            <a:endParaRPr lang="en-US" dirty="0"/>
          </a:p>
        </p:txBody>
      </p:sp>
      <p:sp>
        <p:nvSpPr>
          <p:cNvPr id="6" name="TextBox 5"/>
          <p:cNvSpPr txBox="1"/>
          <p:nvPr/>
        </p:nvSpPr>
        <p:spPr>
          <a:xfrm>
            <a:off x="749300" y="2869624"/>
            <a:ext cx="2238113" cy="584776"/>
          </a:xfrm>
          <a:prstGeom prst="rect">
            <a:avLst/>
          </a:prstGeom>
          <a:noFill/>
        </p:spPr>
        <p:txBody>
          <a:bodyPr wrap="none" rtlCol="0">
            <a:spAutoFit/>
          </a:bodyPr>
          <a:lstStyle/>
          <a:p>
            <a:r>
              <a:rPr lang="en-US" sz="3200" dirty="0" err="1" smtClean="0"/>
              <a:t>iPad</a:t>
            </a:r>
            <a:r>
              <a:rPr lang="en-US" sz="3200" dirty="0" smtClean="0"/>
              <a:t> Views</a:t>
            </a:r>
            <a:r>
              <a:rPr lang="en-US" dirty="0" smtClean="0"/>
              <a:t>:</a:t>
            </a:r>
            <a:endParaRPr lang="en-US" dirty="0"/>
          </a:p>
        </p:txBody>
      </p:sp>
      <p:sp>
        <p:nvSpPr>
          <p:cNvPr id="9" name="Left Brace 8"/>
          <p:cNvSpPr/>
          <p:nvPr/>
        </p:nvSpPr>
        <p:spPr>
          <a:xfrm>
            <a:off x="3035300" y="2768024"/>
            <a:ext cx="889000" cy="858004"/>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20</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Titanium.UI.iPad.Popover</a:t>
            </a:r>
            <a:endParaRPr lang="en-US" dirty="0" smtClean="0">
              <a:ea typeface="ＭＳ Ｐゴシック" charset="-128"/>
              <a:cs typeface="ＭＳ Ｐゴシック" charset="-128"/>
            </a:endParaRPr>
          </a:p>
        </p:txBody>
      </p:sp>
      <p:pic>
        <p:nvPicPr>
          <p:cNvPr id="6" name="Picture 5"/>
          <p:cNvPicPr>
            <a:picLocks noChangeAspect="1"/>
          </p:cNvPicPr>
          <p:nvPr/>
        </p:nvPicPr>
        <p:blipFill>
          <a:blip r:embed="rId3"/>
          <a:stretch>
            <a:fillRect/>
          </a:stretch>
        </p:blipFill>
        <p:spPr>
          <a:xfrm>
            <a:off x="4772528" y="1390988"/>
            <a:ext cx="4318000" cy="4851400"/>
          </a:xfrm>
          <a:prstGeom prst="rect">
            <a:avLst/>
          </a:prstGeom>
        </p:spPr>
      </p:pic>
      <p:sp>
        <p:nvSpPr>
          <p:cNvPr id="8" name="Rectangle 7"/>
          <p:cNvSpPr/>
          <p:nvPr/>
        </p:nvSpPr>
        <p:spPr>
          <a:xfrm>
            <a:off x="200528" y="1859340"/>
            <a:ext cx="4572000" cy="1569660"/>
          </a:xfrm>
          <a:prstGeom prst="rect">
            <a:avLst/>
          </a:prstGeom>
        </p:spPr>
        <p:txBody>
          <a:bodyPr>
            <a:spAutoFit/>
          </a:bodyPr>
          <a:lstStyle/>
          <a:p>
            <a:r>
              <a:rPr lang="en-US" dirty="0" smtClean="0"/>
              <a:t>A popover is a transient view that can be revealed when people tap a control or an onscreen area.</a:t>
            </a:r>
            <a:endParaRPr lang="en-US" dirty="0"/>
          </a:p>
        </p:txBody>
      </p:sp>
      <p:sp>
        <p:nvSpPr>
          <p:cNvPr id="9" name="Rectangle 8"/>
          <p:cNvSpPr/>
          <p:nvPr/>
        </p:nvSpPr>
        <p:spPr>
          <a:xfrm>
            <a:off x="200528" y="3822700"/>
            <a:ext cx="4572000" cy="1200328"/>
          </a:xfrm>
          <a:prstGeom prst="rect">
            <a:avLst/>
          </a:prstGeom>
        </p:spPr>
        <p:txBody>
          <a:bodyPr>
            <a:spAutoFit/>
          </a:bodyPr>
          <a:lstStyle/>
          <a:p>
            <a:r>
              <a:rPr lang="en-US" dirty="0" smtClean="0"/>
              <a:t>A popover is a self-contained view that hovers above the contents of a screen. </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21</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Titanium.UI.iPad.Popover</a:t>
            </a:r>
            <a:endParaRPr lang="en-US" dirty="0" smtClean="0">
              <a:ea typeface="ＭＳ Ｐゴシック" charset="-128"/>
              <a:cs typeface="ＭＳ Ｐゴシック" charset="-128"/>
            </a:endParaRPr>
          </a:p>
        </p:txBody>
      </p:sp>
      <p:pic>
        <p:nvPicPr>
          <p:cNvPr id="6" name="Picture 5"/>
          <p:cNvPicPr>
            <a:picLocks noChangeAspect="1"/>
          </p:cNvPicPr>
          <p:nvPr/>
        </p:nvPicPr>
        <p:blipFill>
          <a:blip r:embed="rId3"/>
          <a:stretch>
            <a:fillRect/>
          </a:stretch>
        </p:blipFill>
        <p:spPr>
          <a:xfrm>
            <a:off x="869950" y="1977523"/>
            <a:ext cx="7404100" cy="2501900"/>
          </a:xfrm>
          <a:prstGeom prst="rect">
            <a:avLst/>
          </a:prstGeom>
        </p:spPr>
      </p:pic>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22</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283411" y="204788"/>
            <a:ext cx="8860589" cy="809625"/>
          </a:xfrm>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Titanium.UI.iPad.SplitWindow</a:t>
            </a:r>
            <a:endParaRPr lang="en-US" dirty="0" smtClean="0">
              <a:ea typeface="ＭＳ Ｐゴシック" charset="-128"/>
              <a:cs typeface="ＭＳ Ｐゴシック" charset="-128"/>
            </a:endParaRPr>
          </a:p>
        </p:txBody>
      </p:sp>
      <p:pic>
        <p:nvPicPr>
          <p:cNvPr id="6" name="Picture 5"/>
          <p:cNvPicPr>
            <a:picLocks noChangeAspect="1"/>
          </p:cNvPicPr>
          <p:nvPr/>
        </p:nvPicPr>
        <p:blipFill>
          <a:blip r:embed="rId3"/>
          <a:stretch>
            <a:fillRect/>
          </a:stretch>
        </p:blipFill>
        <p:spPr>
          <a:xfrm>
            <a:off x="4974389" y="1298664"/>
            <a:ext cx="7162800" cy="5461000"/>
          </a:xfrm>
          <a:prstGeom prst="rect">
            <a:avLst/>
          </a:prstGeom>
        </p:spPr>
      </p:pic>
      <p:sp>
        <p:nvSpPr>
          <p:cNvPr id="7" name="Rectangle 6"/>
          <p:cNvSpPr/>
          <p:nvPr/>
        </p:nvSpPr>
        <p:spPr>
          <a:xfrm>
            <a:off x="402389" y="1628508"/>
            <a:ext cx="4572000" cy="1200328"/>
          </a:xfrm>
          <a:prstGeom prst="rect">
            <a:avLst/>
          </a:prstGeom>
        </p:spPr>
        <p:txBody>
          <a:bodyPr>
            <a:spAutoFit/>
          </a:bodyPr>
          <a:lstStyle/>
          <a:p>
            <a:r>
              <a:rPr lang="en-US" dirty="0" smtClean="0"/>
              <a:t>A split view is a full-screen view that consists of two side-by-side panes.</a:t>
            </a:r>
            <a:endParaRPr lang="en-US" dirty="0"/>
          </a:p>
        </p:txBody>
      </p:sp>
      <p:sp>
        <p:nvSpPr>
          <p:cNvPr id="8" name="Rectangle 7"/>
          <p:cNvSpPr/>
          <p:nvPr/>
        </p:nvSpPr>
        <p:spPr>
          <a:xfrm>
            <a:off x="402389" y="3479800"/>
            <a:ext cx="4572000" cy="1938992"/>
          </a:xfrm>
          <a:prstGeom prst="rect">
            <a:avLst/>
          </a:prstGeom>
        </p:spPr>
        <p:txBody>
          <a:bodyPr>
            <a:spAutoFit/>
          </a:bodyPr>
          <a:lstStyle/>
          <a:p>
            <a:r>
              <a:rPr lang="en-US" dirty="0" smtClean="0"/>
              <a:t>The width of the left pane of a split view is fixed at 320 points in all orientations. Users cannot resize either pane of a split view.</a:t>
            </a:r>
            <a:endParaRPr lang="en-US" dirty="0"/>
          </a:p>
        </p:txBody>
      </p:sp>
      <p:sp>
        <p:nvSpPr>
          <p:cNvPr id="9"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23</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283411" y="204788"/>
            <a:ext cx="8860589" cy="809625"/>
          </a:xfrm>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Titanium.UI.iPad.SplitWindow</a:t>
            </a:r>
            <a:endParaRPr lang="en-US" dirty="0" smtClean="0">
              <a:ea typeface="ＭＳ Ｐゴシック" charset="-128"/>
              <a:cs typeface="ＭＳ Ｐゴシック" charset="-128"/>
            </a:endParaRPr>
          </a:p>
        </p:txBody>
      </p:sp>
      <p:pic>
        <p:nvPicPr>
          <p:cNvPr id="9" name="Picture 8"/>
          <p:cNvPicPr>
            <a:picLocks noChangeAspect="1"/>
          </p:cNvPicPr>
          <p:nvPr/>
        </p:nvPicPr>
        <p:blipFill>
          <a:blip r:embed="rId3"/>
          <a:stretch>
            <a:fillRect/>
          </a:stretch>
        </p:blipFill>
        <p:spPr>
          <a:xfrm>
            <a:off x="977900" y="1747988"/>
            <a:ext cx="7296150" cy="4144811"/>
          </a:xfrm>
          <a:prstGeom prst="rect">
            <a:avLst/>
          </a:prstGeom>
        </p:spPr>
      </p:pic>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24</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Tab Badge</a:t>
            </a:r>
            <a:endParaRPr lang="en-US" dirty="0"/>
          </a:p>
        </p:txBody>
      </p:sp>
      <p:pic>
        <p:nvPicPr>
          <p:cNvPr id="6" name="Picture 5"/>
          <p:cNvPicPr>
            <a:picLocks noChangeAspect="1"/>
          </p:cNvPicPr>
          <p:nvPr/>
        </p:nvPicPr>
        <p:blipFill>
          <a:blip r:embed="rId3"/>
          <a:stretch>
            <a:fillRect/>
          </a:stretch>
        </p:blipFill>
        <p:spPr>
          <a:xfrm>
            <a:off x="4857750" y="2711628"/>
            <a:ext cx="4051300" cy="736600"/>
          </a:xfrm>
          <a:prstGeom prst="rect">
            <a:avLst/>
          </a:prstGeom>
        </p:spPr>
      </p:pic>
      <p:pic>
        <p:nvPicPr>
          <p:cNvPr id="8" name="Picture 7"/>
          <p:cNvPicPr>
            <a:picLocks noChangeAspect="1"/>
          </p:cNvPicPr>
          <p:nvPr/>
        </p:nvPicPr>
        <p:blipFill>
          <a:blip r:embed="rId4"/>
          <a:stretch>
            <a:fillRect/>
          </a:stretch>
        </p:blipFill>
        <p:spPr>
          <a:xfrm>
            <a:off x="1327150" y="4622800"/>
            <a:ext cx="6108700" cy="812800"/>
          </a:xfrm>
          <a:prstGeom prst="rect">
            <a:avLst/>
          </a:prstGeom>
        </p:spPr>
      </p:pic>
      <p:sp>
        <p:nvSpPr>
          <p:cNvPr id="9" name="Rectangle 8"/>
          <p:cNvSpPr/>
          <p:nvPr/>
        </p:nvSpPr>
        <p:spPr>
          <a:xfrm>
            <a:off x="457200" y="1511300"/>
            <a:ext cx="4572000" cy="2308324"/>
          </a:xfrm>
          <a:prstGeom prst="rect">
            <a:avLst/>
          </a:prstGeom>
        </p:spPr>
        <p:txBody>
          <a:bodyPr>
            <a:spAutoFit/>
          </a:bodyPr>
          <a:lstStyle/>
          <a:p>
            <a:r>
              <a:rPr lang="en-US" dirty="0" smtClean="0"/>
              <a:t>A tab can display a badge that communicates app-specific information.</a:t>
            </a:r>
          </a:p>
          <a:p>
            <a:endParaRPr lang="en-US" dirty="0" smtClean="0"/>
          </a:p>
          <a:p>
            <a:r>
              <a:rPr lang="en-US" dirty="0" smtClean="0"/>
              <a:t>Use this as an status indicator for windows in your app.</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25</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App Badge</a:t>
            </a:r>
            <a:endParaRPr lang="en-US" dirty="0"/>
          </a:p>
        </p:txBody>
      </p:sp>
      <p:pic>
        <p:nvPicPr>
          <p:cNvPr id="4" name="Picture 3"/>
          <p:cNvPicPr>
            <a:picLocks noChangeAspect="1"/>
          </p:cNvPicPr>
          <p:nvPr/>
        </p:nvPicPr>
        <p:blipFill>
          <a:blip r:embed="rId3"/>
          <a:stretch>
            <a:fillRect/>
          </a:stretch>
        </p:blipFill>
        <p:spPr>
          <a:xfrm>
            <a:off x="330200" y="4054354"/>
            <a:ext cx="5236654" cy="768590"/>
          </a:xfrm>
          <a:prstGeom prst="rect">
            <a:avLst/>
          </a:prstGeom>
        </p:spPr>
      </p:pic>
      <p:pic>
        <p:nvPicPr>
          <p:cNvPr id="5" name="Picture 4"/>
          <p:cNvPicPr>
            <a:picLocks noChangeAspect="1"/>
          </p:cNvPicPr>
          <p:nvPr/>
        </p:nvPicPr>
        <p:blipFill>
          <a:blip r:embed="rId4"/>
          <a:stretch>
            <a:fillRect/>
          </a:stretch>
        </p:blipFill>
        <p:spPr>
          <a:xfrm>
            <a:off x="5655754" y="1013619"/>
            <a:ext cx="3031046" cy="5694693"/>
          </a:xfrm>
          <a:prstGeom prst="rect">
            <a:avLst/>
          </a:prstGeom>
        </p:spPr>
      </p:pic>
      <p:pic>
        <p:nvPicPr>
          <p:cNvPr id="6" name="Picture 5"/>
          <p:cNvPicPr>
            <a:picLocks noChangeAspect="1"/>
          </p:cNvPicPr>
          <p:nvPr/>
        </p:nvPicPr>
        <p:blipFill>
          <a:blip r:embed="rId5"/>
          <a:stretch>
            <a:fillRect/>
          </a:stretch>
        </p:blipFill>
        <p:spPr>
          <a:xfrm>
            <a:off x="7811756" y="2140914"/>
            <a:ext cx="553005" cy="669838"/>
          </a:xfrm>
          <a:prstGeom prst="rect">
            <a:avLst/>
          </a:prstGeom>
        </p:spPr>
      </p:pic>
      <p:sp>
        <p:nvSpPr>
          <p:cNvPr id="7" name="Rectangle 6"/>
          <p:cNvSpPr/>
          <p:nvPr/>
        </p:nvSpPr>
        <p:spPr>
          <a:xfrm>
            <a:off x="457200" y="1854200"/>
            <a:ext cx="4572000" cy="1200328"/>
          </a:xfrm>
          <a:prstGeom prst="rect">
            <a:avLst/>
          </a:prstGeom>
        </p:spPr>
        <p:txBody>
          <a:bodyPr>
            <a:spAutoFit/>
          </a:bodyPr>
          <a:lstStyle/>
          <a:p>
            <a:r>
              <a:rPr lang="en-US" dirty="0" smtClean="0"/>
              <a:t>An application badge can be set for the application's icon on the springboard.</a:t>
            </a:r>
            <a:endParaRPr lang="en-US" dirty="0"/>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26</a:t>
            </a:fld>
            <a:endParaRPr lang="en-US" sz="1200" b="1" dirty="0">
              <a:solidFill>
                <a:srgbClr val="122956"/>
              </a:solidFill>
              <a:cs typeface="Trebuchet MS"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t>
            </a:r>
            <a:r>
              <a:rPr lang="en-US" dirty="0" err="1" smtClean="0"/>
              <a:t>CoverFlow</a:t>
            </a:r>
            <a:r>
              <a:rPr lang="en-US" dirty="0" smtClean="0"/>
              <a:t> View</a:t>
            </a:r>
            <a:endParaRPr lang="en-US" dirty="0"/>
          </a:p>
        </p:txBody>
      </p:sp>
      <p:sp>
        <p:nvSpPr>
          <p:cNvPr id="4" name="Rectangle 3"/>
          <p:cNvSpPr/>
          <p:nvPr/>
        </p:nvSpPr>
        <p:spPr>
          <a:xfrm>
            <a:off x="431800" y="1567240"/>
            <a:ext cx="4572000" cy="1569660"/>
          </a:xfrm>
          <a:prstGeom prst="rect">
            <a:avLst/>
          </a:prstGeom>
        </p:spPr>
        <p:txBody>
          <a:bodyPr>
            <a:spAutoFit/>
          </a:bodyPr>
          <a:lstStyle/>
          <a:p>
            <a:r>
              <a:rPr lang="en-US" dirty="0" smtClean="0"/>
              <a:t>The Cover Flow view is container for showing animated, three dimensional images in a nice UI.</a:t>
            </a:r>
            <a:endParaRPr lang="en-US" dirty="0"/>
          </a:p>
        </p:txBody>
      </p:sp>
      <p:pic>
        <p:nvPicPr>
          <p:cNvPr id="6" name="Picture 5"/>
          <p:cNvPicPr>
            <a:picLocks noChangeAspect="1"/>
          </p:cNvPicPr>
          <p:nvPr/>
        </p:nvPicPr>
        <p:blipFill>
          <a:blip r:embed="rId3"/>
          <a:stretch>
            <a:fillRect/>
          </a:stretch>
        </p:blipFill>
        <p:spPr>
          <a:xfrm>
            <a:off x="495300" y="4337050"/>
            <a:ext cx="6315717" cy="1898650"/>
          </a:xfrm>
          <a:prstGeom prst="rect">
            <a:avLst/>
          </a:prstGeom>
        </p:spPr>
      </p:pic>
      <p:pic>
        <p:nvPicPr>
          <p:cNvPr id="8" name="Picture 7"/>
          <p:cNvPicPr>
            <a:picLocks noChangeAspect="1"/>
          </p:cNvPicPr>
          <p:nvPr/>
        </p:nvPicPr>
        <p:blipFill>
          <a:blip r:embed="rId4"/>
          <a:stretch>
            <a:fillRect/>
          </a:stretch>
        </p:blipFill>
        <p:spPr>
          <a:xfrm>
            <a:off x="5562600" y="1327150"/>
            <a:ext cx="3060700" cy="3162300"/>
          </a:xfrm>
          <a:prstGeom prst="rect">
            <a:avLst/>
          </a:prstGeom>
        </p:spPr>
      </p:pic>
      <p:sp>
        <p:nvSpPr>
          <p:cNvPr id="9" name="TextBox 8"/>
          <p:cNvSpPr txBox="1"/>
          <p:nvPr/>
        </p:nvSpPr>
        <p:spPr>
          <a:xfrm>
            <a:off x="406400" y="3824585"/>
            <a:ext cx="3189670" cy="400110"/>
          </a:xfrm>
          <a:prstGeom prst="rect">
            <a:avLst/>
          </a:prstGeom>
          <a:noFill/>
        </p:spPr>
        <p:txBody>
          <a:bodyPr wrap="none" rtlCol="0">
            <a:spAutoFit/>
          </a:bodyPr>
          <a:lstStyle/>
          <a:p>
            <a:r>
              <a:rPr lang="en-US" sz="2000" b="1" dirty="0" smtClean="0"/>
              <a:t>Simple 3 image example:</a:t>
            </a:r>
            <a:endParaRPr lang="en-US" sz="2000" b="1"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27</a:t>
            </a:fld>
            <a:endParaRPr lang="en-US" sz="1200" b="1" dirty="0">
              <a:solidFill>
                <a:srgbClr val="122956"/>
              </a:solidFill>
              <a:cs typeface="Trebuchet MS"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Dashboard View</a:t>
            </a:r>
            <a:endParaRPr lang="en-US" dirty="0"/>
          </a:p>
        </p:txBody>
      </p:sp>
      <p:sp>
        <p:nvSpPr>
          <p:cNvPr id="4" name="Rectangle 3"/>
          <p:cNvSpPr/>
          <p:nvPr/>
        </p:nvSpPr>
        <p:spPr>
          <a:xfrm>
            <a:off x="393700" y="1803400"/>
            <a:ext cx="4572000" cy="3416320"/>
          </a:xfrm>
          <a:prstGeom prst="rect">
            <a:avLst/>
          </a:prstGeom>
        </p:spPr>
        <p:txBody>
          <a:bodyPr>
            <a:spAutoFit/>
          </a:bodyPr>
          <a:lstStyle/>
          <a:p>
            <a:r>
              <a:rPr lang="en-US" dirty="0" smtClean="0"/>
              <a:t>The </a:t>
            </a:r>
            <a:r>
              <a:rPr lang="en-US" b="1" dirty="0" smtClean="0"/>
              <a:t>Dashboard View</a:t>
            </a:r>
            <a:r>
              <a:rPr lang="en-US" dirty="0" smtClean="0"/>
              <a:t> provides a view that supports the ability to have Springboard-like view.</a:t>
            </a:r>
          </a:p>
          <a:p>
            <a:endParaRPr lang="en-US" dirty="0" smtClean="0"/>
          </a:p>
          <a:p>
            <a:r>
              <a:rPr lang="en-US" dirty="0" smtClean="0"/>
              <a:t>This springboard contains icons that can be reordered by dragging in addition to embedded support for scrollable views. </a:t>
            </a:r>
            <a:endParaRPr lang="en-US" dirty="0"/>
          </a:p>
        </p:txBody>
      </p:sp>
      <p:pic>
        <p:nvPicPr>
          <p:cNvPr id="6" name="Picture 5"/>
          <p:cNvPicPr>
            <a:picLocks noChangeAspect="1"/>
          </p:cNvPicPr>
          <p:nvPr/>
        </p:nvPicPr>
        <p:blipFill>
          <a:blip r:embed="rId3"/>
          <a:stretch>
            <a:fillRect/>
          </a:stretch>
        </p:blipFill>
        <p:spPr>
          <a:xfrm>
            <a:off x="5483540" y="1631950"/>
            <a:ext cx="3254060" cy="3841750"/>
          </a:xfrm>
          <a:prstGeom prst="rect">
            <a:avLst/>
          </a:prstGeom>
        </p:spPr>
      </p:pic>
      <p:pic>
        <p:nvPicPr>
          <p:cNvPr id="7" name="Picture 6"/>
          <p:cNvPicPr>
            <a:picLocks noChangeAspect="1"/>
          </p:cNvPicPr>
          <p:nvPr/>
        </p:nvPicPr>
        <p:blipFill>
          <a:blip r:embed="rId4"/>
          <a:stretch>
            <a:fillRect/>
          </a:stretch>
        </p:blipFill>
        <p:spPr>
          <a:xfrm>
            <a:off x="4965700" y="1631950"/>
            <a:ext cx="3937000" cy="4445000"/>
          </a:xfrm>
          <a:prstGeom prst="rect">
            <a:avLst/>
          </a:prstGeom>
        </p:spPr>
      </p:pic>
      <p:pic>
        <p:nvPicPr>
          <p:cNvPr id="8" name="Picture 7"/>
          <p:cNvPicPr>
            <a:picLocks noChangeAspect="1"/>
          </p:cNvPicPr>
          <p:nvPr/>
        </p:nvPicPr>
        <p:blipFill>
          <a:blip r:embed="rId4"/>
          <a:stretch>
            <a:fillRect/>
          </a:stretch>
        </p:blipFill>
        <p:spPr>
          <a:xfrm>
            <a:off x="4997813" y="1670050"/>
            <a:ext cx="3841387" cy="4337050"/>
          </a:xfrm>
          <a:prstGeom prst="rect">
            <a:avLst/>
          </a:prstGeom>
        </p:spPr>
      </p:pic>
      <p:sp>
        <p:nvSpPr>
          <p:cNvPr id="9"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28</a:t>
            </a:fld>
            <a:endParaRPr lang="en-US" sz="1200" b="1" dirty="0">
              <a:solidFill>
                <a:srgbClr val="122956"/>
              </a:solidFill>
              <a:cs typeface="Trebuchet MS"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Dashboard View</a:t>
            </a:r>
            <a:endParaRPr lang="en-US" dirty="0"/>
          </a:p>
        </p:txBody>
      </p:sp>
      <p:pic>
        <p:nvPicPr>
          <p:cNvPr id="8" name="Picture 7"/>
          <p:cNvPicPr>
            <a:picLocks noChangeAspect="1"/>
          </p:cNvPicPr>
          <p:nvPr/>
        </p:nvPicPr>
        <p:blipFill>
          <a:blip r:embed="rId3"/>
          <a:stretch>
            <a:fillRect/>
          </a:stretch>
        </p:blipFill>
        <p:spPr>
          <a:xfrm>
            <a:off x="679450" y="1457151"/>
            <a:ext cx="7524750" cy="3324399"/>
          </a:xfrm>
          <a:prstGeom prst="rect">
            <a:avLst/>
          </a:prstGeom>
        </p:spPr>
      </p:pic>
      <p:pic>
        <p:nvPicPr>
          <p:cNvPr id="10" name="Picture 9"/>
          <p:cNvPicPr>
            <a:picLocks noChangeAspect="1"/>
          </p:cNvPicPr>
          <p:nvPr/>
        </p:nvPicPr>
        <p:blipFill>
          <a:blip r:embed="rId4"/>
          <a:stretch>
            <a:fillRect/>
          </a:stretch>
        </p:blipFill>
        <p:spPr>
          <a:xfrm>
            <a:off x="685800" y="5247658"/>
            <a:ext cx="7219950" cy="1023724"/>
          </a:xfrm>
          <a:prstGeom prst="rect">
            <a:avLst/>
          </a:prstGeom>
        </p:spPr>
      </p:pic>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29</a:t>
            </a:fld>
            <a:endParaRPr lang="en-US" sz="1200" b="1" dirty="0">
              <a:solidFill>
                <a:srgbClr val="122956"/>
              </a:solidFill>
              <a:cs typeface="Trebuchet MS"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ＭＳ Ｐゴシック" charset="-128"/>
                <a:cs typeface="ＭＳ Ｐゴシック" charset="-128"/>
              </a:rPr>
              <a:t>Platform Characteristics</a:t>
            </a:r>
            <a:endParaRPr lang="en-US" dirty="0"/>
          </a:p>
        </p:txBody>
      </p:sp>
      <p:sp>
        <p:nvSpPr>
          <p:cNvPr id="3" name="Content Placeholder 2"/>
          <p:cNvSpPr>
            <a:spLocks noGrp="1"/>
          </p:cNvSpPr>
          <p:nvPr>
            <p:ph idx="1"/>
          </p:nvPr>
        </p:nvSpPr>
        <p:spPr>
          <a:xfrm>
            <a:off x="457200" y="1346200"/>
            <a:ext cx="8229600" cy="1287379"/>
          </a:xfrm>
        </p:spPr>
        <p:txBody>
          <a:bodyPr/>
          <a:lstStyle/>
          <a:p>
            <a:r>
              <a:rPr lang="en-US" dirty="0" smtClean="0">
                <a:ea typeface="ＭＳ Ｐゴシック" charset="-128"/>
                <a:cs typeface="ＭＳ Ｐゴシック" charset="-128"/>
              </a:rPr>
              <a:t>What we are talking about is </a:t>
            </a:r>
            <a:r>
              <a:rPr lang="en-US" b="1" dirty="0" smtClean="0">
                <a:ea typeface="ＭＳ Ｐゴシック" charset="-128"/>
                <a:cs typeface="ＭＳ Ｐゴシック" charset="-128"/>
              </a:rPr>
              <a:t>Cocoa Touch</a:t>
            </a:r>
            <a:r>
              <a:rPr lang="en-US" dirty="0" smtClean="0">
                <a:ea typeface="ＭＳ Ｐゴシック" charset="-128"/>
                <a:cs typeface="ＭＳ Ｐゴシック" charset="-128"/>
              </a:rPr>
              <a:t>, which </a:t>
            </a:r>
            <a:r>
              <a:rPr lang="en-US" dirty="0" smtClean="0"/>
              <a:t>provides</a:t>
            </a:r>
          </a:p>
          <a:p>
            <a:r>
              <a:rPr lang="en-US" dirty="0" smtClean="0"/>
              <a:t>the key frameworks for developing applications on devices</a:t>
            </a:r>
          </a:p>
          <a:p>
            <a:r>
              <a:rPr lang="en-US" dirty="0" smtClean="0"/>
              <a:t>running </a:t>
            </a:r>
            <a:r>
              <a:rPr lang="en-US" dirty="0" err="1" smtClean="0"/>
              <a:t>iOS</a:t>
            </a:r>
            <a:r>
              <a:rPr lang="en-US" dirty="0" smtClean="0"/>
              <a:t>.</a:t>
            </a:r>
            <a:endParaRPr lang="en-US" dirty="0" smtClean="0">
              <a:ea typeface="ＭＳ Ｐゴシック" charset="-128"/>
              <a:cs typeface="ＭＳ Ｐゴシック" charset="-128"/>
            </a:endParaRPr>
          </a:p>
          <a:p>
            <a:endParaRPr lang="en-US" dirty="0"/>
          </a:p>
        </p:txBody>
      </p:sp>
      <p:sp>
        <p:nvSpPr>
          <p:cNvPr id="6" name="Rounded Rectangle 5"/>
          <p:cNvSpPr/>
          <p:nvPr/>
        </p:nvSpPr>
        <p:spPr>
          <a:xfrm>
            <a:off x="652392" y="4445660"/>
            <a:ext cx="5067300" cy="520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accent6"/>
                </a:solidFill>
              </a:rPr>
              <a:t>Core Services</a:t>
            </a:r>
            <a:endParaRPr lang="en-US" dirty="0">
              <a:solidFill>
                <a:schemeClr val="accent6"/>
              </a:solidFill>
            </a:endParaRPr>
          </a:p>
        </p:txBody>
      </p:sp>
      <p:sp>
        <p:nvSpPr>
          <p:cNvPr id="7" name="Rounded Rectangle 6"/>
          <p:cNvSpPr/>
          <p:nvPr/>
        </p:nvSpPr>
        <p:spPr>
          <a:xfrm>
            <a:off x="639692" y="5144160"/>
            <a:ext cx="5067300" cy="520700"/>
          </a:xfrm>
          <a:prstGeom prst="roundRect">
            <a:avLst/>
          </a:prstGeom>
          <a:gradFill>
            <a:gsLst>
              <a:gs pos="0">
                <a:srgbClr val="7A007A"/>
              </a:gs>
              <a:gs pos="100000">
                <a:srgbClr val="AE00AE"/>
              </a:gs>
            </a:gsLst>
          </a:gradFill>
          <a:ln>
            <a:solidFill>
              <a:srgbClr val="66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bg1"/>
                </a:solidFill>
              </a:rPr>
              <a:t>Core OS Kernel</a:t>
            </a:r>
            <a:endParaRPr lang="en-US" dirty="0">
              <a:solidFill>
                <a:schemeClr val="bg1"/>
              </a:solidFill>
            </a:endParaRPr>
          </a:p>
        </p:txBody>
      </p:sp>
      <p:sp>
        <p:nvSpPr>
          <p:cNvPr id="9" name="Rounded Rectangle 8"/>
          <p:cNvSpPr/>
          <p:nvPr/>
        </p:nvSpPr>
        <p:spPr>
          <a:xfrm>
            <a:off x="652392" y="3759860"/>
            <a:ext cx="5067300" cy="520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accent6"/>
                </a:solidFill>
              </a:rPr>
              <a:t>Media / Application Services</a:t>
            </a:r>
            <a:endParaRPr lang="en-US" dirty="0">
              <a:solidFill>
                <a:schemeClr val="accent6"/>
              </a:solidFill>
            </a:endParaRPr>
          </a:p>
        </p:txBody>
      </p:sp>
      <p:sp>
        <p:nvSpPr>
          <p:cNvPr id="10" name="Rounded Rectangle 9"/>
          <p:cNvSpPr/>
          <p:nvPr/>
        </p:nvSpPr>
        <p:spPr>
          <a:xfrm>
            <a:off x="652392" y="3074060"/>
            <a:ext cx="5067300" cy="520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accent6"/>
                </a:solidFill>
              </a:rPr>
              <a:t>Cocoa Touch</a:t>
            </a:r>
            <a:endParaRPr lang="en-US" dirty="0">
              <a:solidFill>
                <a:schemeClr val="accent6"/>
              </a:solidFill>
            </a:endParaRPr>
          </a:p>
        </p:txBody>
      </p:sp>
      <p:cxnSp>
        <p:nvCxnSpPr>
          <p:cNvPr id="11" name="Straight Arrow Connector 10"/>
          <p:cNvCxnSpPr/>
          <p:nvPr/>
        </p:nvCxnSpPr>
        <p:spPr>
          <a:xfrm rot="5400000">
            <a:off x="5044242" y="4169270"/>
            <a:ext cx="2032000" cy="12700"/>
          </a:xfrm>
          <a:prstGeom prst="straightConnector1">
            <a:avLst/>
          </a:prstGeom>
          <a:ln>
            <a:solidFill>
              <a:schemeClr val="tx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 name="TextBox 13"/>
          <p:cNvSpPr txBox="1">
            <a:spLocks noChangeArrowheads="1"/>
          </p:cNvSpPr>
          <p:nvPr/>
        </p:nvSpPr>
        <p:spPr bwMode="auto">
          <a:xfrm>
            <a:off x="5719692" y="5218356"/>
            <a:ext cx="723887" cy="307777"/>
          </a:xfrm>
          <a:prstGeom prst="rect">
            <a:avLst/>
          </a:prstGeom>
          <a:noFill/>
          <a:ln w="9525">
            <a:noFill/>
            <a:miter lim="800000"/>
            <a:headEnd/>
            <a:tailEnd/>
          </a:ln>
        </p:spPr>
        <p:txBody>
          <a:bodyPr wrap="square">
            <a:prstTxWarp prst="textNoShape">
              <a:avLst/>
            </a:prstTxWarp>
            <a:spAutoFit/>
          </a:bodyPr>
          <a:lstStyle/>
          <a:p>
            <a:pPr algn="ctr"/>
            <a:r>
              <a:rPr lang="en-US" sz="1400" dirty="0" smtClean="0"/>
              <a:t>GPU</a:t>
            </a:r>
            <a:endParaRPr lang="en-US" sz="1400" dirty="0"/>
          </a:p>
        </p:txBody>
      </p:sp>
      <p:sp>
        <p:nvSpPr>
          <p:cNvPr id="15" name="Rounded Rectangle 14"/>
          <p:cNvSpPr/>
          <p:nvPr/>
        </p:nvSpPr>
        <p:spPr>
          <a:xfrm>
            <a:off x="6443579" y="2998528"/>
            <a:ext cx="2421006" cy="2590800"/>
          </a:xfrm>
          <a:prstGeom prst="roundRect">
            <a:avLst>
              <a:gd name="adj" fmla="val 9489"/>
            </a:avLst>
          </a:prstGeom>
          <a:solidFill>
            <a:srgbClr val="C1E3FF"/>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590631" y="3508962"/>
            <a:ext cx="2260585" cy="1477328"/>
          </a:xfrm>
          <a:prstGeom prst="rect">
            <a:avLst/>
          </a:prstGeom>
        </p:spPr>
        <p:txBody>
          <a:bodyPr wrap="square">
            <a:spAutoFit/>
          </a:bodyPr>
          <a:lstStyle/>
          <a:p>
            <a:r>
              <a:rPr lang="en-US" sz="1800" dirty="0" smtClean="0"/>
              <a:t>Core Animation</a:t>
            </a:r>
          </a:p>
          <a:p>
            <a:endParaRPr lang="en-US" sz="1800" dirty="0"/>
          </a:p>
          <a:p>
            <a:r>
              <a:rPr lang="en-US" sz="1800" dirty="0" smtClean="0"/>
              <a:t>Multitasking</a:t>
            </a:r>
          </a:p>
          <a:p>
            <a:endParaRPr lang="en-US" sz="1800" dirty="0"/>
          </a:p>
          <a:p>
            <a:r>
              <a:rPr lang="en-US" sz="1800" dirty="0" smtClean="0"/>
              <a:t>Gesture Recognizers</a:t>
            </a:r>
            <a:endParaRPr lang="en-US" sz="1800" dirty="0"/>
          </a:p>
        </p:txBody>
      </p:sp>
      <p:sp>
        <p:nvSpPr>
          <p:cNvPr id="16" name="Rectangle 15"/>
          <p:cNvSpPr/>
          <p:nvPr/>
        </p:nvSpPr>
        <p:spPr>
          <a:xfrm>
            <a:off x="6443579" y="2992051"/>
            <a:ext cx="2421006" cy="400110"/>
          </a:xfrm>
          <a:prstGeom prst="rect">
            <a:avLst/>
          </a:prstGeom>
        </p:spPr>
        <p:txBody>
          <a:bodyPr wrap="square">
            <a:spAutoFit/>
          </a:bodyPr>
          <a:lstStyle/>
          <a:p>
            <a:pPr algn="ctr"/>
            <a:r>
              <a:rPr lang="en-US" sz="2000" b="1" dirty="0" smtClean="0"/>
              <a:t>Features</a:t>
            </a:r>
            <a:endParaRPr lang="en-US" sz="2000" b="1" dirty="0"/>
          </a:p>
        </p:txBody>
      </p:sp>
      <p:cxnSp>
        <p:nvCxnSpPr>
          <p:cNvPr id="18" name="Straight Connector 17"/>
          <p:cNvCxnSpPr/>
          <p:nvPr/>
        </p:nvCxnSpPr>
        <p:spPr>
          <a:xfrm>
            <a:off x="6443579" y="3442122"/>
            <a:ext cx="2407637" cy="1588"/>
          </a:xfrm>
          <a:prstGeom prst="line">
            <a:avLst/>
          </a:prstGeom>
          <a:ln w="9525">
            <a:solidFill>
              <a:srgbClr val="96B7CB"/>
            </a:solidFill>
          </a:ln>
          <a:effectLst/>
        </p:spPr>
        <p:style>
          <a:lnRef idx="2">
            <a:schemeClr val="accent1"/>
          </a:lnRef>
          <a:fillRef idx="0">
            <a:schemeClr val="accent1"/>
          </a:fillRef>
          <a:effectRef idx="1">
            <a:schemeClr val="accent1"/>
          </a:effectRef>
          <a:fontRef idx="minor">
            <a:schemeClr val="tx1"/>
          </a:fontRef>
        </p:style>
      </p:cxnSp>
      <p:sp>
        <p:nvSpPr>
          <p:cNvPr id="1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3</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3771900" y="2578100"/>
            <a:ext cx="5041900" cy="2870200"/>
          </a:xfrm>
          <a:prstGeom prst="rect">
            <a:avLst/>
          </a:prstGeom>
        </p:spPr>
      </p:pic>
      <p:sp>
        <p:nvSpPr>
          <p:cNvPr id="2" name="Title 1"/>
          <p:cNvSpPr>
            <a:spLocks noGrp="1"/>
          </p:cNvSpPr>
          <p:nvPr>
            <p:ph type="title"/>
          </p:nvPr>
        </p:nvSpPr>
        <p:spPr/>
        <p:txBody>
          <a:bodyPr/>
          <a:lstStyle/>
          <a:p>
            <a:r>
              <a:rPr lang="en-US" dirty="0" smtClean="0"/>
              <a:t>UI: </a:t>
            </a:r>
            <a:r>
              <a:rPr lang="en-US" dirty="0" err="1" smtClean="0"/>
              <a:t>AdView</a:t>
            </a:r>
            <a:endParaRPr lang="en-US" dirty="0"/>
          </a:p>
        </p:txBody>
      </p:sp>
      <p:sp>
        <p:nvSpPr>
          <p:cNvPr id="7" name="Rectangle 6"/>
          <p:cNvSpPr/>
          <p:nvPr/>
        </p:nvSpPr>
        <p:spPr>
          <a:xfrm>
            <a:off x="292100" y="1308100"/>
            <a:ext cx="5816600" cy="4524315"/>
          </a:xfrm>
          <a:prstGeom prst="rect">
            <a:avLst/>
          </a:prstGeom>
        </p:spPr>
        <p:txBody>
          <a:bodyPr wrap="square">
            <a:spAutoFit/>
          </a:bodyPr>
          <a:lstStyle/>
          <a:p>
            <a:r>
              <a:rPr lang="en-US" dirty="0" smtClean="0"/>
              <a:t>The </a:t>
            </a:r>
            <a:r>
              <a:rPr lang="en-US" dirty="0" err="1" smtClean="0"/>
              <a:t>iAd</a:t>
            </a:r>
            <a:r>
              <a:rPr lang="en-US" dirty="0" smtClean="0"/>
              <a:t> advertising platform provides developers new opportunities to generate revenue and promote their apps. </a:t>
            </a:r>
          </a:p>
          <a:p>
            <a:endParaRPr lang="en-US" dirty="0"/>
          </a:p>
          <a:p>
            <a:endParaRPr lang="en-US" dirty="0" smtClean="0"/>
          </a:p>
          <a:p>
            <a:endParaRPr lang="en-US" dirty="0"/>
          </a:p>
          <a:p>
            <a:r>
              <a:rPr lang="en-US" dirty="0" smtClean="0"/>
              <a:t>You add banner or full-screen advertisements to your application’s user interface; Apple sells advertising space and delivers ads to fill these spaces. </a:t>
            </a:r>
            <a:endParaRPr lang="en-US" dirty="0"/>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30</a:t>
            </a:fld>
            <a:endParaRPr lang="en-US" sz="1200" b="1" dirty="0">
              <a:solidFill>
                <a:srgbClr val="122956"/>
              </a:solidFill>
              <a:cs typeface="Trebuchet MS"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013200" y="1390650"/>
            <a:ext cx="4673600" cy="3517900"/>
          </a:xfrm>
          <a:prstGeom prst="rect">
            <a:avLst/>
          </a:prstGeom>
        </p:spPr>
      </p:pic>
      <p:sp>
        <p:nvSpPr>
          <p:cNvPr id="2" name="Title 1"/>
          <p:cNvSpPr>
            <a:spLocks noGrp="1"/>
          </p:cNvSpPr>
          <p:nvPr>
            <p:ph type="title"/>
          </p:nvPr>
        </p:nvSpPr>
        <p:spPr/>
        <p:txBody>
          <a:bodyPr/>
          <a:lstStyle/>
          <a:p>
            <a:r>
              <a:rPr lang="en-US" dirty="0" smtClean="0"/>
              <a:t>UI: </a:t>
            </a:r>
            <a:r>
              <a:rPr lang="en-US" dirty="0" err="1" smtClean="0"/>
              <a:t>AdView</a:t>
            </a:r>
            <a:endParaRPr lang="en-US" dirty="0"/>
          </a:p>
        </p:txBody>
      </p:sp>
      <p:sp>
        <p:nvSpPr>
          <p:cNvPr id="8" name="Rectangle 7"/>
          <p:cNvSpPr/>
          <p:nvPr/>
        </p:nvSpPr>
        <p:spPr>
          <a:xfrm>
            <a:off x="266700" y="1790700"/>
            <a:ext cx="4572000" cy="830997"/>
          </a:xfrm>
          <a:prstGeom prst="rect">
            <a:avLst/>
          </a:prstGeom>
        </p:spPr>
        <p:txBody>
          <a:bodyPr>
            <a:spAutoFit/>
          </a:bodyPr>
          <a:lstStyle/>
          <a:p>
            <a:r>
              <a:rPr lang="en-US" dirty="0" smtClean="0"/>
              <a:t>To Use </a:t>
            </a:r>
            <a:r>
              <a:rPr lang="en-US" dirty="0" err="1" smtClean="0"/>
              <a:t>iAd</a:t>
            </a:r>
            <a:r>
              <a:rPr lang="en-US" dirty="0" smtClean="0"/>
              <a:t> In Your Application, You Must Join the </a:t>
            </a:r>
            <a:r>
              <a:rPr lang="en-US" dirty="0" err="1" smtClean="0"/>
              <a:t>iAd</a:t>
            </a:r>
            <a:r>
              <a:rPr lang="en-US" dirty="0" smtClean="0"/>
              <a:t> Network</a:t>
            </a:r>
            <a:endParaRPr lang="en-US" dirty="0"/>
          </a:p>
        </p:txBody>
      </p:sp>
      <p:pic>
        <p:nvPicPr>
          <p:cNvPr id="12" name="Picture 11"/>
          <p:cNvPicPr>
            <a:picLocks noChangeAspect="1"/>
          </p:cNvPicPr>
          <p:nvPr/>
        </p:nvPicPr>
        <p:blipFill>
          <a:blip r:embed="rId4"/>
          <a:stretch>
            <a:fillRect/>
          </a:stretch>
        </p:blipFill>
        <p:spPr>
          <a:xfrm>
            <a:off x="4013200" y="5575300"/>
            <a:ext cx="4064000" cy="635000"/>
          </a:xfrm>
          <a:prstGeom prst="rect">
            <a:avLst/>
          </a:prstGeom>
        </p:spPr>
      </p:pic>
      <p:sp>
        <p:nvSpPr>
          <p:cNvPr id="13" name="Rectangle 12"/>
          <p:cNvSpPr/>
          <p:nvPr/>
        </p:nvSpPr>
        <p:spPr>
          <a:xfrm>
            <a:off x="266700" y="4493051"/>
            <a:ext cx="4572000" cy="830997"/>
          </a:xfrm>
          <a:prstGeom prst="rect">
            <a:avLst/>
          </a:prstGeom>
        </p:spPr>
        <p:txBody>
          <a:bodyPr>
            <a:spAutoFit/>
          </a:bodyPr>
          <a:lstStyle/>
          <a:p>
            <a:r>
              <a:rPr lang="en-US" dirty="0" smtClean="0"/>
              <a:t>When developing your app, </a:t>
            </a:r>
            <a:r>
              <a:rPr lang="en-US" dirty="0" err="1" smtClean="0"/>
              <a:t>iAd</a:t>
            </a:r>
            <a:r>
              <a:rPr lang="en-US" dirty="0" smtClean="0"/>
              <a:t> Network sends test ads.</a:t>
            </a:r>
            <a:endParaRPr lang="en-US" dirty="0"/>
          </a:p>
        </p:txBody>
      </p:sp>
      <p:sp>
        <p:nvSpPr>
          <p:cNvPr id="14" name="Rectangle 13"/>
          <p:cNvSpPr/>
          <p:nvPr/>
        </p:nvSpPr>
        <p:spPr>
          <a:xfrm>
            <a:off x="266700" y="3118703"/>
            <a:ext cx="4572000" cy="830997"/>
          </a:xfrm>
          <a:prstGeom prst="rect">
            <a:avLst/>
          </a:prstGeom>
        </p:spPr>
        <p:txBody>
          <a:bodyPr>
            <a:spAutoFit/>
          </a:bodyPr>
          <a:lstStyle/>
          <a:p>
            <a:r>
              <a:rPr lang="en-US" dirty="0" smtClean="0"/>
              <a:t>Use </a:t>
            </a:r>
            <a:r>
              <a:rPr lang="en-US" dirty="0" err="1" smtClean="0"/>
              <a:t>iAds</a:t>
            </a:r>
            <a:r>
              <a:rPr lang="en-US" dirty="0" smtClean="0"/>
              <a:t> like a fixed (width/height) view.</a:t>
            </a:r>
            <a:endParaRPr lang="en-US" dirty="0"/>
          </a:p>
        </p:txBody>
      </p:sp>
      <p:sp>
        <p:nvSpPr>
          <p:cNvPr id="9"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31</a:t>
            </a:fld>
            <a:endParaRPr lang="en-US" sz="1200" b="1" dirty="0">
              <a:solidFill>
                <a:srgbClr val="122956"/>
              </a:solidFill>
              <a:cs typeface="Trebuchet MS"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t>
            </a:r>
            <a:r>
              <a:rPr lang="en-US" dirty="0" err="1" smtClean="0"/>
              <a:t>AdView</a:t>
            </a:r>
            <a:endParaRPr lang="en-US" dirty="0"/>
          </a:p>
        </p:txBody>
      </p:sp>
      <p:pic>
        <p:nvPicPr>
          <p:cNvPr id="9" name="Picture 8"/>
          <p:cNvPicPr>
            <a:picLocks noChangeAspect="1"/>
          </p:cNvPicPr>
          <p:nvPr/>
        </p:nvPicPr>
        <p:blipFill>
          <a:blip r:embed="rId3"/>
          <a:stretch>
            <a:fillRect/>
          </a:stretch>
        </p:blipFill>
        <p:spPr>
          <a:xfrm>
            <a:off x="584200" y="1473558"/>
            <a:ext cx="6419850" cy="4762142"/>
          </a:xfrm>
          <a:prstGeom prst="rect">
            <a:avLst/>
          </a:prstGeom>
        </p:spPr>
      </p:pic>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32</a:t>
            </a:fld>
            <a:endParaRPr lang="en-US" sz="1200" b="1" dirty="0">
              <a:solidFill>
                <a:srgbClr val="122956"/>
              </a:solidFill>
              <a:cs typeface="Trebuchet MS"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a:t>
            </a:r>
            <a:endParaRPr lang="en-US" dirty="0">
              <a:ea typeface="ＭＳ Ｐゴシック" charset="-128"/>
              <a:cs typeface="ＭＳ Ｐゴシック" charset="-128"/>
            </a:endParaRPr>
          </a:p>
        </p:txBody>
      </p:sp>
      <p:sp>
        <p:nvSpPr>
          <p:cNvPr id="22530" name="Content Placeholder 2"/>
          <p:cNvSpPr>
            <a:spLocks noGrp="1"/>
          </p:cNvSpPr>
          <p:nvPr>
            <p:ph idx="1"/>
          </p:nvPr>
        </p:nvSpPr>
        <p:spPr>
          <a:xfrm>
            <a:off x="901700" y="1869420"/>
            <a:ext cx="7785100" cy="4002743"/>
          </a:xfrm>
        </p:spPr>
        <p:txBody>
          <a:bodyPr/>
          <a:lstStyle/>
          <a:p>
            <a:pPr>
              <a:lnSpc>
                <a:spcPct val="150000"/>
              </a:lnSpc>
            </a:pPr>
            <a:r>
              <a:rPr lang="en-US" dirty="0" err="1" smtClean="0">
                <a:ea typeface="ＭＳ Ｐゴシック" charset="-128"/>
                <a:cs typeface="ＭＳ Ｐゴシック" charset="-128"/>
              </a:rPr>
              <a:t>Titanium.App.iOS</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Titanium.Contacts</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Titanium.Media</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Titanium.Network</a:t>
            </a:r>
            <a:endParaRPr lang="en-US" dirty="0" smtClean="0">
              <a:ea typeface="ＭＳ Ｐゴシック" charset="-128"/>
              <a:cs typeface="ＭＳ Ｐゴシック" charset="-128"/>
            </a:endParaRPr>
          </a:p>
          <a:p>
            <a:pPr>
              <a:lnSpc>
                <a:spcPct val="150000"/>
              </a:lnSpc>
            </a:pPr>
            <a:endParaRPr lang="en-US" dirty="0" smtClean="0">
              <a:ea typeface="ＭＳ Ｐゴシック" charset="-128"/>
              <a:cs typeface="ＭＳ Ｐゴシック" charset="-128"/>
            </a:endParaRPr>
          </a:p>
          <a:p>
            <a:pPr>
              <a:lnSpc>
                <a:spcPct val="150000"/>
              </a:lnSpc>
            </a:pPr>
            <a:endParaRPr lang="en-US" dirty="0">
              <a:ea typeface="ＭＳ Ｐゴシック" charset="-128"/>
              <a:cs typeface="ＭＳ Ｐゴシック" charset="-128"/>
            </a:endParaRPr>
          </a:p>
        </p:txBody>
      </p:sp>
      <p:sp>
        <p:nvSpPr>
          <p:cNvPr id="5" name="TextBox 4"/>
          <p:cNvSpPr txBox="1"/>
          <p:nvPr/>
        </p:nvSpPr>
        <p:spPr>
          <a:xfrm>
            <a:off x="673100" y="1346200"/>
            <a:ext cx="4991100" cy="523220"/>
          </a:xfrm>
          <a:prstGeom prst="rect">
            <a:avLst/>
          </a:prstGeom>
          <a:noFill/>
        </p:spPr>
        <p:txBody>
          <a:bodyPr wrap="square" rtlCol="0">
            <a:spAutoFit/>
          </a:bodyPr>
          <a:lstStyle/>
          <a:p>
            <a:r>
              <a:rPr lang="en-US" sz="2800" b="1" dirty="0" smtClean="0"/>
              <a:t>Platform Functionality</a:t>
            </a:r>
            <a:endParaRPr lang="en-US" sz="2800" b="1" dirty="0"/>
          </a:p>
        </p:txBody>
      </p:sp>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33</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Titanium.App</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dirty="0" smtClean="0">
                <a:ea typeface="ＭＳ Ｐゴシック" charset="-128"/>
                <a:cs typeface="ＭＳ Ｐゴシック" charset="-128"/>
              </a:rPr>
              <a:t>Background Service</a:t>
            </a: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Local Notification</a:t>
            </a:r>
          </a:p>
        </p:txBody>
      </p:sp>
      <p:pic>
        <p:nvPicPr>
          <p:cNvPr id="5" name="Picture 4"/>
          <p:cNvPicPr>
            <a:picLocks noChangeAspect="1"/>
          </p:cNvPicPr>
          <p:nvPr/>
        </p:nvPicPr>
        <p:blipFill>
          <a:blip r:embed="rId3"/>
          <a:stretch>
            <a:fillRect/>
          </a:stretch>
        </p:blipFill>
        <p:spPr>
          <a:xfrm>
            <a:off x="596900" y="1961680"/>
            <a:ext cx="8089900" cy="1697880"/>
          </a:xfrm>
          <a:prstGeom prst="rect">
            <a:avLst/>
          </a:prstGeom>
        </p:spPr>
      </p:pic>
      <p:pic>
        <p:nvPicPr>
          <p:cNvPr id="7" name="Picture 6"/>
          <p:cNvPicPr>
            <a:picLocks noChangeAspect="1"/>
          </p:cNvPicPr>
          <p:nvPr/>
        </p:nvPicPr>
        <p:blipFill>
          <a:blip r:embed="rId4"/>
          <a:stretch>
            <a:fillRect/>
          </a:stretch>
        </p:blipFill>
        <p:spPr>
          <a:xfrm>
            <a:off x="654050" y="4734568"/>
            <a:ext cx="8032750" cy="1570981"/>
          </a:xfrm>
          <a:prstGeom prst="rect">
            <a:avLst/>
          </a:prstGeom>
        </p:spPr>
      </p:pic>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34</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Contacts, Media, Network</a:t>
            </a:r>
            <a:endParaRPr lang="en-US" dirty="0">
              <a:ea typeface="ＭＳ Ｐゴシック" charset="-128"/>
              <a:cs typeface="ＭＳ Ｐゴシック" charset="-128"/>
            </a:endParaRPr>
          </a:p>
        </p:txBody>
      </p:sp>
      <p:sp>
        <p:nvSpPr>
          <p:cNvPr id="22530" name="Content Placeholder 2"/>
          <p:cNvSpPr>
            <a:spLocks noGrp="1"/>
          </p:cNvSpPr>
          <p:nvPr>
            <p:ph idx="1"/>
          </p:nvPr>
        </p:nvSpPr>
        <p:spPr>
          <a:xfrm>
            <a:off x="457200" y="1346200"/>
            <a:ext cx="8229600" cy="5168900"/>
          </a:xfrm>
        </p:spPr>
        <p:txBody>
          <a:bodyPr/>
          <a:lstStyle/>
          <a:p>
            <a:r>
              <a:rPr lang="en-US" dirty="0" smtClean="0">
                <a:ea typeface="ＭＳ Ｐゴシック" charset="-128"/>
                <a:cs typeface="ＭＳ Ｐゴシック" charset="-128"/>
              </a:rPr>
              <a:t>Contacts</a:t>
            </a:r>
          </a:p>
          <a:p>
            <a:pPr>
              <a:buFont typeface="Arial"/>
              <a:buChar char="•"/>
            </a:pPr>
            <a:r>
              <a:rPr lang="en-US" sz="2000" dirty="0" err="1" smtClean="0">
                <a:ea typeface="ＭＳ Ｐゴシック" charset="-128"/>
                <a:cs typeface="ＭＳ Ｐゴシック" charset="-128"/>
              </a:rPr>
              <a:t>Titanium.Contacts.Group</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Titanium.Contacts.Person</a:t>
            </a:r>
            <a:endParaRPr lang="en-US" sz="2000" dirty="0" smtClean="0">
              <a:ea typeface="ＭＳ Ｐゴシック" charset="-128"/>
              <a:cs typeface="ＭＳ Ｐゴシック" charset="-128"/>
            </a:endParaRP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Media</a:t>
            </a:r>
          </a:p>
          <a:p>
            <a:pPr>
              <a:buFont typeface="Arial"/>
              <a:buChar char="•"/>
            </a:pPr>
            <a:r>
              <a:rPr lang="en-US" sz="2000" dirty="0" err="1" smtClean="0">
                <a:ea typeface="ＭＳ Ｐゴシック" charset="-128"/>
                <a:cs typeface="ＭＳ Ｐゴシック" charset="-128"/>
              </a:rPr>
              <a:t>Titanium.Media.AudioRecorder</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Titanium.Media.Item</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Titanium.Media.MusicPlayer</a:t>
            </a:r>
            <a:endParaRPr lang="en-US" sz="2000" dirty="0" smtClean="0">
              <a:ea typeface="ＭＳ Ｐゴシック" charset="-128"/>
              <a:cs typeface="ＭＳ Ｐゴシック" charset="-128"/>
            </a:endParaRPr>
          </a:p>
          <a:p>
            <a:pPr>
              <a:buFont typeface="Arial"/>
              <a:buChar char="•"/>
            </a:pPr>
            <a:endParaRPr lang="en-US" sz="2000" dirty="0" smtClean="0">
              <a:ea typeface="ＭＳ Ｐゴシック" charset="-128"/>
              <a:cs typeface="ＭＳ Ｐゴシック" charset="-128"/>
            </a:endParaRPr>
          </a:p>
          <a:p>
            <a:r>
              <a:rPr lang="en-US" dirty="0" smtClean="0">
                <a:ea typeface="ＭＳ Ｐゴシック" charset="-128"/>
                <a:cs typeface="ＭＳ Ｐゴシック" charset="-128"/>
              </a:rPr>
              <a:t>Network</a:t>
            </a:r>
          </a:p>
          <a:p>
            <a:pPr>
              <a:buFont typeface="Arial"/>
              <a:buChar char="•"/>
            </a:pPr>
            <a:r>
              <a:rPr lang="en-US" sz="2000" dirty="0" err="1" smtClean="0">
                <a:ea typeface="ＭＳ Ｐゴシック" charset="-128"/>
                <a:cs typeface="ＭＳ Ｐゴシック" charset="-128"/>
              </a:rPr>
              <a:t>Titanium.Network.BonjourBrowser</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Titanium.Network.BonjourService</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Titanium.Network.TCPSocket</a:t>
            </a:r>
            <a:r>
              <a:rPr lang="en-US" sz="2000" dirty="0" smtClean="0">
                <a:ea typeface="ＭＳ Ｐゴシック" charset="-128"/>
                <a:cs typeface="ＭＳ Ｐゴシック" charset="-128"/>
              </a:rPr>
              <a:t> (use </a:t>
            </a:r>
            <a:r>
              <a:rPr lang="en-US" sz="2000" dirty="0" err="1" smtClean="0">
                <a:ea typeface="ＭＳ Ｐゴシック" charset="-128"/>
                <a:cs typeface="ＭＳ Ｐゴシック" charset="-128"/>
              </a:rPr>
              <a:t>Titanium.Network.Socket.TCP</a:t>
            </a:r>
            <a:r>
              <a:rPr lang="en-US" sz="2000" dirty="0" smtClean="0">
                <a:ea typeface="ＭＳ Ｐゴシック" charset="-128"/>
                <a:cs typeface="ＭＳ Ｐゴシック" charset="-128"/>
              </a:rPr>
              <a:t>)</a:t>
            </a: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35</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ea typeface="ＭＳ Ｐゴシック" charset="-128"/>
                <a:cs typeface="ＭＳ Ｐゴシック" charset="-128"/>
              </a:rPr>
              <a:t>Titanium.UI.iPhone.ActivityIndicatorStyle</a:t>
            </a:r>
            <a:endParaRPr lang="en-US" sz="1800" dirty="0" smtClean="0">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Titanium.UI.iPhone.AnimationStyle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Titanium.UI.iPhone.ProgressBarStyle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Titanium.UI.iPhone.RowAnimationStyle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Titanium.UI.iPhone.ScrollIndicatorStyle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Titanium.UI.iPhone.StatusBar</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Titanium.UI.iPhone.SystemButton</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Titanium.UI.iPhone.SystemButtonStyle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Titanium.UI.iPhone.SystemIcon</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Titanium.UI.iPhone.TableViewCellSelectionStyle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Titanium.UI.iPhone.TableViewScrollPosition</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Titanium.UI.iPhone.TableViewSeparatorStyle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Titanium.UI.iPhone.TableViewStyle</a:t>
            </a:r>
            <a:endParaRPr lang="en-US" sz="1800" dirty="0" smtClean="0">
              <a:solidFill>
                <a:schemeClr val="bg1">
                  <a:lumMod val="75000"/>
                </a:schemeClr>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750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200328"/>
          </a:xfrm>
          <a:prstGeom prst="rect">
            <a:avLst/>
          </a:prstGeom>
          <a:noFill/>
        </p:spPr>
        <p:txBody>
          <a:bodyPr wrap="square" rtlCol="0">
            <a:spAutoFit/>
          </a:bodyPr>
          <a:lstStyle/>
          <a:p>
            <a:r>
              <a:rPr lang="en-US" dirty="0" smtClean="0"/>
              <a:t>BIG</a:t>
            </a:r>
          </a:p>
          <a:p>
            <a:r>
              <a:rPr lang="en-US" dirty="0" smtClean="0"/>
              <a:t>DARK</a:t>
            </a:r>
          </a:p>
          <a:p>
            <a:r>
              <a:rPr lang="en-US" dirty="0" smtClean="0"/>
              <a:t>PLAIN</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36</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Titanium.UI.iPhone.AnimationStyle</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1377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938992"/>
          </a:xfrm>
          <a:prstGeom prst="rect">
            <a:avLst/>
          </a:prstGeom>
          <a:noFill/>
        </p:spPr>
        <p:txBody>
          <a:bodyPr wrap="square" rtlCol="0">
            <a:spAutoFit/>
          </a:bodyPr>
          <a:lstStyle/>
          <a:p>
            <a:r>
              <a:rPr lang="en-US" dirty="0" smtClean="0"/>
              <a:t>CURL_DOWN</a:t>
            </a:r>
          </a:p>
          <a:p>
            <a:r>
              <a:rPr lang="en-US" dirty="0" smtClean="0"/>
              <a:t>CURL_UP</a:t>
            </a:r>
          </a:p>
          <a:p>
            <a:r>
              <a:rPr lang="en-US" dirty="0" smtClean="0"/>
              <a:t>FLIP_FROM_LEFT</a:t>
            </a:r>
          </a:p>
          <a:p>
            <a:r>
              <a:rPr lang="en-US" dirty="0" smtClean="0"/>
              <a:t>FLIP_FROM_RIGHT</a:t>
            </a:r>
          </a:p>
          <a:p>
            <a:r>
              <a:rPr lang="en-US" dirty="0" smtClean="0"/>
              <a:t>NONE</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37</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Titanium.UI.iPhone.ProgressBarStyle</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2089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200328"/>
          </a:xfrm>
          <a:prstGeom prst="rect">
            <a:avLst/>
          </a:prstGeom>
          <a:noFill/>
        </p:spPr>
        <p:txBody>
          <a:bodyPr wrap="square" rtlCol="0">
            <a:spAutoFit/>
          </a:bodyPr>
          <a:lstStyle/>
          <a:p>
            <a:r>
              <a:rPr lang="en-US" dirty="0" smtClean="0"/>
              <a:t>BAR</a:t>
            </a:r>
          </a:p>
          <a:p>
            <a:r>
              <a:rPr lang="en-US" dirty="0" smtClean="0"/>
              <a:t>DEFAULT</a:t>
            </a:r>
          </a:p>
          <a:p>
            <a:r>
              <a:rPr lang="en-US" dirty="0" smtClean="0"/>
              <a:t>PLAIN</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38</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Titanium.UI.iPhone.RowAnimationStyle</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2687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2308324"/>
          </a:xfrm>
          <a:prstGeom prst="rect">
            <a:avLst/>
          </a:prstGeom>
          <a:noFill/>
        </p:spPr>
        <p:txBody>
          <a:bodyPr wrap="square" rtlCol="0">
            <a:spAutoFit/>
          </a:bodyPr>
          <a:lstStyle/>
          <a:p>
            <a:r>
              <a:rPr lang="en-US" dirty="0" smtClean="0"/>
              <a:t>BOTTOM</a:t>
            </a:r>
          </a:p>
          <a:p>
            <a:r>
              <a:rPr lang="en-US" dirty="0" smtClean="0"/>
              <a:t>FADE</a:t>
            </a:r>
          </a:p>
          <a:p>
            <a:r>
              <a:rPr lang="en-US" dirty="0" smtClean="0"/>
              <a:t>LEFT</a:t>
            </a:r>
          </a:p>
          <a:p>
            <a:r>
              <a:rPr lang="en-US" dirty="0" smtClean="0"/>
              <a:t>NONE</a:t>
            </a:r>
          </a:p>
          <a:p>
            <a:r>
              <a:rPr lang="en-US" dirty="0" smtClean="0"/>
              <a:t>RIGHT</a:t>
            </a:r>
          </a:p>
          <a:p>
            <a:r>
              <a:rPr lang="en-US" dirty="0" smtClean="0"/>
              <a:t>TOP</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39</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dirty="0" smtClean="0">
                <a:ea typeface="ＭＳ Ｐゴシック" charset="-128"/>
                <a:cs typeface="ＭＳ Ｐゴシック" charset="-128"/>
              </a:rPr>
              <a:t>Platform Characteristics</a:t>
            </a:r>
            <a:endParaRPr lang="en-US" dirty="0">
              <a:ea typeface="ＭＳ Ｐゴシック" charset="-128"/>
              <a:cs typeface="ＭＳ Ｐゴシック" charset="-128"/>
            </a:endParaRPr>
          </a:p>
        </p:txBody>
      </p:sp>
      <p:sp>
        <p:nvSpPr>
          <p:cNvPr id="7" name="Rectangle 6"/>
          <p:cNvSpPr/>
          <p:nvPr/>
        </p:nvSpPr>
        <p:spPr>
          <a:xfrm>
            <a:off x="1053416" y="1536698"/>
            <a:ext cx="7991642" cy="461665"/>
          </a:xfrm>
          <a:prstGeom prst="rect">
            <a:avLst/>
          </a:prstGeom>
        </p:spPr>
        <p:txBody>
          <a:bodyPr wrap="square">
            <a:spAutoFit/>
          </a:bodyPr>
          <a:lstStyle/>
          <a:p>
            <a:r>
              <a:rPr lang="en-US" dirty="0" smtClean="0"/>
              <a:t>Display Is Paramount, (Regardless of Its Size)</a:t>
            </a:r>
            <a:endParaRPr lang="en-US" dirty="0"/>
          </a:p>
        </p:txBody>
      </p:sp>
      <p:sp>
        <p:nvSpPr>
          <p:cNvPr id="8" name="Rectangle 7"/>
          <p:cNvSpPr/>
          <p:nvPr/>
        </p:nvSpPr>
        <p:spPr>
          <a:xfrm>
            <a:off x="1053416" y="2178382"/>
            <a:ext cx="4474302" cy="461665"/>
          </a:xfrm>
          <a:prstGeom prst="rect">
            <a:avLst/>
          </a:prstGeom>
        </p:spPr>
        <p:txBody>
          <a:bodyPr wrap="none">
            <a:spAutoFit/>
          </a:bodyPr>
          <a:lstStyle/>
          <a:p>
            <a:r>
              <a:rPr lang="en-US" dirty="0" smtClean="0"/>
              <a:t>Device Orientation Can Change</a:t>
            </a:r>
            <a:endParaRPr lang="en-US" dirty="0"/>
          </a:p>
        </p:txBody>
      </p:sp>
      <p:sp>
        <p:nvSpPr>
          <p:cNvPr id="9" name="Rectangle 8"/>
          <p:cNvSpPr/>
          <p:nvPr/>
        </p:nvSpPr>
        <p:spPr>
          <a:xfrm>
            <a:off x="1053416" y="2873540"/>
            <a:ext cx="5679574" cy="461665"/>
          </a:xfrm>
          <a:prstGeom prst="rect">
            <a:avLst/>
          </a:prstGeom>
        </p:spPr>
        <p:txBody>
          <a:bodyPr wrap="square">
            <a:spAutoFit/>
          </a:bodyPr>
          <a:lstStyle/>
          <a:p>
            <a:r>
              <a:rPr lang="en-US" dirty="0" smtClean="0"/>
              <a:t>Apps Respond to Gestures, Not Clicks</a:t>
            </a:r>
            <a:endParaRPr lang="en-US" dirty="0"/>
          </a:p>
        </p:txBody>
      </p:sp>
      <p:sp>
        <p:nvSpPr>
          <p:cNvPr id="10" name="Rectangle 9"/>
          <p:cNvSpPr/>
          <p:nvPr/>
        </p:nvSpPr>
        <p:spPr>
          <a:xfrm>
            <a:off x="1053416" y="3568698"/>
            <a:ext cx="5588000" cy="461665"/>
          </a:xfrm>
          <a:prstGeom prst="rect">
            <a:avLst/>
          </a:prstGeom>
        </p:spPr>
        <p:txBody>
          <a:bodyPr wrap="square">
            <a:spAutoFit/>
          </a:bodyPr>
          <a:lstStyle/>
          <a:p>
            <a:r>
              <a:rPr lang="en-US" dirty="0" smtClean="0"/>
              <a:t>People Interact with One App at a Time</a:t>
            </a:r>
            <a:endParaRPr lang="en-US" dirty="0"/>
          </a:p>
        </p:txBody>
      </p:sp>
      <p:sp>
        <p:nvSpPr>
          <p:cNvPr id="11" name="Rectangle 10"/>
          <p:cNvSpPr/>
          <p:nvPr/>
        </p:nvSpPr>
        <p:spPr>
          <a:xfrm>
            <a:off x="1053416" y="4237119"/>
            <a:ext cx="6162842" cy="461665"/>
          </a:xfrm>
          <a:prstGeom prst="rect">
            <a:avLst/>
          </a:prstGeom>
        </p:spPr>
        <p:txBody>
          <a:bodyPr wrap="square">
            <a:spAutoFit/>
          </a:bodyPr>
          <a:lstStyle/>
          <a:p>
            <a:r>
              <a:rPr lang="en-US" dirty="0" smtClean="0"/>
              <a:t>Preferences Are Available in Settings</a:t>
            </a:r>
            <a:endParaRPr lang="en-US" dirty="0"/>
          </a:p>
        </p:txBody>
      </p:sp>
      <p:sp>
        <p:nvSpPr>
          <p:cNvPr id="12" name="Rectangle 11"/>
          <p:cNvSpPr/>
          <p:nvPr/>
        </p:nvSpPr>
        <p:spPr>
          <a:xfrm>
            <a:off x="1053416" y="4932276"/>
            <a:ext cx="4051560" cy="461665"/>
          </a:xfrm>
          <a:prstGeom prst="rect">
            <a:avLst/>
          </a:prstGeom>
        </p:spPr>
        <p:txBody>
          <a:bodyPr wrap="none">
            <a:spAutoFit/>
          </a:bodyPr>
          <a:lstStyle/>
          <a:p>
            <a:r>
              <a:rPr lang="en-US" dirty="0" smtClean="0"/>
              <a:t>An App Has a Single Window</a:t>
            </a:r>
            <a:endParaRPr lang="en-US" dirty="0"/>
          </a:p>
        </p:txBody>
      </p:sp>
      <p:sp>
        <p:nvSpPr>
          <p:cNvPr id="15" name="Rectangle 14"/>
          <p:cNvSpPr/>
          <p:nvPr/>
        </p:nvSpPr>
        <p:spPr>
          <a:xfrm>
            <a:off x="1058767" y="5592596"/>
            <a:ext cx="7331237" cy="461665"/>
          </a:xfrm>
          <a:prstGeom prst="rect">
            <a:avLst/>
          </a:prstGeom>
        </p:spPr>
        <p:txBody>
          <a:bodyPr wrap="square">
            <a:spAutoFit/>
          </a:bodyPr>
          <a:lstStyle/>
          <a:p>
            <a:r>
              <a:rPr lang="en-US" dirty="0" smtClean="0"/>
              <a:t>No hardware buttons (menu, back, keyboard)</a:t>
            </a:r>
            <a:endParaRPr lang="en-US" dirty="0"/>
          </a:p>
        </p:txBody>
      </p:sp>
      <p:sp>
        <p:nvSpPr>
          <p:cNvPr id="18" name="TextBox 17"/>
          <p:cNvSpPr txBox="1"/>
          <p:nvPr/>
        </p:nvSpPr>
        <p:spPr>
          <a:xfrm>
            <a:off x="435816" y="2879518"/>
            <a:ext cx="505326" cy="553998"/>
          </a:xfrm>
          <a:prstGeom prst="rect">
            <a:avLst/>
          </a:prstGeom>
          <a:noFill/>
        </p:spPr>
        <p:txBody>
          <a:bodyPr wrap="square" rtlCol="0">
            <a:spAutoFit/>
          </a:bodyPr>
          <a:lstStyle/>
          <a:p>
            <a:r>
              <a:rPr lang="en-US" sz="3000" dirty="0">
                <a:latin typeface="Wingdings 2" charset="2"/>
                <a:cs typeface="Wingdings 2" charset="2"/>
              </a:rPr>
              <a:t>P</a:t>
            </a:r>
          </a:p>
        </p:txBody>
      </p:sp>
      <p:pic>
        <p:nvPicPr>
          <p:cNvPr id="24" name="Picture 23"/>
          <p:cNvPicPr>
            <a:picLocks noChangeAspect="1"/>
          </p:cNvPicPr>
          <p:nvPr/>
        </p:nvPicPr>
        <p:blipFill>
          <a:blip r:embed="rId3"/>
          <a:stretch>
            <a:fillRect/>
          </a:stretch>
        </p:blipFill>
        <p:spPr>
          <a:xfrm>
            <a:off x="250574" y="2622744"/>
            <a:ext cx="776790" cy="776790"/>
          </a:xfrm>
          <a:prstGeom prst="rect">
            <a:avLst/>
          </a:prstGeom>
        </p:spPr>
      </p:pic>
      <p:pic>
        <p:nvPicPr>
          <p:cNvPr id="26" name="Picture 25"/>
          <p:cNvPicPr>
            <a:picLocks noChangeAspect="1"/>
          </p:cNvPicPr>
          <p:nvPr/>
        </p:nvPicPr>
        <p:blipFill>
          <a:blip r:embed="rId4"/>
          <a:stretch>
            <a:fillRect/>
          </a:stretch>
        </p:blipFill>
        <p:spPr>
          <a:xfrm>
            <a:off x="419100" y="2176163"/>
            <a:ext cx="381000" cy="381000"/>
          </a:xfrm>
          <a:prstGeom prst="rect">
            <a:avLst/>
          </a:prstGeom>
        </p:spPr>
      </p:pic>
      <p:pic>
        <p:nvPicPr>
          <p:cNvPr id="28" name="Picture 27"/>
          <p:cNvPicPr>
            <a:picLocks noChangeAspect="1"/>
          </p:cNvPicPr>
          <p:nvPr/>
        </p:nvPicPr>
        <p:blipFill>
          <a:blip r:embed="rId5"/>
          <a:stretch>
            <a:fillRect/>
          </a:stretch>
        </p:blipFill>
        <p:spPr>
          <a:xfrm>
            <a:off x="425450" y="1651287"/>
            <a:ext cx="381000" cy="259773"/>
          </a:xfrm>
          <a:prstGeom prst="rect">
            <a:avLst/>
          </a:prstGeom>
        </p:spPr>
      </p:pic>
      <p:pic>
        <p:nvPicPr>
          <p:cNvPr id="33" name="Picture 32"/>
          <p:cNvPicPr>
            <a:picLocks noChangeAspect="1"/>
          </p:cNvPicPr>
          <p:nvPr/>
        </p:nvPicPr>
        <p:blipFill>
          <a:blip r:embed="rId6"/>
          <a:stretch>
            <a:fillRect/>
          </a:stretch>
        </p:blipFill>
        <p:spPr>
          <a:xfrm>
            <a:off x="438149" y="4281568"/>
            <a:ext cx="424247" cy="424247"/>
          </a:xfrm>
          <a:prstGeom prst="rect">
            <a:avLst/>
          </a:prstGeom>
        </p:spPr>
      </p:pic>
      <p:pic>
        <p:nvPicPr>
          <p:cNvPr id="35" name="Picture 34"/>
          <p:cNvPicPr>
            <a:picLocks noChangeAspect="1"/>
          </p:cNvPicPr>
          <p:nvPr/>
        </p:nvPicPr>
        <p:blipFill>
          <a:blip r:embed="rId7"/>
          <a:stretch>
            <a:fillRect/>
          </a:stretch>
        </p:blipFill>
        <p:spPr>
          <a:xfrm>
            <a:off x="504195" y="4919576"/>
            <a:ext cx="295905" cy="517833"/>
          </a:xfrm>
          <a:prstGeom prst="rect">
            <a:avLst/>
          </a:prstGeom>
        </p:spPr>
      </p:pic>
      <p:pic>
        <p:nvPicPr>
          <p:cNvPr id="36" name="Picture 35" descr="one.png"/>
          <p:cNvPicPr>
            <a:picLocks noChangeAspect="1"/>
          </p:cNvPicPr>
          <p:nvPr/>
        </p:nvPicPr>
        <p:blipFill>
          <a:blip r:embed="rId8"/>
          <a:stretch>
            <a:fillRect/>
          </a:stretch>
        </p:blipFill>
        <p:spPr>
          <a:xfrm>
            <a:off x="425450" y="3606116"/>
            <a:ext cx="436947" cy="436947"/>
          </a:xfrm>
          <a:prstGeom prst="rect">
            <a:avLst/>
          </a:prstGeom>
        </p:spPr>
      </p:pic>
      <p:pic>
        <p:nvPicPr>
          <p:cNvPr id="38" name="Picture 37"/>
          <p:cNvPicPr>
            <a:picLocks noChangeAspect="1"/>
          </p:cNvPicPr>
          <p:nvPr/>
        </p:nvPicPr>
        <p:blipFill>
          <a:blip r:embed="rId9"/>
          <a:stretch>
            <a:fillRect/>
          </a:stretch>
        </p:blipFill>
        <p:spPr>
          <a:xfrm>
            <a:off x="457200" y="5617996"/>
            <a:ext cx="406400" cy="406400"/>
          </a:xfrm>
          <a:prstGeom prst="rect">
            <a:avLst/>
          </a:prstGeom>
        </p:spPr>
      </p:pic>
      <p:sp>
        <p:nvSpPr>
          <p:cNvPr id="19"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4</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1F2629"/>
                </a:solidFill>
                <a:ea typeface="ＭＳ Ｐゴシック" charset="-128"/>
                <a:cs typeface="ＭＳ Ｐゴシック" charset="-128"/>
              </a:rPr>
              <a:t>Titanium.UI.iPhone.ScrollIndicatorStyle</a:t>
            </a:r>
            <a:endParaRPr lang="en-US" sz="1800" dirty="0" smtClean="0">
              <a:solidFill>
                <a:srgbClr val="1F2629"/>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Titanium.UI.iPhone.StatusBar</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3492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200328"/>
          </a:xfrm>
          <a:prstGeom prst="rect">
            <a:avLst/>
          </a:prstGeom>
          <a:noFill/>
        </p:spPr>
        <p:txBody>
          <a:bodyPr wrap="square" rtlCol="0">
            <a:spAutoFit/>
          </a:bodyPr>
          <a:lstStyle/>
          <a:p>
            <a:r>
              <a:rPr lang="en-US" dirty="0" smtClean="0"/>
              <a:t>BLACK</a:t>
            </a:r>
          </a:p>
          <a:p>
            <a:r>
              <a:rPr lang="en-US" dirty="0" smtClean="0"/>
              <a:t>DEFAULT</a:t>
            </a:r>
          </a:p>
          <a:p>
            <a:r>
              <a:rPr lang="en-US" dirty="0" smtClean="0"/>
              <a:t>WHITE</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40</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Titanium.UI.iPhone.StatusBar</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4168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569660"/>
          </a:xfrm>
          <a:prstGeom prst="rect">
            <a:avLst/>
          </a:prstGeom>
          <a:noFill/>
        </p:spPr>
        <p:txBody>
          <a:bodyPr wrap="square" rtlCol="0">
            <a:spAutoFit/>
          </a:bodyPr>
          <a:lstStyle/>
          <a:p>
            <a:r>
              <a:rPr lang="en-US" dirty="0" smtClean="0"/>
              <a:t>DEFAULT</a:t>
            </a:r>
          </a:p>
          <a:p>
            <a:r>
              <a:rPr lang="en-US" dirty="0" smtClean="0"/>
              <a:t>GRAY</a:t>
            </a:r>
          </a:p>
          <a:p>
            <a:r>
              <a:rPr lang="en-US" dirty="0" smtClean="0"/>
              <a:t>OPAQUE_BLACK</a:t>
            </a:r>
          </a:p>
          <a:p>
            <a:r>
              <a:rPr lang="en-US" dirty="0" smtClean="0"/>
              <a:t>TRANSLUCENT_BLACK</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41</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Titanium.UI.iPhone.SystemButton</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4959694" y="1228301"/>
            <a:ext cx="1189790" cy="4693903"/>
          </a:xfrm>
          <a:prstGeom prst="leftBrace">
            <a:avLst>
              <a:gd name="adj1" fmla="val 8333"/>
              <a:gd name="adj2" fmla="val 4880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692284" y="1346201"/>
            <a:ext cx="1684420" cy="4770537"/>
          </a:xfrm>
          <a:prstGeom prst="rect">
            <a:avLst/>
          </a:prstGeom>
          <a:noFill/>
        </p:spPr>
        <p:txBody>
          <a:bodyPr wrap="square" rtlCol="0">
            <a:spAutoFit/>
          </a:bodyPr>
          <a:lstStyle/>
          <a:p>
            <a:r>
              <a:rPr lang="en-US" sz="1600" dirty="0" smtClean="0"/>
              <a:t>ACTION</a:t>
            </a:r>
          </a:p>
          <a:p>
            <a:r>
              <a:rPr lang="en-US" sz="1600" dirty="0" smtClean="0"/>
              <a:t>ACTIVITY</a:t>
            </a:r>
          </a:p>
          <a:p>
            <a:r>
              <a:rPr lang="en-US" sz="1600" dirty="0" smtClean="0"/>
              <a:t>ADD</a:t>
            </a:r>
          </a:p>
          <a:p>
            <a:r>
              <a:rPr lang="en-US" sz="1600" dirty="0" smtClean="0"/>
              <a:t>BOOKMARKS</a:t>
            </a:r>
          </a:p>
          <a:p>
            <a:r>
              <a:rPr lang="en-US" sz="1600" dirty="0" smtClean="0"/>
              <a:t>CAMERA</a:t>
            </a:r>
          </a:p>
          <a:p>
            <a:r>
              <a:rPr lang="en-US" sz="1600" dirty="0" smtClean="0"/>
              <a:t>CANCEL</a:t>
            </a:r>
          </a:p>
          <a:p>
            <a:r>
              <a:rPr lang="en-US" sz="1600" dirty="0" smtClean="0"/>
              <a:t>COMPOSE</a:t>
            </a:r>
          </a:p>
          <a:p>
            <a:r>
              <a:rPr lang="en-US" sz="1600" dirty="0" smtClean="0"/>
              <a:t>CONTACT_ADD</a:t>
            </a:r>
          </a:p>
          <a:p>
            <a:r>
              <a:rPr lang="en-US" sz="1600" dirty="0" smtClean="0"/>
              <a:t>DISCLOSURE</a:t>
            </a:r>
          </a:p>
          <a:p>
            <a:r>
              <a:rPr lang="en-US" sz="1600" dirty="0" smtClean="0"/>
              <a:t>DONE</a:t>
            </a:r>
          </a:p>
          <a:p>
            <a:r>
              <a:rPr lang="en-US" sz="1600" dirty="0" smtClean="0"/>
              <a:t>EDIT</a:t>
            </a:r>
          </a:p>
          <a:p>
            <a:r>
              <a:rPr lang="en-US" sz="1600" dirty="0" smtClean="0"/>
              <a:t>FAST_FORWARD</a:t>
            </a:r>
          </a:p>
          <a:p>
            <a:r>
              <a:rPr lang="en-US" sz="1600" dirty="0" smtClean="0"/>
              <a:t>FIXED_SPACE</a:t>
            </a:r>
          </a:p>
          <a:p>
            <a:r>
              <a:rPr lang="en-US" sz="1600" dirty="0" smtClean="0"/>
              <a:t>FLEXIBLE_SPACE</a:t>
            </a:r>
          </a:p>
          <a:p>
            <a:r>
              <a:rPr lang="en-US" sz="1600" dirty="0" smtClean="0"/>
              <a:t>INFO_DARK</a:t>
            </a:r>
          </a:p>
          <a:p>
            <a:r>
              <a:rPr lang="en-US" sz="1600" dirty="0" smtClean="0"/>
              <a:t>INFO_LIGHT</a:t>
            </a:r>
          </a:p>
          <a:p>
            <a:r>
              <a:rPr lang="en-US" sz="1600" dirty="0" smtClean="0"/>
              <a:t>ORGANIZE</a:t>
            </a:r>
          </a:p>
          <a:p>
            <a:r>
              <a:rPr lang="en-US" sz="1600" dirty="0" smtClean="0"/>
              <a:t>FIXED_SPACE</a:t>
            </a:r>
          </a:p>
          <a:p>
            <a:endParaRPr lang="en-US" sz="1600" dirty="0" smtClean="0"/>
          </a:p>
        </p:txBody>
      </p:sp>
      <p:sp>
        <p:nvSpPr>
          <p:cNvPr id="7" name="Rectangle 6"/>
          <p:cNvSpPr/>
          <p:nvPr/>
        </p:nvSpPr>
        <p:spPr>
          <a:xfrm>
            <a:off x="7376704" y="1346200"/>
            <a:ext cx="2005263" cy="3293209"/>
          </a:xfrm>
          <a:prstGeom prst="rect">
            <a:avLst/>
          </a:prstGeom>
        </p:spPr>
        <p:txBody>
          <a:bodyPr wrap="square">
            <a:spAutoFit/>
          </a:bodyPr>
          <a:lstStyle/>
          <a:p>
            <a:r>
              <a:rPr lang="en-US" sz="1600" dirty="0" smtClean="0"/>
              <a:t>FLEXIBLE_SPACE</a:t>
            </a:r>
          </a:p>
          <a:p>
            <a:r>
              <a:rPr lang="en-US" sz="1600" dirty="0" smtClean="0"/>
              <a:t>INFO_DARK</a:t>
            </a:r>
          </a:p>
          <a:p>
            <a:r>
              <a:rPr lang="en-US" sz="1600" dirty="0" smtClean="0"/>
              <a:t>INFO_LIGHT</a:t>
            </a:r>
          </a:p>
          <a:p>
            <a:r>
              <a:rPr lang="en-US" sz="1600" dirty="0" smtClean="0"/>
              <a:t>ORGANIZE</a:t>
            </a:r>
          </a:p>
          <a:p>
            <a:r>
              <a:rPr lang="en-US" sz="1600" dirty="0" smtClean="0"/>
              <a:t>PAUSE</a:t>
            </a:r>
          </a:p>
          <a:p>
            <a:r>
              <a:rPr lang="en-US" sz="1600" dirty="0" smtClean="0"/>
              <a:t>PLAY</a:t>
            </a:r>
          </a:p>
          <a:p>
            <a:r>
              <a:rPr lang="en-US" sz="1600" dirty="0" smtClean="0"/>
              <a:t>REFRESH</a:t>
            </a:r>
          </a:p>
          <a:p>
            <a:r>
              <a:rPr lang="en-US" sz="1600" dirty="0" smtClean="0"/>
              <a:t>REPLY</a:t>
            </a:r>
          </a:p>
          <a:p>
            <a:r>
              <a:rPr lang="en-US" sz="1600" dirty="0" smtClean="0"/>
              <a:t>REWIND</a:t>
            </a:r>
          </a:p>
          <a:p>
            <a:r>
              <a:rPr lang="en-US" sz="1600" dirty="0" smtClean="0"/>
              <a:t>SAVE</a:t>
            </a:r>
          </a:p>
          <a:p>
            <a:r>
              <a:rPr lang="en-US" sz="1600" dirty="0" smtClean="0"/>
              <a:t>SPINNER</a:t>
            </a:r>
          </a:p>
          <a:p>
            <a:r>
              <a:rPr lang="en-US" sz="1600" dirty="0" smtClean="0"/>
              <a:t>STOP</a:t>
            </a:r>
          </a:p>
          <a:p>
            <a:r>
              <a:rPr lang="en-US" sz="1600" dirty="0" smtClean="0"/>
              <a:t>TRASH</a:t>
            </a:r>
            <a:endParaRPr lang="en-US" sz="1600" dirty="0"/>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42</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chemeClr val="tx2">
                    <a:lumMod val="60000"/>
                    <a:lumOff val="40000"/>
                  </a:schemeClr>
                </a:solidFill>
                <a:ea typeface="ＭＳ Ｐゴシック" charset="-128"/>
                <a:cs typeface="ＭＳ Ｐゴシック" charset="-128"/>
              </a:rPr>
              <a:t>Titanium.UI.iPhone.ActivityIndicatorStyle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Titanium.UI.iPhone.AnimationStyle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Titanium.UI.iPhone.ProgressBarStyle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Titanium.UI.iPhone.RowAnimationStyle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Titanium.UI.iPhone.ScrollIndicatorStyle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Titanium.UI.iPhone.StatusBar</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Titanium.UI.iPhone.SystemButton</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Titanium.UI.iPhone.SystemButtonStyle</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5564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569660"/>
          </a:xfrm>
          <a:prstGeom prst="rect">
            <a:avLst/>
          </a:prstGeom>
          <a:noFill/>
        </p:spPr>
        <p:txBody>
          <a:bodyPr wrap="square" rtlCol="0">
            <a:spAutoFit/>
          </a:bodyPr>
          <a:lstStyle/>
          <a:p>
            <a:r>
              <a:rPr lang="en-US" dirty="0" smtClean="0"/>
              <a:t>BAR</a:t>
            </a:r>
          </a:p>
          <a:p>
            <a:r>
              <a:rPr lang="en-US" dirty="0" smtClean="0"/>
              <a:t>BORDERED</a:t>
            </a:r>
          </a:p>
          <a:p>
            <a:r>
              <a:rPr lang="en-US" dirty="0" smtClean="0"/>
              <a:t>DONE</a:t>
            </a:r>
          </a:p>
          <a:p>
            <a:r>
              <a:rPr lang="en-US" dirty="0" smtClean="0"/>
              <a:t>PLAIN</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43</a:t>
            </a:fld>
            <a:endParaRPr lang="en-US" sz="1200" b="1" dirty="0">
              <a:solidFill>
                <a:srgbClr val="122956"/>
              </a:solidFill>
              <a:cs typeface="Trebuchet MS"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Titanium.UI.iPhone.SystemIcon</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6247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4524315"/>
          </a:xfrm>
          <a:prstGeom prst="rect">
            <a:avLst/>
          </a:prstGeom>
          <a:noFill/>
        </p:spPr>
        <p:txBody>
          <a:bodyPr wrap="square" rtlCol="0">
            <a:spAutoFit/>
          </a:bodyPr>
          <a:lstStyle/>
          <a:p>
            <a:r>
              <a:rPr lang="en-US" dirty="0" smtClean="0"/>
              <a:t>BOOKMARKS</a:t>
            </a:r>
          </a:p>
          <a:p>
            <a:r>
              <a:rPr lang="en-US" dirty="0" smtClean="0"/>
              <a:t>CONTACTS</a:t>
            </a:r>
          </a:p>
          <a:p>
            <a:r>
              <a:rPr lang="en-US" dirty="0" smtClean="0"/>
              <a:t>DOWNLOADS</a:t>
            </a:r>
          </a:p>
          <a:p>
            <a:r>
              <a:rPr lang="en-US" dirty="0" smtClean="0"/>
              <a:t>FAVORITES</a:t>
            </a:r>
          </a:p>
          <a:p>
            <a:r>
              <a:rPr lang="en-US" dirty="0" smtClean="0"/>
              <a:t>FEATURED</a:t>
            </a:r>
          </a:p>
          <a:p>
            <a:r>
              <a:rPr lang="en-US" dirty="0" smtClean="0"/>
              <a:t>HISTORY</a:t>
            </a:r>
          </a:p>
          <a:p>
            <a:r>
              <a:rPr lang="en-US" dirty="0" smtClean="0"/>
              <a:t>MORE</a:t>
            </a:r>
          </a:p>
          <a:p>
            <a:r>
              <a:rPr lang="en-US" dirty="0" smtClean="0"/>
              <a:t>MOST_RECENT</a:t>
            </a:r>
          </a:p>
          <a:p>
            <a:r>
              <a:rPr lang="en-US" dirty="0" smtClean="0"/>
              <a:t>MOST_VIEWED</a:t>
            </a:r>
          </a:p>
          <a:p>
            <a:r>
              <a:rPr lang="en-US" dirty="0" smtClean="0"/>
              <a:t>RECENTS</a:t>
            </a:r>
          </a:p>
          <a:p>
            <a:r>
              <a:rPr lang="en-US" dirty="0" smtClean="0"/>
              <a:t>SEARCH</a:t>
            </a:r>
          </a:p>
          <a:p>
            <a:r>
              <a:rPr lang="en-US" dirty="0" smtClean="0"/>
              <a:t>TOP_RATED</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44</a:t>
            </a:fld>
            <a:endParaRPr lang="en-US" sz="1200" b="1" dirty="0">
              <a:solidFill>
                <a:srgbClr val="122956"/>
              </a:solidFill>
              <a:cs typeface="Trebuchet MS"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Titanium.UI.iPhone.TableViewCellSelectionStyle</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7016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1200328"/>
          </a:xfrm>
          <a:prstGeom prst="rect">
            <a:avLst/>
          </a:prstGeom>
          <a:noFill/>
        </p:spPr>
        <p:txBody>
          <a:bodyPr wrap="square" rtlCol="0">
            <a:spAutoFit/>
          </a:bodyPr>
          <a:lstStyle/>
          <a:p>
            <a:r>
              <a:rPr lang="en-US" dirty="0" smtClean="0"/>
              <a:t>BLUE</a:t>
            </a:r>
            <a:br>
              <a:rPr lang="en-US" dirty="0" smtClean="0"/>
            </a:br>
            <a:r>
              <a:rPr lang="en-US" dirty="0" smtClean="0"/>
              <a:t>GRAY</a:t>
            </a:r>
            <a:br>
              <a:rPr lang="en-US" dirty="0" smtClean="0"/>
            </a:br>
            <a:r>
              <a:rPr lang="en-US" dirty="0" smtClean="0"/>
              <a:t>NONE</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45</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Titanium.UI.iPhone.TableViewScrollPosition</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7671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1569660"/>
          </a:xfrm>
          <a:prstGeom prst="rect">
            <a:avLst/>
          </a:prstGeom>
          <a:noFill/>
        </p:spPr>
        <p:txBody>
          <a:bodyPr wrap="square" rtlCol="0">
            <a:spAutoFit/>
          </a:bodyPr>
          <a:lstStyle/>
          <a:p>
            <a:r>
              <a:rPr lang="en-US" dirty="0" smtClean="0"/>
              <a:t>BOTTOM</a:t>
            </a:r>
          </a:p>
          <a:p>
            <a:r>
              <a:rPr lang="en-US" dirty="0" smtClean="0"/>
              <a:t>MIDDLE</a:t>
            </a:r>
            <a:br>
              <a:rPr lang="en-US" dirty="0" smtClean="0"/>
            </a:br>
            <a:r>
              <a:rPr lang="en-US" dirty="0" smtClean="0"/>
              <a:t>NONE</a:t>
            </a:r>
          </a:p>
          <a:p>
            <a:r>
              <a:rPr lang="en-US" dirty="0" smtClean="0"/>
              <a:t>TOP</a:t>
            </a:r>
            <a:endParaRPr lang="en-US" dirty="0"/>
          </a:p>
        </p:txBody>
      </p:sp>
      <p:pic>
        <p:nvPicPr>
          <p:cNvPr id="2" name="Picture 1" descr="cropp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2637" y="3340100"/>
            <a:ext cx="4648200" cy="1625600"/>
          </a:xfrm>
          <a:prstGeom prst="rect">
            <a:avLst/>
          </a:prstGeom>
          <a:ln>
            <a:noFill/>
          </a:ln>
          <a:effectLst>
            <a:outerShdw blurRad="292100" dist="139700" dir="2700000" algn="tl" rotWithShape="0">
              <a:srgbClr val="333333">
                <a:alpha val="65000"/>
              </a:srgbClr>
            </a:outerShdw>
          </a:effectLst>
        </p:spPr>
      </p:pic>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46</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Titanium.UI.iPhone.TableViewSeparatorStyle</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8383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830997"/>
          </a:xfrm>
          <a:prstGeom prst="rect">
            <a:avLst/>
          </a:prstGeom>
          <a:noFill/>
        </p:spPr>
        <p:txBody>
          <a:bodyPr wrap="square" rtlCol="0">
            <a:spAutoFit/>
          </a:bodyPr>
          <a:lstStyle/>
          <a:p>
            <a:r>
              <a:rPr lang="en-US" dirty="0" smtClean="0"/>
              <a:t>NONE</a:t>
            </a:r>
          </a:p>
          <a:p>
            <a:r>
              <a:rPr lang="en-US" dirty="0" smtClean="0"/>
              <a:t>SINGLE_LINE</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47</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Titanium.UI.iPhone.TableViewStyle</a:t>
            </a:r>
            <a:endParaRPr lang="en-US" sz="1800" dirty="0" smtClean="0">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89816"/>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830997"/>
          </a:xfrm>
          <a:prstGeom prst="rect">
            <a:avLst/>
          </a:prstGeom>
          <a:noFill/>
        </p:spPr>
        <p:txBody>
          <a:bodyPr wrap="square" rtlCol="0">
            <a:spAutoFit/>
          </a:bodyPr>
          <a:lstStyle/>
          <a:p>
            <a:r>
              <a:rPr lang="en-US" dirty="0" smtClean="0"/>
              <a:t>GROUPED</a:t>
            </a:r>
          </a:p>
          <a:p>
            <a:r>
              <a:rPr lang="en-US" dirty="0" smtClean="0"/>
              <a:t>PLAIN</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48</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581"/>
            <a:ext cx="8499642" cy="808038"/>
          </a:xfrm>
        </p:spPr>
        <p:txBody>
          <a:bodyPr/>
          <a:lstStyle/>
          <a:p>
            <a:r>
              <a:rPr lang="en-US" dirty="0" smtClean="0"/>
              <a:t>Implementing Application Preferences</a:t>
            </a:r>
            <a:endParaRPr lang="en-US" dirty="0"/>
          </a:p>
        </p:txBody>
      </p:sp>
      <p:pic>
        <p:nvPicPr>
          <p:cNvPr id="4" name="Picture 3"/>
          <p:cNvPicPr>
            <a:picLocks noChangeAspect="1"/>
          </p:cNvPicPr>
          <p:nvPr/>
        </p:nvPicPr>
        <p:blipFill>
          <a:blip r:embed="rId3"/>
          <a:stretch>
            <a:fillRect/>
          </a:stretch>
        </p:blipFill>
        <p:spPr>
          <a:xfrm>
            <a:off x="751297" y="1354220"/>
            <a:ext cx="3428556" cy="5142835"/>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4665576" y="1316791"/>
            <a:ext cx="3479800" cy="5207000"/>
          </a:xfrm>
          <a:prstGeom prst="rect">
            <a:avLst/>
          </a:prstGeom>
        </p:spPr>
      </p:pic>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49</a:t>
            </a:fld>
            <a:endParaRPr lang="en-US" sz="1200" b="1" dirty="0">
              <a:solidFill>
                <a:srgbClr val="122956"/>
              </a:solidFill>
              <a:cs typeface="Trebuchet MS"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5</a:t>
            </a:fld>
            <a:endParaRPr lang="en-US" sz="1200" b="1" dirty="0">
              <a:solidFill>
                <a:srgbClr val="122956"/>
              </a:solidFill>
              <a:cs typeface="Trebuchet MS" charset="0"/>
            </a:endParaRPr>
          </a:p>
        </p:txBody>
      </p:sp>
      <p:sp>
        <p:nvSpPr>
          <p:cNvPr id="2" name="Title 1"/>
          <p:cNvSpPr>
            <a:spLocks noGrp="1"/>
          </p:cNvSpPr>
          <p:nvPr>
            <p:ph type="title"/>
          </p:nvPr>
        </p:nvSpPr>
        <p:spPr/>
        <p:txBody>
          <a:bodyPr/>
          <a:lstStyle/>
          <a:p>
            <a:r>
              <a:rPr lang="en-US" dirty="0" err="1" smtClean="0"/>
              <a:t>iOS</a:t>
            </a:r>
            <a:r>
              <a:rPr lang="en-US" dirty="0" smtClean="0"/>
              <a:t> User Interface Basics</a:t>
            </a:r>
            <a:endParaRPr lang="en-US" dirty="0"/>
          </a:p>
        </p:txBody>
      </p:sp>
      <p:pic>
        <p:nvPicPr>
          <p:cNvPr id="5" name="Picture 4"/>
          <p:cNvPicPr>
            <a:picLocks noChangeAspect="1"/>
          </p:cNvPicPr>
          <p:nvPr/>
        </p:nvPicPr>
        <p:blipFill>
          <a:blip r:embed="rId3"/>
          <a:stretch>
            <a:fillRect/>
          </a:stretch>
        </p:blipFill>
        <p:spPr>
          <a:xfrm>
            <a:off x="4569681" y="1231899"/>
            <a:ext cx="2920477" cy="5588000"/>
          </a:xfrm>
          <a:prstGeom prst="rect">
            <a:avLst/>
          </a:prstGeom>
        </p:spPr>
      </p:pic>
      <p:sp>
        <p:nvSpPr>
          <p:cNvPr id="8" name="TextBox 7"/>
          <p:cNvSpPr txBox="1"/>
          <p:nvPr/>
        </p:nvSpPr>
        <p:spPr>
          <a:xfrm>
            <a:off x="7877092" y="2032662"/>
            <a:ext cx="1114508" cy="338554"/>
          </a:xfrm>
          <a:prstGeom prst="rect">
            <a:avLst/>
          </a:prstGeom>
          <a:noFill/>
        </p:spPr>
        <p:txBody>
          <a:bodyPr wrap="none" rtlCol="0">
            <a:spAutoFit/>
          </a:bodyPr>
          <a:lstStyle/>
          <a:p>
            <a:r>
              <a:rPr lang="en-US" sz="1600" dirty="0" smtClean="0"/>
              <a:t>Status Bar</a:t>
            </a:r>
            <a:endParaRPr lang="en-US" sz="1600" dirty="0"/>
          </a:p>
        </p:txBody>
      </p:sp>
      <p:sp>
        <p:nvSpPr>
          <p:cNvPr id="12" name="TextBox 11"/>
          <p:cNvSpPr txBox="1"/>
          <p:nvPr/>
        </p:nvSpPr>
        <p:spPr>
          <a:xfrm>
            <a:off x="7812072" y="5101244"/>
            <a:ext cx="924452" cy="338554"/>
          </a:xfrm>
          <a:prstGeom prst="rect">
            <a:avLst/>
          </a:prstGeom>
          <a:noFill/>
        </p:spPr>
        <p:txBody>
          <a:bodyPr wrap="none" rtlCol="0">
            <a:spAutoFit/>
          </a:bodyPr>
          <a:lstStyle/>
          <a:p>
            <a:r>
              <a:rPr lang="en-US" sz="1600" dirty="0" smtClean="0"/>
              <a:t>Tool Bar</a:t>
            </a:r>
            <a:endParaRPr lang="en-US" sz="1600" dirty="0"/>
          </a:p>
        </p:txBody>
      </p:sp>
      <p:sp>
        <p:nvSpPr>
          <p:cNvPr id="14" name="TextBox 13"/>
          <p:cNvSpPr txBox="1"/>
          <p:nvPr/>
        </p:nvSpPr>
        <p:spPr>
          <a:xfrm>
            <a:off x="7877092" y="2294594"/>
            <a:ext cx="889987" cy="338554"/>
          </a:xfrm>
          <a:prstGeom prst="rect">
            <a:avLst/>
          </a:prstGeom>
          <a:noFill/>
        </p:spPr>
        <p:txBody>
          <a:bodyPr wrap="none" rtlCol="0">
            <a:spAutoFit/>
          </a:bodyPr>
          <a:lstStyle/>
          <a:p>
            <a:r>
              <a:rPr lang="en-US" sz="1600" dirty="0" err="1" smtClean="0"/>
              <a:t>Nav</a:t>
            </a:r>
            <a:r>
              <a:rPr lang="en-US" sz="1600" dirty="0" smtClean="0"/>
              <a:t> Bar</a:t>
            </a:r>
            <a:endParaRPr lang="en-US" sz="1600" dirty="0"/>
          </a:p>
        </p:txBody>
      </p:sp>
      <p:sp>
        <p:nvSpPr>
          <p:cNvPr id="15" name="Left Brace 14"/>
          <p:cNvSpPr/>
          <p:nvPr/>
        </p:nvSpPr>
        <p:spPr>
          <a:xfrm rot="10800000">
            <a:off x="7466093" y="2675063"/>
            <a:ext cx="463361" cy="2437146"/>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877092" y="3705138"/>
            <a:ext cx="915635" cy="338554"/>
          </a:xfrm>
          <a:prstGeom prst="rect">
            <a:avLst/>
          </a:prstGeom>
          <a:noFill/>
        </p:spPr>
        <p:txBody>
          <a:bodyPr wrap="none" rtlCol="0">
            <a:spAutoFit/>
          </a:bodyPr>
          <a:lstStyle/>
          <a:p>
            <a:r>
              <a:rPr lang="en-US" sz="1600" dirty="0" smtClean="0"/>
              <a:t>Window</a:t>
            </a:r>
            <a:endParaRPr lang="en-US" sz="1600" dirty="0"/>
          </a:p>
        </p:txBody>
      </p:sp>
      <p:sp>
        <p:nvSpPr>
          <p:cNvPr id="17" name="Left Brace 16"/>
          <p:cNvSpPr/>
          <p:nvPr/>
        </p:nvSpPr>
        <p:spPr>
          <a:xfrm rot="10800000">
            <a:off x="7466092" y="2146298"/>
            <a:ext cx="384079" cy="148295"/>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Left Brace 17"/>
          <p:cNvSpPr/>
          <p:nvPr/>
        </p:nvSpPr>
        <p:spPr>
          <a:xfrm rot="10800000">
            <a:off x="7466093" y="2308856"/>
            <a:ext cx="384079" cy="355069"/>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Left Brace 18"/>
          <p:cNvSpPr/>
          <p:nvPr/>
        </p:nvSpPr>
        <p:spPr>
          <a:xfrm rot="10800000">
            <a:off x="7460320" y="5112209"/>
            <a:ext cx="384079" cy="355069"/>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817844" y="5467279"/>
            <a:ext cx="865842" cy="338554"/>
          </a:xfrm>
          <a:prstGeom prst="rect">
            <a:avLst/>
          </a:prstGeom>
          <a:noFill/>
        </p:spPr>
        <p:txBody>
          <a:bodyPr wrap="none" rtlCol="0">
            <a:spAutoFit/>
          </a:bodyPr>
          <a:lstStyle/>
          <a:p>
            <a:r>
              <a:rPr lang="en-US" sz="1600" dirty="0" smtClean="0"/>
              <a:t>Tab Bar</a:t>
            </a:r>
            <a:endParaRPr lang="en-US" sz="1600" dirty="0"/>
          </a:p>
        </p:txBody>
      </p:sp>
      <p:sp>
        <p:nvSpPr>
          <p:cNvPr id="21" name="Left Brace 20"/>
          <p:cNvSpPr/>
          <p:nvPr/>
        </p:nvSpPr>
        <p:spPr>
          <a:xfrm rot="10800000">
            <a:off x="7466092" y="5478244"/>
            <a:ext cx="384079" cy="355069"/>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2" name="Picture 21"/>
          <p:cNvPicPr>
            <a:picLocks noChangeAspect="1"/>
          </p:cNvPicPr>
          <p:nvPr/>
        </p:nvPicPr>
        <p:blipFill>
          <a:blip r:embed="rId4"/>
          <a:stretch>
            <a:fillRect/>
          </a:stretch>
        </p:blipFill>
        <p:spPr>
          <a:xfrm>
            <a:off x="292100" y="1206499"/>
            <a:ext cx="3031046" cy="5694693"/>
          </a:xfrm>
          <a:prstGeom prst="rect">
            <a:avLst/>
          </a:prstGeom>
        </p:spPr>
      </p:pic>
      <p:sp>
        <p:nvSpPr>
          <p:cNvPr id="23" name="Left Brace 22"/>
          <p:cNvSpPr/>
          <p:nvPr/>
        </p:nvSpPr>
        <p:spPr>
          <a:xfrm rot="10800000">
            <a:off x="3221545" y="2349208"/>
            <a:ext cx="463361" cy="3141735"/>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3684906" y="3628938"/>
            <a:ext cx="751027" cy="584776"/>
          </a:xfrm>
          <a:prstGeom prst="rect">
            <a:avLst/>
          </a:prstGeom>
          <a:noFill/>
        </p:spPr>
        <p:txBody>
          <a:bodyPr wrap="none" rtlCol="0">
            <a:spAutoFit/>
          </a:bodyPr>
          <a:lstStyle/>
          <a:p>
            <a:r>
              <a:rPr lang="en-US" sz="1600" dirty="0" smtClean="0"/>
              <a:t>Spring</a:t>
            </a:r>
          </a:p>
          <a:p>
            <a:r>
              <a:rPr lang="en-US" sz="1600" dirty="0" smtClean="0"/>
              <a:t>Board</a:t>
            </a:r>
            <a:endParaRPr lang="en-US" sz="1600" dirty="0"/>
          </a:p>
        </p:txBody>
      </p:sp>
      <p:pic>
        <p:nvPicPr>
          <p:cNvPr id="25" name="Picture 24"/>
          <p:cNvPicPr>
            <a:picLocks noChangeAspect="1"/>
          </p:cNvPicPr>
          <p:nvPr/>
        </p:nvPicPr>
        <p:blipFill>
          <a:blip r:embed="rId5"/>
          <a:stretch>
            <a:fillRect/>
          </a:stretch>
        </p:blipFill>
        <p:spPr>
          <a:xfrm>
            <a:off x="4837986" y="5459193"/>
            <a:ext cx="470613" cy="340290"/>
          </a:xfrm>
          <a:prstGeom prst="rect">
            <a:avLst/>
          </a:prstGeom>
        </p:spPr>
      </p:pic>
      <p:pic>
        <p:nvPicPr>
          <p:cNvPr id="26" name="Picture 25"/>
          <p:cNvPicPr>
            <a:picLocks noChangeAspect="1"/>
          </p:cNvPicPr>
          <p:nvPr/>
        </p:nvPicPr>
        <p:blipFill>
          <a:blip r:embed="rId6"/>
          <a:stretch>
            <a:fillRect/>
          </a:stretch>
        </p:blipFill>
        <p:spPr>
          <a:xfrm>
            <a:off x="2448102" y="2333794"/>
            <a:ext cx="553005" cy="669838"/>
          </a:xfrm>
          <a:prstGeom prst="rect">
            <a:avLst/>
          </a:prstGeom>
        </p:spPr>
      </p:pic>
      <p:cxnSp>
        <p:nvCxnSpPr>
          <p:cNvPr id="28" name="Straight Arrow Connector 27"/>
          <p:cNvCxnSpPr/>
          <p:nvPr/>
        </p:nvCxnSpPr>
        <p:spPr>
          <a:xfrm rot="10800000">
            <a:off x="3242754" y="2482853"/>
            <a:ext cx="319596" cy="11139"/>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583306" y="2263160"/>
            <a:ext cx="599518" cy="461665"/>
          </a:xfrm>
          <a:prstGeom prst="rect">
            <a:avLst/>
          </a:prstGeom>
          <a:noFill/>
        </p:spPr>
        <p:txBody>
          <a:bodyPr wrap="none" rtlCol="0">
            <a:spAutoFit/>
          </a:bodyPr>
          <a:lstStyle/>
          <a:p>
            <a:pPr algn="ctr"/>
            <a:r>
              <a:rPr lang="en-US" sz="1200" dirty="0" smtClean="0"/>
              <a:t>App</a:t>
            </a:r>
          </a:p>
          <a:p>
            <a:pPr algn="ctr"/>
            <a:r>
              <a:rPr lang="en-US" sz="1200" dirty="0" smtClean="0"/>
              <a:t>Badge</a:t>
            </a:r>
            <a:endParaRPr lang="en-US" sz="1200" dirty="0"/>
          </a:p>
        </p:txBody>
      </p:sp>
      <p:sp>
        <p:nvSpPr>
          <p:cNvPr id="32" name="TextBox 31"/>
          <p:cNvSpPr txBox="1"/>
          <p:nvPr/>
        </p:nvSpPr>
        <p:spPr>
          <a:xfrm>
            <a:off x="3684906" y="5325498"/>
            <a:ext cx="599518" cy="461665"/>
          </a:xfrm>
          <a:prstGeom prst="rect">
            <a:avLst/>
          </a:prstGeom>
          <a:noFill/>
        </p:spPr>
        <p:txBody>
          <a:bodyPr wrap="none" rtlCol="0">
            <a:spAutoFit/>
          </a:bodyPr>
          <a:lstStyle/>
          <a:p>
            <a:pPr algn="ctr"/>
            <a:r>
              <a:rPr lang="en-US" sz="1200" dirty="0" smtClean="0"/>
              <a:t>Tab</a:t>
            </a:r>
          </a:p>
          <a:p>
            <a:pPr algn="ctr"/>
            <a:r>
              <a:rPr lang="en-US" sz="1200" dirty="0" smtClean="0"/>
              <a:t>Badge</a:t>
            </a:r>
            <a:endParaRPr lang="en-US" sz="1200" dirty="0"/>
          </a:p>
        </p:txBody>
      </p:sp>
      <p:cxnSp>
        <p:nvCxnSpPr>
          <p:cNvPr id="33" name="Straight Arrow Connector 32"/>
          <p:cNvCxnSpPr/>
          <p:nvPr/>
        </p:nvCxnSpPr>
        <p:spPr>
          <a:xfrm flipV="1">
            <a:off x="4284424" y="5541745"/>
            <a:ext cx="330200" cy="11138"/>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05581"/>
            <a:ext cx="8459537" cy="808038"/>
          </a:xfrm>
        </p:spPr>
        <p:txBody>
          <a:bodyPr/>
          <a:lstStyle/>
          <a:p>
            <a:r>
              <a:rPr lang="en-US" dirty="0" smtClean="0"/>
              <a:t>Implementing Application Preferences</a:t>
            </a:r>
            <a:endParaRPr lang="en-US" dirty="0"/>
          </a:p>
        </p:txBody>
      </p:sp>
      <p:sp>
        <p:nvSpPr>
          <p:cNvPr id="3" name="Content Placeholder 2"/>
          <p:cNvSpPr>
            <a:spLocks noGrp="1"/>
          </p:cNvSpPr>
          <p:nvPr>
            <p:ph idx="1"/>
          </p:nvPr>
        </p:nvSpPr>
        <p:spPr/>
        <p:txBody>
          <a:bodyPr/>
          <a:lstStyle/>
          <a:p>
            <a:r>
              <a:rPr lang="en-US" dirty="0" smtClean="0"/>
              <a:t>Preferences are application-specific settings used to</a:t>
            </a:r>
          </a:p>
          <a:p>
            <a:r>
              <a:rPr lang="en-US" dirty="0" smtClean="0"/>
              <a:t>configure the behavior or appearance of an application. </a:t>
            </a:r>
          </a:p>
          <a:p>
            <a:endParaRPr lang="en-US" dirty="0" smtClean="0"/>
          </a:p>
          <a:p>
            <a:r>
              <a:rPr lang="en-US" dirty="0" smtClean="0"/>
              <a:t>Applications then have two options for presenting</a:t>
            </a:r>
          </a:p>
          <a:p>
            <a:r>
              <a:rPr lang="en-US" dirty="0" smtClean="0"/>
              <a:t>preferences:</a:t>
            </a:r>
          </a:p>
          <a:p>
            <a:endParaRPr lang="en-US" dirty="0" smtClean="0"/>
          </a:p>
          <a:p>
            <a:pPr marL="457200" indent="-457200">
              <a:buFont typeface="+mj-lt"/>
              <a:buAutoNum type="arabicPeriod"/>
            </a:pPr>
            <a:r>
              <a:rPr lang="en-US" dirty="0" smtClean="0"/>
              <a:t>Display preferences inside the application.</a:t>
            </a:r>
          </a:p>
          <a:p>
            <a:pPr marL="457200" indent="-457200">
              <a:buFont typeface="+mj-lt"/>
              <a:buAutoNum type="arabicPeriod"/>
            </a:pPr>
            <a:r>
              <a:rPr lang="en-US" dirty="0" smtClean="0"/>
              <a:t>Use a Settings bundle to manage preferences from the Settings application.</a:t>
            </a:r>
            <a:endParaRPr lang="en-US" dirty="0"/>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50</a:t>
            </a:fld>
            <a:endParaRPr lang="en-US" sz="1200" b="1" dirty="0">
              <a:solidFill>
                <a:srgbClr val="122956"/>
              </a:solidFill>
              <a:cs typeface="Trebuchet MS"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chemeClr val="accent6"/>
                </a:solidFill>
              </a:rPr>
              <a:t>Note: Pixel </a:t>
            </a:r>
            <a:r>
              <a:rPr lang="en-US" dirty="0" err="1" smtClean="0">
                <a:solidFill>
                  <a:schemeClr val="accent6"/>
                </a:solidFill>
              </a:rPr>
              <a:t>vs</a:t>
            </a:r>
            <a:r>
              <a:rPr lang="en-US" dirty="0" smtClean="0">
                <a:solidFill>
                  <a:schemeClr val="accent6"/>
                </a:solidFill>
              </a:rPr>
              <a:t> Points</a:t>
            </a:r>
            <a:endParaRPr lang="en-US" dirty="0">
              <a:solidFill>
                <a:schemeClr val="accent6"/>
              </a:solidFill>
            </a:endParaRPr>
          </a:p>
        </p:txBody>
      </p:sp>
      <p:sp>
        <p:nvSpPr>
          <p:cNvPr id="5" name="Rectangle 4"/>
          <p:cNvSpPr/>
          <p:nvPr/>
        </p:nvSpPr>
        <p:spPr>
          <a:xfrm>
            <a:off x="975894" y="1398203"/>
            <a:ext cx="7432843" cy="830997"/>
          </a:xfrm>
          <a:prstGeom prst="rect">
            <a:avLst/>
          </a:prstGeom>
        </p:spPr>
        <p:txBody>
          <a:bodyPr wrap="square">
            <a:spAutoFit/>
          </a:bodyPr>
          <a:lstStyle/>
          <a:p>
            <a:r>
              <a:rPr lang="en-US" b="1" dirty="0" smtClean="0"/>
              <a:t>Pixel </a:t>
            </a:r>
            <a:r>
              <a:rPr lang="en-US" dirty="0" smtClean="0"/>
              <a:t>is the appropriate unit of measurement to use in an image-editing application. </a:t>
            </a:r>
            <a:endParaRPr lang="en-US" dirty="0"/>
          </a:p>
        </p:txBody>
      </p:sp>
      <p:sp>
        <p:nvSpPr>
          <p:cNvPr id="6" name="Rectangle 5"/>
          <p:cNvSpPr/>
          <p:nvPr/>
        </p:nvSpPr>
        <p:spPr>
          <a:xfrm>
            <a:off x="975894" y="2557594"/>
            <a:ext cx="7710905" cy="1200328"/>
          </a:xfrm>
          <a:prstGeom prst="rect">
            <a:avLst/>
          </a:prstGeom>
        </p:spPr>
        <p:txBody>
          <a:bodyPr wrap="square">
            <a:spAutoFit/>
          </a:bodyPr>
          <a:lstStyle/>
          <a:p>
            <a:r>
              <a:rPr lang="en-US" b="1" dirty="0" smtClean="0"/>
              <a:t>Point </a:t>
            </a:r>
            <a:r>
              <a:rPr lang="en-US" dirty="0" smtClean="0"/>
              <a:t>is the appropriate unit of measurement to use when discussing the size of an area that is drawn onscreen.</a:t>
            </a:r>
            <a:endParaRPr lang="en-US" dirty="0"/>
          </a:p>
        </p:txBody>
      </p:sp>
      <p:pic>
        <p:nvPicPr>
          <p:cNvPr id="7" name="Picture 6"/>
          <p:cNvPicPr>
            <a:picLocks noChangeAspect="1"/>
          </p:cNvPicPr>
          <p:nvPr/>
        </p:nvPicPr>
        <p:blipFill>
          <a:blip r:embed="rId3"/>
          <a:stretch>
            <a:fillRect/>
          </a:stretch>
        </p:blipFill>
        <p:spPr>
          <a:xfrm>
            <a:off x="1216526" y="4298401"/>
            <a:ext cx="6680200" cy="1790700"/>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51</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2"/>
          <a:srcRect/>
          <a:stretch>
            <a:fillRect/>
          </a:stretch>
        </p:blipFill>
        <p:spPr bwMode="auto">
          <a:xfrm>
            <a:off x="1336675" y="2106613"/>
            <a:ext cx="6456363" cy="2189162"/>
          </a:xfrm>
          <a:prstGeom prst="rect">
            <a:avLst/>
          </a:prstGeom>
          <a:noFill/>
          <a:ln w="9525">
            <a:noFill/>
            <a:miter lim="800000"/>
            <a:headEnd/>
            <a:tailEnd/>
          </a:ln>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ea typeface="ＭＳ Ｐゴシック" charset="-128"/>
                <a:cs typeface="ＭＳ Ｐゴシック" charset="-128"/>
              </a:rPr>
              <a:t>Q&amp;A</a:t>
            </a:r>
            <a:endParaRPr lang="en-US" sz="4800" i="1" dirty="0">
              <a:solidFill>
                <a:srgbClr val="122956"/>
              </a:solidFill>
              <a:ea typeface="ＭＳ Ｐゴシック" charset="-128"/>
              <a:cs typeface="ＭＳ Ｐゴシック" charset="-128"/>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52</a:t>
            </a:fld>
            <a:endParaRPr lang="en-US" sz="1200" b="1" dirty="0">
              <a:solidFill>
                <a:srgbClr val="122956"/>
              </a:solidFill>
              <a:cs typeface="Trebuchet MS"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05581"/>
            <a:ext cx="8459537" cy="808038"/>
          </a:xfrm>
        </p:spPr>
        <p:txBody>
          <a:bodyPr/>
          <a:lstStyle/>
          <a:p>
            <a:r>
              <a:rPr lang="en-US" dirty="0" smtClean="0"/>
              <a:t>Lab Goals</a:t>
            </a:r>
            <a:endParaRPr lang="en-US" dirty="0"/>
          </a:p>
        </p:txBody>
      </p:sp>
      <p:sp>
        <p:nvSpPr>
          <p:cNvPr id="3" name="Content Placeholder 2"/>
          <p:cNvSpPr>
            <a:spLocks noGrp="1"/>
          </p:cNvSpPr>
          <p:nvPr>
            <p:ph idx="1"/>
          </p:nvPr>
        </p:nvSpPr>
        <p:spPr/>
        <p:txBody>
          <a:bodyPr/>
          <a:lstStyle/>
          <a:p>
            <a:r>
              <a:rPr lang="en-US" dirty="0" smtClean="0"/>
              <a:t>Add settings to an </a:t>
            </a:r>
            <a:r>
              <a:rPr lang="en-US" dirty="0" err="1" smtClean="0"/>
              <a:t>iOS</a:t>
            </a:r>
            <a:r>
              <a:rPr lang="en-US" dirty="0" smtClean="0"/>
              <a:t> application</a:t>
            </a:r>
          </a:p>
          <a:p>
            <a:endParaRPr lang="en-US" dirty="0"/>
          </a:p>
          <a:p>
            <a:r>
              <a:rPr lang="en-US" dirty="0" smtClean="0"/>
              <a:t>Demo and </a:t>
            </a:r>
            <a:r>
              <a:rPr lang="en-US" smtClean="0"/>
              <a:t>wiki location</a:t>
            </a:r>
            <a:endParaRPr lang="en-US" dirty="0"/>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53</a:t>
            </a:fld>
            <a:endParaRPr lang="en-US" sz="1200" b="1" dirty="0">
              <a:solidFill>
                <a:srgbClr val="122956"/>
              </a:solidFill>
              <a:cs typeface="Trebuchet MS" charset="0"/>
            </a:endParaRPr>
          </a:p>
        </p:txBody>
      </p:sp>
    </p:spTree>
    <p:extLst>
      <p:ext uri="{BB962C8B-B14F-4D97-AF65-F5344CB8AC3E}">
        <p14:creationId xmlns:p14="http://schemas.microsoft.com/office/powerpoint/2010/main" val="5615766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3"/>
          <a:srcRect/>
          <a:stretch>
            <a:fillRect/>
          </a:stretch>
        </p:blipFill>
        <p:spPr bwMode="auto">
          <a:xfrm>
            <a:off x="1336675" y="2106613"/>
            <a:ext cx="6456363" cy="2189162"/>
          </a:xfrm>
          <a:prstGeom prst="rect">
            <a:avLst/>
          </a:prstGeom>
          <a:noFill/>
          <a:ln w="9525">
            <a:noFill/>
            <a:miter lim="800000"/>
            <a:headEnd/>
            <a:tailEnd/>
          </a:ln>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ea typeface="ＭＳ Ｐゴシック" charset="-128"/>
                <a:cs typeface="ＭＳ Ｐゴシック" charset="-128"/>
              </a:rPr>
              <a:t>Lab</a:t>
            </a:r>
            <a:endParaRPr lang="en-US" sz="4800" i="1" dirty="0">
              <a:solidFill>
                <a:srgbClr val="122956"/>
              </a:solidFill>
              <a:ea typeface="ＭＳ Ｐゴシック" charset="-128"/>
              <a:cs typeface="ＭＳ Ｐゴシック" charset="-128"/>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54</a:t>
            </a:fld>
            <a:endParaRPr lang="en-US" sz="1200" b="1" dirty="0">
              <a:solidFill>
                <a:srgbClr val="122956"/>
              </a:solidFill>
              <a:cs typeface="Trebuchet MS" charset="0"/>
            </a:endParaRPr>
          </a:p>
        </p:txBody>
      </p:sp>
    </p:spTree>
    <p:extLst>
      <p:ext uri="{BB962C8B-B14F-4D97-AF65-F5344CB8AC3E}">
        <p14:creationId xmlns:p14="http://schemas.microsoft.com/office/powerpoint/2010/main" val="3010333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solidFill>
                  <a:schemeClr val="accent6"/>
                </a:solidFill>
              </a:rPr>
              <a:t>iOS</a:t>
            </a:r>
            <a:r>
              <a:rPr lang="en-US" dirty="0" smtClean="0">
                <a:solidFill>
                  <a:schemeClr val="accent6"/>
                </a:solidFill>
              </a:rPr>
              <a:t>-Specific API Overview</a:t>
            </a:r>
            <a:endParaRPr lang="en-US" dirty="0">
              <a:solidFill>
                <a:schemeClr val="accent6"/>
              </a:solidFill>
            </a:endParaRPr>
          </a:p>
        </p:txBody>
      </p:sp>
      <p:sp>
        <p:nvSpPr>
          <p:cNvPr id="5" name="Rectangle 4"/>
          <p:cNvSpPr/>
          <p:nvPr/>
        </p:nvSpPr>
        <p:spPr>
          <a:xfrm>
            <a:off x="5130800" y="2489200"/>
            <a:ext cx="3022600" cy="2277547"/>
          </a:xfrm>
          <a:prstGeom prst="rect">
            <a:avLst/>
          </a:prstGeom>
        </p:spPr>
        <p:txBody>
          <a:bodyPr wrap="square">
            <a:spAutoFit/>
          </a:bodyPr>
          <a:lstStyle/>
          <a:p>
            <a:pPr marL="457200" indent="-457200">
              <a:lnSpc>
                <a:spcPct val="150000"/>
              </a:lnSpc>
            </a:pPr>
            <a:r>
              <a:rPr lang="en-US" dirty="0" err="1" smtClean="0"/>
              <a:t>Titanium.App.iOS</a:t>
            </a:r>
            <a:endParaRPr lang="en-US" dirty="0" smtClean="0"/>
          </a:p>
          <a:p>
            <a:pPr marL="457200" indent="-457200">
              <a:lnSpc>
                <a:spcPct val="150000"/>
              </a:lnSpc>
            </a:pPr>
            <a:r>
              <a:rPr lang="en-US" dirty="0" err="1" smtClean="0"/>
              <a:t>Titanium.Contacts</a:t>
            </a:r>
            <a:endParaRPr lang="en-US" dirty="0" smtClean="0"/>
          </a:p>
          <a:p>
            <a:pPr marL="457200" indent="-457200">
              <a:lnSpc>
                <a:spcPct val="150000"/>
              </a:lnSpc>
            </a:pPr>
            <a:r>
              <a:rPr lang="en-US" dirty="0" err="1" smtClean="0"/>
              <a:t>Titanium.Media</a:t>
            </a:r>
            <a:endParaRPr lang="en-US" dirty="0" smtClean="0"/>
          </a:p>
          <a:p>
            <a:pPr marL="457200" indent="-457200">
              <a:lnSpc>
                <a:spcPct val="150000"/>
              </a:lnSpc>
            </a:pPr>
            <a:r>
              <a:rPr lang="en-US" dirty="0" err="1" smtClean="0"/>
              <a:t>Titanium.Network</a:t>
            </a:r>
            <a:endParaRPr lang="en-US" dirty="0" smtClean="0"/>
          </a:p>
        </p:txBody>
      </p:sp>
      <p:sp>
        <p:nvSpPr>
          <p:cNvPr id="6" name="Rectangle 5"/>
          <p:cNvSpPr/>
          <p:nvPr/>
        </p:nvSpPr>
        <p:spPr>
          <a:xfrm>
            <a:off x="749300" y="2501900"/>
            <a:ext cx="2997200" cy="2277547"/>
          </a:xfrm>
          <a:prstGeom prst="rect">
            <a:avLst/>
          </a:prstGeom>
        </p:spPr>
        <p:txBody>
          <a:bodyPr wrap="square">
            <a:spAutoFit/>
          </a:bodyPr>
          <a:lstStyle/>
          <a:p>
            <a:pPr marL="457200" indent="-457200">
              <a:lnSpc>
                <a:spcPct val="150000"/>
              </a:lnSpc>
            </a:pPr>
            <a:r>
              <a:rPr lang="en-US" dirty="0" err="1" smtClean="0"/>
              <a:t>Titanium.UI</a:t>
            </a:r>
            <a:endParaRPr lang="en-US" dirty="0" smtClean="0"/>
          </a:p>
          <a:p>
            <a:pPr marL="457200" indent="-457200">
              <a:lnSpc>
                <a:spcPct val="150000"/>
              </a:lnSpc>
            </a:pPr>
            <a:r>
              <a:rPr lang="en-US" dirty="0" err="1" smtClean="0"/>
              <a:t>Titanium.UI.iOS</a:t>
            </a:r>
            <a:endParaRPr lang="en-US" dirty="0" smtClean="0"/>
          </a:p>
          <a:p>
            <a:pPr marL="457200" indent="-457200">
              <a:lnSpc>
                <a:spcPct val="150000"/>
              </a:lnSpc>
            </a:pPr>
            <a:r>
              <a:rPr lang="en-US" dirty="0" err="1" smtClean="0"/>
              <a:t>Titanium.UI.iPad</a:t>
            </a:r>
            <a:endParaRPr lang="en-US" dirty="0" smtClean="0"/>
          </a:p>
          <a:p>
            <a:pPr marL="457200" indent="-457200">
              <a:lnSpc>
                <a:spcPct val="150000"/>
              </a:lnSpc>
            </a:pPr>
            <a:r>
              <a:rPr lang="en-US" dirty="0" err="1" smtClean="0"/>
              <a:t>Titanium.UI.iPhone</a:t>
            </a:r>
            <a:endParaRPr lang="en-US" dirty="0" smtClean="0"/>
          </a:p>
        </p:txBody>
      </p:sp>
      <p:sp>
        <p:nvSpPr>
          <p:cNvPr id="8" name="TextBox 7"/>
          <p:cNvSpPr txBox="1"/>
          <p:nvPr/>
        </p:nvSpPr>
        <p:spPr>
          <a:xfrm>
            <a:off x="749300" y="2019300"/>
            <a:ext cx="3276600" cy="492443"/>
          </a:xfrm>
          <a:prstGeom prst="rect">
            <a:avLst/>
          </a:prstGeom>
          <a:noFill/>
        </p:spPr>
        <p:txBody>
          <a:bodyPr wrap="square" rtlCol="0">
            <a:spAutoFit/>
          </a:bodyPr>
          <a:lstStyle/>
          <a:p>
            <a:r>
              <a:rPr lang="en-US" sz="2600" b="1" dirty="0" smtClean="0"/>
              <a:t>User Interface (UI)</a:t>
            </a:r>
            <a:endParaRPr lang="en-US" sz="2600" b="1" dirty="0"/>
          </a:p>
        </p:txBody>
      </p:sp>
      <p:sp>
        <p:nvSpPr>
          <p:cNvPr id="9" name="TextBox 8"/>
          <p:cNvSpPr txBox="1"/>
          <p:nvPr/>
        </p:nvSpPr>
        <p:spPr>
          <a:xfrm>
            <a:off x="5130800" y="2006600"/>
            <a:ext cx="2451100" cy="492443"/>
          </a:xfrm>
          <a:prstGeom prst="rect">
            <a:avLst/>
          </a:prstGeom>
          <a:noFill/>
        </p:spPr>
        <p:txBody>
          <a:bodyPr wrap="square" rtlCol="0">
            <a:spAutoFit/>
          </a:bodyPr>
          <a:lstStyle/>
          <a:p>
            <a:r>
              <a:rPr lang="en-US" sz="2600" b="1" dirty="0" smtClean="0"/>
              <a:t>Functionality</a:t>
            </a:r>
            <a:endParaRPr lang="en-US" sz="2600" b="1" dirty="0"/>
          </a:p>
        </p:txBody>
      </p:sp>
      <p:cxnSp>
        <p:nvCxnSpPr>
          <p:cNvPr id="11" name="Straight Connector 10"/>
          <p:cNvCxnSpPr/>
          <p:nvPr/>
        </p:nvCxnSpPr>
        <p:spPr>
          <a:xfrm>
            <a:off x="749300" y="2565400"/>
            <a:ext cx="2997200" cy="1588"/>
          </a:xfrm>
          <a:prstGeom prst="line">
            <a:avLst/>
          </a:prstGeom>
          <a:ln>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156200" y="2551112"/>
            <a:ext cx="2997200" cy="1588"/>
          </a:xfrm>
          <a:prstGeom prst="line">
            <a:avLst/>
          </a:prstGeom>
          <a:ln>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6</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a:t>
            </a:r>
            <a:endParaRPr lang="en-US" dirty="0">
              <a:ea typeface="ＭＳ Ｐゴシック" charset="-128"/>
              <a:cs typeface="ＭＳ Ｐゴシック" charset="-128"/>
            </a:endParaRPr>
          </a:p>
        </p:txBody>
      </p:sp>
      <p:sp>
        <p:nvSpPr>
          <p:cNvPr id="22530" name="Content Placeholder 2"/>
          <p:cNvSpPr>
            <a:spLocks noGrp="1"/>
          </p:cNvSpPr>
          <p:nvPr>
            <p:ph idx="1"/>
          </p:nvPr>
        </p:nvSpPr>
        <p:spPr>
          <a:xfrm>
            <a:off x="901700" y="1869420"/>
            <a:ext cx="7785100" cy="4002743"/>
          </a:xfrm>
        </p:spPr>
        <p:txBody>
          <a:bodyPr/>
          <a:lstStyle/>
          <a:p>
            <a:pPr>
              <a:lnSpc>
                <a:spcPct val="150000"/>
              </a:lnSpc>
            </a:pPr>
            <a:r>
              <a:rPr lang="en-US" dirty="0" err="1" smtClean="0">
                <a:ea typeface="ＭＳ Ｐゴシック" charset="-128"/>
                <a:cs typeface="ＭＳ Ｐゴシック" charset="-128"/>
              </a:rPr>
              <a:t>Titanium.UI.iPhone.NavigationGroup</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Titanium.UI.Toolbar</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Titanium.UI.TabbedBar</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Titanium.UI.CoverFlowView</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Titanium.UI.DashboardView</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Titanium.UI.iOS.AdView</a:t>
            </a:r>
            <a:endParaRPr lang="en-US" dirty="0" smtClean="0">
              <a:ea typeface="ＭＳ Ｐゴシック" charset="-128"/>
              <a:cs typeface="ＭＳ Ｐゴシック" charset="-128"/>
            </a:endParaRPr>
          </a:p>
        </p:txBody>
      </p:sp>
      <p:sp>
        <p:nvSpPr>
          <p:cNvPr id="5" name="TextBox 4"/>
          <p:cNvSpPr txBox="1"/>
          <p:nvPr/>
        </p:nvSpPr>
        <p:spPr>
          <a:xfrm>
            <a:off x="673100" y="1346200"/>
            <a:ext cx="3594100" cy="523220"/>
          </a:xfrm>
          <a:prstGeom prst="rect">
            <a:avLst/>
          </a:prstGeom>
          <a:noFill/>
        </p:spPr>
        <p:txBody>
          <a:bodyPr wrap="square" rtlCol="0">
            <a:spAutoFit/>
          </a:bodyPr>
          <a:lstStyle/>
          <a:p>
            <a:r>
              <a:rPr lang="en-US" sz="2800" b="1" dirty="0" smtClean="0"/>
              <a:t>User Interface</a:t>
            </a:r>
            <a:endParaRPr lang="en-US" sz="2800" b="1" dirty="0"/>
          </a:p>
        </p:txBody>
      </p:sp>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7</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a:t>
            </a:r>
            <a:endParaRPr lang="en-US" dirty="0"/>
          </a:p>
        </p:txBody>
      </p:sp>
      <p:pic>
        <p:nvPicPr>
          <p:cNvPr id="5" name="Picture 4"/>
          <p:cNvPicPr>
            <a:picLocks noChangeAspect="1"/>
          </p:cNvPicPr>
          <p:nvPr/>
        </p:nvPicPr>
        <p:blipFill>
          <a:blip r:embed="rId3"/>
          <a:stretch>
            <a:fillRect/>
          </a:stretch>
        </p:blipFill>
        <p:spPr>
          <a:xfrm>
            <a:off x="1479550" y="1625600"/>
            <a:ext cx="6184900" cy="2921000"/>
          </a:xfrm>
          <a:prstGeom prst="rect">
            <a:avLst/>
          </a:prstGeom>
        </p:spPr>
      </p:pic>
      <p:sp>
        <p:nvSpPr>
          <p:cNvPr id="6" name="Rectangle 5"/>
          <p:cNvSpPr/>
          <p:nvPr/>
        </p:nvSpPr>
        <p:spPr>
          <a:xfrm>
            <a:off x="863600" y="4864100"/>
            <a:ext cx="7988300" cy="830997"/>
          </a:xfrm>
          <a:prstGeom prst="rect">
            <a:avLst/>
          </a:prstGeom>
        </p:spPr>
        <p:txBody>
          <a:bodyPr wrap="square">
            <a:spAutoFit/>
          </a:bodyPr>
          <a:lstStyle/>
          <a:p>
            <a:r>
              <a:rPr lang="en-US" dirty="0" smtClean="0"/>
              <a:t>A Navigation Group implements a specialized view that manages the navigation of hierarchical content. </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8</a:t>
            </a:fld>
            <a:endParaRPr lang="en-US" sz="1200" b="1" dirty="0">
              <a:solidFill>
                <a:srgbClr val="122956"/>
              </a:solidFill>
              <a:cs typeface="Trebuchet MS"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a:t>
            </a:r>
            <a:endParaRPr lang="en-US" dirty="0"/>
          </a:p>
        </p:txBody>
      </p:sp>
      <p:pic>
        <p:nvPicPr>
          <p:cNvPr id="4" name="Picture 3"/>
          <p:cNvPicPr>
            <a:picLocks noChangeAspect="1"/>
          </p:cNvPicPr>
          <p:nvPr/>
        </p:nvPicPr>
        <p:blipFill>
          <a:blip r:embed="rId3"/>
          <a:stretch>
            <a:fillRect/>
          </a:stretch>
        </p:blipFill>
        <p:spPr>
          <a:xfrm>
            <a:off x="1815563" y="1358900"/>
            <a:ext cx="6680737" cy="5308599"/>
          </a:xfrm>
          <a:prstGeom prst="rect">
            <a:avLst/>
          </a:prstGeom>
        </p:spPr>
      </p:pic>
      <p:sp>
        <p:nvSpPr>
          <p:cNvPr id="5" name="Rectangle 4"/>
          <p:cNvSpPr/>
          <p:nvPr/>
        </p:nvSpPr>
        <p:spPr>
          <a:xfrm>
            <a:off x="330200" y="1397000"/>
            <a:ext cx="3595155" cy="461665"/>
          </a:xfrm>
          <a:prstGeom prst="rect">
            <a:avLst/>
          </a:prstGeom>
        </p:spPr>
        <p:txBody>
          <a:bodyPr wrap="none">
            <a:spAutoFit/>
          </a:bodyPr>
          <a:lstStyle/>
          <a:p>
            <a:r>
              <a:rPr lang="en-US" dirty="0" smtClean="0"/>
              <a:t>Similar to a Tab Group…</a:t>
            </a:r>
            <a:endParaRPr lang="en-US" dirty="0"/>
          </a:p>
        </p:txBody>
      </p:sp>
      <p:sp>
        <p:nvSpPr>
          <p:cNvPr id="6" name="TextBox 5"/>
          <p:cNvSpPr txBox="1"/>
          <p:nvPr/>
        </p:nvSpPr>
        <p:spPr>
          <a:xfrm>
            <a:off x="457200" y="4034134"/>
            <a:ext cx="2504862" cy="461665"/>
          </a:xfrm>
          <a:prstGeom prst="rect">
            <a:avLst/>
          </a:prstGeom>
          <a:noFill/>
        </p:spPr>
        <p:txBody>
          <a:bodyPr wrap="none" rtlCol="0">
            <a:spAutoFit/>
          </a:bodyPr>
          <a:lstStyle/>
          <a:p>
            <a:r>
              <a:rPr lang="en-US" dirty="0" smtClean="0"/>
              <a:t>…but no tab bar!</a:t>
            </a:r>
            <a:endParaRPr lang="en-US" dirty="0"/>
          </a:p>
        </p:txBody>
      </p:sp>
      <p:cxnSp>
        <p:nvCxnSpPr>
          <p:cNvPr id="8" name="Straight Arrow Connector 7"/>
          <p:cNvCxnSpPr/>
          <p:nvPr/>
        </p:nvCxnSpPr>
        <p:spPr>
          <a:xfrm rot="16200000" flipH="1">
            <a:off x="1205962" y="4654817"/>
            <a:ext cx="787401" cy="418563"/>
          </a:xfrm>
          <a:prstGeom prst="straightConnector1">
            <a:avLst/>
          </a:prstGeom>
          <a:ln w="38100">
            <a:solidFill>
              <a:schemeClr val="tx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Folded Corner 12"/>
          <p:cNvSpPr/>
          <p:nvPr/>
        </p:nvSpPr>
        <p:spPr>
          <a:xfrm>
            <a:off x="330200" y="5753100"/>
            <a:ext cx="6649216" cy="503535"/>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29639" y="5786735"/>
            <a:ext cx="6649777" cy="400110"/>
          </a:xfrm>
          <a:prstGeom prst="rect">
            <a:avLst/>
          </a:prstGeom>
          <a:noFill/>
        </p:spPr>
        <p:txBody>
          <a:bodyPr wrap="none" rtlCol="0">
            <a:spAutoFit/>
          </a:bodyPr>
          <a:lstStyle/>
          <a:p>
            <a:r>
              <a:rPr lang="en-US" sz="2000" dirty="0" smtClean="0"/>
              <a:t>Instead, windows are added dynamically to a controller.</a:t>
            </a:r>
            <a:endParaRPr lang="en-US" sz="2000" dirty="0"/>
          </a:p>
        </p:txBody>
      </p:sp>
      <p:sp>
        <p:nvSpPr>
          <p:cNvPr id="9"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9</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st_template">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test_template.pot</Template>
  <TotalTime>4415</TotalTime>
  <Words>3508</Words>
  <Application>Microsoft Macintosh PowerPoint</Application>
  <PresentationFormat>On-screen Show (4:3)</PresentationFormat>
  <Paragraphs>665</Paragraphs>
  <Slides>54</Slides>
  <Notes>45</Notes>
  <HiddenSlides>0</HiddenSlides>
  <MMClips>0</MMClips>
  <ScaleCrop>false</ScaleCrop>
  <HeadingPairs>
    <vt:vector size="4" baseType="variant">
      <vt:variant>
        <vt:lpstr>Theme</vt:lpstr>
      </vt:variant>
      <vt:variant>
        <vt:i4>2</vt:i4>
      </vt:variant>
      <vt:variant>
        <vt:lpstr>Slide Titles</vt:lpstr>
      </vt:variant>
      <vt:variant>
        <vt:i4>54</vt:i4>
      </vt:variant>
    </vt:vector>
  </HeadingPairs>
  <TitlesOfParts>
    <vt:vector size="56" baseType="lpstr">
      <vt:lpstr>Custom Design</vt:lpstr>
      <vt:lpstr>test_template</vt:lpstr>
      <vt:lpstr>PowerPoint Presentation</vt:lpstr>
      <vt:lpstr>Agenda</vt:lpstr>
      <vt:lpstr>Platform Characteristics</vt:lpstr>
      <vt:lpstr>Platform Characteristics</vt:lpstr>
      <vt:lpstr>iOS User Interface Basics</vt:lpstr>
      <vt:lpstr>iOS-Specific API Overview</vt:lpstr>
      <vt:lpstr>Key APIs</vt:lpstr>
      <vt:lpstr>UI: Navigation Group</vt:lpstr>
      <vt:lpstr>UI: Navigation Group</vt:lpstr>
      <vt:lpstr>UI: Navigation Group - Example</vt:lpstr>
      <vt:lpstr>UI: Navigation Group - Example</vt:lpstr>
      <vt:lpstr>UI: Navigation Bar - Example</vt:lpstr>
      <vt:lpstr>UI: Toolbars</vt:lpstr>
      <vt:lpstr>UI: Toolbars</vt:lpstr>
      <vt:lpstr>UI: Toolbars</vt:lpstr>
      <vt:lpstr>UI: Button Bar</vt:lpstr>
      <vt:lpstr>UI: Tabbed Bar</vt:lpstr>
      <vt:lpstr>UI: Switch </vt:lpstr>
      <vt:lpstr>UI: Slider</vt:lpstr>
      <vt:lpstr>UI: iPad-Specific APIs</vt:lpstr>
      <vt:lpstr>Key APIs - Titanium.UI.iPad.Popover</vt:lpstr>
      <vt:lpstr>Key APIs - Titanium.UI.iPad.Popover</vt:lpstr>
      <vt:lpstr>Key APIs - Titanium.UI.iPad.SplitWindow</vt:lpstr>
      <vt:lpstr>Key APIs - Titanium.UI.iPad.SplitWindow</vt:lpstr>
      <vt:lpstr>UI: Tab Badge</vt:lpstr>
      <vt:lpstr>UI: App Badge</vt:lpstr>
      <vt:lpstr>UI: CoverFlow View</vt:lpstr>
      <vt:lpstr>UI: Dashboard View</vt:lpstr>
      <vt:lpstr>UI: Dashboard View</vt:lpstr>
      <vt:lpstr>UI: AdView</vt:lpstr>
      <vt:lpstr>UI: AdView</vt:lpstr>
      <vt:lpstr>UI: AdView</vt:lpstr>
      <vt:lpstr>Key APIs</vt:lpstr>
      <vt:lpstr>Key APIs – Titanium.App</vt:lpstr>
      <vt:lpstr>Key APIs – Contacts, Media, Network</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Implementing Application Preferences</vt:lpstr>
      <vt:lpstr>Implementing Application Preferences</vt:lpstr>
      <vt:lpstr>Note: Pixel vs Points</vt:lpstr>
      <vt:lpstr>Q&amp;A</vt:lpstr>
      <vt:lpstr>Lab Goals</vt:lpstr>
      <vt:lpstr>Lab</vt:lpstr>
    </vt:vector>
  </TitlesOfParts>
  <Company>Appcelerator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Iu</dc:creator>
  <cp:lastModifiedBy>Tim Poulsen</cp:lastModifiedBy>
  <cp:revision>193</cp:revision>
  <dcterms:created xsi:type="dcterms:W3CDTF">2011-06-16T02:52:30Z</dcterms:created>
  <dcterms:modified xsi:type="dcterms:W3CDTF">2011-08-19T14:39:51Z</dcterms:modified>
</cp:coreProperties>
</file>