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9"/>
  </p:notesMasterIdLst>
  <p:handoutMasterIdLst>
    <p:handoutMasterId r:id="rId20"/>
  </p:handoutMasterIdLst>
  <p:sldIdLst>
    <p:sldId id="256" r:id="rId2"/>
    <p:sldId id="317" r:id="rId3"/>
    <p:sldId id="318" r:id="rId4"/>
    <p:sldId id="319" r:id="rId5"/>
    <p:sldId id="321" r:id="rId6"/>
    <p:sldId id="322" r:id="rId7"/>
    <p:sldId id="330" r:id="rId8"/>
    <p:sldId id="331" r:id="rId9"/>
    <p:sldId id="325" r:id="rId10"/>
    <p:sldId id="332" r:id="rId11"/>
    <p:sldId id="334" r:id="rId12"/>
    <p:sldId id="335" r:id="rId13"/>
    <p:sldId id="305" r:id="rId14"/>
    <p:sldId id="327" r:id="rId15"/>
    <p:sldId id="333" r:id="rId16"/>
    <p:sldId id="328" r:id="rId17"/>
    <p:sldId id="329" r:id="rId18"/>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77424" autoAdjust="0"/>
  </p:normalViewPr>
  <p:slideViewPr>
    <p:cSldViewPr snapToGrid="0" snapToObjects="1">
      <p:cViewPr varScale="1">
        <p:scale>
          <a:sx n="98" d="100"/>
          <a:sy n="98" d="100"/>
        </p:scale>
        <p:origin x="-2328" y="-120"/>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6/3/11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6/3/11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4204766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ea typeface="SimSun" charset="0"/>
                <a:cs typeface="SimSun" charset="0"/>
              </a:rPr>
              <a:t>In this lab, you'll add an event listener. You'll define that listener to show an alert with the row's text. That means you'll have to take special steps for the row containing the image and label.</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16</a:t>
            </a:fld>
            <a:endParaRPr lang="en-US"/>
          </a:p>
        </p:txBody>
      </p:sp>
    </p:spTree>
    <p:extLst>
      <p:ext uri="{BB962C8B-B14F-4D97-AF65-F5344CB8AC3E}">
        <p14:creationId xmlns:p14="http://schemas.microsoft.com/office/powerpoint/2010/main" val="170512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endParaRPr lang="en-US">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options for formatting tables</a:t>
            </a:r>
          </a:p>
          <a:p>
            <a:r>
              <a:rPr lang="en-US" dirty="0" smtClean="0"/>
              <a:t>(seven total shown)</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335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option</a:t>
            </a:r>
            <a:r>
              <a:rPr lang="en-US" baseline="0" dirty="0" smtClean="0"/>
              <a:t> for adding rows is to use anonymous objects</a:t>
            </a:r>
          </a:p>
          <a:p>
            <a:r>
              <a:rPr lang="en-US" baseline="0" dirty="0" smtClean="0"/>
              <a:t>Useful with JSON data pulled from a web service or database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24691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create </a:t>
            </a:r>
            <a:r>
              <a:rPr lang="en-US" dirty="0" err="1" smtClean="0"/>
              <a:t>TableViewRow</a:t>
            </a:r>
            <a:r>
              <a:rPr lang="en-US" dirty="0" smtClean="0"/>
              <a:t> objects</a:t>
            </a:r>
          </a:p>
          <a:p>
            <a:endParaRPr lang="en-US" dirty="0" smtClean="0"/>
          </a:p>
          <a:p>
            <a:r>
              <a:rPr lang="en-US" dirty="0" smtClean="0"/>
              <a:t>Useful</a:t>
            </a:r>
            <a:r>
              <a:rPr lang="en-US" baseline="0" dirty="0" smtClean="0"/>
              <a:t> when you want to manipulate the row’s properties before/after adding to the table</a:t>
            </a:r>
          </a:p>
          <a:p>
            <a:r>
              <a:rPr lang="en-US" baseline="0" dirty="0" smtClean="0"/>
              <a:t>Saves cumbersome means of accessing the object within the table’s data array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402126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hasChild</a:t>
            </a:r>
            <a:r>
              <a:rPr lang="en-US" baseline="0" dirty="0" smtClean="0"/>
              <a:t> – indicates sub-table or additional rows</a:t>
            </a:r>
          </a:p>
          <a:p>
            <a:r>
              <a:rPr lang="en-US" baseline="0" dirty="0" err="1" smtClean="0"/>
              <a:t>hasDetail</a:t>
            </a:r>
            <a:r>
              <a:rPr lang="en-US" baseline="0" dirty="0" smtClean="0"/>
              <a:t> – indicates a detail view or alert will appear when row is tapped (not supported on Android)</a:t>
            </a:r>
          </a:p>
          <a:p>
            <a:r>
              <a:rPr lang="en-US" baseline="0" dirty="0" err="1" smtClean="0"/>
              <a:t>hasCheck</a:t>
            </a:r>
            <a:r>
              <a:rPr lang="en-US" baseline="0" dirty="0" smtClean="0"/>
              <a:t> – on/off or yes/no indicator</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10038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Formatting all can be done with standard </a:t>
            </a:r>
            <a:r>
              <a:rPr lang="en-US" dirty="0" err="1" smtClean="0"/>
              <a:t>TableViewRow</a:t>
            </a:r>
            <a:r>
              <a:rPr lang="en-US" dirty="0" smtClean="0"/>
              <a:t> properties</a:t>
            </a:r>
          </a:p>
          <a:p>
            <a:r>
              <a:rPr lang="en-US" dirty="0" smtClean="0"/>
              <a:t>First row has different background image than middle rows</a:t>
            </a:r>
          </a:p>
          <a:p>
            <a:r>
              <a:rPr lang="en-US" dirty="0" smtClean="0"/>
              <a:t>Not labeled,</a:t>
            </a:r>
            <a:r>
              <a:rPr lang="en-US" baseline="0" dirty="0" smtClean="0"/>
              <a:t> but the row’s foreground (text) color also set</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04585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from Kitchen Sink</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3045850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6/3/11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pic>
        <p:nvPicPr>
          <p:cNvPr id="9"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1"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6/3/11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6/3/11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6/3/11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6/3/11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6/3/11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741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itle 11"/>
          <p:cNvSpPr txBox="1">
            <a:spLocks/>
          </p:cNvSpPr>
          <p:nvPr/>
        </p:nvSpPr>
        <p:spPr bwMode="auto">
          <a:xfrm>
            <a:off x="762000" y="250021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dirty="0" smtClean="0">
                <a:solidFill>
                  <a:srgbClr val="122956"/>
                </a:solidFill>
                <a:cs typeface="Trebuchet MS" charset="0"/>
              </a:rPr>
              <a:t>API Deep Dive: </a:t>
            </a:r>
            <a:r>
              <a:rPr lang="en-US" sz="4000" b="1" dirty="0" err="1" smtClean="0">
                <a:solidFill>
                  <a:srgbClr val="122956"/>
                </a:solidFill>
                <a:cs typeface="Trebuchet MS" charset="0"/>
              </a:rPr>
              <a:t>TableViews</a:t>
            </a:r>
            <a:endParaRPr lang="en-US" sz="40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176" y="1918251"/>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smtClean="0"/>
              <a:t>Custom rows</a:t>
            </a:r>
            <a:endParaRPr lang="en-US" dirty="0"/>
          </a:p>
        </p:txBody>
      </p:sp>
      <p:sp>
        <p:nvSpPr>
          <p:cNvPr id="6" name="Line 8"/>
          <p:cNvSpPr>
            <a:spLocks noChangeShapeType="1"/>
          </p:cNvSpPr>
          <p:nvPr/>
        </p:nvSpPr>
        <p:spPr bwMode="auto">
          <a:xfrm flipH="1">
            <a:off x="2409067" y="3569557"/>
            <a:ext cx="934283"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Rectangle 3"/>
          <p:cNvSpPr>
            <a:spLocks/>
          </p:cNvSpPr>
          <p:nvPr/>
        </p:nvSpPr>
        <p:spPr bwMode="auto">
          <a:xfrm>
            <a:off x="52913" y="333872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err="1" smtClean="0">
                <a:solidFill>
                  <a:schemeClr val="bg1"/>
                </a:solidFill>
                <a:cs typeface="Trebuchet MS" charset="0"/>
              </a:rPr>
              <a:t>ImageViews</a:t>
            </a:r>
            <a:endParaRPr lang="en-US" sz="1800" dirty="0">
              <a:solidFill>
                <a:schemeClr val="bg1"/>
              </a:solidFill>
              <a:cs typeface="Trebuchet MS" charset="0"/>
            </a:endParaRPr>
          </a:p>
        </p:txBody>
      </p:sp>
      <p:sp>
        <p:nvSpPr>
          <p:cNvPr id="8" name="Line 8"/>
          <p:cNvSpPr>
            <a:spLocks noChangeShapeType="1"/>
          </p:cNvSpPr>
          <p:nvPr/>
        </p:nvSpPr>
        <p:spPr bwMode="auto">
          <a:xfrm>
            <a:off x="5546334" y="3686178"/>
            <a:ext cx="1159265" cy="581021"/>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435887" y="3917012"/>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rightImage</a:t>
            </a:r>
            <a:endParaRPr lang="en-US" sz="1800" dirty="0">
              <a:solidFill>
                <a:schemeClr val="bg1"/>
              </a:solidFill>
              <a:cs typeface="Trebuchet MS" charset="0"/>
            </a:endParaRPr>
          </a:p>
        </p:txBody>
      </p:sp>
      <p:sp>
        <p:nvSpPr>
          <p:cNvPr id="11" name="Rectangle 3"/>
          <p:cNvSpPr>
            <a:spLocks/>
          </p:cNvSpPr>
          <p:nvPr/>
        </p:nvSpPr>
        <p:spPr bwMode="auto">
          <a:xfrm>
            <a:off x="6435887" y="2679887"/>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Labels</a:t>
            </a:r>
            <a:endParaRPr lang="en-US" sz="1800" dirty="0">
              <a:solidFill>
                <a:schemeClr val="bg1"/>
              </a:solidFill>
              <a:cs typeface="Trebuchet MS" charset="0"/>
            </a:endParaRPr>
          </a:p>
        </p:txBody>
      </p:sp>
      <p:sp>
        <p:nvSpPr>
          <p:cNvPr id="23" name="Line 8"/>
          <p:cNvSpPr>
            <a:spLocks noChangeShapeType="1"/>
          </p:cNvSpPr>
          <p:nvPr/>
        </p:nvSpPr>
        <p:spPr bwMode="auto">
          <a:xfrm flipH="1" flipV="1">
            <a:off x="2672098" y="3569557"/>
            <a:ext cx="985502" cy="316643"/>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8"/>
          <p:cNvSpPr>
            <a:spLocks noChangeShapeType="1"/>
          </p:cNvSpPr>
          <p:nvPr/>
        </p:nvSpPr>
        <p:spPr bwMode="auto">
          <a:xfrm flipV="1">
            <a:off x="4495801" y="2837790"/>
            <a:ext cx="2209798" cy="515009"/>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0" name="Line 8"/>
          <p:cNvSpPr>
            <a:spLocks noChangeShapeType="1"/>
          </p:cNvSpPr>
          <p:nvPr/>
        </p:nvSpPr>
        <p:spPr bwMode="auto">
          <a:xfrm flipV="1">
            <a:off x="4866105" y="2837792"/>
            <a:ext cx="1839494" cy="68357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8"/>
          <p:cNvSpPr>
            <a:spLocks noChangeShapeType="1"/>
          </p:cNvSpPr>
          <p:nvPr/>
        </p:nvSpPr>
        <p:spPr bwMode="auto">
          <a:xfrm flipV="1">
            <a:off x="4566149" y="2837792"/>
            <a:ext cx="2139449" cy="98664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87430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a:t>
            </a:r>
            <a:r>
              <a:rPr lang="en-US" dirty="0" smtClean="0"/>
              <a:t> methods</a:t>
            </a:r>
            <a:endParaRPr lang="en-US" dirty="0"/>
          </a:p>
        </p:txBody>
      </p:sp>
      <p:sp>
        <p:nvSpPr>
          <p:cNvPr id="3" name="Content Placeholder 2"/>
          <p:cNvSpPr>
            <a:spLocks noGrp="1"/>
          </p:cNvSpPr>
          <p:nvPr>
            <p:ph idx="1"/>
          </p:nvPr>
        </p:nvSpPr>
        <p:spPr/>
        <p:txBody>
          <a:bodyPr/>
          <a:lstStyle/>
          <a:p>
            <a:r>
              <a:rPr lang="en-US" dirty="0" smtClean="0"/>
              <a:t>Key methods of tables:</a:t>
            </a:r>
            <a:endParaRPr lang="en-US" dirty="0"/>
          </a:p>
          <a:p>
            <a:pPr marL="800100" lvl="1" indent="-342900">
              <a:buFont typeface="Arial"/>
              <a:buChar char="•"/>
            </a:pPr>
            <a:r>
              <a:rPr lang="en-US" dirty="0" err="1" smtClean="0"/>
              <a:t>setData</a:t>
            </a:r>
            <a:endParaRPr lang="en-US" dirty="0" smtClean="0"/>
          </a:p>
          <a:p>
            <a:pPr marL="800100" lvl="1" indent="-342900">
              <a:buFont typeface="Arial"/>
              <a:buChar char="•"/>
            </a:pPr>
            <a:r>
              <a:rPr lang="en-US" dirty="0" err="1" smtClean="0"/>
              <a:t>insertRowBefore</a:t>
            </a:r>
            <a:r>
              <a:rPr lang="en-US" dirty="0" smtClean="0"/>
              <a:t> </a:t>
            </a:r>
            <a:r>
              <a:rPr lang="en-US" dirty="0"/>
              <a:t>/ </a:t>
            </a:r>
            <a:r>
              <a:rPr lang="en-US" dirty="0" err="1"/>
              <a:t>insertRowAfter</a:t>
            </a:r>
            <a:r>
              <a:rPr lang="en-US" dirty="0"/>
              <a:t> / </a:t>
            </a:r>
            <a:r>
              <a:rPr lang="en-US" dirty="0" err="1"/>
              <a:t>appendRow</a:t>
            </a:r>
            <a:endParaRPr lang="en-US" dirty="0"/>
          </a:p>
          <a:p>
            <a:pPr marL="800100" lvl="1" indent="-342900">
              <a:buFont typeface="Arial"/>
              <a:buChar char="•"/>
            </a:pPr>
            <a:r>
              <a:rPr lang="en-US" dirty="0" err="1"/>
              <a:t>deleteRow</a:t>
            </a:r>
            <a:endParaRPr lang="en-US" dirty="0"/>
          </a:p>
          <a:p>
            <a:pPr marL="800100" lvl="1" indent="-342900">
              <a:buFont typeface="Arial"/>
              <a:buChar char="•"/>
            </a:pPr>
            <a:r>
              <a:rPr lang="en-US" dirty="0"/>
              <a:t>show / hide</a:t>
            </a:r>
          </a:p>
          <a:p>
            <a:pPr marL="800100" lvl="1" indent="-342900">
              <a:buFont typeface="Arial"/>
              <a:buChar char="•"/>
            </a:pPr>
            <a:r>
              <a:rPr lang="en-US" dirty="0" err="1" smtClean="0"/>
              <a:t>scrollToIndex</a:t>
            </a:r>
            <a:endParaRPr lang="en-US" dirty="0" smtClean="0"/>
          </a:p>
          <a:p>
            <a:pPr marL="800100" lvl="1" indent="-342900">
              <a:buFont typeface="Arial"/>
              <a:buChar char="•"/>
            </a:pPr>
            <a:r>
              <a:rPr lang="en-US" dirty="0" err="1" smtClean="0"/>
              <a:t>scrollToTop</a:t>
            </a:r>
            <a:endParaRPr lang="en-US" dirty="0" smtClean="0"/>
          </a:p>
          <a:p>
            <a:pPr marL="800100" lvl="1" indent="-342900">
              <a:buFont typeface="Arial"/>
              <a:buChar char="•"/>
            </a:pPr>
            <a:r>
              <a:rPr lang="en-US" dirty="0" err="1" smtClean="0"/>
              <a:t>selectRow</a:t>
            </a:r>
            <a:r>
              <a:rPr lang="en-US" dirty="0" smtClean="0"/>
              <a:t> / </a:t>
            </a:r>
            <a:r>
              <a:rPr lang="en-US" dirty="0" err="1" smtClean="0"/>
              <a:t>deselectRow</a:t>
            </a:r>
            <a:endParaRPr lang="en-US" dirty="0" smtClean="0"/>
          </a:p>
        </p:txBody>
      </p:sp>
    </p:spTree>
    <p:extLst>
      <p:ext uri="{BB962C8B-B14F-4D97-AF65-F5344CB8AC3E}">
        <p14:creationId xmlns:p14="http://schemas.microsoft.com/office/powerpoint/2010/main" val="3047661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r>
              <a:rPr lang="en-US" dirty="0" smtClean="0"/>
              <a:t> methods</a:t>
            </a:r>
            <a:endParaRPr lang="en-US" dirty="0"/>
          </a:p>
        </p:txBody>
      </p:sp>
      <p:sp>
        <p:nvSpPr>
          <p:cNvPr id="3" name="Content Placeholder 2"/>
          <p:cNvSpPr>
            <a:spLocks noGrp="1"/>
          </p:cNvSpPr>
          <p:nvPr>
            <p:ph idx="1"/>
          </p:nvPr>
        </p:nvSpPr>
        <p:spPr/>
        <p:txBody>
          <a:bodyPr/>
          <a:lstStyle/>
          <a:p>
            <a:r>
              <a:rPr lang="en-US" dirty="0"/>
              <a:t>Key methods of </a:t>
            </a:r>
            <a:r>
              <a:rPr lang="en-US" dirty="0" smtClean="0"/>
              <a:t>table rows</a:t>
            </a:r>
            <a:r>
              <a:rPr lang="en-US" dirty="0"/>
              <a:t>:</a:t>
            </a:r>
          </a:p>
          <a:p>
            <a:pPr marL="800100" lvl="1" indent="-342900">
              <a:buFont typeface="Arial"/>
              <a:buChar char="•"/>
            </a:pPr>
            <a:r>
              <a:rPr lang="en-US" dirty="0" smtClean="0"/>
              <a:t>method A</a:t>
            </a:r>
          </a:p>
          <a:p>
            <a:pPr marL="800100" lvl="1" indent="-342900">
              <a:buFont typeface="Arial"/>
              <a:buChar char="•"/>
            </a:pPr>
            <a:r>
              <a:rPr lang="en-US" smtClean="0"/>
              <a:t>method B</a:t>
            </a:r>
            <a:endParaRPr lang="en-US" dirty="0"/>
          </a:p>
        </p:txBody>
      </p:sp>
    </p:spTree>
    <p:extLst>
      <p:ext uri="{BB962C8B-B14F-4D97-AF65-F5344CB8AC3E}">
        <p14:creationId xmlns:p14="http://schemas.microsoft.com/office/powerpoint/2010/main" val="84741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Events</a:t>
            </a:r>
            <a:endParaRPr lang="en-US" sz="4800" i="1" dirty="0">
              <a:solidFill>
                <a:srgbClr val="122956"/>
              </a:solidFill>
              <a:latin typeface="Trebuchet MS"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p>
          <a:p>
            <a:endParaRPr lang="en-US" dirty="0" smtClean="0"/>
          </a:p>
          <a:p>
            <a:r>
              <a:rPr lang="en-US" dirty="0" smtClean="0"/>
              <a:t>Key 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endParaRPr lang="en-US" sz="2000" dirty="0"/>
          </a:p>
          <a:p>
            <a:endParaRPr lang="en-US" sz="2000" dirty="0"/>
          </a:p>
        </p:txBody>
      </p:sp>
    </p:spTree>
    <p:extLst>
      <p:ext uri="{BB962C8B-B14F-4D97-AF65-F5344CB8AC3E}">
        <p14:creationId xmlns:p14="http://schemas.microsoft.com/office/powerpoint/2010/main" val="242536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Tree>
    <p:extLst>
      <p:ext uri="{BB962C8B-B14F-4D97-AF65-F5344CB8AC3E}">
        <p14:creationId xmlns:p14="http://schemas.microsoft.com/office/powerpoint/2010/main" val="4095999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9233" r="-79233"/>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3734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 Exercise</a:t>
            </a:r>
            <a:endParaRPr lang="en-US" sz="4800" i="1" dirty="0">
              <a:solidFill>
                <a:srgbClr val="122956"/>
              </a:solidFill>
              <a:latin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err="1" smtClean="0"/>
              <a:t>TableView</a:t>
            </a:r>
            <a:r>
              <a:rPr lang="en-US" dirty="0" smtClean="0"/>
              <a:t> Examples</a:t>
            </a:r>
          </a:p>
          <a:p>
            <a:endParaRPr lang="en-US" dirty="0"/>
          </a:p>
          <a:p>
            <a:r>
              <a:rPr lang="en-US" dirty="0" err="1" smtClean="0"/>
              <a:t>TableView</a:t>
            </a:r>
            <a:r>
              <a:rPr lang="en-US" dirty="0"/>
              <a:t> </a:t>
            </a:r>
            <a:r>
              <a:rPr lang="en-US" dirty="0" smtClean="0"/>
              <a:t>basics and beyond</a:t>
            </a:r>
          </a:p>
          <a:p>
            <a:endParaRPr lang="en-US" dirty="0"/>
          </a:p>
          <a:p>
            <a:r>
              <a:rPr lang="en-US" dirty="0" smtClean="0"/>
              <a:t>Event </a:t>
            </a:r>
            <a:r>
              <a:rPr lang="en-US" dirty="0" smtClean="0"/>
              <a:t>handling</a:t>
            </a:r>
          </a:p>
          <a:p>
            <a:endParaRPr lang="en-US" dirty="0"/>
          </a:p>
          <a:p>
            <a:r>
              <a:rPr lang="en-US" dirty="0" smtClean="0"/>
              <a:t>Special features (?)</a:t>
            </a:r>
            <a:endParaRPr lang="en-US" dirty="0" smtClean="0"/>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shot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4" y="1390316"/>
            <a:ext cx="3048000" cy="4381500"/>
          </a:xfrm>
          <a:prstGeom prst="rect">
            <a:avLst/>
          </a:prstGeom>
        </p:spPr>
      </p:pic>
      <p:sp>
        <p:nvSpPr>
          <p:cNvPr id="2" name="Title 1"/>
          <p:cNvSpPr>
            <a:spLocks noGrp="1"/>
          </p:cNvSpPr>
          <p:nvPr>
            <p:ph type="title"/>
          </p:nvPr>
        </p:nvSpPr>
        <p:spPr/>
        <p:txBody>
          <a:bodyPr/>
          <a:lstStyle/>
          <a:p>
            <a:r>
              <a:rPr lang="en-US" dirty="0" smtClean="0"/>
              <a:t>Examples of tables</a:t>
            </a:r>
            <a:endParaRPr lang="en-US" dirty="0"/>
          </a:p>
        </p:txBody>
      </p:sp>
      <p:pic>
        <p:nvPicPr>
          <p:cNvPr id="3" name="Picture 2" descr="Screenshot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906" y="1390316"/>
            <a:ext cx="3048000" cy="4381500"/>
          </a:xfrm>
          <a:prstGeom prst="rect">
            <a:avLst/>
          </a:prstGeom>
        </p:spPr>
      </p:pic>
      <p:pic>
        <p:nvPicPr>
          <p:cNvPr id="9" name="Picture 8" descr="Screenshot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338" y="1390315"/>
            <a:ext cx="3048000" cy="4381501"/>
          </a:xfrm>
          <a:prstGeom prst="rect">
            <a:avLst/>
          </a:prstGeom>
        </p:spPr>
      </p:pic>
      <p:pic>
        <p:nvPicPr>
          <p:cNvPr id="10" name="Picture 9" descr="Screenshot_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770" y="1390316"/>
            <a:ext cx="3048000" cy="4381500"/>
          </a:xfrm>
          <a:prstGeom prst="rect">
            <a:avLst/>
          </a:prstGeom>
        </p:spPr>
      </p:pic>
      <p:pic>
        <p:nvPicPr>
          <p:cNvPr id="11" name="Picture 10" descr="Screenshot_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3202" y="1390315"/>
            <a:ext cx="3048000" cy="4381500"/>
          </a:xfrm>
          <a:prstGeom prst="rect">
            <a:avLst/>
          </a:prstGeom>
        </p:spPr>
      </p:pic>
      <p:pic>
        <p:nvPicPr>
          <p:cNvPr id="12" name="Picture 11" descr="Screenshot_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9634" y="1390316"/>
            <a:ext cx="3048000" cy="4381500"/>
          </a:xfrm>
          <a:prstGeom prst="rect">
            <a:avLst/>
          </a:prstGeom>
        </p:spPr>
      </p:pic>
      <p:pic>
        <p:nvPicPr>
          <p:cNvPr id="13" name="Picture 12" descr="Screenshot_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6063" y="1390316"/>
            <a:ext cx="3048000" cy="4381500"/>
          </a:xfrm>
          <a:prstGeom prst="rect">
            <a:avLst/>
          </a:prstGeom>
        </p:spPr>
      </p:pic>
      <p:pic>
        <p:nvPicPr>
          <p:cNvPr id="14" name="Picture 36" descr="tv_advert.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487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xit" presetSubtype="0" fill="hold" nodeType="with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nodeType="withEffect">
                                  <p:stCondLst>
                                    <p:cond delay="0"/>
                                  </p:stCondLst>
                                  <p:childTnLst>
                                    <p:animEffect transition="out" filter="dissolv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xit" presetSubtype="0" fill="hold"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xit" presetSubtype="0" fill="hold" nodeType="withEffect">
                                  <p:stCondLst>
                                    <p:cond delay="0"/>
                                  </p:stCondLst>
                                  <p:childTnLst>
                                    <p:animEffect transition="out" filter="dissolv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xit" presetSubtype="0" fill="hold"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xit" presetSubtype="0" fill="hold" nodeType="withEffect">
                                  <p:stCondLst>
                                    <p:cond delay="0"/>
                                  </p:stCondLst>
                                  <p:childTnLst>
                                    <p:animEffect transition="out" filter="dissolv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headerTitle</a:t>
            </a:r>
            <a:endParaRPr lang="en-US" dirty="0"/>
          </a:p>
        </p:txBody>
      </p:sp>
    </p:spTree>
    <p:extLst>
      <p:ext uri="{BB962C8B-B14F-4D97-AF65-F5344CB8AC3E}">
        <p14:creationId xmlns:p14="http://schemas.microsoft.com/office/powerpoint/2010/main" val="2873017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rows </a:t>
            </a:r>
            <a:r>
              <a:rPr lang="en-US" dirty="0" smtClean="0"/>
              <a:t>– </a:t>
            </a:r>
            <a:r>
              <a:rPr lang="en-US" dirty="0" smtClean="0"/>
              <a:t>anonymous objects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Courier"/>
                <a:cs typeface="Courier"/>
              </a:rPr>
              <a:t>var</a:t>
            </a:r>
            <a:r>
              <a:rPr lang="en-US" sz="2000" dirty="0">
                <a:latin typeface="Courier"/>
                <a:cs typeface="Courier"/>
              </a:rPr>
              <a:t> </a:t>
            </a:r>
            <a:r>
              <a:rPr lang="en-US" sz="2000" dirty="0" err="1">
                <a:latin typeface="Courier"/>
                <a:cs typeface="Courier"/>
              </a:rPr>
              <a:t>tbl_data</a:t>
            </a:r>
            <a:r>
              <a:rPr lang="en-US" sz="2000" dirty="0">
                <a:latin typeface="Courier"/>
                <a:cs typeface="Courier"/>
              </a:rPr>
              <a:t> = [{</a:t>
            </a:r>
            <a:r>
              <a:rPr lang="en-US" sz="2000" dirty="0" err="1">
                <a:latin typeface="Courier"/>
                <a:cs typeface="Courier"/>
              </a:rPr>
              <a:t>title:'Row</a:t>
            </a:r>
            <a:r>
              <a:rPr lang="en-US" sz="2000" dirty="0">
                <a:latin typeface="Courier"/>
                <a:cs typeface="Courier"/>
              </a:rPr>
              <a:t> 1'}, {</a:t>
            </a:r>
            <a:r>
              <a:rPr lang="en-US" sz="2000" dirty="0" err="1">
                <a:latin typeface="Courier"/>
                <a:cs typeface="Courier"/>
              </a:rPr>
              <a:t>title:'Row</a:t>
            </a:r>
            <a:r>
              <a:rPr lang="en-US" sz="2000" dirty="0">
                <a:latin typeface="Courier"/>
                <a:cs typeface="Courier"/>
              </a:rPr>
              <a:t> 2'}]</a:t>
            </a:r>
            <a:r>
              <a:rPr lang="en-US" sz="2000" dirty="0" smtClean="0">
                <a:latin typeface="Courier"/>
                <a:cs typeface="Courier"/>
              </a:rPr>
              <a:t>;</a:t>
            </a:r>
          </a:p>
          <a:p>
            <a:pPr>
              <a:spcBef>
                <a:spcPts val="600"/>
              </a:spcBef>
              <a:buClrTx/>
              <a:buFontTx/>
              <a:buNone/>
            </a:pPr>
            <a:r>
              <a:rPr lang="en-US" sz="2000" dirty="0" err="1" smtClean="0">
                <a:latin typeface="Courier"/>
                <a:cs typeface="Courier"/>
              </a:rPr>
              <a:t>var</a:t>
            </a:r>
            <a:r>
              <a:rPr lang="en-US" sz="2000" dirty="0" smtClean="0">
                <a:latin typeface="Courier"/>
                <a:cs typeface="Courier"/>
              </a:rPr>
              <a:t> </a:t>
            </a:r>
            <a:r>
              <a:rPr lang="en-US" sz="2000" dirty="0">
                <a:latin typeface="Courier"/>
                <a:cs typeface="Courier"/>
              </a:rPr>
              <a:t>table = new </a:t>
            </a:r>
            <a:r>
              <a:rPr lang="en-US" sz="2000" dirty="0" err="1">
                <a:latin typeface="Courier"/>
                <a:cs typeface="Courier"/>
              </a:rPr>
              <a:t>Titanium.UI.createTableView</a:t>
            </a:r>
            <a:r>
              <a:rPr lang="en-US" sz="2000" dirty="0">
                <a:latin typeface="Courier"/>
                <a:cs typeface="Courier"/>
              </a:rPr>
              <a:t>({</a:t>
            </a:r>
          </a:p>
          <a:p>
            <a:pPr>
              <a:spcBef>
                <a:spcPts val="600"/>
              </a:spcBef>
              <a:buClrTx/>
              <a:buFontTx/>
              <a:buNone/>
            </a:pPr>
            <a:r>
              <a:rPr lang="en-US" sz="2000" dirty="0">
                <a:latin typeface="Courier"/>
                <a:cs typeface="Courier"/>
              </a:rPr>
              <a:t>	</a:t>
            </a:r>
            <a:r>
              <a:rPr lang="en-US" sz="2000" dirty="0" err="1">
                <a:latin typeface="Courier"/>
                <a:cs typeface="Courier"/>
              </a:rPr>
              <a:t>data:tbl_data</a:t>
            </a:r>
            <a:endParaRPr lang="en-US" sz="2000" dirty="0">
              <a:latin typeface="Courier"/>
              <a:cs typeface="Courier"/>
            </a:endParaRPr>
          </a:p>
          <a:p>
            <a:pPr>
              <a:spcBef>
                <a:spcPts val="600"/>
              </a:spcBef>
              <a:buClrTx/>
              <a:buFontTx/>
              <a:buNone/>
            </a:pPr>
            <a:r>
              <a:rPr lang="en-US" sz="2000" dirty="0">
                <a:latin typeface="Courier"/>
                <a:cs typeface="Courier"/>
              </a:rPr>
              <a:t>});</a:t>
            </a:r>
          </a:p>
          <a:p>
            <a:endParaRPr lang="en-US" sz="2000" dirty="0" smtClean="0">
              <a:latin typeface="Courier"/>
              <a:cs typeface="Courier"/>
            </a:endParaRPr>
          </a:p>
          <a:p>
            <a:r>
              <a:rPr lang="en-US" sz="2000" dirty="0" smtClean="0">
                <a:latin typeface="Courier"/>
                <a:cs typeface="Courier"/>
              </a:rPr>
              <a:t>// alternatively</a:t>
            </a:r>
          </a:p>
          <a:p>
            <a:r>
              <a:rPr lang="en-US" sz="2000" dirty="0" err="1" smtClean="0">
                <a:latin typeface="Courier"/>
                <a:cs typeface="Courier"/>
              </a:rPr>
              <a:t>table.setData</a:t>
            </a:r>
            <a:r>
              <a:rPr lang="en-US" sz="2000" dirty="0" smtClean="0">
                <a:latin typeface="Courier"/>
                <a:cs typeface="Courier"/>
              </a:rPr>
              <a:t>(</a:t>
            </a:r>
            <a:r>
              <a:rPr lang="en-US" sz="2000" dirty="0" err="1" smtClean="0">
                <a:latin typeface="Courier"/>
                <a:cs typeface="Courier"/>
              </a:rPr>
              <a:t>tbl</a:t>
            </a:r>
            <a:r>
              <a:rPr lang="en-US" sz="2000" dirty="0" err="1" smtClean="0">
                <a:latin typeface="Courier"/>
                <a:cs typeface="Courier"/>
              </a:rPr>
              <a:t>_data</a:t>
            </a:r>
            <a:r>
              <a:rPr lang="en-US"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22425446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r>
              <a:rPr lang="en-US" dirty="0" smtClean="0"/>
              <a:t>title</a:t>
            </a:r>
          </a:p>
          <a:p>
            <a:r>
              <a:rPr lang="en-US" dirty="0" smtClean="0"/>
              <a:t>height / width / top / left</a:t>
            </a:r>
          </a:p>
          <a:p>
            <a:r>
              <a:rPr lang="en-US" dirty="0" smtClean="0"/>
              <a:t>color / </a:t>
            </a:r>
            <a:r>
              <a:rPr lang="en-US" dirty="0" err="1" smtClean="0"/>
              <a:t>backgroundColor</a:t>
            </a:r>
            <a:endParaRPr lang="en-US" dirty="0" smtClean="0"/>
          </a:p>
          <a:p>
            <a:r>
              <a:rPr lang="en-US" dirty="0" err="1" smtClean="0"/>
              <a:t>leftImage</a:t>
            </a:r>
            <a:r>
              <a:rPr lang="en-US" dirty="0" smtClean="0"/>
              <a:t> </a:t>
            </a:r>
            <a:r>
              <a:rPr lang="en-US" dirty="0" smtClean="0"/>
              <a:t>/ </a:t>
            </a:r>
            <a:r>
              <a:rPr lang="en-US" dirty="0" err="1" smtClean="0"/>
              <a:t>rightImage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402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indicators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r>
              <a:rPr lang="en-US" dirty="0" err="1" smtClean="0"/>
              <a:t>hasChild</a:t>
            </a:r>
            <a:endParaRPr lang="en-US" dirty="0" smtClean="0"/>
          </a:p>
          <a:p>
            <a:pPr algn="ctr"/>
            <a:endParaRPr lang="en-US" dirty="0"/>
          </a:p>
          <a:p>
            <a:pPr algn="ctr"/>
            <a:r>
              <a:rPr lang="en-US" dirty="0" err="1" smtClean="0"/>
              <a:t>hasDetail</a:t>
            </a:r>
            <a:endParaRPr lang="en-US" dirty="0" smtClean="0"/>
          </a:p>
          <a:p>
            <a:pPr algn="ctr"/>
            <a:endParaRPr lang="en-US" dirty="0"/>
          </a:p>
          <a:p>
            <a:pPr algn="ctr"/>
            <a:r>
              <a:rPr lang="en-US" dirty="0" err="1" smtClean="0"/>
              <a:t>hasCheck</a:t>
            </a:r>
            <a:endParaRPr lang="en-US" dirty="0"/>
          </a:p>
        </p:txBody>
      </p:sp>
      <p:pic>
        <p:nvPicPr>
          <p:cNvPr id="4" name="Picture 3" descr="Screen shot 2011-06-03 at 2.17.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84" y="2053395"/>
            <a:ext cx="2968124" cy="2407770"/>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b="48973"/>
          <a:stretch>
            <a:fillRect/>
          </a:stretch>
        </p:blipFill>
        <p:spPr bwMode="auto">
          <a:xfrm>
            <a:off x="5914176" y="2053395"/>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8"/>
          <p:cNvSpPr>
            <a:spLocks noChangeShapeType="1"/>
          </p:cNvSpPr>
          <p:nvPr/>
        </p:nvSpPr>
        <p:spPr bwMode="auto">
          <a:xfrm flipH="1" flipV="1">
            <a:off x="5283283" y="2552700"/>
            <a:ext cx="3272505" cy="37498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8"/>
          <p:cNvSpPr>
            <a:spLocks noChangeShapeType="1"/>
          </p:cNvSpPr>
          <p:nvPr/>
        </p:nvSpPr>
        <p:spPr bwMode="auto">
          <a:xfrm flipH="1">
            <a:off x="5301985" y="3381542"/>
            <a:ext cx="3039909"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8"/>
          <p:cNvSpPr>
            <a:spLocks noChangeShapeType="1"/>
          </p:cNvSpPr>
          <p:nvPr/>
        </p:nvSpPr>
        <p:spPr bwMode="auto">
          <a:xfrm flipH="1">
            <a:off x="5283282" y="3689684"/>
            <a:ext cx="3165559" cy="55696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8"/>
          <p:cNvSpPr>
            <a:spLocks noChangeShapeType="1"/>
          </p:cNvSpPr>
          <p:nvPr/>
        </p:nvSpPr>
        <p:spPr bwMode="auto">
          <a:xfrm flipV="1">
            <a:off x="3128211" y="2552700"/>
            <a:ext cx="761998" cy="147721"/>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8"/>
          <p:cNvSpPr>
            <a:spLocks noChangeShapeType="1"/>
          </p:cNvSpPr>
          <p:nvPr/>
        </p:nvSpPr>
        <p:spPr bwMode="auto">
          <a:xfrm>
            <a:off x="3128211" y="3796632"/>
            <a:ext cx="655051" cy="45002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44495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table and row properties</a:t>
            </a:r>
            <a:endParaRPr lang="en-US" dirty="0"/>
          </a:p>
        </p:txBody>
      </p:sp>
      <p:pic>
        <p:nvPicPr>
          <p:cNvPr id="4" name="Picture 3" descr="Screenshot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58" y="1915955"/>
            <a:ext cx="3048000" cy="4381500"/>
          </a:xfrm>
          <a:prstGeom prst="rect">
            <a:avLst/>
          </a:prstGeom>
        </p:spPr>
      </p:pic>
      <p:sp>
        <p:nvSpPr>
          <p:cNvPr id="6" name="Line 8"/>
          <p:cNvSpPr>
            <a:spLocks noChangeShapeType="1"/>
          </p:cNvSpPr>
          <p:nvPr/>
        </p:nvSpPr>
        <p:spPr bwMode="auto">
          <a:xfrm flipH="1">
            <a:off x="2409068" y="3569557"/>
            <a:ext cx="745874"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Rectangle 3"/>
          <p:cNvSpPr>
            <a:spLocks/>
          </p:cNvSpPr>
          <p:nvPr/>
        </p:nvSpPr>
        <p:spPr bwMode="auto">
          <a:xfrm>
            <a:off x="52913" y="333872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leftImage</a:t>
            </a:r>
            <a:endParaRPr lang="en-US" sz="1800" dirty="0">
              <a:solidFill>
                <a:schemeClr val="bg1"/>
              </a:solidFill>
              <a:cs typeface="Trebuchet MS" charset="0"/>
            </a:endParaRPr>
          </a:p>
        </p:txBody>
      </p:sp>
      <p:sp>
        <p:nvSpPr>
          <p:cNvPr id="8" name="Line 8"/>
          <p:cNvSpPr>
            <a:spLocks noChangeShapeType="1"/>
          </p:cNvSpPr>
          <p:nvPr/>
        </p:nvSpPr>
        <p:spPr bwMode="auto">
          <a:xfrm>
            <a:off x="5842051" y="3569557"/>
            <a:ext cx="850315"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435887" y="3338725"/>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rightImage</a:t>
            </a:r>
            <a:endParaRPr lang="en-US" sz="1800" dirty="0">
              <a:solidFill>
                <a:schemeClr val="bg1"/>
              </a:solidFill>
              <a:cs typeface="Trebuchet MS" charset="0"/>
            </a:endParaRPr>
          </a:p>
        </p:txBody>
      </p:sp>
      <p:sp>
        <p:nvSpPr>
          <p:cNvPr id="10" name="Line 8"/>
          <p:cNvSpPr>
            <a:spLocks noChangeShapeType="1"/>
          </p:cNvSpPr>
          <p:nvPr/>
        </p:nvSpPr>
        <p:spPr bwMode="auto">
          <a:xfrm flipV="1">
            <a:off x="4866105" y="2853009"/>
            <a:ext cx="1826261" cy="48571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3"/>
          <p:cNvSpPr>
            <a:spLocks/>
          </p:cNvSpPr>
          <p:nvPr/>
        </p:nvSpPr>
        <p:spPr bwMode="auto">
          <a:xfrm>
            <a:off x="6435887" y="2622177"/>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title</a:t>
            </a:r>
            <a:endParaRPr lang="en-US" sz="1800" dirty="0">
              <a:solidFill>
                <a:schemeClr val="bg1"/>
              </a:solidFill>
              <a:cs typeface="Trebuchet MS" charset="0"/>
            </a:endParaRPr>
          </a:p>
        </p:txBody>
      </p:sp>
      <p:sp>
        <p:nvSpPr>
          <p:cNvPr id="12" name="Line 8"/>
          <p:cNvSpPr>
            <a:spLocks noChangeShapeType="1"/>
          </p:cNvSpPr>
          <p:nvPr/>
        </p:nvSpPr>
        <p:spPr bwMode="auto">
          <a:xfrm>
            <a:off x="5066633" y="3853310"/>
            <a:ext cx="1625734" cy="394835"/>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3"/>
          <p:cNvSpPr>
            <a:spLocks/>
          </p:cNvSpPr>
          <p:nvPr/>
        </p:nvSpPr>
        <p:spPr bwMode="auto">
          <a:xfrm>
            <a:off x="6435887" y="4017313"/>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subTitle</a:t>
            </a:r>
            <a:endParaRPr lang="en-US" sz="1800" dirty="0">
              <a:solidFill>
                <a:schemeClr val="bg1"/>
              </a:solidFill>
              <a:cs typeface="Trebuchet MS" charset="0"/>
            </a:endParaRPr>
          </a:p>
        </p:txBody>
      </p:sp>
      <p:sp>
        <p:nvSpPr>
          <p:cNvPr id="14" name="Line 8"/>
          <p:cNvSpPr>
            <a:spLocks noChangeShapeType="1"/>
          </p:cNvSpPr>
          <p:nvPr/>
        </p:nvSpPr>
        <p:spPr bwMode="auto">
          <a:xfrm flipH="1">
            <a:off x="2438150" y="2732469"/>
            <a:ext cx="663320" cy="0"/>
          </a:xfrm>
          <a:prstGeom prst="line">
            <a:avLst/>
          </a:prstGeom>
          <a:noFill/>
          <a:ln w="38100">
            <a:solidFill>
              <a:srgbClr val="9C030B"/>
            </a:solidFill>
            <a:round/>
            <a:headEnd type="non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Rectangle 3"/>
          <p:cNvSpPr>
            <a:spLocks/>
          </p:cNvSpPr>
          <p:nvPr/>
        </p:nvSpPr>
        <p:spPr bwMode="auto">
          <a:xfrm>
            <a:off x="81995" y="2501637"/>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Table: top</a:t>
            </a:r>
            <a:endParaRPr lang="en-US" sz="1800" dirty="0">
              <a:solidFill>
                <a:schemeClr val="bg1"/>
              </a:solidFill>
              <a:cs typeface="Trebuchet MS" charset="0"/>
            </a:endParaRPr>
          </a:p>
        </p:txBody>
      </p:sp>
      <p:cxnSp>
        <p:nvCxnSpPr>
          <p:cNvPr id="17" name="Straight Arrow Connector 16"/>
          <p:cNvCxnSpPr/>
          <p:nvPr/>
        </p:nvCxnSpPr>
        <p:spPr>
          <a:xfrm>
            <a:off x="3101470" y="2341247"/>
            <a:ext cx="0" cy="7865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 name="Line 8"/>
          <p:cNvSpPr>
            <a:spLocks noChangeShapeType="1"/>
          </p:cNvSpPr>
          <p:nvPr/>
        </p:nvSpPr>
        <p:spPr bwMode="auto">
          <a:xfrm flipV="1">
            <a:off x="4724401" y="2149080"/>
            <a:ext cx="1967966" cy="1051319"/>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Rectangle 3"/>
          <p:cNvSpPr>
            <a:spLocks/>
          </p:cNvSpPr>
          <p:nvPr/>
        </p:nvSpPr>
        <p:spPr bwMode="auto">
          <a:xfrm>
            <a:off x="6435887" y="1918251"/>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23" name="Line 8"/>
          <p:cNvSpPr>
            <a:spLocks noChangeShapeType="1"/>
          </p:cNvSpPr>
          <p:nvPr/>
        </p:nvSpPr>
        <p:spPr bwMode="auto">
          <a:xfrm flipH="1" flipV="1">
            <a:off x="2590800" y="4343400"/>
            <a:ext cx="564142" cy="53839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Rectangle 3"/>
          <p:cNvSpPr>
            <a:spLocks/>
          </p:cNvSpPr>
          <p:nvPr/>
        </p:nvSpPr>
        <p:spPr bwMode="auto">
          <a:xfrm>
            <a:off x="52913" y="4192303"/>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Tree>
    <p:extLst>
      <p:ext uri="{BB962C8B-B14F-4D97-AF65-F5344CB8AC3E}">
        <p14:creationId xmlns:p14="http://schemas.microsoft.com/office/powerpoint/2010/main" val="333417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accessible via children[]</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95778681"/>
      </p:ext>
    </p:extLst>
  </p:cSld>
  <p:clrMapOvr>
    <a:masterClrMapping/>
  </p:clrMapOvr>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2612</TotalTime>
  <Words>404</Words>
  <Application>Microsoft Macintosh PowerPoint</Application>
  <PresentationFormat>On-screen Show (4:3)</PresentationFormat>
  <Paragraphs>122</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Theme</vt:lpstr>
      <vt:lpstr>PowerPoint Presentation</vt:lpstr>
      <vt:lpstr>Agenda</vt:lpstr>
      <vt:lpstr>Examples of tables</vt:lpstr>
      <vt:lpstr>Basic TableView</vt:lpstr>
      <vt:lpstr>Table rows – anonymous objects</vt:lpstr>
      <vt:lpstr>TableViewRow</vt:lpstr>
      <vt:lpstr>Row indicators</vt:lpstr>
      <vt:lpstr>Basic table and row properties</vt:lpstr>
      <vt:lpstr>Custom table rows</vt:lpstr>
      <vt:lpstr>Custom rows</vt:lpstr>
      <vt:lpstr>TableView methods</vt:lpstr>
      <vt:lpstr>TableViewRow methods</vt:lpstr>
      <vt:lpstr>Events</vt:lpstr>
      <vt:lpstr>Table events</vt:lpstr>
      <vt:lpstr>Q&amp;A</vt:lpstr>
      <vt:lpstr>Lab goals</vt:lpstr>
      <vt:lpstr>Lab Exercise</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87</cp:revision>
  <dcterms:created xsi:type="dcterms:W3CDTF">2010-12-08T19:18:01Z</dcterms:created>
  <dcterms:modified xsi:type="dcterms:W3CDTF">2011-06-03T20:08:20Z</dcterms:modified>
</cp:coreProperties>
</file>