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6"/>
  </p:notesMasterIdLst>
  <p:handoutMasterIdLst>
    <p:handoutMasterId r:id="rId17"/>
  </p:handoutMasterIdLst>
  <p:sldIdLst>
    <p:sldId id="256" r:id="rId2"/>
    <p:sldId id="317" r:id="rId3"/>
    <p:sldId id="336" r:id="rId4"/>
    <p:sldId id="340" r:id="rId5"/>
    <p:sldId id="337" r:id="rId6"/>
    <p:sldId id="338" r:id="rId7"/>
    <p:sldId id="341" r:id="rId8"/>
    <p:sldId id="343" r:id="rId9"/>
    <p:sldId id="344" r:id="rId10"/>
    <p:sldId id="342" r:id="rId11"/>
    <p:sldId id="339" r:id="rId12"/>
    <p:sldId id="333" r:id="rId13"/>
    <p:sldId id="345" r:id="rId14"/>
    <p:sldId id="329" r:id="rId1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6" autoAdjust="0"/>
    <p:restoredTop sz="83236" autoAdjust="0"/>
  </p:normalViewPr>
  <p:slideViewPr>
    <p:cSldViewPr snapToGrid="0" snapToObjects="1">
      <p:cViewPr varScale="1">
        <p:scale>
          <a:sx n="96" d="100"/>
          <a:sy n="96" d="100"/>
        </p:scale>
        <p:origin x="-1672" y="-96"/>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11/4/11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11/4/11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baseline="0" dirty="0" smtClean="0">
              <a:solidFill>
                <a:srgbClr val="000000"/>
              </a:solidFill>
              <a:latin typeface="Lucida Grande" charset="0"/>
              <a:cs typeface="Lucida Grande" charset="0"/>
              <a:sym typeface="Lucida Grande" charset="0"/>
            </a:endParaRP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sz="1200" kern="1200" dirty="0" smtClean="0">
                <a:solidFill>
                  <a:schemeClr val="tx1"/>
                </a:solidFill>
                <a:latin typeface="+mn-lt"/>
                <a:ea typeface="ＭＳ Ｐゴシック" charset="0"/>
                <a:cs typeface="ＭＳ Ｐゴシック" charset="0"/>
              </a:rPr>
              <a:t>Data entry in a mobile application is much different than sitting at a keyboard with a desktop computer.  In this module, developers will learn how to collect data from users in a streamlined way.</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buttons separately prior</a:t>
            </a:r>
          </a:p>
          <a:p>
            <a:r>
              <a:rPr lang="en-US" dirty="0" smtClean="0"/>
              <a:t>Assign object</a:t>
            </a:r>
            <a:r>
              <a:rPr lang="en-US" baseline="0" dirty="0" smtClean="0"/>
              <a:t> references to </a:t>
            </a:r>
            <a:r>
              <a:rPr lang="en-US" baseline="0" dirty="0" err="1" smtClean="0"/>
              <a:t>keyboardToolbar</a:t>
            </a:r>
            <a:r>
              <a:rPr lang="en-US" baseline="0" dirty="0" smtClean="0"/>
              <a:t> property</a:t>
            </a:r>
          </a:p>
          <a:p>
            <a:r>
              <a:rPr lang="en-US" baseline="0" dirty="0" smtClean="0"/>
              <a:t>Add event listeners to those individual buttons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5 includes many form-related additions</a:t>
            </a:r>
          </a:p>
          <a:p>
            <a:endParaRPr lang="en-US" baseline="0" dirty="0" smtClean="0"/>
          </a:p>
          <a:p>
            <a:r>
              <a:rPr lang="en-US" baseline="0" dirty="0" smtClean="0"/>
              <a:t>HTML 5 form validation not fully supported across platforms</a:t>
            </a:r>
          </a:p>
          <a:p>
            <a:endParaRPr lang="en-US" baseline="0" dirty="0" smtClean="0"/>
          </a:p>
          <a:p>
            <a:r>
              <a:rPr lang="en-US" baseline="0" dirty="0" smtClean="0"/>
              <a:t>Demo: finished </a:t>
            </a:r>
            <a:r>
              <a:rPr lang="en-US" baseline="0" dirty="0" err="1" smtClean="0"/>
              <a:t>BountyHunter</a:t>
            </a:r>
            <a:r>
              <a:rPr lang="en-US" baseline="0" dirty="0" smtClean="0"/>
              <a:t>, new bounty form is built with HTML</a:t>
            </a:r>
          </a:p>
          <a:p>
            <a:pPr marL="171450" indent="-171450">
              <a:buFont typeface="Arial"/>
              <a:buChar char="•"/>
            </a:pPr>
            <a:r>
              <a:rPr lang="en-US" baseline="0" dirty="0" smtClean="0"/>
              <a:t>Fields auto-scroll to remain visible</a:t>
            </a:r>
          </a:p>
          <a:p>
            <a:pPr marL="171450" indent="-171450">
              <a:buFont typeface="Arial"/>
              <a:buChar char="•"/>
            </a:pPr>
            <a:r>
              <a:rPr lang="en-US" baseline="0" dirty="0" smtClean="0"/>
              <a:t>Next/previous buttons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13</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marL="0" marR="0" indent="0" algn="l" defTabSz="4572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We want to add additional fields to the </a:t>
            </a:r>
            <a:r>
              <a:rPr lang="en-US" dirty="0" err="1" smtClean="0"/>
              <a:t>TiBountyHunter</a:t>
            </a:r>
            <a:r>
              <a:rPr lang="en-US" dirty="0" smtClean="0"/>
              <a:t> fugitive</a:t>
            </a:r>
            <a:r>
              <a:rPr lang="en-US" baseline="0" dirty="0" smtClean="0"/>
              <a:t> object.  </a:t>
            </a:r>
            <a:r>
              <a:rPr lang="en-US" baseline="0" smtClean="0"/>
              <a:t>Let’s use a web view to create a nicer input form.</a:t>
            </a:r>
            <a:endParaRPr lang="en-US" smtClean="0"/>
          </a:p>
          <a:p>
            <a:pPr eaLnBrk="1" hangingPunct="1">
              <a:spcBef>
                <a:spcPct val="0"/>
              </a:spcBef>
              <a:buClrTx/>
              <a:buFontTx/>
              <a:buNone/>
            </a:pP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13</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TiBountyHunter</a:t>
            </a:r>
            <a:r>
              <a:rPr lang="en-US" dirty="0" smtClean="0"/>
              <a:t>, the add window is implemented</a:t>
            </a:r>
            <a:r>
              <a:rPr lang="en-US" baseline="0" dirty="0" smtClean="0"/>
              <a:t> as a web view.  The lone HTML file in resources is used for the web view, and we use custom messages to pass data between the web view and the “native wrapper”.  Show how we create the web view with the HTML page, and then how data is transferred back and forth from the web view.  Also point out that fields are automatically scrolled about </a:t>
            </a:r>
            <a:r>
              <a:rPr lang="en-US" baseline="0" smtClean="0"/>
              <a:t>in the web view.</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17626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all the usual width and height values</a:t>
            </a:r>
          </a:p>
          <a:p>
            <a:r>
              <a:rPr lang="en-US" dirty="0" smtClean="0"/>
              <a:t>Keep in mind that text</a:t>
            </a:r>
            <a:r>
              <a:rPr lang="en-US" baseline="0" dirty="0" smtClean="0"/>
              <a:t> sizes differ across platforms, so size text accordingly</a:t>
            </a:r>
            <a:endParaRPr lang="en-US" dirty="0" smtClean="0"/>
          </a:p>
          <a:p>
            <a:endParaRPr lang="en-US" dirty="0" smtClean="0"/>
          </a:p>
          <a:p>
            <a:r>
              <a:rPr lang="en-US" dirty="0" smtClean="0"/>
              <a:t>Position with top, left, right, bottom as usual</a:t>
            </a:r>
          </a:p>
          <a:p>
            <a:endParaRPr lang="en-US" dirty="0" smtClean="0"/>
          </a:p>
          <a:p>
            <a:r>
              <a:rPr lang="en-US" dirty="0" smtClean="0"/>
              <a:t>Hint text shows in empty text</a:t>
            </a:r>
            <a:r>
              <a:rPr lang="en-US" baseline="0" dirty="0" smtClean="0"/>
              <a:t> fields and text areas, removed when user focuses on the field</a:t>
            </a:r>
          </a:p>
          <a:p>
            <a:endParaRPr lang="en-US" baseline="0" dirty="0" smtClean="0"/>
          </a:p>
          <a:p>
            <a:r>
              <a:rPr lang="en-US" baseline="0" dirty="0" smtClean="0"/>
              <a:t>Clear on edit removes contents on focus</a:t>
            </a:r>
          </a:p>
          <a:p>
            <a:endParaRPr lang="en-US" baseline="0" dirty="0" smtClean="0"/>
          </a:p>
          <a:p>
            <a:r>
              <a:rPr lang="en-US" baseline="0" dirty="0" smtClean="0"/>
              <a:t>Turn off </a:t>
            </a:r>
            <a:r>
              <a:rPr lang="en-US" baseline="0" dirty="0" err="1" smtClean="0"/>
              <a:t>autocorrection</a:t>
            </a:r>
            <a:r>
              <a:rPr lang="en-US" baseline="0" dirty="0" smtClean="0"/>
              <a:t> and </a:t>
            </a:r>
            <a:r>
              <a:rPr lang="en-US" baseline="0" dirty="0" err="1" smtClean="0"/>
              <a:t>autocapitalization</a:t>
            </a:r>
            <a:r>
              <a:rPr lang="en-US" baseline="0" dirty="0" smtClean="0"/>
              <a:t> by setting to false in field’s properties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Set normal, selected, and disabled background colors</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Gradients on </a:t>
            </a:r>
            <a:r>
              <a:rPr lang="en-US" baseline="0" dirty="0" err="1" smtClean="0"/>
              <a:t>iOS</a:t>
            </a:r>
            <a:r>
              <a:rPr lang="en-US" baseline="0" dirty="0" smtClean="0"/>
              <a:t> only</a:t>
            </a:r>
            <a:endParaRPr lang="en-US" dirty="0" smtClean="0"/>
          </a:p>
          <a:p>
            <a:endParaRPr lang="en-US" dirty="0" smtClean="0"/>
          </a:p>
          <a:p>
            <a:r>
              <a:rPr lang="en-US" dirty="0" smtClean="0"/>
              <a:t>Set normal, selected, and disabled background graphics</a:t>
            </a:r>
            <a:r>
              <a:rPr lang="en-US" baseline="0" dirty="0" smtClean="0"/>
              <a:t> on most fields</a:t>
            </a:r>
          </a:p>
          <a:p>
            <a:endParaRPr lang="en-US" baseline="0" dirty="0" smtClean="0"/>
          </a:p>
          <a:p>
            <a:r>
              <a:rPr lang="en-US" baseline="0" dirty="0" err="1" smtClean="0"/>
              <a:t>backgroundLeftCap</a:t>
            </a:r>
            <a:r>
              <a:rPr lang="en-US" baseline="0" dirty="0" smtClean="0"/>
              <a:t> / top cap define an area that won’t be stretched</a:t>
            </a:r>
          </a:p>
          <a:p>
            <a:r>
              <a:rPr lang="en-US" baseline="0" dirty="0" smtClean="0"/>
              <a:t>specifies a size in pixels that is the left/right or top/bottom non-stretched area</a:t>
            </a:r>
          </a:p>
          <a:p>
            <a:r>
              <a:rPr lang="en-US" baseline="0" dirty="0" smtClean="0"/>
              <a:t>middle is stretched to fill size of element</a:t>
            </a:r>
          </a:p>
          <a:p>
            <a:r>
              <a:rPr lang="en-US" baseline="0" dirty="0" smtClean="0"/>
              <a:t>background right cap is calculated as width – left cap – center 1px</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Hide keyboard with </a:t>
            </a:r>
            <a:r>
              <a:rPr lang="en-US" dirty="0" err="1" smtClean="0"/>
              <a:t>input.blur</a:t>
            </a:r>
            <a:r>
              <a:rPr lang="en-US" dirty="0" smtClean="0"/>
              <a:t>() or show with </a:t>
            </a:r>
            <a:r>
              <a:rPr lang="en-US" dirty="0" err="1" smtClean="0"/>
              <a:t>input.focus</a:t>
            </a:r>
            <a:r>
              <a:rPr lang="en-US" dirty="0" smtClean="0"/>
              <a:t>()</a:t>
            </a:r>
          </a:p>
          <a:p>
            <a:r>
              <a:rPr lang="en-US" dirty="0" smtClean="0"/>
              <a:t>There’s a native Android-only way to hide</a:t>
            </a:r>
            <a:r>
              <a:rPr lang="en-US" baseline="0" dirty="0" smtClean="0"/>
              <a:t> the keyboard programmatically, see the Kitchen Sink</a:t>
            </a:r>
            <a:endParaRPr lang="en-US" dirty="0" smtClean="0"/>
          </a:p>
          <a:p>
            <a:r>
              <a:rPr lang="en-US" dirty="0" smtClean="0"/>
              <a:t>No way to tell if the keyboard is showing – native OS limitation</a:t>
            </a:r>
          </a:p>
          <a:p>
            <a:endParaRPr lang="en-US" dirty="0" smtClean="0"/>
          </a:p>
          <a:p>
            <a:r>
              <a:rPr lang="en-US" dirty="0" smtClean="0"/>
              <a:t>Suppressing return – to get new lines in </a:t>
            </a:r>
            <a:r>
              <a:rPr lang="en-US" dirty="0" err="1" smtClean="0"/>
              <a:t>textarea</a:t>
            </a:r>
            <a:endParaRPr lang="en-US" dirty="0" smtClean="0"/>
          </a:p>
          <a:p>
            <a:r>
              <a:rPr lang="en-US" dirty="0" smtClean="0"/>
              <a:t>Add </a:t>
            </a:r>
            <a:r>
              <a:rPr lang="en-US" dirty="0" err="1" smtClean="0"/>
              <a:t>suppressReturn:false</a:t>
            </a:r>
            <a:r>
              <a:rPr lang="en-US" baseline="0" dirty="0" smtClean="0"/>
              <a:t> to field</a:t>
            </a:r>
            <a:endParaRPr lang="en-US" dirty="0" smtClean="0"/>
          </a:p>
          <a:p>
            <a:endParaRPr lang="en-US" dirty="0" smtClean="0"/>
          </a:p>
          <a:p>
            <a:r>
              <a:rPr lang="en-US" dirty="0" smtClean="0"/>
              <a:t>Prevent keyboard</a:t>
            </a:r>
            <a:r>
              <a:rPr lang="en-US" baseline="0" dirty="0" smtClean="0"/>
              <a:t> covering input:</a:t>
            </a:r>
          </a:p>
          <a:p>
            <a:pPr marL="171450" indent="-171450">
              <a:buFont typeface="Arial"/>
              <a:buChar char="•"/>
            </a:pPr>
            <a:r>
              <a:rPr lang="en-US" baseline="0" dirty="0" smtClean="0"/>
              <a:t>Put input fields into a scroll view</a:t>
            </a:r>
          </a:p>
          <a:p>
            <a:pPr marL="171450" indent="-171450">
              <a:buFont typeface="Arial"/>
              <a:buChar char="•"/>
            </a:pPr>
            <a:r>
              <a:rPr lang="en-US" baseline="0" dirty="0" smtClean="0"/>
              <a:t>Android only: use the </a:t>
            </a:r>
            <a:r>
              <a:rPr lang="en-US" dirty="0" smtClean="0"/>
              <a:t>SOFT_INPUT_ADJUST_PAN constant</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a:t>
            </a:r>
            <a:r>
              <a:rPr lang="en-US" baseline="0" dirty="0" smtClean="0"/>
              <a:t> type slide</a:t>
            </a:r>
          </a:p>
          <a:p>
            <a:r>
              <a:rPr lang="en-US" baseline="0" dirty="0" smtClean="0"/>
              <a:t>Details on upcoming slides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Keyboard types</a:t>
            </a:r>
          </a:p>
          <a:p>
            <a:endParaRPr lang="en-US" dirty="0" smtClean="0"/>
          </a:p>
          <a:p>
            <a:r>
              <a:rPr lang="en-US" dirty="0" smtClean="0"/>
              <a:t>Set on text field or text area with </a:t>
            </a:r>
            <a:r>
              <a:rPr lang="en-US" dirty="0" err="1" smtClean="0"/>
              <a:t>keyboardType</a:t>
            </a:r>
            <a:r>
              <a:rPr lang="en-US" dirty="0" smtClean="0"/>
              <a:t> =  </a:t>
            </a:r>
            <a:r>
              <a:rPr lang="en-US" dirty="0" err="1" smtClean="0"/>
              <a:t>Ti.UI.type_name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Differences are subtle</a:t>
            </a:r>
          </a:p>
          <a:p>
            <a:r>
              <a:rPr lang="en-US" dirty="0" err="1" smtClean="0"/>
              <a:t>Numbers_Punctuation</a:t>
            </a:r>
            <a:r>
              <a:rPr lang="en-US" baseline="0" dirty="0" smtClean="0"/>
              <a:t> and </a:t>
            </a:r>
            <a:r>
              <a:rPr lang="en-US" baseline="0" dirty="0" err="1" smtClean="0"/>
              <a:t>Namephone_Pad</a:t>
            </a:r>
            <a:r>
              <a:rPr lang="en-US" baseline="0" dirty="0" smtClean="0"/>
              <a:t> are the same</a:t>
            </a:r>
          </a:p>
          <a:p>
            <a:r>
              <a:rPr lang="en-US" baseline="0" dirty="0" err="1" smtClean="0"/>
              <a:t>Decimal_Pad</a:t>
            </a:r>
            <a:r>
              <a:rPr lang="en-US" baseline="0" dirty="0" smtClean="0"/>
              <a:t> not supported</a:t>
            </a:r>
          </a:p>
          <a:p>
            <a:endParaRPr lang="en-US" baseline="0" dirty="0" smtClean="0"/>
          </a:p>
          <a:p>
            <a:r>
              <a:rPr lang="en-US" baseline="0" dirty="0" smtClean="0"/>
              <a:t>Carrier themes will likely change the appearance of these</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field.returnKeyType</a:t>
            </a:r>
            <a:r>
              <a:rPr lang="en-US" dirty="0" smtClean="0"/>
              <a:t> = </a:t>
            </a:r>
            <a:r>
              <a:rPr lang="en-US" dirty="0" err="1" smtClean="0"/>
              <a:t>Ti.UI.RETURNKEY_</a:t>
            </a:r>
            <a:r>
              <a:rPr lang="en-US" i="1" dirty="0" err="1" smtClean="0"/>
              <a:t>type</a:t>
            </a:r>
            <a:endParaRPr lang="en-US" i="1" dirty="0" smtClean="0"/>
          </a:p>
          <a:p>
            <a:endParaRPr lang="en-US" dirty="0" smtClean="0"/>
          </a:p>
          <a:p>
            <a:r>
              <a:rPr lang="en-US" dirty="0" smtClean="0"/>
              <a:t>Return</a:t>
            </a:r>
            <a:r>
              <a:rPr lang="en-US" baseline="0" dirty="0" smtClean="0"/>
              <a:t> key options</a:t>
            </a:r>
          </a:p>
          <a:p>
            <a:r>
              <a:rPr lang="en-US" baseline="0" dirty="0" smtClean="0"/>
              <a:t>Changes label and user expectation</a:t>
            </a:r>
          </a:p>
          <a:p>
            <a:r>
              <a:rPr lang="en-US" baseline="0" dirty="0" smtClean="0"/>
              <a:t>When button is tapped, the return event of the input field is fired</a:t>
            </a:r>
          </a:p>
          <a:p>
            <a:endParaRPr lang="en-US" baseline="0" dirty="0" smtClean="0"/>
          </a:p>
          <a:p>
            <a:r>
              <a:rPr lang="en-US" baseline="0" dirty="0" smtClean="0"/>
              <a:t>Hint: you could capture return event and move focus to next field in a long form</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327390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11/4/11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11/4/11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11/4/11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11/4/11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11/4/11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11/4/11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22.png"/><Relationship Id="rId8" Type="http://schemas.openxmlformats.org/officeDocument/2006/relationships/image" Target="../media/image17.png"/><Relationship Id="rId9"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5" name="Group 4"/>
          <p:cNvGrpSpPr/>
          <p:nvPr/>
        </p:nvGrpSpPr>
        <p:grpSpPr>
          <a:xfrm>
            <a:off x="-40106" y="1640564"/>
            <a:ext cx="8915400" cy="3352800"/>
            <a:chOff x="-40106" y="1640564"/>
            <a:chExt cx="8915400" cy="3352800"/>
          </a:xfrm>
        </p:grpSpPr>
        <p:pic>
          <p:nvPicPr>
            <p:cNvPr id="6"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06" y="1640564"/>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23882" y="1792964"/>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17413" name="Title 11"/>
          <p:cNvSpPr txBox="1">
            <a:spLocks/>
          </p:cNvSpPr>
          <p:nvPr/>
        </p:nvSpPr>
        <p:spPr bwMode="auto">
          <a:xfrm>
            <a:off x="762000" y="263978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i="1" dirty="0" smtClean="0">
                <a:solidFill>
                  <a:srgbClr val="122956"/>
                </a:solidFill>
                <a:cs typeface="Trebuchet MS" charset="0"/>
              </a:rPr>
              <a:t>User Input Collection</a:t>
            </a:r>
            <a:br>
              <a:rPr lang="en-US" sz="4000" b="1" i="1" dirty="0" smtClean="0">
                <a:solidFill>
                  <a:srgbClr val="122956"/>
                </a:solidFill>
                <a:cs typeface="Trebuchet MS" charset="0"/>
              </a:rPr>
            </a:br>
            <a:r>
              <a:rPr lang="en-US" sz="2800" i="1" dirty="0">
                <a:solidFill>
                  <a:srgbClr val="122956"/>
                </a:solidFill>
                <a:effectLst>
                  <a:innerShdw blurRad="63500" dist="50800" dir="13500000">
                    <a:prstClr val="black">
                      <a:alpha val="50000"/>
                    </a:prstClr>
                  </a:innerShdw>
                </a:effectLst>
                <a:latin typeface="Trebuchet MS"/>
                <a:ea typeface="Hiragino Sans GB W6" charset="0"/>
              </a:rPr>
              <a:t>Advanced Titanium Mobile Development</a:t>
            </a:r>
            <a:endParaRPr lang="en-US" sz="4000" b="1" i="1" dirty="0">
              <a:solidFill>
                <a:srgbClr val="122956"/>
              </a:solidFill>
              <a:cs typeface="Trebuchet MS"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Toolbars</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only feature</a:t>
            </a:r>
          </a:p>
        </p:txBody>
      </p:sp>
      <p:pic>
        <p:nvPicPr>
          <p:cNvPr id="4" name="Picture 3" descr="Screenshot_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44" y="1898650"/>
            <a:ext cx="2641600" cy="37973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03766" y="2101500"/>
            <a:ext cx="5281489" cy="3446072"/>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nSpc>
                <a:spcPct val="120000"/>
              </a:lnSpc>
            </a:pPr>
            <a:r>
              <a:rPr lang="en-US" sz="1400" dirty="0" err="1">
                <a:solidFill>
                  <a:srgbClr val="122956"/>
                </a:solidFill>
              </a:rPr>
              <a:t>var</a:t>
            </a:r>
            <a:r>
              <a:rPr lang="en-US" sz="1400" dirty="0">
                <a:solidFill>
                  <a:srgbClr val="122956"/>
                </a:solidFill>
              </a:rPr>
              <a:t> </a:t>
            </a:r>
            <a:r>
              <a:rPr lang="en-US" sz="1400" dirty="0" err="1">
                <a:solidFill>
                  <a:srgbClr val="122956"/>
                </a:solidFill>
              </a:rPr>
              <a:t>textfield</a:t>
            </a:r>
            <a:r>
              <a:rPr lang="en-US" sz="1400" dirty="0">
                <a:solidFill>
                  <a:srgbClr val="122956"/>
                </a:solidFill>
              </a:rPr>
              <a:t> = </a:t>
            </a:r>
            <a:r>
              <a:rPr lang="en-US" sz="1400" dirty="0" err="1">
                <a:solidFill>
                  <a:srgbClr val="122956"/>
                </a:solidFill>
              </a:rPr>
              <a:t>Titanium.UI.createTextField</a:t>
            </a:r>
            <a:r>
              <a:rPr lang="en-US" sz="1400" dirty="0">
                <a:solidFill>
                  <a:srgbClr val="122956"/>
                </a:solidFill>
              </a:rPr>
              <a:t>({</a:t>
            </a:r>
          </a:p>
          <a:p>
            <a:pPr>
              <a:lnSpc>
                <a:spcPct val="120000"/>
              </a:lnSpc>
            </a:pPr>
            <a:r>
              <a:rPr lang="en-US" sz="1400" dirty="0">
                <a:solidFill>
                  <a:srgbClr val="122956"/>
                </a:solidFill>
              </a:rPr>
              <a:t>	color:'#336699',</a:t>
            </a:r>
          </a:p>
          <a:p>
            <a:pPr>
              <a:lnSpc>
                <a:spcPct val="120000"/>
              </a:lnSpc>
            </a:pPr>
            <a:r>
              <a:rPr lang="en-US" sz="1400" dirty="0">
                <a:solidFill>
                  <a:srgbClr val="122956"/>
                </a:solidFill>
              </a:rPr>
              <a:t>	</a:t>
            </a:r>
            <a:r>
              <a:rPr lang="en-US" sz="1400" dirty="0" err="1">
                <a:solidFill>
                  <a:srgbClr val="122956"/>
                </a:solidFill>
              </a:rPr>
              <a:t>value:'Focus</a:t>
            </a:r>
            <a:r>
              <a:rPr lang="en-US" sz="1400" dirty="0">
                <a:solidFill>
                  <a:srgbClr val="122956"/>
                </a:solidFill>
              </a:rPr>
              <a:t> to see keyboard w/ toolbar',</a:t>
            </a:r>
          </a:p>
          <a:p>
            <a:pPr>
              <a:lnSpc>
                <a:spcPct val="120000"/>
              </a:lnSpc>
            </a:pPr>
            <a:r>
              <a:rPr lang="en-US" sz="1400" dirty="0">
                <a:solidFill>
                  <a:srgbClr val="122956"/>
                </a:solidFill>
              </a:rPr>
              <a:t>	height:35,</a:t>
            </a:r>
          </a:p>
          <a:p>
            <a:pPr>
              <a:lnSpc>
                <a:spcPct val="120000"/>
              </a:lnSpc>
            </a:pPr>
            <a:r>
              <a:rPr lang="en-US" sz="1400" dirty="0">
                <a:solidFill>
                  <a:srgbClr val="122956"/>
                </a:solidFill>
              </a:rPr>
              <a:t>	width:300,</a:t>
            </a:r>
          </a:p>
          <a:p>
            <a:pPr>
              <a:lnSpc>
                <a:spcPct val="120000"/>
              </a:lnSpc>
            </a:pPr>
            <a:r>
              <a:rPr lang="en-US" sz="1400" dirty="0">
                <a:solidFill>
                  <a:srgbClr val="122956"/>
                </a:solidFill>
              </a:rPr>
              <a:t>	top:10,</a:t>
            </a:r>
          </a:p>
          <a:p>
            <a:pPr>
              <a:lnSpc>
                <a:spcPct val="120000"/>
              </a:lnSpc>
            </a:pPr>
            <a:r>
              <a:rPr lang="en-US" sz="1400" dirty="0">
                <a:solidFill>
                  <a:srgbClr val="122956"/>
                </a:solidFill>
              </a:rPr>
              <a:t>	</a:t>
            </a:r>
            <a:r>
              <a:rPr lang="en-US" sz="1400" dirty="0" err="1">
                <a:solidFill>
                  <a:srgbClr val="122956"/>
                </a:solidFill>
              </a:rPr>
              <a:t>borderStyle:Titanium.UI.INPUT_BORDERSTYLE_ROUNDED</a:t>
            </a:r>
            <a:r>
              <a:rPr lang="en-US" sz="1400" dirty="0">
                <a:solidFill>
                  <a:srgbClr val="122956"/>
                </a:solidFill>
              </a:rPr>
              <a:t>,</a:t>
            </a:r>
          </a:p>
          <a:p>
            <a:pPr>
              <a:lnSpc>
                <a:spcPct val="120000"/>
              </a:lnSpc>
            </a:pPr>
            <a:r>
              <a:rPr lang="en-US" sz="1400" dirty="0">
                <a:solidFill>
                  <a:srgbClr val="122956"/>
                </a:solidFill>
              </a:rPr>
              <a:t>	</a:t>
            </a:r>
            <a:r>
              <a:rPr lang="en-US" sz="1400" b="1" dirty="0" err="1">
                <a:solidFill>
                  <a:srgbClr val="122956"/>
                </a:solidFill>
              </a:rPr>
              <a:t>keyboardToolbar</a:t>
            </a:r>
            <a:r>
              <a:rPr lang="en-US" sz="1400" b="1" dirty="0">
                <a:solidFill>
                  <a:srgbClr val="122956"/>
                </a:solidFill>
              </a:rPr>
              <a:t>:[</a:t>
            </a:r>
            <a:r>
              <a:rPr lang="en-US" sz="1400" b="1" dirty="0" err="1">
                <a:solidFill>
                  <a:srgbClr val="122956"/>
                </a:solidFill>
              </a:rPr>
              <a:t>flexSpace,camera</a:t>
            </a:r>
            <a:r>
              <a:rPr lang="en-US" sz="1400" b="1" dirty="0">
                <a:solidFill>
                  <a:srgbClr val="122956"/>
                </a:solidFill>
              </a:rPr>
              <a:t>, </a:t>
            </a:r>
            <a:r>
              <a:rPr lang="en-US" sz="1400" b="1" dirty="0" err="1">
                <a:solidFill>
                  <a:srgbClr val="122956"/>
                </a:solidFill>
              </a:rPr>
              <a:t>flexSpace</a:t>
            </a:r>
            <a:r>
              <a:rPr lang="en-US" sz="1400" b="1" dirty="0" smtClean="0">
                <a:solidFill>
                  <a:srgbClr val="122956"/>
                </a:solidFill>
              </a:rPr>
              <a:t>, </a:t>
            </a:r>
            <a:r>
              <a:rPr lang="en-US" sz="1400" b="1" dirty="0" err="1" smtClean="0">
                <a:solidFill>
                  <a:srgbClr val="122956"/>
                </a:solidFill>
              </a:rPr>
              <a:t>tf</a:t>
            </a:r>
            <a:r>
              <a:rPr lang="en-US" sz="1400" b="1" dirty="0" smtClean="0">
                <a:solidFill>
                  <a:srgbClr val="122956"/>
                </a:solidFill>
              </a:rPr>
              <a:t>,</a:t>
            </a:r>
          </a:p>
          <a:p>
            <a:pPr>
              <a:lnSpc>
                <a:spcPct val="120000"/>
              </a:lnSpc>
            </a:pPr>
            <a:r>
              <a:rPr lang="en-US" sz="1400" b="1" dirty="0">
                <a:solidFill>
                  <a:srgbClr val="122956"/>
                </a:solidFill>
              </a:rPr>
              <a:t> </a:t>
            </a:r>
            <a:r>
              <a:rPr lang="en-US" sz="1400" b="1" dirty="0" smtClean="0">
                <a:solidFill>
                  <a:srgbClr val="122956"/>
                </a:solidFill>
              </a:rPr>
              <a:t>                  </a:t>
            </a:r>
            <a:r>
              <a:rPr lang="en-US" sz="1400" b="1" dirty="0" err="1" smtClean="0">
                <a:solidFill>
                  <a:srgbClr val="122956"/>
                </a:solidFill>
              </a:rPr>
              <a:t>flexSpace</a:t>
            </a:r>
            <a:r>
              <a:rPr lang="en-US" sz="1400" b="1" dirty="0">
                <a:solidFill>
                  <a:srgbClr val="122956"/>
                </a:solidFill>
              </a:rPr>
              <a:t>, </a:t>
            </a:r>
            <a:r>
              <a:rPr lang="en-US" sz="1400" b="1" dirty="0" err="1">
                <a:solidFill>
                  <a:srgbClr val="122956"/>
                </a:solidFill>
              </a:rPr>
              <a:t>send,flexSpace</a:t>
            </a:r>
            <a:r>
              <a:rPr lang="en-US" sz="1400" b="1" dirty="0">
                <a:solidFill>
                  <a:srgbClr val="122956"/>
                </a:solidFill>
              </a:rPr>
              <a:t>],</a:t>
            </a:r>
          </a:p>
          <a:p>
            <a:pPr>
              <a:lnSpc>
                <a:spcPct val="120000"/>
              </a:lnSpc>
            </a:pPr>
            <a:r>
              <a:rPr lang="en-US" sz="1400" b="1" dirty="0">
                <a:solidFill>
                  <a:srgbClr val="122956"/>
                </a:solidFill>
              </a:rPr>
              <a:t>	</a:t>
            </a:r>
            <a:r>
              <a:rPr lang="en-US" sz="1400" b="1" dirty="0" err="1">
                <a:solidFill>
                  <a:srgbClr val="122956"/>
                </a:solidFill>
              </a:rPr>
              <a:t>keyboardToolbarColor</a:t>
            </a:r>
            <a:r>
              <a:rPr lang="en-US" sz="1400" b="1" dirty="0">
                <a:solidFill>
                  <a:srgbClr val="122956"/>
                </a:solidFill>
              </a:rPr>
              <a:t>: '#999',	</a:t>
            </a:r>
          </a:p>
          <a:p>
            <a:pPr>
              <a:lnSpc>
                <a:spcPct val="120000"/>
              </a:lnSpc>
            </a:pPr>
            <a:r>
              <a:rPr lang="en-US" sz="1400" b="1" dirty="0">
                <a:solidFill>
                  <a:srgbClr val="122956"/>
                </a:solidFill>
              </a:rPr>
              <a:t>	</a:t>
            </a:r>
            <a:r>
              <a:rPr lang="en-US" sz="1400" b="1" dirty="0" err="1">
                <a:solidFill>
                  <a:srgbClr val="122956"/>
                </a:solidFill>
              </a:rPr>
              <a:t>keyboardToolbarHeight</a:t>
            </a:r>
            <a:r>
              <a:rPr lang="en-US" sz="1400" b="1" dirty="0">
                <a:solidFill>
                  <a:srgbClr val="122956"/>
                </a:solidFill>
              </a:rPr>
              <a:t>: 40</a:t>
            </a:r>
          </a:p>
          <a:p>
            <a:pPr>
              <a:lnSpc>
                <a:spcPct val="120000"/>
              </a:lnSpc>
            </a:pPr>
            <a:r>
              <a:rPr lang="en-US" sz="1400" dirty="0">
                <a:solidFill>
                  <a:srgbClr val="122956"/>
                </a:solidFill>
              </a:rPr>
              <a:t>});</a:t>
            </a:r>
          </a:p>
          <a:p>
            <a:pPr>
              <a:lnSpc>
                <a:spcPct val="120000"/>
              </a:lnSpc>
            </a:pPr>
            <a:endParaRPr lang="en-US" sz="1400" dirty="0">
              <a:solidFill>
                <a:srgbClr val="122956"/>
              </a:solidFill>
            </a:endParaRPr>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036031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Web Views and HTML Forms</a:t>
            </a:r>
            <a:endParaRPr lang="en-US" dirty="0"/>
          </a:p>
        </p:txBody>
      </p:sp>
      <p:sp>
        <p:nvSpPr>
          <p:cNvPr id="3" name="Content Placeholder 2"/>
          <p:cNvSpPr>
            <a:spLocks noGrp="1"/>
          </p:cNvSpPr>
          <p:nvPr>
            <p:ph idx="1"/>
          </p:nvPr>
        </p:nvSpPr>
        <p:spPr/>
        <p:txBody>
          <a:bodyPr/>
          <a:lstStyle/>
          <a:p>
            <a:r>
              <a:rPr lang="en-US" dirty="0" smtClean="0"/>
              <a:t>HTML is built for forms</a:t>
            </a:r>
          </a:p>
          <a:p>
            <a:endParaRPr lang="en-US" dirty="0"/>
          </a:p>
          <a:p>
            <a:r>
              <a:rPr lang="en-US" dirty="0" smtClean="0"/>
              <a:t>Great automatic support for scrolling and “tabbing” between fields</a:t>
            </a:r>
          </a:p>
          <a:p>
            <a:endParaRPr lang="en-US" dirty="0"/>
          </a:p>
          <a:p>
            <a:r>
              <a:rPr lang="en-US" dirty="0" smtClean="0"/>
              <a:t>HTML 5 form validation</a:t>
            </a:r>
          </a:p>
          <a:p>
            <a:endParaRPr lang="en-US" dirty="0"/>
          </a:p>
          <a:p>
            <a:r>
              <a:rPr lang="en-US" dirty="0" smtClean="0"/>
              <a:t>Demo: Embedded </a:t>
            </a:r>
            <a:r>
              <a:rPr lang="en-US" dirty="0" err="1" smtClean="0"/>
              <a:t>WebView</a:t>
            </a:r>
            <a:r>
              <a:rPr lang="en-US" dirty="0" smtClean="0"/>
              <a:t> form</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959996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Use an HTML form and a </a:t>
            </a:r>
            <a:r>
              <a:rPr lang="en-US" dirty="0" err="1" smtClean="0"/>
              <a:t>WebView</a:t>
            </a:r>
            <a:r>
              <a:rPr lang="en-US" dirty="0" smtClean="0"/>
              <a:t> for data entry</a:t>
            </a:r>
          </a:p>
          <a:p>
            <a:endParaRPr lang="en-US" dirty="0"/>
          </a:p>
          <a:p>
            <a:r>
              <a:rPr lang="en-US" dirty="0" smtClean="0"/>
              <a:t>Set appropriate keyboard types for each field</a:t>
            </a:r>
          </a:p>
          <a:p>
            <a:endParaRPr lang="en-US" dirty="0"/>
          </a:p>
          <a:p>
            <a:r>
              <a:rPr lang="en-US" dirty="0" smtClean="0"/>
              <a:t>Transmit collected data back to native land so data can be saved to a database</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772366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854042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Skin and style native components</a:t>
            </a:r>
          </a:p>
          <a:p>
            <a:endParaRPr lang="en-US" dirty="0"/>
          </a:p>
          <a:p>
            <a:r>
              <a:rPr lang="en-US" dirty="0" smtClean="0"/>
              <a:t>Handle keyboard and layout issues</a:t>
            </a:r>
          </a:p>
          <a:p>
            <a:endParaRPr lang="en-US" dirty="0" smtClean="0"/>
          </a:p>
          <a:p>
            <a:r>
              <a:rPr lang="en-US" dirty="0" smtClean="0"/>
              <a:t>Keyboard customization</a:t>
            </a:r>
            <a:endParaRPr lang="en-US" dirty="0"/>
          </a:p>
          <a:p>
            <a:endParaRPr lang="en-US" dirty="0"/>
          </a:p>
          <a:p>
            <a:r>
              <a:rPr lang="en-US" dirty="0" smtClean="0"/>
              <a:t>Using Web Views and HTML forms for input collection</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Input Components</a:t>
            </a:r>
            <a:endParaRPr lang="en-US" dirty="0"/>
          </a:p>
        </p:txBody>
      </p:sp>
      <p:sp>
        <p:nvSpPr>
          <p:cNvPr id="3" name="Content Placeholder 2"/>
          <p:cNvSpPr>
            <a:spLocks noGrp="1"/>
          </p:cNvSpPr>
          <p:nvPr>
            <p:ph idx="1"/>
          </p:nvPr>
        </p:nvSpPr>
        <p:spPr/>
        <p:txBody>
          <a:bodyPr/>
          <a:lstStyle/>
          <a:p>
            <a:r>
              <a:rPr lang="en-US" dirty="0" smtClean="0"/>
              <a:t>Sizing input elements</a:t>
            </a:r>
          </a:p>
          <a:p>
            <a:endParaRPr lang="en-US" dirty="0"/>
          </a:p>
          <a:p>
            <a:r>
              <a:rPr lang="en-US" dirty="0" smtClean="0"/>
              <a:t>Positioning input elements</a:t>
            </a:r>
          </a:p>
          <a:p>
            <a:endParaRPr lang="en-US" dirty="0"/>
          </a:p>
          <a:p>
            <a:r>
              <a:rPr lang="en-US" dirty="0" err="1" smtClean="0"/>
              <a:t>hintText</a:t>
            </a:r>
            <a:endParaRPr lang="en-US" dirty="0" smtClean="0"/>
          </a:p>
          <a:p>
            <a:endParaRPr lang="en-US" dirty="0"/>
          </a:p>
          <a:p>
            <a:r>
              <a:rPr lang="en-US" dirty="0" err="1" smtClean="0"/>
              <a:t>clearOnEdit</a:t>
            </a:r>
            <a:r>
              <a:rPr lang="en-US" dirty="0" smtClean="0"/>
              <a:t> </a:t>
            </a:r>
          </a:p>
          <a:p>
            <a:endParaRPr lang="en-US" dirty="0"/>
          </a:p>
          <a:p>
            <a:r>
              <a:rPr lang="en-US" dirty="0" err="1"/>
              <a:t>Autocorrection</a:t>
            </a:r>
            <a:r>
              <a:rPr lang="en-US" dirty="0"/>
              <a:t> and </a:t>
            </a:r>
            <a:r>
              <a:rPr lang="en-US" dirty="0" err="1"/>
              <a:t>autocapitalization</a:t>
            </a:r>
            <a:endParaRPr lang="en-US" dirty="0"/>
          </a:p>
          <a:p>
            <a:endParaRPr lang="en-US" dirty="0" smtClean="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Input Components, continued</a:t>
            </a:r>
            <a:endParaRPr lang="en-US" dirty="0"/>
          </a:p>
        </p:txBody>
      </p:sp>
      <p:sp>
        <p:nvSpPr>
          <p:cNvPr id="3" name="Content Placeholder 2"/>
          <p:cNvSpPr>
            <a:spLocks noGrp="1"/>
          </p:cNvSpPr>
          <p:nvPr>
            <p:ph idx="1"/>
          </p:nvPr>
        </p:nvSpPr>
        <p:spPr>
          <a:xfrm>
            <a:off x="457200" y="1349853"/>
            <a:ext cx="8229600" cy="4525963"/>
          </a:xfrm>
        </p:spPr>
        <p:txBody>
          <a:bodyPr/>
          <a:lstStyle/>
          <a:p>
            <a:r>
              <a:rPr lang="en-US" dirty="0"/>
              <a:t>Background colors and gradients</a:t>
            </a:r>
          </a:p>
          <a:p>
            <a:endParaRPr lang="en-US" dirty="0" smtClean="0"/>
          </a:p>
          <a:p>
            <a:r>
              <a:rPr lang="en-US" dirty="0" smtClean="0"/>
              <a:t>Background graphics</a:t>
            </a:r>
          </a:p>
          <a:p>
            <a:endParaRPr lang="en-US" dirty="0"/>
          </a:p>
          <a:p>
            <a:r>
              <a:rPr lang="en-US" dirty="0" err="1" smtClean="0"/>
              <a:t>backgroundLeftCap</a:t>
            </a:r>
            <a:r>
              <a:rPr lang="en-US" dirty="0" smtClean="0"/>
              <a:t>, </a:t>
            </a:r>
            <a:r>
              <a:rPr lang="en-US" dirty="0" err="1" smtClean="0"/>
              <a:t>backgroundTopCap</a:t>
            </a:r>
            <a:endParaRPr lang="en-US" dirty="0" smtClean="0"/>
          </a:p>
        </p:txBody>
      </p:sp>
      <p:grpSp>
        <p:nvGrpSpPr>
          <p:cNvPr id="20" name="Group 19"/>
          <p:cNvGrpSpPr/>
          <p:nvPr/>
        </p:nvGrpSpPr>
        <p:grpSpPr>
          <a:xfrm>
            <a:off x="2926445" y="4301185"/>
            <a:ext cx="4071615" cy="2022857"/>
            <a:chOff x="2926445" y="4301185"/>
            <a:chExt cx="4071615" cy="2022857"/>
          </a:xfrm>
        </p:grpSpPr>
        <p:pic>
          <p:nvPicPr>
            <p:cNvPr id="4" name="Picture 3"/>
            <p:cNvPicPr>
              <a:picLocks noChangeAspect="1"/>
            </p:cNvPicPr>
            <p:nvPr/>
          </p:nvPicPr>
          <p:blipFill>
            <a:blip r:embed="rId3"/>
            <a:stretch>
              <a:fillRect/>
            </a:stretch>
          </p:blipFill>
          <p:spPr>
            <a:xfrm>
              <a:off x="3149278" y="4436497"/>
              <a:ext cx="2845444" cy="948482"/>
            </a:xfrm>
            <a:prstGeom prst="rect">
              <a:avLst/>
            </a:prstGeom>
          </p:spPr>
        </p:pic>
        <p:grpSp>
          <p:nvGrpSpPr>
            <p:cNvPr id="19" name="Group 18"/>
            <p:cNvGrpSpPr/>
            <p:nvPr/>
          </p:nvGrpSpPr>
          <p:grpSpPr>
            <a:xfrm>
              <a:off x="4498971" y="4301185"/>
              <a:ext cx="166514" cy="1283528"/>
              <a:chOff x="4498972" y="3995401"/>
              <a:chExt cx="152400" cy="1876762"/>
            </a:xfrm>
          </p:grpSpPr>
          <p:cxnSp>
            <p:nvCxnSpPr>
              <p:cNvPr id="6" name="Straight Connector 5"/>
              <p:cNvCxnSpPr/>
              <p:nvPr/>
            </p:nvCxnSpPr>
            <p:spPr>
              <a:xfrm>
                <a:off x="4498972" y="3995401"/>
                <a:ext cx="0" cy="187676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651372" y="3995401"/>
                <a:ext cx="0" cy="1876762"/>
              </a:xfrm>
              <a:prstGeom prst="line">
                <a:avLst/>
              </a:prstGeom>
            </p:spPr>
            <p:style>
              <a:lnRef idx="2">
                <a:schemeClr val="accent1"/>
              </a:lnRef>
              <a:fillRef idx="0">
                <a:schemeClr val="accent1"/>
              </a:fillRef>
              <a:effectRef idx="1">
                <a:schemeClr val="accent1"/>
              </a:effectRef>
              <a:fontRef idx="minor">
                <a:schemeClr val="tx1"/>
              </a:fontRef>
            </p:style>
          </p:cxnSp>
        </p:grpSp>
        <p:sp>
          <p:nvSpPr>
            <p:cNvPr id="8" name="Left Brace 7"/>
            <p:cNvSpPr/>
            <p:nvPr/>
          </p:nvSpPr>
          <p:spPr>
            <a:xfrm rot="16200000">
              <a:off x="3715319" y="5179819"/>
              <a:ext cx="136861" cy="1268944"/>
            </a:xfrm>
            <a:prstGeom prst="leftBrace">
              <a:avLst>
                <a:gd name="adj1" fmla="val 8333"/>
                <a:gd name="adj2" fmla="val 49687"/>
              </a:avLst>
            </a:prstGeom>
            <a:ln w="158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111130" y="6016265"/>
              <a:ext cx="1886930" cy="307777"/>
            </a:xfrm>
            <a:prstGeom prst="rect">
              <a:avLst/>
            </a:prstGeom>
            <a:noFill/>
          </p:spPr>
          <p:txBody>
            <a:bodyPr wrap="none" rtlCol="0">
              <a:spAutoFit/>
            </a:bodyPr>
            <a:lstStyle/>
            <a:p>
              <a:r>
                <a:rPr lang="en-US" sz="1400" dirty="0" smtClean="0"/>
                <a:t>Center 1px stretched</a:t>
              </a:r>
              <a:endParaRPr lang="en-US" dirty="0"/>
            </a:p>
          </p:txBody>
        </p:sp>
        <p:cxnSp>
          <p:nvCxnSpPr>
            <p:cNvPr id="11" name="Straight Arrow Connector 10"/>
            <p:cNvCxnSpPr/>
            <p:nvPr/>
          </p:nvCxnSpPr>
          <p:spPr>
            <a:xfrm>
              <a:off x="4577730" y="5643190"/>
              <a:ext cx="507637" cy="499718"/>
            </a:xfrm>
            <a:prstGeom prst="straightConnector1">
              <a:avLst/>
            </a:prstGeom>
            <a:ln w="15875">
              <a:headEnd type="arrow" w="sm" len="sm"/>
              <a:tailEnd type="non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926445" y="5912102"/>
              <a:ext cx="1739040" cy="307777"/>
            </a:xfrm>
            <a:prstGeom prst="rect">
              <a:avLst/>
            </a:prstGeom>
            <a:noFill/>
          </p:spPr>
          <p:txBody>
            <a:bodyPr wrap="none" rtlCol="0">
              <a:spAutoFit/>
            </a:bodyPr>
            <a:lstStyle/>
            <a:p>
              <a:r>
                <a:rPr lang="en-US" sz="1400" dirty="0" err="1" smtClean="0"/>
                <a:t>backgroundLeftCap</a:t>
              </a:r>
              <a:endParaRPr lang="en-US" dirty="0"/>
            </a:p>
          </p:txBody>
        </p:sp>
      </p:grpSp>
      <p:pic>
        <p:nvPicPr>
          <p:cNvPr id="21"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12206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xit" presetSubtype="0" fill="hold" nodeType="withEffect">
                                  <p:stCondLst>
                                    <p:cond delay="0"/>
                                  </p:stCondLst>
                                  <p:childTnLst>
                                    <p:animEffect transition="out" filter="dissolv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Keyboard and Layout Issues</a:t>
            </a:r>
            <a:endParaRPr lang="en-US" dirty="0"/>
          </a:p>
        </p:txBody>
      </p:sp>
      <p:sp>
        <p:nvSpPr>
          <p:cNvPr id="3" name="Content Placeholder 2"/>
          <p:cNvSpPr>
            <a:spLocks noGrp="1"/>
          </p:cNvSpPr>
          <p:nvPr>
            <p:ph idx="1"/>
          </p:nvPr>
        </p:nvSpPr>
        <p:spPr/>
        <p:txBody>
          <a:bodyPr/>
          <a:lstStyle/>
          <a:p>
            <a:r>
              <a:rPr lang="en-US" dirty="0" smtClean="0"/>
              <a:t>Hiding the keyboard – blur()</a:t>
            </a:r>
          </a:p>
          <a:p>
            <a:endParaRPr lang="en-US" dirty="0"/>
          </a:p>
          <a:p>
            <a:r>
              <a:rPr lang="en-US" dirty="0" smtClean="0"/>
              <a:t>Suppressing the return key</a:t>
            </a:r>
          </a:p>
          <a:p>
            <a:endParaRPr lang="en-US" dirty="0"/>
          </a:p>
          <a:p>
            <a:r>
              <a:rPr lang="en-US" dirty="0" smtClean="0"/>
              <a:t>Preventing the keyboard from covering an input</a:t>
            </a:r>
          </a:p>
        </p:txBody>
      </p:sp>
      <p:grpSp>
        <p:nvGrpSpPr>
          <p:cNvPr id="4" name="Group 3"/>
          <p:cNvGrpSpPr/>
          <p:nvPr/>
        </p:nvGrpSpPr>
        <p:grpSpPr>
          <a:xfrm>
            <a:off x="566055" y="3525931"/>
            <a:ext cx="5330083" cy="1006753"/>
            <a:chOff x="1769822" y="3489105"/>
            <a:chExt cx="5330083" cy="1006753"/>
          </a:xfrm>
        </p:grpSpPr>
        <p:sp>
          <p:nvSpPr>
            <p:cNvPr id="5" name="TextBox 4"/>
            <p:cNvSpPr txBox="1"/>
            <p:nvPr/>
          </p:nvSpPr>
          <p:spPr>
            <a:xfrm>
              <a:off x="1947334" y="3641778"/>
              <a:ext cx="5152571" cy="85408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500" dirty="0" smtClean="0">
                <a:latin typeface="Courier"/>
                <a:cs typeface="Courier"/>
              </a:endParaRPr>
            </a:p>
            <a:p>
              <a:r>
                <a:rPr lang="en-US" sz="1500" dirty="0" smtClean="0">
                  <a:latin typeface="Courier"/>
                  <a:cs typeface="Courier"/>
                </a:rPr>
                <a:t> </a:t>
              </a:r>
              <a:r>
                <a:rPr lang="en-US" dirty="0" smtClean="0">
                  <a:solidFill>
                    <a:srgbClr val="122956"/>
                  </a:solidFill>
                  <a:ea typeface="ＭＳ Ｐゴシック" charset="0"/>
                  <a:cs typeface="ＭＳ Ｐゴシック" charset="0"/>
                </a:rPr>
                <a:t>Put input fields into a scroll view</a:t>
              </a:r>
              <a:r>
                <a:rPr lang="en-US" sz="1500" dirty="0" smtClean="0">
                  <a:latin typeface="Courier"/>
                  <a:cs typeface="Courier"/>
                </a:rPr>
                <a:t> </a:t>
              </a:r>
              <a:endParaRPr lang="en-US" sz="1400" dirty="0">
                <a:solidFill>
                  <a:srgbClr val="122956"/>
                </a:solidFill>
                <a:latin typeface="Courier"/>
                <a:ea typeface="ＭＳ Ｐゴシック" charset="0"/>
                <a:cs typeface="Courier"/>
              </a:endParaRPr>
            </a:p>
            <a:p>
              <a:endParaRPr lang="en-US" sz="1050" dirty="0">
                <a:latin typeface="Courier"/>
                <a:cs typeface="Courier"/>
              </a:endParaRPr>
            </a:p>
          </p:txBody>
        </p:sp>
        <p:sp>
          <p:nvSpPr>
            <p:cNvPr id="6" name="Oval 5"/>
            <p:cNvSpPr/>
            <p:nvPr/>
          </p:nvSpPr>
          <p:spPr>
            <a:xfrm>
              <a:off x="1769822" y="3489105"/>
              <a:ext cx="355023" cy="339566"/>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3F4B53"/>
                  </a:solidFill>
                </a:rPr>
                <a:t>1</a:t>
              </a:r>
              <a:endParaRPr lang="en-US" sz="1400" dirty="0">
                <a:solidFill>
                  <a:srgbClr val="3F4B53"/>
                </a:solidFill>
              </a:endParaRPr>
            </a:p>
          </p:txBody>
        </p:sp>
      </p:grpSp>
      <p:grpSp>
        <p:nvGrpSpPr>
          <p:cNvPr id="8" name="Group 7"/>
          <p:cNvGrpSpPr/>
          <p:nvPr/>
        </p:nvGrpSpPr>
        <p:grpSpPr>
          <a:xfrm>
            <a:off x="566055" y="4604417"/>
            <a:ext cx="6802058" cy="1999332"/>
            <a:chOff x="1769822" y="3489105"/>
            <a:chExt cx="4667463" cy="1999332"/>
          </a:xfrm>
        </p:grpSpPr>
        <p:sp>
          <p:nvSpPr>
            <p:cNvPr id="9" name="TextBox 8"/>
            <p:cNvSpPr txBox="1"/>
            <p:nvPr/>
          </p:nvSpPr>
          <p:spPr>
            <a:xfrm>
              <a:off x="1891627" y="3641778"/>
              <a:ext cx="4545658" cy="184665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500" dirty="0" smtClean="0">
                <a:latin typeface="Courier"/>
                <a:cs typeface="Courier"/>
              </a:endParaRPr>
            </a:p>
            <a:p>
              <a:r>
                <a:rPr lang="en-US" sz="1500" dirty="0" smtClean="0">
                  <a:latin typeface="Courier"/>
                  <a:cs typeface="Courier"/>
                </a:rPr>
                <a:t> </a:t>
              </a:r>
              <a:r>
                <a:rPr lang="en-US" dirty="0" smtClean="0">
                  <a:solidFill>
                    <a:srgbClr val="122956"/>
                  </a:solidFill>
                  <a:ea typeface="ＭＳ Ｐゴシック" charset="0"/>
                  <a:cs typeface="ＭＳ Ｐゴシック" charset="0"/>
                </a:rPr>
                <a:t>Android-only:</a:t>
              </a:r>
            </a:p>
            <a:p>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Ti.UI.createWindow</a:t>
              </a:r>
              <a:r>
                <a:rPr lang="en-US" sz="1600" dirty="0" smtClean="0">
                  <a:solidFill>
                    <a:srgbClr val="122956"/>
                  </a:solidFill>
                  <a:latin typeface="Courier"/>
                  <a:ea typeface="ＭＳ Ｐゴシック" charset="0"/>
                  <a:cs typeface="Courier"/>
                </a:rPr>
                <a:t>({</a:t>
              </a:r>
            </a:p>
            <a:p>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softInputMode</a:t>
              </a:r>
              <a:r>
                <a:rPr lang="en-US" sz="1600" dirty="0">
                  <a:solidFill>
                    <a:srgbClr val="122956"/>
                  </a:solidFill>
                  <a:latin typeface="Courier"/>
                  <a:ea typeface="ＭＳ Ｐゴシック" charset="0"/>
                  <a:cs typeface="Courier"/>
                </a:rPr>
                <a:t>:(</a:t>
              </a:r>
              <a:r>
                <a:rPr lang="en-US" sz="1600" dirty="0" err="1">
                  <a:solidFill>
                    <a:srgbClr val="122956"/>
                  </a:solidFill>
                  <a:latin typeface="Courier"/>
                  <a:ea typeface="ＭＳ Ｐゴシック" charset="0"/>
                  <a:cs typeface="Courier"/>
                </a:rPr>
                <a:t>Ti.UI.Android</a:t>
              </a:r>
              <a:r>
                <a:rPr lang="en-US" sz="1600" dirty="0">
                  <a:solidFill>
                    <a:srgbClr val="122956"/>
                  </a:solidFill>
                  <a:latin typeface="Courier"/>
                  <a:ea typeface="ＭＳ Ｐゴシック" charset="0"/>
                  <a:cs typeface="Courier"/>
                </a:rPr>
                <a:t>) ? </a:t>
              </a:r>
              <a:r>
                <a:rPr lang="en-US" sz="1600" dirty="0" smtClean="0">
                  <a:solidFill>
                    <a:srgbClr val="122956"/>
                  </a:solidFill>
                  <a:latin typeface="Courier"/>
                  <a:ea typeface="ＭＳ Ｐゴシック" charset="0"/>
                  <a:cs typeface="Courier"/>
                </a:rPr>
                <a:t/>
              </a:r>
              <a:br>
                <a:rPr lang="en-US" sz="1600" dirty="0" smtClean="0">
                  <a:solidFill>
                    <a:srgbClr val="122956"/>
                  </a:solidFill>
                  <a:latin typeface="Courier"/>
                  <a:ea typeface="ＭＳ Ｐゴシック" charset="0"/>
                  <a:cs typeface="Courier"/>
                </a:rPr>
              </a:br>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Ti.UI.Android.SOFT_INPUT_ADJUST_PAN</a:t>
              </a:r>
              <a:r>
                <a:rPr lang="en-US" sz="1600" dirty="0" smtClean="0">
                  <a:solidFill>
                    <a:srgbClr val="122956"/>
                  </a:solidFill>
                  <a:latin typeface="Courier"/>
                  <a:ea typeface="ＭＳ Ｐゴシック" charset="0"/>
                  <a:cs typeface="Courier"/>
                </a:rPr>
                <a:t> </a:t>
              </a:r>
              <a:r>
                <a:rPr lang="en-US" sz="1600" dirty="0">
                  <a:solidFill>
                    <a:srgbClr val="122956"/>
                  </a:solidFill>
                  <a:latin typeface="Courier"/>
                  <a:ea typeface="ＭＳ Ｐゴシック" charset="0"/>
                  <a:cs typeface="Courier"/>
                </a:rPr>
                <a:t>: </a:t>
              </a:r>
              <a:r>
                <a:rPr lang="en-US" sz="1600" dirty="0" smtClean="0">
                  <a:solidFill>
                    <a:srgbClr val="122956"/>
                  </a:solidFill>
                  <a:latin typeface="Courier"/>
                  <a:ea typeface="ＭＳ Ｐゴシック" charset="0"/>
                  <a:cs typeface="Courier"/>
                </a:rPr>
                <a:t>‘’</a:t>
              </a:r>
            </a:p>
            <a:p>
              <a:r>
                <a:rPr lang="en-US" sz="1600" dirty="0" smtClean="0">
                  <a:solidFill>
                    <a:srgbClr val="122956"/>
                  </a:solidFill>
                  <a:latin typeface="Courier"/>
                  <a:ea typeface="ＭＳ Ｐゴシック" charset="0"/>
                  <a:cs typeface="Courier"/>
                </a:rPr>
                <a:t> });</a:t>
              </a:r>
            </a:p>
            <a:p>
              <a:endParaRPr lang="en-US" sz="1100" dirty="0">
                <a:latin typeface="Courier"/>
                <a:cs typeface="Courier"/>
              </a:endParaRPr>
            </a:p>
          </p:txBody>
        </p:sp>
        <p:sp>
          <p:nvSpPr>
            <p:cNvPr id="10" name="Oval 9"/>
            <p:cNvSpPr/>
            <p:nvPr/>
          </p:nvSpPr>
          <p:spPr>
            <a:xfrm>
              <a:off x="1769822" y="3489105"/>
              <a:ext cx="243611" cy="339566"/>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3F4B53"/>
                  </a:solidFill>
                </a:rPr>
                <a:t>2</a:t>
              </a:r>
              <a:endParaRPr lang="en-US" sz="1400" dirty="0">
                <a:solidFill>
                  <a:srgbClr val="3F4B53"/>
                </a:solidFill>
              </a:endParaRPr>
            </a:p>
          </p:txBody>
        </p:sp>
      </p:grpSp>
      <p:pic>
        <p:nvPicPr>
          <p:cNvPr id="11" name="Picture 36" descr="tv_adve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9" presetClass="exit" presetSubtype="0" fill="hold" nodeType="withEffect">
                                  <p:stCondLst>
                                    <p:cond delay="0"/>
                                  </p:stCondLst>
                                  <p:childTnLst>
                                    <p:animEffect transition="out" filter="dissolv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Customization</a:t>
            </a:r>
            <a:endParaRPr lang="en-US" dirty="0"/>
          </a:p>
        </p:txBody>
      </p:sp>
      <p:sp>
        <p:nvSpPr>
          <p:cNvPr id="3" name="Content Placeholder 2"/>
          <p:cNvSpPr>
            <a:spLocks noGrp="1"/>
          </p:cNvSpPr>
          <p:nvPr>
            <p:ph idx="1"/>
          </p:nvPr>
        </p:nvSpPr>
        <p:spPr/>
        <p:txBody>
          <a:bodyPr/>
          <a:lstStyle/>
          <a:p>
            <a:r>
              <a:rPr lang="en-US" dirty="0" smtClean="0"/>
              <a:t>Keyboard </a:t>
            </a:r>
            <a:r>
              <a:rPr lang="en-US" dirty="0" smtClean="0"/>
              <a:t>Type</a:t>
            </a:r>
          </a:p>
          <a:p>
            <a:r>
              <a:rPr lang="en-US" dirty="0"/>
              <a:t>	</a:t>
            </a:r>
            <a:r>
              <a:rPr lang="en-US" sz="2000" dirty="0" smtClean="0"/>
              <a:t>Set with </a:t>
            </a:r>
            <a:r>
              <a:rPr lang="en-US" sz="2000" dirty="0" err="1" smtClean="0">
                <a:latin typeface="Courier"/>
                <a:cs typeface="Courier"/>
              </a:rPr>
              <a:t>textfield.keyboardType</a:t>
            </a:r>
            <a:endParaRPr lang="en-US" dirty="0" smtClean="0">
              <a:latin typeface="Courier"/>
              <a:cs typeface="Courier"/>
            </a:endParaRPr>
          </a:p>
          <a:p>
            <a:endParaRPr lang="en-US" dirty="0"/>
          </a:p>
          <a:p>
            <a:r>
              <a:rPr lang="en-US" dirty="0" smtClean="0"/>
              <a:t>Assigning the Return key</a:t>
            </a:r>
          </a:p>
          <a:p>
            <a:r>
              <a:rPr lang="en-US" sz="2000" dirty="0"/>
              <a:t>	Set with </a:t>
            </a:r>
            <a:r>
              <a:rPr lang="en-US" sz="2000" dirty="0" err="1" smtClean="0">
                <a:latin typeface="Courier"/>
                <a:cs typeface="Courier"/>
              </a:rPr>
              <a:t>textfield.returnKeyType</a:t>
            </a:r>
            <a:endParaRPr lang="en-US" sz="2000" dirty="0">
              <a:latin typeface="Courier"/>
              <a:cs typeface="Courier"/>
            </a:endParaRPr>
          </a:p>
          <a:p>
            <a:endParaRPr lang="en-US" dirty="0"/>
          </a:p>
          <a:p>
            <a:r>
              <a:rPr lang="en-US" dirty="0" smtClean="0"/>
              <a:t>Keyboard Toolbars</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Types - </a:t>
            </a:r>
            <a:r>
              <a:rPr lang="en-US" dirty="0" err="1" smtClean="0"/>
              <a:t>iOS</a:t>
            </a:r>
            <a:endParaRPr lang="en-US" dirty="0"/>
          </a:p>
        </p:txBody>
      </p:sp>
      <p:grpSp>
        <p:nvGrpSpPr>
          <p:cNvPr id="28" name="Group 27"/>
          <p:cNvGrpSpPr/>
          <p:nvPr/>
        </p:nvGrpSpPr>
        <p:grpSpPr>
          <a:xfrm>
            <a:off x="679634" y="1318352"/>
            <a:ext cx="7844330" cy="1515745"/>
            <a:chOff x="679634" y="1318352"/>
            <a:chExt cx="7844330" cy="1515745"/>
          </a:xfrm>
        </p:grpSpPr>
        <p:pic>
          <p:nvPicPr>
            <p:cNvPr id="27" name="Picture 26" descr="Screenshot_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4" y="1325337"/>
              <a:ext cx="2235200" cy="1501775"/>
            </a:xfrm>
            <a:prstGeom prst="rect">
              <a:avLst/>
            </a:prstGeom>
          </p:spPr>
        </p:pic>
        <p:pic>
          <p:nvPicPr>
            <p:cNvPr id="7" name="Picture 6" descr="Screenshot_2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196" y="1325337"/>
              <a:ext cx="2235200" cy="1508760"/>
            </a:xfrm>
            <a:prstGeom prst="rect">
              <a:avLst/>
            </a:prstGeom>
          </p:spPr>
        </p:pic>
        <p:pic>
          <p:nvPicPr>
            <p:cNvPr id="9" name="Picture 8" descr="Screenshot_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4" y="1318352"/>
              <a:ext cx="2235200" cy="1508760"/>
            </a:xfrm>
            <a:prstGeom prst="rect">
              <a:avLst/>
            </a:prstGeom>
          </p:spPr>
        </p:pic>
      </p:grpSp>
      <p:grpSp>
        <p:nvGrpSpPr>
          <p:cNvPr id="17" name="Group 16"/>
          <p:cNvGrpSpPr/>
          <p:nvPr/>
        </p:nvGrpSpPr>
        <p:grpSpPr>
          <a:xfrm>
            <a:off x="2022481" y="3155918"/>
            <a:ext cx="5158637" cy="1501775"/>
            <a:chOff x="1789737" y="3144676"/>
            <a:chExt cx="5158637" cy="1501775"/>
          </a:xfrm>
        </p:grpSpPr>
        <p:pic>
          <p:nvPicPr>
            <p:cNvPr id="10" name="Picture 9" descr="Screenshot_2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9737" y="3144676"/>
              <a:ext cx="2235200" cy="1501775"/>
            </a:xfrm>
            <a:prstGeom prst="rect">
              <a:avLst/>
            </a:prstGeom>
          </p:spPr>
        </p:pic>
        <p:pic>
          <p:nvPicPr>
            <p:cNvPr id="12" name="Picture 11" descr="Screenshot_2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3174" y="3144676"/>
              <a:ext cx="2235200" cy="1501775"/>
            </a:xfrm>
            <a:prstGeom prst="rect">
              <a:avLst/>
            </a:prstGeom>
          </p:spPr>
        </p:pic>
      </p:grpSp>
      <p:grpSp>
        <p:nvGrpSpPr>
          <p:cNvPr id="16" name="Group 15"/>
          <p:cNvGrpSpPr/>
          <p:nvPr/>
        </p:nvGrpSpPr>
        <p:grpSpPr>
          <a:xfrm>
            <a:off x="728185" y="4986500"/>
            <a:ext cx="7747229" cy="1508760"/>
            <a:chOff x="451025" y="4880660"/>
            <a:chExt cx="7747229" cy="1508760"/>
          </a:xfrm>
        </p:grpSpPr>
        <p:pic>
          <p:nvPicPr>
            <p:cNvPr id="11" name="Picture 10" descr="Screenshot_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025" y="4880660"/>
              <a:ext cx="2235200" cy="1508760"/>
            </a:xfrm>
            <a:prstGeom prst="rect">
              <a:avLst/>
            </a:prstGeom>
          </p:spPr>
        </p:pic>
        <p:pic>
          <p:nvPicPr>
            <p:cNvPr id="13" name="Picture 12" descr="Screenshot_2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07039" y="4884153"/>
              <a:ext cx="2235200" cy="1501775"/>
            </a:xfrm>
            <a:prstGeom prst="rect">
              <a:avLst/>
            </a:prstGeom>
          </p:spPr>
        </p:pic>
        <p:pic>
          <p:nvPicPr>
            <p:cNvPr id="14" name="Picture 13" descr="Screenshot_27.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63054" y="4884153"/>
              <a:ext cx="2235200" cy="1501775"/>
            </a:xfrm>
            <a:prstGeom prst="rect">
              <a:avLst/>
            </a:prstGeom>
          </p:spPr>
        </p:pic>
      </p:grpSp>
      <p:sp>
        <p:nvSpPr>
          <p:cNvPr id="18" name="TextBox 17"/>
          <p:cNvSpPr txBox="1"/>
          <p:nvPr/>
        </p:nvSpPr>
        <p:spPr>
          <a:xfrm>
            <a:off x="983863" y="1216027"/>
            <a:ext cx="1570262"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smtClean="0">
                <a:solidFill>
                  <a:srgbClr val="122956"/>
                </a:solidFill>
              </a:rPr>
              <a:t>KEYBOARD_DEFAULT</a:t>
            </a:r>
            <a:endParaRPr lang="en-US" sz="1200" dirty="0">
              <a:solidFill>
                <a:srgbClr val="122956"/>
              </a:solidFill>
            </a:endParaRPr>
          </a:p>
        </p:txBody>
      </p:sp>
      <p:sp>
        <p:nvSpPr>
          <p:cNvPr id="19" name="TextBox 18"/>
          <p:cNvSpPr txBox="1"/>
          <p:nvPr/>
        </p:nvSpPr>
        <p:spPr>
          <a:xfrm>
            <a:off x="3305939" y="1216027"/>
            <a:ext cx="2685501"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KEYBOARD_NUMBERS_PUNCTUATION</a:t>
            </a:r>
            <a:endParaRPr lang="en-US" sz="1200" dirty="0">
              <a:solidFill>
                <a:srgbClr val="122956"/>
              </a:solidFill>
            </a:endParaRPr>
          </a:p>
        </p:txBody>
      </p:sp>
      <p:sp>
        <p:nvSpPr>
          <p:cNvPr id="20" name="TextBox 19"/>
          <p:cNvSpPr txBox="1"/>
          <p:nvPr/>
        </p:nvSpPr>
        <p:spPr>
          <a:xfrm>
            <a:off x="6813625" y="1216027"/>
            <a:ext cx="1251214"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KEYBOARD_URL</a:t>
            </a:r>
            <a:endParaRPr lang="en-US" sz="1200" dirty="0">
              <a:solidFill>
                <a:srgbClr val="122956"/>
              </a:solidFill>
            </a:endParaRPr>
          </a:p>
        </p:txBody>
      </p:sp>
      <p:sp>
        <p:nvSpPr>
          <p:cNvPr id="21" name="TextBox 20"/>
          <p:cNvSpPr txBox="1"/>
          <p:nvPr/>
        </p:nvSpPr>
        <p:spPr>
          <a:xfrm>
            <a:off x="1002976" y="4851493"/>
            <a:ext cx="179500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KEYBOARD_PHONE_PAD</a:t>
            </a:r>
            <a:endParaRPr lang="en-US" sz="1200" dirty="0">
              <a:solidFill>
                <a:srgbClr val="122956"/>
              </a:solidFill>
            </a:endParaRPr>
          </a:p>
        </p:txBody>
      </p:sp>
      <p:sp>
        <p:nvSpPr>
          <p:cNvPr id="22" name="TextBox 21"/>
          <p:cNvSpPr txBox="1"/>
          <p:nvPr/>
        </p:nvSpPr>
        <p:spPr>
          <a:xfrm>
            <a:off x="3914678" y="4851493"/>
            <a:ext cx="138706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KEYBOARD_EMAIL</a:t>
            </a:r>
            <a:endParaRPr lang="en-US" sz="1200" dirty="0">
              <a:solidFill>
                <a:srgbClr val="122956"/>
              </a:solidFill>
            </a:endParaRPr>
          </a:p>
        </p:txBody>
      </p:sp>
      <p:sp>
        <p:nvSpPr>
          <p:cNvPr id="23" name="TextBox 22"/>
          <p:cNvSpPr txBox="1"/>
          <p:nvPr/>
        </p:nvSpPr>
        <p:spPr>
          <a:xfrm>
            <a:off x="6375750" y="4851493"/>
            <a:ext cx="1913730"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KEYBOARD_DECIMAL_PAD</a:t>
            </a:r>
            <a:endParaRPr lang="en-US" sz="1200" dirty="0">
              <a:solidFill>
                <a:srgbClr val="122956"/>
              </a:solidFill>
            </a:endParaRPr>
          </a:p>
        </p:txBody>
      </p:sp>
      <p:sp>
        <p:nvSpPr>
          <p:cNvPr id="24" name="TextBox 23"/>
          <p:cNvSpPr txBox="1"/>
          <p:nvPr/>
        </p:nvSpPr>
        <p:spPr>
          <a:xfrm>
            <a:off x="2197022" y="3017418"/>
            <a:ext cx="189043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KEYBOARD_NUMBER_PAD</a:t>
            </a:r>
            <a:endParaRPr lang="en-US" sz="1200" dirty="0">
              <a:solidFill>
                <a:srgbClr val="122956"/>
              </a:solidFill>
            </a:endParaRPr>
          </a:p>
        </p:txBody>
      </p:sp>
      <p:sp>
        <p:nvSpPr>
          <p:cNvPr id="25" name="TextBox 24"/>
          <p:cNvSpPr txBox="1"/>
          <p:nvPr/>
        </p:nvSpPr>
        <p:spPr>
          <a:xfrm>
            <a:off x="4987049" y="3017418"/>
            <a:ext cx="217559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KEYBOARD_NAMEPHONE_PAD</a:t>
            </a:r>
            <a:endParaRPr lang="en-US" sz="1200" dirty="0">
              <a:solidFill>
                <a:srgbClr val="122956"/>
              </a:solidFill>
            </a:endParaRPr>
          </a:p>
        </p:txBody>
      </p:sp>
      <p:sp>
        <p:nvSpPr>
          <p:cNvPr id="2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036031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numbers_punctu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735" y="3132028"/>
            <a:ext cx="2433320" cy="1671320"/>
          </a:xfrm>
          <a:prstGeom prst="rect">
            <a:avLst/>
          </a:prstGeom>
        </p:spPr>
      </p:pic>
      <p:pic>
        <p:nvPicPr>
          <p:cNvPr id="15" name="Picture 14" descr="numbers_punctu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675" y="1308308"/>
            <a:ext cx="2433320" cy="1671320"/>
          </a:xfrm>
          <a:prstGeom prst="rect">
            <a:avLst/>
          </a:prstGeom>
        </p:spPr>
      </p:pic>
      <p:pic>
        <p:nvPicPr>
          <p:cNvPr id="3" name="Picture 2" descr="defaul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940" y="1303228"/>
            <a:ext cx="2428240" cy="1671320"/>
          </a:xfrm>
          <a:prstGeom prst="rect">
            <a:avLst/>
          </a:prstGeom>
        </p:spPr>
      </p:pic>
      <p:pic>
        <p:nvPicPr>
          <p:cNvPr id="6" name="Picture 5" descr="ur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8560" y="1308308"/>
            <a:ext cx="2428240" cy="1661160"/>
          </a:xfrm>
          <a:prstGeom prst="rect">
            <a:avLst/>
          </a:prstGeom>
        </p:spPr>
      </p:pic>
      <p:pic>
        <p:nvPicPr>
          <p:cNvPr id="5" name="Picture 4" descr="number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2481" y="3110028"/>
            <a:ext cx="2438400" cy="1676400"/>
          </a:xfrm>
          <a:prstGeom prst="rect">
            <a:avLst/>
          </a:prstGeom>
        </p:spPr>
      </p:pic>
      <p:pic>
        <p:nvPicPr>
          <p:cNvPr id="4" name="Picture 3" descr="phonepa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060" y="4991184"/>
            <a:ext cx="2438400" cy="1666240"/>
          </a:xfrm>
          <a:prstGeom prst="rect">
            <a:avLst/>
          </a:prstGeom>
        </p:spPr>
      </p:pic>
      <p:pic>
        <p:nvPicPr>
          <p:cNvPr id="8" name="Picture 7" descr="email.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0414" y="4986104"/>
            <a:ext cx="2438400" cy="1676400"/>
          </a:xfrm>
          <a:prstGeom prst="rect">
            <a:avLst/>
          </a:prstGeom>
        </p:spPr>
      </p:pic>
      <p:sp>
        <p:nvSpPr>
          <p:cNvPr id="2" name="Title 1"/>
          <p:cNvSpPr>
            <a:spLocks noGrp="1"/>
          </p:cNvSpPr>
          <p:nvPr>
            <p:ph type="title"/>
          </p:nvPr>
        </p:nvSpPr>
        <p:spPr/>
        <p:txBody>
          <a:bodyPr/>
          <a:lstStyle/>
          <a:p>
            <a:r>
              <a:rPr lang="en-US" dirty="0" smtClean="0"/>
              <a:t>Keyboard Types - Android</a:t>
            </a:r>
            <a:endParaRPr lang="en-US" dirty="0"/>
          </a:p>
        </p:txBody>
      </p:sp>
      <p:sp>
        <p:nvSpPr>
          <p:cNvPr id="18" name="TextBox 17"/>
          <p:cNvSpPr txBox="1"/>
          <p:nvPr/>
        </p:nvSpPr>
        <p:spPr>
          <a:xfrm>
            <a:off x="983863" y="1216027"/>
            <a:ext cx="1570262"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smtClean="0">
                <a:solidFill>
                  <a:srgbClr val="122956"/>
                </a:solidFill>
              </a:rPr>
              <a:t>KEYBOARD_DEFAULT</a:t>
            </a:r>
            <a:endParaRPr lang="en-US" sz="1200" dirty="0">
              <a:solidFill>
                <a:srgbClr val="122956"/>
              </a:solidFill>
            </a:endParaRPr>
          </a:p>
        </p:txBody>
      </p:sp>
      <p:sp>
        <p:nvSpPr>
          <p:cNvPr id="19" name="TextBox 18"/>
          <p:cNvSpPr txBox="1"/>
          <p:nvPr/>
        </p:nvSpPr>
        <p:spPr>
          <a:xfrm>
            <a:off x="3305939" y="1216027"/>
            <a:ext cx="2685501"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KEYBOARD_NUMBERS_PUNCTUATION</a:t>
            </a:r>
            <a:endParaRPr lang="en-US" sz="1200" dirty="0">
              <a:solidFill>
                <a:srgbClr val="122956"/>
              </a:solidFill>
            </a:endParaRPr>
          </a:p>
        </p:txBody>
      </p:sp>
      <p:sp>
        <p:nvSpPr>
          <p:cNvPr id="20" name="TextBox 19"/>
          <p:cNvSpPr txBox="1"/>
          <p:nvPr/>
        </p:nvSpPr>
        <p:spPr>
          <a:xfrm>
            <a:off x="6813625" y="1216027"/>
            <a:ext cx="1251214"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KEYBOARD_URL</a:t>
            </a:r>
            <a:endParaRPr lang="en-US" sz="1200" dirty="0">
              <a:solidFill>
                <a:srgbClr val="122956"/>
              </a:solidFill>
            </a:endParaRPr>
          </a:p>
        </p:txBody>
      </p:sp>
      <p:sp>
        <p:nvSpPr>
          <p:cNvPr id="21" name="TextBox 20"/>
          <p:cNvSpPr txBox="1"/>
          <p:nvPr/>
        </p:nvSpPr>
        <p:spPr>
          <a:xfrm>
            <a:off x="1002976" y="4851493"/>
            <a:ext cx="179500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KEYBOARD_PHONE_PAD</a:t>
            </a:r>
            <a:endParaRPr lang="en-US" sz="1200" dirty="0">
              <a:solidFill>
                <a:srgbClr val="122956"/>
              </a:solidFill>
            </a:endParaRPr>
          </a:p>
        </p:txBody>
      </p:sp>
      <p:sp>
        <p:nvSpPr>
          <p:cNvPr id="22" name="TextBox 21"/>
          <p:cNvSpPr txBox="1"/>
          <p:nvPr/>
        </p:nvSpPr>
        <p:spPr>
          <a:xfrm>
            <a:off x="3914678" y="4851493"/>
            <a:ext cx="138706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KEYBOARD_EMAIL</a:t>
            </a:r>
            <a:endParaRPr lang="en-US" sz="1200" dirty="0">
              <a:solidFill>
                <a:srgbClr val="122956"/>
              </a:solidFill>
            </a:endParaRPr>
          </a:p>
        </p:txBody>
      </p:sp>
      <p:sp>
        <p:nvSpPr>
          <p:cNvPr id="23" name="TextBox 22"/>
          <p:cNvSpPr txBox="1"/>
          <p:nvPr/>
        </p:nvSpPr>
        <p:spPr>
          <a:xfrm>
            <a:off x="6375750" y="4851493"/>
            <a:ext cx="1913730"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KEYBOARD_DECIMAL_PAD</a:t>
            </a:r>
            <a:endParaRPr lang="en-US" sz="1200" dirty="0">
              <a:solidFill>
                <a:srgbClr val="122956"/>
              </a:solidFill>
            </a:endParaRPr>
          </a:p>
        </p:txBody>
      </p:sp>
      <p:sp>
        <p:nvSpPr>
          <p:cNvPr id="24" name="TextBox 23"/>
          <p:cNvSpPr txBox="1"/>
          <p:nvPr/>
        </p:nvSpPr>
        <p:spPr>
          <a:xfrm>
            <a:off x="2197022" y="3017418"/>
            <a:ext cx="189043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KEYBOARD_NUMBER_PAD</a:t>
            </a:r>
            <a:endParaRPr lang="en-US" sz="1200" dirty="0">
              <a:solidFill>
                <a:srgbClr val="122956"/>
              </a:solidFill>
            </a:endParaRPr>
          </a:p>
        </p:txBody>
      </p:sp>
      <p:sp>
        <p:nvSpPr>
          <p:cNvPr id="25" name="TextBox 24"/>
          <p:cNvSpPr txBox="1"/>
          <p:nvPr/>
        </p:nvSpPr>
        <p:spPr>
          <a:xfrm>
            <a:off x="4987049" y="3017418"/>
            <a:ext cx="217559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KEYBOARD_NAMEPHONE_PAD</a:t>
            </a:r>
            <a:endParaRPr lang="en-US" sz="1200" dirty="0">
              <a:solidFill>
                <a:srgbClr val="122956"/>
              </a:solidFill>
            </a:endParaRPr>
          </a:p>
        </p:txBody>
      </p:sp>
      <p:sp>
        <p:nvSpPr>
          <p:cNvPr id="26" name="&quot;No&quot; Symbol 25"/>
          <p:cNvSpPr/>
          <p:nvPr/>
        </p:nvSpPr>
        <p:spPr>
          <a:xfrm>
            <a:off x="6870161" y="5291922"/>
            <a:ext cx="793788" cy="793788"/>
          </a:xfrm>
          <a:prstGeom prst="noSmoking">
            <a:avLst/>
          </a:prstGeom>
          <a:solidFill>
            <a:schemeClr val="accent2">
              <a:alpha val="73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1926319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Key Options</a:t>
            </a:r>
            <a:endParaRPr lang="en-US" dirty="0"/>
          </a:p>
        </p:txBody>
      </p:sp>
      <p:grpSp>
        <p:nvGrpSpPr>
          <p:cNvPr id="5" name="Group 4"/>
          <p:cNvGrpSpPr/>
          <p:nvPr/>
        </p:nvGrpSpPr>
        <p:grpSpPr>
          <a:xfrm>
            <a:off x="811731" y="1606924"/>
            <a:ext cx="3651355" cy="2304202"/>
            <a:chOff x="811731" y="1673074"/>
            <a:chExt cx="3651355" cy="2304202"/>
          </a:xfrm>
        </p:grpSpPr>
        <p:pic>
          <p:nvPicPr>
            <p:cNvPr id="12" name="Picture 11" descr="Screenshot_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886" y="2475501"/>
              <a:ext cx="2235200" cy="1501775"/>
            </a:xfrm>
            <a:prstGeom prst="rect">
              <a:avLst/>
            </a:prstGeom>
          </p:spPr>
        </p:pic>
        <p:pic>
          <p:nvPicPr>
            <p:cNvPr id="9" name="Picture 8" descr="Screenshot_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835" y="2205697"/>
              <a:ext cx="2235200" cy="1508760"/>
            </a:xfrm>
            <a:prstGeom prst="rect">
              <a:avLst/>
            </a:prstGeom>
          </p:spPr>
        </p:pic>
        <p:pic>
          <p:nvPicPr>
            <p:cNvPr id="7" name="Picture 6" descr="Screenshot_2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3783" y="1935893"/>
              <a:ext cx="2235200" cy="1508760"/>
            </a:xfrm>
            <a:prstGeom prst="rect">
              <a:avLst/>
            </a:prstGeom>
          </p:spPr>
        </p:pic>
        <p:pic>
          <p:nvPicPr>
            <p:cNvPr id="27" name="Picture 26" descr="Screenshot_2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31" y="1673074"/>
              <a:ext cx="2235200" cy="1501775"/>
            </a:xfrm>
            <a:prstGeom prst="rect">
              <a:avLst/>
            </a:prstGeom>
          </p:spPr>
        </p:pic>
      </p:grpSp>
      <p:sp>
        <p:nvSpPr>
          <p:cNvPr id="26" name="TextBox 25"/>
          <p:cNvSpPr txBox="1"/>
          <p:nvPr/>
        </p:nvSpPr>
        <p:spPr>
          <a:xfrm>
            <a:off x="4776482" y="1847288"/>
            <a:ext cx="3677998" cy="348556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nSpc>
                <a:spcPct val="150000"/>
              </a:lnSpc>
            </a:pPr>
            <a:r>
              <a:rPr lang="en-US" sz="1400" b="1" u="sng" dirty="0"/>
              <a:t>supported </a:t>
            </a:r>
            <a:r>
              <a:rPr lang="en-US" sz="1400" b="1" u="sng" dirty="0" err="1"/>
              <a:t>returnKeyTypes</a:t>
            </a:r>
            <a:endParaRPr lang="en-US" sz="1400" b="1" u="sng" dirty="0"/>
          </a:p>
          <a:p>
            <a:pPr>
              <a:lnSpc>
                <a:spcPct val="130000"/>
              </a:lnSpc>
            </a:pPr>
            <a:r>
              <a:rPr lang="en-US" sz="1400" dirty="0" err="1"/>
              <a:t>Titanium.UI.RETURNKEY_DEFAULT</a:t>
            </a:r>
            <a:endParaRPr lang="en-US" sz="1400" dirty="0"/>
          </a:p>
          <a:p>
            <a:pPr>
              <a:lnSpc>
                <a:spcPct val="130000"/>
              </a:lnSpc>
            </a:pPr>
            <a:r>
              <a:rPr lang="en-US" sz="1400" dirty="0" err="1"/>
              <a:t>Titanium.UI.RETURNKEY_GO</a:t>
            </a:r>
            <a:endParaRPr lang="en-US" sz="1400" dirty="0"/>
          </a:p>
          <a:p>
            <a:pPr>
              <a:lnSpc>
                <a:spcPct val="130000"/>
              </a:lnSpc>
            </a:pPr>
            <a:r>
              <a:rPr lang="en-US" sz="1400" dirty="0" err="1"/>
              <a:t>Titanium.UI.RETURNKEY_GOOGLE</a:t>
            </a:r>
            <a:endParaRPr lang="en-US" sz="1400" dirty="0"/>
          </a:p>
          <a:p>
            <a:pPr>
              <a:lnSpc>
                <a:spcPct val="130000"/>
              </a:lnSpc>
            </a:pPr>
            <a:r>
              <a:rPr lang="en-US" sz="1400" dirty="0" err="1"/>
              <a:t>Titanium.UI.RETURNKEY_JOIN</a:t>
            </a:r>
            <a:endParaRPr lang="en-US" sz="1400" dirty="0"/>
          </a:p>
          <a:p>
            <a:pPr>
              <a:lnSpc>
                <a:spcPct val="130000"/>
              </a:lnSpc>
            </a:pPr>
            <a:r>
              <a:rPr lang="en-US" sz="1400" dirty="0" err="1"/>
              <a:t>Titanium.UI.RETURNKEY_NEXT</a:t>
            </a:r>
            <a:endParaRPr lang="en-US" sz="1400" dirty="0"/>
          </a:p>
          <a:p>
            <a:pPr>
              <a:lnSpc>
                <a:spcPct val="130000"/>
              </a:lnSpc>
            </a:pPr>
            <a:r>
              <a:rPr lang="en-US" sz="1400" dirty="0" err="1"/>
              <a:t>Titanium.UI.RETURNKEY_ROUTE</a:t>
            </a:r>
            <a:endParaRPr lang="en-US" sz="1400" dirty="0"/>
          </a:p>
          <a:p>
            <a:pPr>
              <a:lnSpc>
                <a:spcPct val="130000"/>
              </a:lnSpc>
            </a:pPr>
            <a:r>
              <a:rPr lang="en-US" sz="1400" dirty="0" err="1"/>
              <a:t>Titanium.UI.RETURNKEY_SEARCH</a:t>
            </a:r>
            <a:endParaRPr lang="en-US" sz="1400" dirty="0"/>
          </a:p>
          <a:p>
            <a:pPr>
              <a:lnSpc>
                <a:spcPct val="130000"/>
              </a:lnSpc>
            </a:pPr>
            <a:r>
              <a:rPr lang="en-US" sz="1400" dirty="0" err="1"/>
              <a:t>Titanium.UI.RETURNKEY_SEND</a:t>
            </a:r>
            <a:endParaRPr lang="en-US" sz="1400" dirty="0"/>
          </a:p>
          <a:p>
            <a:pPr>
              <a:lnSpc>
                <a:spcPct val="130000"/>
              </a:lnSpc>
            </a:pPr>
            <a:r>
              <a:rPr lang="en-US" sz="1400" dirty="0" err="1"/>
              <a:t>Titanium.UI.RETURNKEY_YAHOO</a:t>
            </a:r>
            <a:endParaRPr lang="en-US" sz="1400" dirty="0"/>
          </a:p>
          <a:p>
            <a:pPr>
              <a:lnSpc>
                <a:spcPct val="130000"/>
              </a:lnSpc>
            </a:pPr>
            <a:r>
              <a:rPr lang="en-US" sz="1400" dirty="0" err="1"/>
              <a:t>Titanium.UI.RETURNKEY_DONE</a:t>
            </a:r>
            <a:endParaRPr lang="en-US" sz="1400" dirty="0"/>
          </a:p>
          <a:p>
            <a:pPr>
              <a:lnSpc>
                <a:spcPct val="130000"/>
              </a:lnSpc>
            </a:pPr>
            <a:r>
              <a:rPr lang="en-US" sz="1400" dirty="0" err="1"/>
              <a:t>Titanium.UI.RETURNKEY_EMERGENCY_CALL</a:t>
            </a:r>
            <a:endParaRPr lang="en-US" sz="1400" dirty="0">
              <a:solidFill>
                <a:srgbClr val="122956"/>
              </a:solidFill>
            </a:endParaRPr>
          </a:p>
        </p:txBody>
      </p:sp>
      <p:grpSp>
        <p:nvGrpSpPr>
          <p:cNvPr id="4" name="Group 3"/>
          <p:cNvGrpSpPr/>
          <p:nvPr/>
        </p:nvGrpSpPr>
        <p:grpSpPr>
          <a:xfrm>
            <a:off x="1083123" y="4115109"/>
            <a:ext cx="3372344" cy="2065055"/>
            <a:chOff x="618691" y="4597449"/>
            <a:chExt cx="3372344" cy="2065055"/>
          </a:xfrm>
        </p:grpSpPr>
        <p:pic>
          <p:nvPicPr>
            <p:cNvPr id="31" name="Picture 30" descr="emai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2635" y="4986104"/>
              <a:ext cx="2438400" cy="1676400"/>
            </a:xfrm>
            <a:prstGeom prst="rect">
              <a:avLst/>
            </a:prstGeom>
          </p:spPr>
        </p:pic>
        <p:pic>
          <p:nvPicPr>
            <p:cNvPr id="29" name="Picture 28" descr="numbers_punctuati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123" y="4791777"/>
              <a:ext cx="2433320" cy="1671320"/>
            </a:xfrm>
            <a:prstGeom prst="rect">
              <a:avLst/>
            </a:prstGeom>
          </p:spPr>
        </p:pic>
        <p:pic>
          <p:nvPicPr>
            <p:cNvPr id="30" name="Picture 29" descr="defaul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691" y="4597449"/>
              <a:ext cx="2428240" cy="1671320"/>
            </a:xfrm>
            <a:prstGeom prst="rect">
              <a:avLst/>
            </a:prstGeom>
          </p:spPr>
        </p:pic>
      </p:grpSp>
      <p:sp>
        <p:nvSpPr>
          <p:cNvPr id="13"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527033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3350</TotalTime>
  <Words>801</Words>
  <Application>Microsoft Macintosh PowerPoint</Application>
  <PresentationFormat>On-screen Show (4:3)</PresentationFormat>
  <Paragraphs>203</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Theme</vt:lpstr>
      <vt:lpstr>PowerPoint Presentation</vt:lpstr>
      <vt:lpstr>Agenda</vt:lpstr>
      <vt:lpstr>Styling Input Components</vt:lpstr>
      <vt:lpstr>Styling Input Components, continued</vt:lpstr>
      <vt:lpstr>Soft Keyboard and Layout Issues</vt:lpstr>
      <vt:lpstr>Keyboard Customization</vt:lpstr>
      <vt:lpstr>Keyboard Types - iOS</vt:lpstr>
      <vt:lpstr>Keyboard Types - Android</vt:lpstr>
      <vt:lpstr>Return Key Options</vt:lpstr>
      <vt:lpstr>Keyboard Toolbars</vt:lpstr>
      <vt:lpstr>Using Web Views and HTML Forms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146</cp:revision>
  <dcterms:created xsi:type="dcterms:W3CDTF">2010-12-08T19:18:01Z</dcterms:created>
  <dcterms:modified xsi:type="dcterms:W3CDTF">2011-11-04T20:10:50Z</dcterms:modified>
</cp:coreProperties>
</file>