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6" r:id="rId1"/>
  </p:sldMasterIdLst>
  <p:notesMasterIdLst>
    <p:notesMasterId r:id="rId18"/>
  </p:notesMasterIdLst>
  <p:sldIdLst>
    <p:sldId id="256" r:id="rId2"/>
    <p:sldId id="258" r:id="rId3"/>
    <p:sldId id="349" r:id="rId4"/>
    <p:sldId id="381" r:id="rId5"/>
    <p:sldId id="382" r:id="rId6"/>
    <p:sldId id="384" r:id="rId7"/>
    <p:sldId id="387" r:id="rId8"/>
    <p:sldId id="386" r:id="rId9"/>
    <p:sldId id="388" r:id="rId10"/>
    <p:sldId id="385" r:id="rId11"/>
    <p:sldId id="390" r:id="rId12"/>
    <p:sldId id="391" r:id="rId13"/>
    <p:sldId id="392" r:id="rId14"/>
    <p:sldId id="380" r:id="rId15"/>
    <p:sldId id="393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5pPr>
    <a:lvl6pPr marL="22860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6pPr>
    <a:lvl7pPr marL="27432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7pPr>
    <a:lvl8pPr marL="32004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8pPr>
    <a:lvl9pPr marL="3657600" algn="l" defTabSz="457200" rtl="0" eaLnBrk="1" latinLnBrk="0" hangingPunct="1">
      <a:defRPr sz="1200" kern="1200">
        <a:solidFill>
          <a:srgbClr val="3F4B53"/>
        </a:solidFill>
        <a:latin typeface="Trebuchet MS" charset="0"/>
        <a:ea typeface="ヒラギノ角ゴ ProN W3" charset="0"/>
        <a:cs typeface="ヒラギノ角ゴ ProN W3" charset="0"/>
        <a:sym typeface="Trebuchet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66" autoAdjust="0"/>
  </p:normalViewPr>
  <p:slideViewPr>
    <p:cSldViewPr>
      <p:cViewPr varScale="1">
        <p:scale>
          <a:sx n="97" d="100"/>
          <a:sy n="97" d="100"/>
        </p:scale>
        <p:origin x="-1816" y="-112"/>
      </p:cViewPr>
      <p:guideLst>
        <p:guide orient="horz" pos="27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173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Module time: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60 </a:t>
            </a:r>
            <a:r>
              <a:rPr lang="en-US" b="1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(30 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teaching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mtClean="0">
                <a:latin typeface="Calibri" charset="0"/>
                <a:ea typeface="ＭＳ Ｐゴシック" charset="0"/>
                <a:cs typeface="ＭＳ Ｐゴシック" charset="0"/>
              </a:rPr>
              <a:t>30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mins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for lab)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17475" eaLnBrk="1" hangingPunct="1">
              <a:tabLst>
                <a:tab pos="152400" algn="l"/>
                <a:tab pos="1066800" algn="l"/>
                <a:tab pos="1981200" algn="l"/>
                <a:tab pos="2895600" algn="l"/>
                <a:tab pos="3810000" algn="l"/>
                <a:tab pos="4724400" algn="l"/>
                <a:tab pos="5638800" algn="l"/>
                <a:tab pos="6553200" algn="l"/>
                <a:tab pos="7467600" algn="l"/>
                <a:tab pos="8382000" algn="l"/>
                <a:tab pos="9296400" algn="l"/>
                <a:tab pos="10210800" algn="l"/>
                <a:tab pos="10452100" algn="l"/>
                <a:tab pos="10591800" algn="l"/>
                <a:tab pos="11010900" algn="l"/>
              </a:tabLst>
            </a:pPr>
            <a:endParaRPr lang="en-US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Set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up 3D transformations in much the same way as 2D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Repeat and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autoreverse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properties for 2D and 3D transforms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Line 51 represents an access to an actual matrix value (e.g. row 3, column 4)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Animatable</a:t>
            </a: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property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Has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typical use scenarios – indicating a disabled or unavailable state</a:t>
            </a:r>
          </a:p>
          <a:p>
            <a:pPr marL="250825" indent="-171450" eaLnBrk="1" hangingPunct="1">
              <a:buFontTx/>
              <a:buChar char="-"/>
            </a:pP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</a:p>
          <a:p>
            <a:pPr marL="79375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Use the finished code from Lab 340. Demonstrate working app, then examine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app.js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OR</a:t>
            </a:r>
          </a:p>
          <a:p>
            <a:pPr marL="79375" indent="0" eaLnBrk="1" hangingPunct="1">
              <a:buFontTx/>
              <a:buNone/>
            </a:pP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79375" indent="0" eaLnBrk="1" hangingPunct="1">
              <a:buFontTx/>
              <a:buNone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Demo: </a:t>
            </a:r>
            <a:r>
              <a:rPr lang="en-US" b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 tab &gt; Transitions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transitions.js</a:t>
            </a:r>
            <a:endParaRPr lang="en-US" b="1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~line 110 transition property in animate()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KitchenSink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– Base UI tab, Animations &gt; Basic</a:t>
            </a:r>
          </a:p>
          <a:p>
            <a:pPr marL="708025" lvl="1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file is: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basic_animation.js</a:t>
            </a:r>
            <a:endParaRPr lang="en-US" b="0" baseline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Demo B: show the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touchmove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event listener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drop part would be the callback function: you’d determine the x/y and bounds of the dragged object, if it were in the right spot per your app’s UI, then you’d take the appropriate actions</a:t>
            </a:r>
          </a:p>
          <a:p>
            <a:pPr marL="250825" lvl="0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Drag &amp; drop is not an automated / built-in function. You have to manually build that functionality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In this lab, you will animate three elements in a partially-completed app. You'll add code to fade an element out of view, then back into view; add code to slide an element off screen, then back; and you'll add code to transition between two views using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-specific functionality.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9063" eaLnBrk="1" hangingPunct="1">
              <a:spcBef>
                <a:spcPts val="450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There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is no </a:t>
            </a:r>
            <a:r>
              <a:rPr lang="en-US" baseline="0" dirty="0" err="1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TiBountyHunter</a:t>
            </a:r>
            <a:r>
              <a:rPr lang="en-US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Times New Roman" charset="0"/>
                <a:sym typeface="Times New Roman" charset="0"/>
              </a:rPr>
              <a:t> component which directly uses animation at this point, unless it is added in in the future.</a:t>
            </a:r>
            <a:endParaRPr lang="en-US" dirty="0">
              <a:solidFill>
                <a:srgbClr val="000000"/>
              </a:solidFill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indent="0" eaLnBrk="1" hangingPunct="1">
              <a:buFontTx/>
              <a:buNone/>
            </a:pP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almost any UI component can be animated in this way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animate most of the properties of Ti objects</a:t>
            </a:r>
            <a:endParaRPr lang="en-US" b="0" dirty="0" smtClean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basic animations modeled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loosely on the way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jQuery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does animations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Can’t animate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background colors on </a:t>
            </a:r>
            <a:r>
              <a:rPr lang="en-US" b="1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Android, but the others work (mostly)</a:t>
            </a:r>
            <a:endParaRPr lang="en-US" b="1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Matrix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animations are for more complex animations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 matrix is a grid of values representing the properties of an object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 then transform starting to ending values of that matrix to animate the object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You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can combine these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transformations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These work on </a:t>
            </a:r>
            <a:r>
              <a:rPr lang="en-US" b="0" baseline="0" dirty="0" err="1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iOS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and (mostly) on Android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don’t have to worry about the matrix math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We create a matrix object and use one of its methods, such as rotate or scale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0825" indent="-171450" eaLnBrk="1" hangingPunct="1">
              <a:buFontTx/>
              <a:buChar char="-"/>
            </a:pPr>
            <a:r>
              <a:rPr lang="en-US" b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Same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 sorts of transformations, but in 3D space</a:t>
            </a:r>
          </a:p>
          <a:p>
            <a:pPr marL="250825" indent="-171450" eaLnBrk="1" hangingPunct="1">
              <a:buFontTx/>
              <a:buChar char="-"/>
            </a:pP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Not supported on </a:t>
            </a:r>
            <a:r>
              <a:rPr lang="en-US" b="0" baseline="0" dirty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Android, API docs inaccurate </a:t>
            </a:r>
            <a:r>
              <a:rPr lang="en-US" b="0" baseline="0" smtClean="0">
                <a:solidFill>
                  <a:srgbClr val="000000"/>
                </a:solidFill>
                <a:latin typeface="Lucida Grande" charset="0"/>
                <a:ea typeface="ＭＳ Ｐゴシック" charset="0"/>
                <a:cs typeface="Lucida Grande" charset="0"/>
                <a:sym typeface="Lucida Grande" charset="0"/>
              </a:rPr>
              <a:t>on this</a:t>
            </a:r>
            <a:endParaRPr lang="en-US" b="0" dirty="0">
              <a:solidFill>
                <a:srgbClr val="000000"/>
              </a:solidFill>
              <a:latin typeface="Lucida Grande" charset="0"/>
              <a:ea typeface="ＭＳ Ｐゴシック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80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DB81F-B125-9B43-9F03-035596B66B00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299E96B8-ADCB-7547-9380-C4B23A1C1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293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4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5DDBA-B612-2F44-AB17-FBC18A515CE2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E1109E28-6A3D-5541-B79F-374D5BAB4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18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6" name="Picture 8" descr="gray_stripe_hea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4D4E-817C-5B44-9CAC-ABCFE555A12F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35A16330-C327-5F46-9A04-FECF298E7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28FE6-9327-F242-9E6C-9D15E9703153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© 2008-2011 Appcelerator Inc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2DF5989-0FBC-EB43-B199-06D3320A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50B3D-5993-D443-A18C-6C42644588ED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CCA025D9-4168-FA49-94C8-B4302AAEC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A217-D9A5-8846-AAB9-F48B40C3E459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E80557-2829-6D4D-9E6A-8513A623A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62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87500"/>
            <a:ext cx="68326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27908" y="2318245"/>
            <a:ext cx="7772400" cy="1470025"/>
          </a:xfrm>
        </p:spPr>
        <p:txBody>
          <a:bodyPr/>
          <a:lstStyle>
            <a:lvl1pPr algn="ctr">
              <a:defRPr baseline="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>
              <a:defRPr/>
            </a:lvl1pPr>
          </a:lstStyle>
          <a:p>
            <a:pPr>
              <a:defRPr/>
            </a:pPr>
            <a:fld id="{4EB12F80-DD94-CA48-A6EE-25FB3983D6FA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8CF154E2-8B7C-5746-8D67-FA76569A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0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29698"/>
                </a:solidFill>
              </a:defRPr>
            </a:lvl1pPr>
          </a:lstStyle>
          <a:p>
            <a:pPr>
              <a:defRPr/>
            </a:pPr>
            <a:fld id="{7C47082A-DE79-7740-B784-823CCC145BD0}" type="datetime1">
              <a:rPr lang="en-US"/>
              <a:pPr>
                <a:defRPr/>
              </a:pPr>
              <a:t>11/4/11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© 2008-2011 Appcelerator </a:t>
            </a:r>
            <a:r>
              <a:rPr lang="en-US" dirty="0" err="1"/>
              <a:t>Inc</a:t>
            </a:r>
            <a:endParaRPr lang="en-US" dirty="0"/>
          </a:p>
        </p:txBody>
      </p:sp>
      <p:pic>
        <p:nvPicPr>
          <p:cNvPr id="1030" name="Picture 7" descr="appc_gray_light_triang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/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Matrix_(mathematics" TargetMode="External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8" descr="raised_pap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524000"/>
            <a:ext cx="8915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362200"/>
            <a:ext cx="9144000" cy="1470025"/>
          </a:xfrm>
          <a:ln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extLst/>
        </p:spPr>
        <p:txBody>
          <a:bodyPr/>
          <a:lstStyle/>
          <a:p>
            <a:pPr marL="39688" algn="ctr" eaLnBrk="1" hangingPunct="1">
              <a:defRPr/>
            </a:pPr>
            <a: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  <a:t>Animation</a:t>
            </a:r>
            <a:br>
              <a:rPr lang="en-US" sz="4400" i="1" dirty="0" smtClean="0">
                <a:solidFill>
                  <a:schemeClr val="accent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rebuchet MS Bold" charset="0"/>
                <a:cs typeface="Trebuchet MS Bold" charset="0"/>
                <a:sym typeface="Trebuchet MS Bold" charset="0"/>
              </a:rPr>
            </a:br>
            <a:r>
              <a:rPr lang="en-US" sz="2800" b="0" i="1" dirty="0">
                <a:solidFill>
                  <a:srgbClr val="122956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Advanced Titanium Mobile Development</a:t>
            </a:r>
            <a:endParaRPr lang="en-US" sz="4400" i="1" dirty="0">
              <a:solidFill>
                <a:schemeClr val="accent6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Trebuchet MS Bold" charset="0"/>
              <a:cs typeface="Trebuchet MS Bold" charset="0"/>
              <a:sym typeface="Trebuchet MS Bold" charset="0"/>
            </a:endParaRPr>
          </a:p>
        </p:txBody>
      </p:sp>
      <p:pic>
        <p:nvPicPr>
          <p:cNvPr id="1024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676400"/>
            <a:ext cx="12303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1200" b="1" dirty="0" smtClean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algn="l" eaLnBrk="1" hangingPunct="1"/>
              <a:t>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3D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65300"/>
            <a:ext cx="8369300" cy="33274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10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439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Using Opacity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Opacity is an important property in animation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Values: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0 is invisible</a:t>
            </a:r>
          </a:p>
          <a:p>
            <a:pPr eaLnBrk="1" hangingPunct="1">
              <a:buFontTx/>
              <a:buChar char="-"/>
            </a:pP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1 is totally opaque</a:t>
            </a:r>
          </a:p>
          <a:p>
            <a:pPr eaLnBrk="1" hangingPunct="1">
              <a:buFontTx/>
              <a:buChar char="-"/>
            </a:pP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Dimming objects indicates they are unavailable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Fading in/out views makes UI state changes less jarring</a:t>
            </a:r>
          </a:p>
          <a:p>
            <a:pPr marL="0"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marL="0"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animating the opacity property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11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033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Transitions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iOS allows for animated transitions between views and windows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open window with a transition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transition between child views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Demo: Using transitions on iOS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9117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Common Animation Uses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Window Transitions (already demoed)</a:t>
            </a: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View opacity (already demoed)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Slide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Bounce/Grow/Shrink – Demo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Drag and Drop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412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Q&amp;A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8368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Lab Goals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Implement basic animations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Compare animation capabilities </a:t>
            </a:r>
            <a:r>
              <a:rPr lang="en-US" smtClean="0">
                <a:latin typeface="Trebuchet MS" charset="0"/>
                <a:ea typeface="ヒラギノ角ゴ ProN W3" charset="0"/>
                <a:cs typeface="ヒラギノ角ゴ ProN W3" charset="0"/>
              </a:rPr>
              <a:t>across platforms</a:t>
            </a:r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Demo and wiki URL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221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317750"/>
            <a:ext cx="7772400" cy="1470025"/>
          </a:xfrm>
        </p:spPr>
        <p:txBody>
          <a:bodyPr rIns="81279"/>
          <a:lstStyle/>
          <a:p>
            <a:pPr algn="ctr" eaLnBrk="1" hangingPunct="1"/>
            <a:r>
              <a:rPr lang="en-US" sz="3600" dirty="0" smtClean="0">
                <a:solidFill>
                  <a:srgbClr val="122956"/>
                </a:solidFill>
                <a:latin typeface="Trebuchet MS Bold Italic" charset="0"/>
                <a:ea typeface="ヒラギノ角ゴ ProN W6" charset="0"/>
                <a:cs typeface="ヒラギノ角ゴ ProN W6" charset="0"/>
                <a:sym typeface="Trebuchet MS Bold Italic" charset="0"/>
              </a:rPr>
              <a:t>Lab</a:t>
            </a:r>
            <a:endParaRPr lang="en-US" sz="1400" dirty="0">
              <a:solidFill>
                <a:srgbClr val="122956"/>
              </a:solidFill>
              <a:latin typeface="Trebuchet MS Bold Italic" charset="0"/>
              <a:ea typeface="ヒラギノ角ゴ ProN W6" charset="0"/>
              <a:cs typeface="ヒラギノ角ゴ ProN W6" charset="0"/>
              <a:sym typeface="Trebuchet MS Bold Italic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16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956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Agenda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46200"/>
            <a:ext cx="8229600" cy="5359400"/>
          </a:xfrm>
        </p:spPr>
        <p:txBody>
          <a:bodyPr rIns="81279"/>
          <a:lstStyle/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 Key Concepts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Basic property animation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2d and 3d Matrix Animations</a:t>
            </a:r>
          </a:p>
          <a:p>
            <a:pPr indent="0"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indent="0"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Lab</a:t>
            </a:r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2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Animation Overview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4826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Animations can help a user visually pick up on application state changes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Can help make your app more engaging and dynamic (read: look cool)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Essential for games (a less often used application of Titanium, but becoming more popular)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3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27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17780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simple property animations, we use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obj.animate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()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33600"/>
            <a:ext cx="7175500" cy="4038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4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583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Basic Animation with Object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8229600" cy="24638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Hash of properties are properties of a </a:t>
            </a:r>
            <a:r>
              <a:rPr lang="en-US" dirty="0" err="1" smtClean="0">
                <a:latin typeface="Trebuchet MS" charset="0"/>
                <a:ea typeface="ヒラギノ角ゴ ProN W3" charset="0"/>
                <a:cs typeface="ヒラギノ角ゴ ProN W3" charset="0"/>
              </a:rPr>
              <a:t>Ti.UI.Animation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To reuse animations, create an object which can be passed to animate():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038600"/>
            <a:ext cx="7124700" cy="18415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5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2080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What is a matrix?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ヒラギノ角ゴ ProN W3" charset="0"/>
                <a:cs typeface="ヒラギノ角ゴ ProN W3" charset="0"/>
                <a:hlinkClick r:id="rId5"/>
              </a:rPr>
              <a:t>http://en.wikipedia.org/wiki/Matrix_(mathematics</a:t>
            </a:r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) if you care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For animations, it’s a set of properties describing a transformation of an object in a way a computer can process and execute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Provides more options for animation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600200"/>
            <a:ext cx="2717800" cy="4025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6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240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Animations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2D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19200"/>
            <a:ext cx="2413000" cy="50546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7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4142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2D Matrix Animation Example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" y="1574800"/>
            <a:ext cx="7848600" cy="36957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8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831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 rIns="81279"/>
          <a:lstStyle/>
          <a:p>
            <a:pPr eaLnBrk="1" hangingPunct="1"/>
            <a:r>
              <a:rPr lang="en-US" dirty="0">
                <a:latin typeface="Trebuchet MS Bold" charset="0"/>
                <a:ea typeface="ヒラギノ角ゴ ProN W6" charset="0"/>
                <a:cs typeface="ヒラギノ角ゴ ProN W6" charset="0"/>
              </a:rPr>
              <a:t>3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D Matrix Animations (</a:t>
            </a:r>
            <a:r>
              <a:rPr lang="en-US" dirty="0" err="1" smtClean="0">
                <a:latin typeface="Trebuchet MS Bold" charset="0"/>
                <a:ea typeface="ヒラギノ角ゴ ProN W6" charset="0"/>
                <a:cs typeface="ヒラギノ角ゴ ProN W6" charset="0"/>
              </a:rPr>
              <a:t>iOS</a:t>
            </a:r>
            <a:r>
              <a:rPr lang="en-US" dirty="0" smtClean="0">
                <a:latin typeface="Trebuchet MS Bold" charset="0"/>
                <a:ea typeface="ヒラギノ角ゴ ProN W6" charset="0"/>
                <a:cs typeface="ヒラギノ角ゴ ProN W6" charset="0"/>
              </a:rPr>
              <a:t>)</a:t>
            </a:r>
            <a:endParaRPr lang="en-US" dirty="0">
              <a:latin typeface="Trebuchet MS 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46200"/>
            <a:ext cx="5410200" cy="4902200"/>
          </a:xfrm>
        </p:spPr>
        <p:txBody>
          <a:bodyPr rIns="81279"/>
          <a:lstStyle/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Transform objects in 3D Space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Rotate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Scale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Skew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dirty="0" smtClean="0">
                <a:latin typeface="Trebuchet MS" charset="0"/>
                <a:ea typeface="ヒラギノ角ゴ ProN W3" charset="0"/>
                <a:cs typeface="ヒラギノ角ゴ ProN W3" charset="0"/>
              </a:rPr>
              <a:t>Associated with Animation object</a:t>
            </a:r>
          </a:p>
          <a:p>
            <a:pPr eaLnBrk="1" hangingPunct="1"/>
            <a:endParaRPr lang="en-US" dirty="0">
              <a:latin typeface="Trebuchet MS" charset="0"/>
              <a:ea typeface="ヒラギノ角ゴ ProN W3" charset="0"/>
              <a:cs typeface="ヒラギノ角ゴ ProN W3" charset="0"/>
            </a:endParaRPr>
          </a:p>
          <a:p>
            <a:pPr eaLnBrk="1" hangingPunct="1"/>
            <a:endParaRPr lang="en-US" dirty="0" smtClean="0">
              <a:latin typeface="Trebuchet MS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752600"/>
            <a:ext cx="3352800" cy="37719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03200" y="6400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122956"/>
                </a:solidFill>
                <a:cs typeface="Trebuchet MS" charset="0"/>
              </a:rPr>
              <a:t>ANIM-</a:t>
            </a:r>
            <a:fld id="{31B56995-E14C-B64F-86C9-12D6DB74A41E}" type="slidenum">
              <a:rPr lang="en-US" sz="1200" b="1">
                <a:solidFill>
                  <a:srgbClr val="122956"/>
                </a:solidFill>
                <a:cs typeface="Trebuchet MS" charset="0"/>
              </a:rPr>
              <a:pPr eaLnBrk="1" hangingPunct="1"/>
              <a:t>9</a:t>
            </a:fld>
            <a:endParaRPr lang="en-US" sz="1200" b="1" dirty="0">
              <a:solidFill>
                <a:srgbClr val="122956"/>
              </a:solidFill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69239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w Training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Pages>0</Pages>
  <Words>776</Words>
  <Characters>0</Characters>
  <Application>Microsoft Macintosh PowerPoint</Application>
  <PresentationFormat>On-screen Show (4:3)</PresentationFormat>
  <Lines>0</Lines>
  <Paragraphs>143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 Training</vt:lpstr>
      <vt:lpstr>Animation Advanced Titanium Mobile Development</vt:lpstr>
      <vt:lpstr>Agenda</vt:lpstr>
      <vt:lpstr>Animation Overview</vt:lpstr>
      <vt:lpstr>Basic Animation</vt:lpstr>
      <vt:lpstr>Basic Animation with Object</vt:lpstr>
      <vt:lpstr>Matrix Animations</vt:lpstr>
      <vt:lpstr>2D Matrix Animations</vt:lpstr>
      <vt:lpstr>2D Matrix Animation Example</vt:lpstr>
      <vt:lpstr>3D Matrix Animations (iOS)</vt:lpstr>
      <vt:lpstr>3D Matrix Animation Example</vt:lpstr>
      <vt:lpstr>Using Opacity</vt:lpstr>
      <vt:lpstr>Transitions</vt:lpstr>
      <vt:lpstr>Common Animation Uses</vt:lpstr>
      <vt:lpstr>Q&amp;A</vt:lpstr>
      <vt:lpstr>Lab Goals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Maria Iu</dc:creator>
  <cp:keywords/>
  <dc:description/>
  <cp:lastModifiedBy>Tim Poulsen</cp:lastModifiedBy>
  <cp:revision>174</cp:revision>
  <dcterms:created xsi:type="dcterms:W3CDTF">2011-03-28T13:25:35Z</dcterms:created>
  <dcterms:modified xsi:type="dcterms:W3CDTF">2011-11-04T20:36:07Z</dcterms:modified>
</cp:coreProperties>
</file>