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6" r:id="rId1"/>
  </p:sldMasterIdLst>
  <p:notesMasterIdLst>
    <p:notesMasterId r:id="rId30"/>
  </p:notesMasterIdLst>
  <p:sldIdLst>
    <p:sldId id="256" r:id="rId2"/>
    <p:sldId id="258" r:id="rId3"/>
    <p:sldId id="349" r:id="rId4"/>
    <p:sldId id="369" r:id="rId5"/>
    <p:sldId id="370" r:id="rId6"/>
    <p:sldId id="371" r:id="rId7"/>
    <p:sldId id="372" r:id="rId8"/>
    <p:sldId id="368" r:id="rId9"/>
    <p:sldId id="361" r:id="rId10"/>
    <p:sldId id="360" r:id="rId11"/>
    <p:sldId id="362" r:id="rId12"/>
    <p:sldId id="363" r:id="rId13"/>
    <p:sldId id="364" r:id="rId14"/>
    <p:sldId id="365" r:id="rId15"/>
    <p:sldId id="367" r:id="rId16"/>
    <p:sldId id="366" r:id="rId17"/>
    <p:sldId id="373" r:id="rId18"/>
    <p:sldId id="374" r:id="rId19"/>
    <p:sldId id="375" r:id="rId20"/>
    <p:sldId id="376" r:id="rId21"/>
    <p:sldId id="359" r:id="rId22"/>
    <p:sldId id="378" r:id="rId23"/>
    <p:sldId id="379" r:id="rId24"/>
    <p:sldId id="380" r:id="rId25"/>
    <p:sldId id="381" r:id="rId26"/>
    <p:sldId id="377" r:id="rId27"/>
    <p:sldId id="382" r:id="rId28"/>
    <p:sldId id="328" r:id="rId29"/>
  </p:sldIdLst>
  <p:sldSz cx="9144000" cy="6858000" type="screen4x3"/>
  <p:notesSz cx="6858000" cy="9144000"/>
  <p:defaultTextStyle>
    <a:defPPr>
      <a:defRPr lang="en-US"/>
    </a:defPPr>
    <a:lvl1pPr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1pPr>
    <a:lvl2pPr marL="4572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2pPr>
    <a:lvl3pPr marL="9144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3pPr>
    <a:lvl4pPr marL="13716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4pPr>
    <a:lvl5pPr marL="18288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5pPr>
    <a:lvl6pPr marL="22860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6pPr>
    <a:lvl7pPr marL="27432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7pPr>
    <a:lvl8pPr marL="32004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8pPr>
    <a:lvl9pPr marL="36576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501" autoAdjust="0"/>
  </p:normalViewPr>
  <p:slideViewPr>
    <p:cSldViewPr>
      <p:cViewPr varScale="1">
        <p:scale>
          <a:sx n="105" d="100"/>
          <a:sy n="105" d="100"/>
        </p:scale>
        <p:origin x="-1864" y="-104"/>
      </p:cViewPr>
      <p:guideLst>
        <p:guide orient="horz" pos="2736"/>
        <p:guide pos="2880"/>
      </p:guideLst>
    </p:cSldViewPr>
  </p:slideViewPr>
  <p:notesTextViewPr>
    <p:cViewPr>
      <p:scale>
        <a:sx n="100" d="100"/>
        <a:sy n="100" d="100"/>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0217382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128"/>
      </a:defRPr>
    </a:lvl1pPr>
    <a:lvl2pPr marL="4572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2pPr>
    <a:lvl3pPr marL="9144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3pPr>
    <a:lvl4pPr marL="13716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4pPr>
    <a:lvl5pPr marL="18288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Rot="1" noChangeAspect="1" noChangeArrowheads="1"/>
          </p:cNvSpPr>
          <p:nvPr>
            <p:ph type="sldImg"/>
          </p:nvPr>
        </p:nvSpPr>
        <p:spPr>
          <a:solidFill>
            <a:srgbClr val="FFFFFF"/>
          </a:solidFill>
          <a:ln/>
        </p:spPr>
      </p:sp>
      <p:sp>
        <p:nvSpPr>
          <p:cNvPr id="1126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r>
              <a:rPr lang="en-US" b="1" dirty="0">
                <a:latin typeface="Calibri" charset="0"/>
                <a:ea typeface="ＭＳ Ｐゴシック" charset="0"/>
                <a:cs typeface="ＭＳ Ｐゴシック" charset="0"/>
              </a:rPr>
              <a:t>Module time: </a:t>
            </a:r>
            <a:r>
              <a:rPr lang="en-US" b="1" dirty="0" smtClean="0">
                <a:latin typeface="Calibri" charset="0"/>
                <a:ea typeface="ＭＳ Ｐゴシック" charset="0"/>
                <a:cs typeface="ＭＳ Ｐゴシック" charset="0"/>
              </a:rPr>
              <a:t>60 </a:t>
            </a:r>
            <a:r>
              <a:rPr lang="en-US" b="1" dirty="0" err="1" smtClean="0">
                <a:latin typeface="Calibri" charset="0"/>
                <a:ea typeface="ＭＳ Ｐゴシック" charset="0"/>
                <a:cs typeface="ＭＳ Ｐゴシック" charset="0"/>
              </a:rPr>
              <a:t>mins</a:t>
            </a:r>
            <a:r>
              <a:rPr lang="en-US" b="1" smtClean="0">
                <a:latin typeface="Calibri" charset="0"/>
                <a:ea typeface="ＭＳ Ｐゴシック" charset="0"/>
                <a:cs typeface="ＭＳ Ｐゴシック" charset="0"/>
              </a:rPr>
              <a:t> </a:t>
            </a:r>
            <a:r>
              <a:rPr lang="en-US" smtClean="0">
                <a:latin typeface="Calibri" charset="0"/>
                <a:ea typeface="ＭＳ Ｐゴシック" charset="0"/>
                <a:cs typeface="ＭＳ Ｐゴシック" charset="0"/>
              </a:rPr>
              <a:t>(40 </a:t>
            </a:r>
            <a:r>
              <a:rPr lang="en-US" dirty="0" err="1" smtClean="0">
                <a:latin typeface="Calibri" charset="0"/>
                <a:ea typeface="ＭＳ Ｐゴシック" charset="0"/>
                <a:cs typeface="ＭＳ Ｐゴシック" charset="0"/>
              </a:rPr>
              <a:t>mins</a:t>
            </a:r>
            <a:r>
              <a:rPr lang="en-US" dirty="0" smtClean="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teaching, </a:t>
            </a:r>
            <a:r>
              <a:rPr lang="en-US" dirty="0" smtClean="0">
                <a:latin typeface="Calibri" charset="0"/>
                <a:ea typeface="ＭＳ Ｐゴシック" charset="0"/>
                <a:cs typeface="ＭＳ Ｐゴシック" charset="0"/>
              </a:rPr>
              <a:t>20 </a:t>
            </a:r>
            <a:r>
              <a:rPr lang="en-US" dirty="0" err="1">
                <a:latin typeface="Calibri" charset="0"/>
                <a:ea typeface="ＭＳ Ｐゴシック" charset="0"/>
                <a:cs typeface="ＭＳ Ｐゴシック" charset="0"/>
              </a:rPr>
              <a:t>mins</a:t>
            </a:r>
            <a:r>
              <a:rPr lang="en-US" dirty="0">
                <a:latin typeface="Calibri" charset="0"/>
                <a:ea typeface="ＭＳ Ｐゴシック" charset="0"/>
                <a:cs typeface="ＭＳ Ｐゴシック" charset="0"/>
              </a:rPr>
              <a:t> for lab)</a:t>
            </a:r>
            <a:endParaRPr lang="en-US" b="1" dirty="0">
              <a:latin typeface="Calibri" charset="0"/>
              <a:ea typeface="ＭＳ Ｐゴシック" charset="0"/>
              <a:cs typeface="ＭＳ Ｐゴシック" charset="0"/>
            </a:endParaRPr>
          </a:p>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endParaRPr lang="en-US"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Play music in the background</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Check</a:t>
            </a:r>
            <a:r>
              <a:rPr lang="en-US" b="0" baseline="0" dirty="0" smtClean="0">
                <a:solidFill>
                  <a:srgbClr val="000000"/>
                </a:solidFill>
                <a:latin typeface="Lucida Grande" charset="0"/>
                <a:ea typeface="ＭＳ Ｐゴシック" charset="0"/>
                <a:cs typeface="Lucida Grande" charset="0"/>
                <a:sym typeface="Lucida Grande" charset="0"/>
              </a:rPr>
              <a:t> a network source periodically</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Listen for data from a local or remote resource</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System broadcasts: screen is on/off, battery is low, picture was captured</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Your app could initiate a broadcast (when data is available to be used by other apps) or react to broadcasts</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Broadcasts</a:t>
            </a:r>
            <a:r>
              <a:rPr lang="en-US" b="0" baseline="0" dirty="0" smtClean="0">
                <a:solidFill>
                  <a:srgbClr val="000000"/>
                </a:solidFill>
                <a:latin typeface="Lucida Grande" charset="0"/>
                <a:ea typeface="ＭＳ Ｐゴシック" charset="0"/>
                <a:cs typeface="Lucida Grande" charset="0"/>
                <a:sym typeface="Lucida Grande" charset="0"/>
              </a:rPr>
              <a:t> don’t interact with the user (no UI) except via a notification in the Notification Bar</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Intents are</a:t>
            </a:r>
            <a:r>
              <a:rPr lang="en-US" b="0" baseline="0" dirty="0" smtClean="0">
                <a:solidFill>
                  <a:srgbClr val="000000"/>
                </a:solidFill>
                <a:latin typeface="Lucida Grande" charset="0"/>
                <a:ea typeface="ＭＳ Ｐゴシック" charset="0"/>
                <a:cs typeface="Lucida Grande" charset="0"/>
                <a:sym typeface="Lucida Grande" charset="0"/>
              </a:rPr>
              <a:t> basically message objects that hold data which pass from one activity to a service, or one activity to another activity, etc.</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Broadcasts are communicated in the form of events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For security reasons, your app can’t directly start an activity in another app. Instead, you send an intent requesting that activity and the OS starts the activity on your app’s behalf</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You can request service from another activity directly (call on it) or you can publish an intent and a “filter” describing the type of service you need and let the OS find appropriate activities for you (think of how the Share button works – your app is publishing some text and the OS is returning all the activities that could share that text: email, twitter, etc.</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Much of this goes on behind the scenes without you having to worry a lot over it. But you can manage</a:t>
            </a:r>
            <a:r>
              <a:rPr lang="en-US" baseline="0" dirty="0" smtClean="0">
                <a:solidFill>
                  <a:srgbClr val="000000"/>
                </a:solidFill>
                <a:latin typeface="Times New Roman" charset="0"/>
                <a:ea typeface="ＭＳ Ｐゴシック" charset="0"/>
                <a:cs typeface="Times New Roman" charset="0"/>
                <a:sym typeface="Times New Roman" charset="0"/>
              </a:rPr>
              <a:t> the process and take specific actions to capitalize on this application architecture</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Activities,</a:t>
            </a:r>
            <a:r>
              <a:rPr lang="en-US" b="0" baseline="0" dirty="0" smtClean="0">
                <a:solidFill>
                  <a:srgbClr val="000000"/>
                </a:solidFill>
                <a:latin typeface="Lucida Grande" charset="0"/>
                <a:ea typeface="ＭＳ Ｐゴシック" charset="0"/>
                <a:cs typeface="Lucida Grande" charset="0"/>
                <a:sym typeface="Lucida Grande" charset="0"/>
              </a:rPr>
              <a:t> services, &amp; content providers not defined in the manifest are not visible to the OS and therefore cannot be started</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Titanium adds these elements, but you could also define or configure them yourself</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Also use the manifest to define hardware needs (orientation, screen size &amp; density, platform version)</a:t>
            </a:r>
            <a:endParaRPr lang="en-US" b="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1" dirty="0" smtClean="0">
                <a:solidFill>
                  <a:srgbClr val="000000"/>
                </a:solidFill>
                <a:latin typeface="Lucida Grande" charset="0"/>
                <a:ea typeface="ＭＳ Ｐゴシック" charset="0"/>
                <a:cs typeface="Lucida Grande" charset="0"/>
                <a:sym typeface="Lucida Grande" charset="0"/>
              </a:rPr>
              <a:t>Demo</a:t>
            </a:r>
            <a:endParaRPr lang="en-US" b="1"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Show kitchen sink </a:t>
            </a:r>
            <a:r>
              <a:rPr lang="en-US" b="0" dirty="0" err="1" smtClean="0">
                <a:solidFill>
                  <a:srgbClr val="000000"/>
                </a:solidFill>
                <a:latin typeface="Lucida Grande" charset="0"/>
                <a:ea typeface="ＭＳ Ｐゴシック" charset="0"/>
                <a:cs typeface="Lucida Grande" charset="0"/>
                <a:sym typeface="Lucida Grande" charset="0"/>
              </a:rPr>
              <a:t>tiapp.xml</a:t>
            </a:r>
            <a:r>
              <a:rPr lang="en-US" b="0" dirty="0" smtClean="0">
                <a:solidFill>
                  <a:srgbClr val="000000"/>
                </a:solidFill>
                <a:latin typeface="Lucida Grande" charset="0"/>
                <a:ea typeface="ＭＳ Ｐゴシック" charset="0"/>
                <a:cs typeface="Lucida Grande" charset="0"/>
                <a:sym typeface="Lucida Grande" charset="0"/>
              </a:rPr>
              <a:t> – activity &amp; services configurations</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Via finder, open KS/build/android/</a:t>
            </a:r>
            <a:r>
              <a:rPr lang="en-US" b="0" dirty="0" err="1" smtClean="0">
                <a:solidFill>
                  <a:srgbClr val="000000"/>
                </a:solidFill>
                <a:latin typeface="Lucida Grande" charset="0"/>
                <a:ea typeface="ＭＳ Ｐゴシック" charset="0"/>
                <a:cs typeface="Lucida Grande" charset="0"/>
                <a:sym typeface="Lucida Grande" charset="0"/>
              </a:rPr>
              <a:t>AndroidManifest.xml</a:t>
            </a:r>
            <a:endParaRPr lang="en-US" b="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&lt;intent-filter&gt; describes the capabilities of your activities</a:t>
            </a:r>
            <a:r>
              <a:rPr lang="en-US" b="0" baseline="0" dirty="0" smtClean="0">
                <a:solidFill>
                  <a:srgbClr val="000000"/>
                </a:solidFill>
                <a:latin typeface="Lucida Grande" charset="0"/>
                <a:ea typeface="ＭＳ Ｐゴシック" charset="0"/>
                <a:cs typeface="Lucida Grande" charset="0"/>
                <a:sym typeface="Lucida Grande" charset="0"/>
              </a:rPr>
              <a:t> so the OS knows what type of intents they could respond to</a:t>
            </a:r>
            <a:endParaRPr lang="en-US" b="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Explain how you could create a custom</a:t>
            </a:r>
            <a:r>
              <a:rPr lang="en-US" b="0" baseline="0" dirty="0" smtClean="0">
                <a:solidFill>
                  <a:srgbClr val="000000"/>
                </a:solidFill>
                <a:latin typeface="Lucida Grande" charset="0"/>
                <a:ea typeface="ＭＳ Ｐゴシック" charset="0"/>
                <a:cs typeface="Lucida Grande" charset="0"/>
                <a:sym typeface="Lucida Grande" charset="0"/>
              </a:rPr>
              <a:t> manifest </a:t>
            </a:r>
            <a:endParaRPr lang="en-US" b="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 “heavyweight” window is Ti terminology for an</a:t>
            </a:r>
            <a:r>
              <a:rPr lang="en-US" b="0" baseline="0" dirty="0" smtClean="0">
                <a:solidFill>
                  <a:srgbClr val="000000"/>
                </a:solidFill>
                <a:latin typeface="Lucida Grande" charset="0"/>
                <a:ea typeface="ＭＳ Ｐゴシック" charset="0"/>
                <a:cs typeface="Lucida Grande" charset="0"/>
                <a:sym typeface="Lucida Grande" charset="0"/>
              </a:rPr>
              <a:t> Activity</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You can have a lightweight window that isn’t exactly equivalent to an Activity</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To force a Ti window to be a heavyweight window (an activity), set </a:t>
            </a:r>
            <a:r>
              <a:rPr lang="en-US" b="0" baseline="0" dirty="0" err="1" smtClean="0">
                <a:solidFill>
                  <a:srgbClr val="000000"/>
                </a:solidFill>
                <a:latin typeface="Lucida Grande" charset="0"/>
                <a:ea typeface="ＭＳ Ｐゴシック" charset="0"/>
                <a:cs typeface="Lucida Grande" charset="0"/>
                <a:sym typeface="Lucida Grande" charset="0"/>
              </a:rPr>
              <a:t>navBarHidden</a:t>
            </a:r>
            <a:r>
              <a:rPr lang="en-US" b="0" baseline="0" dirty="0" smtClean="0">
                <a:solidFill>
                  <a:srgbClr val="000000"/>
                </a:solidFill>
                <a:latin typeface="Lucida Grande" charset="0"/>
                <a:ea typeface="ＭＳ Ｐゴシック" charset="0"/>
                <a:cs typeface="Lucida Grande" charset="0"/>
                <a:sym typeface="Lucida Grande" charset="0"/>
              </a:rPr>
              <a:t>=true or set </a:t>
            </a:r>
            <a:r>
              <a:rPr lang="en-US" b="0" baseline="0" dirty="0" err="1" smtClean="0">
                <a:solidFill>
                  <a:srgbClr val="000000"/>
                </a:solidFill>
                <a:latin typeface="Lucida Grande" charset="0"/>
                <a:ea typeface="ＭＳ Ｐゴシック" charset="0"/>
                <a:cs typeface="Lucida Grande" charset="0"/>
                <a:sym typeface="Lucida Grande" charset="0"/>
              </a:rPr>
              <a:t>fullscreen</a:t>
            </a:r>
            <a:r>
              <a:rPr lang="en-US" b="0" baseline="0" dirty="0" smtClean="0">
                <a:solidFill>
                  <a:srgbClr val="000000"/>
                </a:solidFill>
                <a:latin typeface="Lucida Grande" charset="0"/>
                <a:ea typeface="ＭＳ Ｐゴシック" charset="0"/>
                <a:cs typeface="Lucida Grande" charset="0"/>
                <a:sym typeface="Lucida Grande" charset="0"/>
              </a:rPr>
              <a:t>=true or false and see the module development guide in the wiki for a couple of extra ways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a:t>
            </a:r>
            <a:r>
              <a:rPr lang="en-US" b="0" dirty="0" err="1" smtClean="0">
                <a:solidFill>
                  <a:srgbClr val="000000"/>
                </a:solidFill>
                <a:latin typeface="Lucida Grande" charset="0"/>
                <a:ea typeface="ＭＳ Ｐゴシック" charset="0"/>
                <a:cs typeface="Lucida Grande" charset="0"/>
                <a:sym typeface="Lucida Grande" charset="0"/>
              </a:rPr>
              <a:t>KitchenSink</a:t>
            </a:r>
            <a:r>
              <a:rPr lang="en-US" b="0" dirty="0" smtClean="0">
                <a:solidFill>
                  <a:srgbClr val="000000"/>
                </a:solidFill>
                <a:latin typeface="Lucida Grande" charset="0"/>
                <a:ea typeface="ＭＳ Ｐゴシック" charset="0"/>
                <a:cs typeface="Lucida Grande" charset="0"/>
                <a:sym typeface="Lucida Grande" charset="0"/>
              </a:rPr>
              <a:t> – android_menu1, 2, and 3</a:t>
            </a:r>
          </a:p>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 </a:t>
            </a:r>
            <a:r>
              <a:rPr lang="en-US" b="0" dirty="0" err="1" smtClean="0">
                <a:solidFill>
                  <a:srgbClr val="000000"/>
                </a:solidFill>
                <a:latin typeface="Lucida Grande" charset="0"/>
                <a:ea typeface="ＭＳ Ｐゴシック" charset="0"/>
                <a:cs typeface="Lucida Grande" charset="0"/>
                <a:sym typeface="Lucida Grande" charset="0"/>
              </a:rPr>
              <a:t>KitchenSink</a:t>
            </a:r>
            <a:r>
              <a:rPr lang="en-US" b="0" dirty="0" smtClean="0">
                <a:solidFill>
                  <a:srgbClr val="000000"/>
                </a:solidFill>
                <a:latin typeface="Lucida Grande" charset="0"/>
                <a:ea typeface="ＭＳ Ｐゴシック" charset="0"/>
                <a:cs typeface="Lucida Grande" charset="0"/>
                <a:sym typeface="Lucida Grande" charset="0"/>
              </a:rPr>
              <a:t>: </a:t>
            </a:r>
            <a:r>
              <a:rPr lang="en-US" b="0" dirty="0" err="1" smtClean="0">
                <a:solidFill>
                  <a:srgbClr val="000000"/>
                </a:solidFill>
                <a:latin typeface="Lucida Grande" charset="0"/>
                <a:ea typeface="ＭＳ Ｐゴシック" charset="0"/>
                <a:cs typeface="Lucida Grande" charset="0"/>
                <a:sym typeface="Lucida Grande" charset="0"/>
              </a:rPr>
              <a:t>label_linkify.js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a:t>
            </a:r>
            <a:r>
              <a:rPr lang="en-US" b="0" dirty="0" err="1" smtClean="0">
                <a:solidFill>
                  <a:srgbClr val="000000"/>
                </a:solidFill>
                <a:latin typeface="Lucida Grande" charset="0"/>
                <a:ea typeface="ＭＳ Ｐゴシック" charset="0"/>
                <a:cs typeface="Lucida Grande" charset="0"/>
                <a:sym typeface="Lucida Grande" charset="0"/>
              </a:rPr>
              <a:t>KitchenSink</a:t>
            </a:r>
            <a:r>
              <a:rPr lang="en-US" b="0" dirty="0" smtClean="0">
                <a:solidFill>
                  <a:srgbClr val="000000"/>
                </a:solidFill>
                <a:latin typeface="Lucida Grande" charset="0"/>
                <a:ea typeface="ＭＳ Ｐゴシック" charset="0"/>
                <a:cs typeface="Lucida Grande" charset="0"/>
                <a:sym typeface="Lucida Grande" charset="0"/>
              </a:rPr>
              <a:t> Platform&gt;Notifications</a:t>
            </a: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And</a:t>
            </a:r>
            <a:r>
              <a:rPr lang="en-US" b="0" baseline="0" dirty="0" smtClean="0">
                <a:solidFill>
                  <a:srgbClr val="000000"/>
                </a:solidFill>
                <a:latin typeface="Lucida Grande" charset="0"/>
                <a:ea typeface="ＭＳ Ｐゴシック" charset="0"/>
                <a:cs typeface="Lucida Grande" charset="0"/>
                <a:sym typeface="Lucida Grande" charset="0"/>
              </a:rPr>
              <a:t> see </a:t>
            </a:r>
            <a:r>
              <a:rPr lang="en-US" b="0" dirty="0" err="1" smtClean="0">
                <a:solidFill>
                  <a:srgbClr val="000000"/>
                </a:solidFill>
                <a:latin typeface="Lucida Grande" charset="0"/>
                <a:ea typeface="ＭＳ Ｐゴシック" charset="0"/>
                <a:cs typeface="Lucida Grande" charset="0"/>
                <a:sym typeface="Lucida Grande" charset="0"/>
              </a:rPr>
              <a:t>notification.js</a:t>
            </a: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The </a:t>
            </a:r>
            <a:r>
              <a:rPr lang="en-US" b="0" dirty="0" err="1" smtClean="0">
                <a:solidFill>
                  <a:srgbClr val="000000"/>
                </a:solidFill>
                <a:latin typeface="Lucida Grande" charset="0"/>
                <a:ea typeface="ＭＳ Ｐゴシック" charset="0"/>
                <a:cs typeface="Lucida Grande" charset="0"/>
                <a:sym typeface="Lucida Grande" charset="0"/>
              </a:rPr>
              <a:t>offsetX</a:t>
            </a:r>
            <a:r>
              <a:rPr lang="en-US" b="0" dirty="0" smtClean="0">
                <a:solidFill>
                  <a:srgbClr val="000000"/>
                </a:solidFill>
                <a:latin typeface="Lucida Grande" charset="0"/>
                <a:ea typeface="ＭＳ Ｐゴシック" charset="0"/>
                <a:cs typeface="Lucida Grande" charset="0"/>
                <a:sym typeface="Lucida Grande" charset="0"/>
              </a:rPr>
              <a:t> and </a:t>
            </a:r>
            <a:r>
              <a:rPr lang="en-US" b="0" dirty="0" err="1" smtClean="0">
                <a:solidFill>
                  <a:srgbClr val="000000"/>
                </a:solidFill>
                <a:latin typeface="Lucida Grande" charset="0"/>
                <a:ea typeface="ＭＳ Ｐゴシック" charset="0"/>
                <a:cs typeface="Lucida Grande" charset="0"/>
                <a:sym typeface="Lucida Grande" charset="0"/>
              </a:rPr>
              <a:t>offSetY</a:t>
            </a:r>
            <a:r>
              <a:rPr lang="en-US" b="0" dirty="0" smtClean="0">
                <a:solidFill>
                  <a:srgbClr val="000000"/>
                </a:solidFill>
                <a:latin typeface="Lucida Grande" charset="0"/>
                <a:ea typeface="ＭＳ Ｐゴシック" charset="0"/>
                <a:cs typeface="Lucida Grande" charset="0"/>
                <a:sym typeface="Lucida Grande" charset="0"/>
              </a:rPr>
              <a:t> coordinates are relative to the default location for the notification</a:t>
            </a: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and corresponds to the center point of the notification bubble</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1" dirty="0" smtClean="0">
                <a:solidFill>
                  <a:srgbClr val="000000"/>
                </a:solidFill>
                <a:latin typeface="Lucida Grande" charset="0"/>
                <a:ea typeface="ＭＳ Ｐゴシック" charset="0"/>
                <a:cs typeface="Lucida Grande" charset="0"/>
                <a:sym typeface="Lucida Grande" charset="0"/>
              </a:rPr>
              <a:t>Demo</a:t>
            </a:r>
          </a:p>
          <a:p>
            <a:pPr marL="79375" indent="0" eaLnBrk="1" hangingPunct="1">
              <a:buFontTx/>
              <a:buNone/>
            </a:pPr>
            <a:r>
              <a:rPr lang="en-US" b="0" dirty="0" err="1" smtClean="0">
                <a:solidFill>
                  <a:srgbClr val="000000"/>
                </a:solidFill>
                <a:latin typeface="Lucida Grande" charset="0"/>
                <a:ea typeface="ＭＳ Ｐゴシック" charset="0"/>
                <a:cs typeface="Lucida Grande" charset="0"/>
                <a:sym typeface="Lucida Grande" charset="0"/>
              </a:rPr>
              <a:t>AndroidBackDemo</a:t>
            </a:r>
            <a:r>
              <a:rPr lang="en-US" b="0" baseline="0" dirty="0" smtClean="0">
                <a:solidFill>
                  <a:srgbClr val="000000"/>
                </a:solidFill>
                <a:latin typeface="Lucida Grande" charset="0"/>
                <a:ea typeface="ＭＳ Ｐゴシック" charset="0"/>
                <a:cs typeface="Lucida Grande" charset="0"/>
                <a:sym typeface="Lucida Grande" charset="0"/>
              </a:rPr>
              <a:t> project on </a:t>
            </a:r>
            <a:r>
              <a:rPr lang="en-US" b="0" baseline="0" dirty="0" smtClean="0">
                <a:solidFill>
                  <a:srgbClr val="000000"/>
                </a:solidFill>
                <a:latin typeface="Lucida Grande" charset="0"/>
                <a:ea typeface="ＭＳ Ｐゴシック" charset="0"/>
                <a:cs typeface="Lucida Grande" charset="0"/>
                <a:sym typeface="Lucida Grande" charset="0"/>
              </a:rPr>
              <a:t>the TCMD </a:t>
            </a:r>
            <a:r>
              <a:rPr lang="en-US" b="0" baseline="0" dirty="0" err="1" smtClean="0">
                <a:solidFill>
                  <a:srgbClr val="000000"/>
                </a:solidFill>
                <a:latin typeface="Lucida Grande" charset="0"/>
                <a:ea typeface="ＭＳ Ｐゴシック" charset="0"/>
                <a:cs typeface="Lucida Grande" charset="0"/>
                <a:sym typeface="Lucida Grande" charset="0"/>
              </a:rPr>
              <a:t>github</a:t>
            </a:r>
            <a:r>
              <a:rPr lang="en-US" b="0" baseline="0" dirty="0" smtClean="0">
                <a:solidFill>
                  <a:srgbClr val="000000"/>
                </a:solidFill>
                <a:latin typeface="Lucida Grande" charset="0"/>
                <a:ea typeface="ＭＳ Ｐゴシック" charset="0"/>
                <a:cs typeface="Lucida Grande" charset="0"/>
                <a:sym typeface="Lucida Grande" charset="0"/>
              </a:rPr>
              <a:t> </a:t>
            </a:r>
            <a:r>
              <a:rPr lang="en-US" b="0" baseline="0" dirty="0" smtClean="0">
                <a:solidFill>
                  <a:srgbClr val="000000"/>
                </a:solidFill>
                <a:latin typeface="Lucida Grande" charset="0"/>
                <a:ea typeface="ＭＳ Ｐゴシック" charset="0"/>
                <a:cs typeface="Lucida Grande" charset="0"/>
                <a:sym typeface="Lucida Grande" charset="0"/>
              </a:rPr>
              <a:t>repository</a:t>
            </a: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https://</a:t>
            </a:r>
            <a:r>
              <a:rPr lang="en-US" b="0" baseline="0" dirty="0" err="1" smtClean="0">
                <a:solidFill>
                  <a:srgbClr val="000000"/>
                </a:solidFill>
                <a:latin typeface="Lucida Grande" charset="0"/>
                <a:ea typeface="ＭＳ Ｐゴシック" charset="0"/>
                <a:cs typeface="Lucida Grande" charset="0"/>
                <a:sym typeface="Lucida Grande" charset="0"/>
              </a:rPr>
              <a:t>github.com</a:t>
            </a:r>
            <a:r>
              <a:rPr lang="en-US" b="0" baseline="0" dirty="0" smtClean="0">
                <a:solidFill>
                  <a:srgbClr val="000000"/>
                </a:solidFill>
                <a:latin typeface="Lucida Grande" charset="0"/>
                <a:ea typeface="ＭＳ Ｐゴシック" charset="0"/>
                <a:cs typeface="Lucida Grande" charset="0"/>
                <a:sym typeface="Lucida Grande" charset="0"/>
              </a:rPr>
              <a:t>/</a:t>
            </a:r>
            <a:r>
              <a:rPr lang="en-US" b="0" baseline="0" dirty="0" err="1" smtClean="0">
                <a:solidFill>
                  <a:srgbClr val="000000"/>
                </a:solidFill>
                <a:latin typeface="Lucida Grande" charset="0"/>
                <a:ea typeface="ＭＳ Ｐゴシック" charset="0"/>
                <a:cs typeface="Lucida Grande" charset="0"/>
                <a:sym typeface="Lucida Grande" charset="0"/>
              </a:rPr>
              <a:t>appcelerator</a:t>
            </a:r>
            <a:r>
              <a:rPr lang="en-US" b="0" baseline="0" dirty="0" smtClean="0">
                <a:solidFill>
                  <a:srgbClr val="000000"/>
                </a:solidFill>
                <a:latin typeface="Lucida Grande" charset="0"/>
                <a:ea typeface="ＭＳ Ｐゴシック" charset="0"/>
                <a:cs typeface="Lucida Grande" charset="0"/>
                <a:sym typeface="Lucida Grande" charset="0"/>
              </a:rPr>
              <a:t>-training/</a:t>
            </a:r>
            <a:r>
              <a:rPr lang="en-US" b="0" baseline="0" dirty="0" err="1" smtClean="0">
                <a:solidFill>
                  <a:srgbClr val="000000"/>
                </a:solidFill>
                <a:latin typeface="Lucida Grande" charset="0"/>
                <a:ea typeface="ＭＳ Ｐゴシック" charset="0"/>
                <a:cs typeface="Lucida Grande" charset="0"/>
                <a:sym typeface="Lucida Grande" charset="0"/>
              </a:rPr>
              <a:t>tcmd_certification</a:t>
            </a:r>
            <a:r>
              <a:rPr lang="en-US" b="0" baseline="0" dirty="0" smtClean="0">
                <a:solidFill>
                  <a:srgbClr val="000000"/>
                </a:solidFill>
                <a:latin typeface="Lucida Grande" charset="0"/>
                <a:ea typeface="ＭＳ Ｐゴシック" charset="0"/>
                <a:cs typeface="Lucida Grande" charset="0"/>
                <a:sym typeface="Lucida Grande" charset="0"/>
              </a:rPr>
              <a:t>/blob/master/workspace/</a:t>
            </a:r>
            <a:r>
              <a:rPr lang="en-US" b="0" baseline="0" dirty="0" err="1" smtClean="0">
                <a:solidFill>
                  <a:srgbClr val="000000"/>
                </a:solidFill>
                <a:latin typeface="Lucida Grande" charset="0"/>
                <a:ea typeface="ＭＳ Ｐゴシック" charset="0"/>
                <a:cs typeface="Lucida Grande" charset="0"/>
                <a:sym typeface="Lucida Grande" charset="0"/>
              </a:rPr>
              <a:t>AndroidBackDemo.zip</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View hijacks the back button &amp; closes</a:t>
            </a: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Then restores it so you can close the window</a:t>
            </a:r>
          </a:p>
          <a:p>
            <a:pPr marL="79375" indent="0" eaLnBrk="1" hangingPunct="1">
              <a:buFontTx/>
              <a:buNone/>
            </a:pP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In the event listener, you can monitor the</a:t>
            </a:r>
            <a:r>
              <a:rPr lang="en-US" b="0" baseline="0" dirty="0" smtClean="0">
                <a:solidFill>
                  <a:srgbClr val="000000"/>
                </a:solidFill>
                <a:latin typeface="Lucida Grande" charset="0"/>
                <a:ea typeface="ＭＳ Ｐゴシック" charset="0"/>
                <a:cs typeface="Lucida Grande" charset="0"/>
                <a:sym typeface="Lucida Grande" charset="0"/>
              </a:rPr>
              <a:t> other hardware buttons in the form:</a:t>
            </a:r>
          </a:p>
          <a:p>
            <a:pPr marL="79375" indent="0" eaLnBrk="1" hangingPunct="1">
              <a:buFontTx/>
              <a:buNone/>
            </a:pPr>
            <a:r>
              <a:rPr lang="en-US" b="0" baseline="0" dirty="0" err="1" smtClean="0">
                <a:solidFill>
                  <a:srgbClr val="000000"/>
                </a:solidFill>
                <a:latin typeface="Lucida Grande" charset="0"/>
                <a:ea typeface="ＭＳ Ｐゴシック" charset="0"/>
                <a:cs typeface="Lucida Grande" charset="0"/>
                <a:sym typeface="Lucida Grande" charset="0"/>
              </a:rPr>
              <a:t>android:camera</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baseline="0" dirty="0" err="1" smtClean="0">
                <a:solidFill>
                  <a:srgbClr val="000000"/>
                </a:solidFill>
                <a:latin typeface="Lucida Grande" charset="0"/>
                <a:ea typeface="ＭＳ Ｐゴシック" charset="0"/>
                <a:cs typeface="Lucida Grande" charset="0"/>
                <a:sym typeface="Lucida Grande" charset="0"/>
              </a:rPr>
              <a:t>android:home</a:t>
            </a:r>
            <a:endParaRPr lang="en-US" b="0" baseline="0" dirty="0" smtClean="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An app is</a:t>
            </a:r>
            <a:r>
              <a:rPr lang="en-US" b="0" baseline="0" dirty="0" smtClean="0">
                <a:solidFill>
                  <a:srgbClr val="000000"/>
                </a:solidFill>
                <a:latin typeface="Lucida Grande" charset="0"/>
                <a:ea typeface="ＭＳ Ｐゴシック" charset="0"/>
                <a:cs typeface="Lucida Grande" charset="0"/>
                <a:sym typeface="Lucida Grande" charset="0"/>
              </a:rPr>
              <a:t> made up from one or more activities: one to list email messages, one to compose a message, one to read a message, etc.</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Other apps can start an activity within your app and your app can start activities in other apps</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This</a:t>
            </a:r>
            <a:r>
              <a:rPr lang="en-US" b="0" baseline="0" dirty="0" smtClean="0">
                <a:solidFill>
                  <a:srgbClr val="000000"/>
                </a:solidFill>
                <a:latin typeface="Lucida Grande" charset="0"/>
                <a:ea typeface="ＭＳ Ｐゴシック" charset="0"/>
                <a:cs typeface="Lucida Grande" charset="0"/>
                <a:sym typeface="Lucida Grande" charset="0"/>
              </a:rPr>
              <a:t> gives a way to share functionality and make it appear to be part of your app</a:t>
            </a:r>
            <a:endParaRPr lang="en-US" b="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a:t>
            </a:r>
            <a:r>
              <a:rPr lang="en-US" b="0" dirty="0" err="1" smtClean="0">
                <a:solidFill>
                  <a:srgbClr val="000000"/>
                </a:solidFill>
                <a:latin typeface="Lucida Grande" charset="0"/>
                <a:ea typeface="ＭＳ Ｐゴシック" charset="0"/>
                <a:cs typeface="Lucida Grande" charset="0"/>
                <a:sym typeface="Lucida Grande" charset="0"/>
              </a:rPr>
              <a:t>KitchenSink</a:t>
            </a: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See </a:t>
            </a:r>
            <a:r>
              <a:rPr lang="en-US" b="0" dirty="0" err="1" smtClean="0">
                <a:solidFill>
                  <a:srgbClr val="000000"/>
                </a:solidFill>
                <a:latin typeface="Lucida Grande" charset="0"/>
                <a:ea typeface="ＭＳ Ｐゴシック" charset="0"/>
                <a:cs typeface="Lucida Grande" charset="0"/>
                <a:sym typeface="Lucida Grande" charset="0"/>
              </a:rPr>
              <a:t>android_services.js</a:t>
            </a:r>
            <a:r>
              <a:rPr lang="en-US" b="0" dirty="0" smtClean="0">
                <a:solidFill>
                  <a:srgbClr val="000000"/>
                </a:solidFill>
                <a:latin typeface="Lucida Grande" charset="0"/>
                <a:ea typeface="ＭＳ Ｐゴシック" charset="0"/>
                <a:cs typeface="Lucida Grande" charset="0"/>
                <a:sym typeface="Lucida Grande" charset="0"/>
              </a:rPr>
              <a:t> and Resources/android/</a:t>
            </a:r>
            <a:r>
              <a:rPr lang="en-US" b="0" dirty="0" err="1" smtClean="0">
                <a:solidFill>
                  <a:srgbClr val="000000"/>
                </a:solidFill>
                <a:latin typeface="Lucida Grande" charset="0"/>
                <a:ea typeface="ＭＳ Ｐゴシック" charset="0"/>
                <a:cs typeface="Lucida Grande" charset="0"/>
                <a:sym typeface="Lucida Grande" charset="0"/>
              </a:rPr>
              <a:t>testservice.js</a:t>
            </a: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Plus see entry in </a:t>
            </a:r>
            <a:r>
              <a:rPr lang="en-US" b="0" dirty="0" err="1" smtClean="0">
                <a:solidFill>
                  <a:srgbClr val="000000"/>
                </a:solidFill>
                <a:latin typeface="Lucida Grande" charset="0"/>
                <a:ea typeface="ＭＳ Ｐゴシック" charset="0"/>
                <a:cs typeface="Lucida Grande" charset="0"/>
                <a:sym typeface="Lucida Grande" charset="0"/>
              </a:rPr>
              <a:t>tiapp.xml</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a:t>
            </a:r>
            <a:r>
              <a:rPr lang="en-US" b="0" dirty="0" err="1" smtClean="0">
                <a:solidFill>
                  <a:srgbClr val="000000"/>
                </a:solidFill>
                <a:latin typeface="Lucida Grande" charset="0"/>
                <a:ea typeface="ＭＳ Ｐゴシック" charset="0"/>
                <a:cs typeface="Lucida Grande" charset="0"/>
                <a:sym typeface="Lucida Grande" charset="0"/>
              </a:rPr>
              <a:t>KitchenSink</a:t>
            </a:r>
            <a:r>
              <a:rPr lang="en-US" b="0" dirty="0" smtClean="0">
                <a:solidFill>
                  <a:srgbClr val="000000"/>
                </a:solidFill>
                <a:latin typeface="Lucida Grande" charset="0"/>
                <a:ea typeface="ＭＳ Ｐゴシック" charset="0"/>
                <a:cs typeface="Lucida Grande" charset="0"/>
                <a:sym typeface="Lucida Grande" charset="0"/>
              </a:rPr>
              <a:t> Platform &gt; ???</a:t>
            </a:r>
          </a:p>
          <a:p>
            <a:pPr marL="79375" indent="0" eaLnBrk="1" hangingPunct="1">
              <a:buFontTx/>
              <a:buNone/>
            </a:pPr>
            <a:r>
              <a:rPr lang="en-US" b="0" smtClean="0">
                <a:solidFill>
                  <a:srgbClr val="000000"/>
                </a:solidFill>
                <a:latin typeface="Lucida Grande" charset="0"/>
                <a:ea typeface="ＭＳ Ｐゴシック" charset="0"/>
                <a:cs typeface="Lucida Grande" charset="0"/>
                <a:sym typeface="Lucida Grande" charset="0"/>
              </a:rPr>
              <a:t>File is </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marR="0" indent="0" algn="l" defTabSz="914400" rtl="0" eaLnBrk="1" fontAlgn="base" latinLnBrk="0" hangingPunct="1">
              <a:lnSpc>
                <a:spcPct val="100000"/>
              </a:lnSpc>
              <a:spcBef>
                <a:spcPct val="0"/>
              </a:spcBef>
              <a:spcAft>
                <a:spcPct val="0"/>
              </a:spcAft>
              <a:buClrTx/>
              <a:buSzTx/>
              <a:buFontTx/>
              <a:buNone/>
              <a:tabLst/>
              <a:defRPr/>
            </a:pPr>
            <a:r>
              <a:rPr lang="en-US" b="0" dirty="0" smtClean="0">
                <a:solidFill>
                  <a:srgbClr val="000000"/>
                </a:solidFill>
                <a:latin typeface="Lucida Grande" charset="0"/>
                <a:ea typeface="ＭＳ Ｐゴシック" charset="0"/>
                <a:cs typeface="Lucida Grande" charset="0"/>
                <a:sym typeface="Lucida Grande" charset="0"/>
              </a:rPr>
              <a:t>Resources are assets, such as images, strings, layouts, animations, </a:t>
            </a:r>
            <a:r>
              <a:rPr lang="en-US" b="0" dirty="0" err="1" smtClean="0">
                <a:solidFill>
                  <a:srgbClr val="000000"/>
                </a:solidFill>
                <a:latin typeface="Lucida Grande" charset="0"/>
                <a:ea typeface="ＭＳ Ｐゴシック" charset="0"/>
                <a:cs typeface="Lucida Grande" charset="0"/>
                <a:sym typeface="Lucida Grande" charset="0"/>
              </a:rPr>
              <a:t>etc</a:t>
            </a:r>
            <a:r>
              <a:rPr lang="en-US" b="0" dirty="0" smtClean="0">
                <a:solidFill>
                  <a:srgbClr val="000000"/>
                </a:solidFill>
                <a:latin typeface="Lucida Grande" charset="0"/>
                <a:ea typeface="ＭＳ Ｐゴシック" charset="0"/>
                <a:cs typeface="Lucida Grande" charset="0"/>
                <a:sym typeface="Lucida Grande" charset="0"/>
              </a:rPr>
              <a:t> that are maintained external from your app so that you can swap, maintain, management outside</a:t>
            </a:r>
            <a:r>
              <a:rPr lang="en-US" b="0" baseline="0" dirty="0" smtClean="0">
                <a:solidFill>
                  <a:srgbClr val="000000"/>
                </a:solidFill>
                <a:latin typeface="Lucida Grande" charset="0"/>
                <a:ea typeface="ＭＳ Ｐゴシック" charset="0"/>
                <a:cs typeface="Lucida Grande" charset="0"/>
                <a:sym typeface="Lucida Grande" charset="0"/>
              </a:rPr>
              <a:t> of your code</a:t>
            </a: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R is the class that represents resources in your app</a:t>
            </a: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Accessible in Ti. via </a:t>
            </a:r>
            <a:r>
              <a:rPr lang="en-US" b="0" dirty="0" err="1" smtClean="0">
                <a:solidFill>
                  <a:srgbClr val="000000"/>
                </a:solidFill>
                <a:latin typeface="Lucida Grande" charset="0"/>
                <a:ea typeface="ＭＳ Ｐゴシック" charset="0"/>
                <a:cs typeface="Lucida Grande" charset="0"/>
                <a:sym typeface="Lucida Grande" charset="0"/>
              </a:rPr>
              <a:t>Android.R</a:t>
            </a:r>
            <a:r>
              <a:rPr lang="en-US" b="0" dirty="0" smtClean="0">
                <a:solidFill>
                  <a:srgbClr val="000000"/>
                </a:solidFill>
                <a:latin typeface="Lucida Grande" charset="0"/>
                <a:ea typeface="ＭＳ Ｐゴシック" charset="0"/>
                <a:cs typeface="Lucida Grande" charset="0"/>
                <a:sym typeface="Lucida Grande" charset="0"/>
              </a:rPr>
              <a:t> class, see http://</a:t>
            </a:r>
            <a:r>
              <a:rPr lang="en-US" b="0" dirty="0" err="1" smtClean="0">
                <a:solidFill>
                  <a:srgbClr val="000000"/>
                </a:solidFill>
                <a:latin typeface="Lucida Grande" charset="0"/>
                <a:ea typeface="ＭＳ Ｐゴシック" charset="0"/>
                <a:cs typeface="Lucida Grande" charset="0"/>
                <a:sym typeface="Lucida Grande" charset="0"/>
              </a:rPr>
              <a:t>developer.appcelerator.com</a:t>
            </a:r>
            <a:r>
              <a:rPr lang="en-US" b="0" dirty="0" smtClean="0">
                <a:solidFill>
                  <a:srgbClr val="000000"/>
                </a:solidFill>
                <a:latin typeface="Lucida Grande" charset="0"/>
                <a:ea typeface="ＭＳ Ｐゴシック" charset="0"/>
                <a:cs typeface="Lucida Grande" charset="0"/>
                <a:sym typeface="Lucida Grande" charset="0"/>
              </a:rPr>
              <a:t>/</a:t>
            </a:r>
            <a:r>
              <a:rPr lang="en-US" b="0" dirty="0" err="1" smtClean="0">
                <a:solidFill>
                  <a:srgbClr val="000000"/>
                </a:solidFill>
                <a:latin typeface="Lucida Grande" charset="0"/>
                <a:ea typeface="ＭＳ Ｐゴシック" charset="0"/>
                <a:cs typeface="Lucida Grande" charset="0"/>
                <a:sym typeface="Lucida Grande" charset="0"/>
              </a:rPr>
              <a:t>apidoc</a:t>
            </a:r>
            <a:r>
              <a:rPr lang="en-US" b="0" dirty="0" smtClean="0">
                <a:solidFill>
                  <a:srgbClr val="000000"/>
                </a:solidFill>
                <a:latin typeface="Lucida Grande" charset="0"/>
                <a:ea typeface="ＭＳ Ｐゴシック" charset="0"/>
                <a:cs typeface="Lucida Grande" charset="0"/>
                <a:sym typeface="Lucida Grande" charset="0"/>
              </a:rPr>
              <a:t>/mobile/latest/</a:t>
            </a:r>
            <a:r>
              <a:rPr lang="en-US" b="0" dirty="0" err="1" smtClean="0">
                <a:solidFill>
                  <a:srgbClr val="000000"/>
                </a:solidFill>
                <a:latin typeface="Lucida Grande" charset="0"/>
                <a:ea typeface="ＭＳ Ｐゴシック" charset="0"/>
                <a:cs typeface="Lucida Grande" charset="0"/>
                <a:sym typeface="Lucida Grande" charset="0"/>
              </a:rPr>
              <a:t>Titanium.App.Android.R</a:t>
            </a:r>
            <a:r>
              <a:rPr lang="en-US" b="0" dirty="0" smtClean="0">
                <a:solidFill>
                  <a:srgbClr val="000000"/>
                </a:solidFill>
                <a:latin typeface="Lucida Grande" charset="0"/>
                <a:ea typeface="ＭＳ Ｐゴシック" charset="0"/>
                <a:cs typeface="Lucida Grande" charset="0"/>
                <a:sym typeface="Lucida Grande" charset="0"/>
              </a:rPr>
              <a:t>-object</a:t>
            </a:r>
          </a:p>
          <a:p>
            <a:pPr marL="79375" indent="0" eaLnBrk="1" hangingPunct="1">
              <a:buFontTx/>
              <a:buNone/>
            </a:pP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a:t>
            </a:r>
            <a:r>
              <a:rPr lang="en-US" b="0" dirty="0" err="1" smtClean="0">
                <a:solidFill>
                  <a:srgbClr val="000000"/>
                </a:solidFill>
                <a:latin typeface="Lucida Grande" charset="0"/>
                <a:ea typeface="ＭＳ Ｐゴシック" charset="0"/>
                <a:cs typeface="Lucida Grande" charset="0"/>
                <a:sym typeface="Lucida Grande" charset="0"/>
              </a:rPr>
              <a:t>KitchenSink</a:t>
            </a:r>
            <a:r>
              <a:rPr lang="en-US" b="0" baseline="0" dirty="0" smtClean="0">
                <a:solidFill>
                  <a:srgbClr val="000000"/>
                </a:solidFill>
                <a:latin typeface="Lucida Grande" charset="0"/>
                <a:ea typeface="ＭＳ Ｐゴシック" charset="0"/>
                <a:cs typeface="Lucida Grande" charset="0"/>
                <a:sym typeface="Lucida Grande" charset="0"/>
              </a:rPr>
              <a:t> </a:t>
            </a:r>
            <a:r>
              <a:rPr lang="en-US" b="0" dirty="0" smtClean="0">
                <a:solidFill>
                  <a:srgbClr val="000000"/>
                </a:solidFill>
                <a:latin typeface="Lucida Grande" charset="0"/>
                <a:ea typeface="ＭＳ Ｐゴシック" charset="0"/>
                <a:cs typeface="Lucida Grande" charset="0"/>
                <a:sym typeface="Lucida Grande" charset="0"/>
              </a:rPr>
              <a:t>android_menu_2.js, line 24</a:t>
            </a:r>
            <a:endParaRPr lang="en-US" b="0" dirty="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Uses</a:t>
            </a:r>
            <a:r>
              <a:rPr lang="en-US" b="0" baseline="0" dirty="0" smtClean="0">
                <a:solidFill>
                  <a:srgbClr val="000000"/>
                </a:solidFill>
                <a:latin typeface="Lucida Grande" charset="0"/>
                <a:ea typeface="ＭＳ Ｐゴシック" charset="0"/>
                <a:cs typeface="Lucida Grande" charset="0"/>
                <a:sym typeface="Lucida Grande" charset="0"/>
              </a:rPr>
              <a:t> some of the built-in icons</a:t>
            </a:r>
            <a:endParaRPr lang="en-US" b="0" dirty="0" smtClean="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marR="0" indent="0" algn="l" defTabSz="914400" rtl="0" eaLnBrk="1" fontAlgn="base" latinLnBrk="0" hangingPunct="1">
              <a:lnSpc>
                <a:spcPct val="100000"/>
              </a:lnSpc>
              <a:spcBef>
                <a:spcPct val="0"/>
              </a:spcBef>
              <a:spcAft>
                <a:spcPct val="0"/>
              </a:spcAft>
              <a:buClrTx/>
              <a:buSzTx/>
              <a:buFontTx/>
              <a:buNone/>
              <a:tabLst/>
              <a:defRPr/>
            </a:pPr>
            <a:r>
              <a:rPr lang="en-US" dirty="0" smtClean="0">
                <a:solidFill>
                  <a:srgbClr val="000000"/>
                </a:solidFill>
                <a:latin typeface="Times New Roman" charset="0"/>
                <a:ea typeface="ＭＳ Ｐゴシック" charset="0"/>
                <a:cs typeface="Times New Roman" charset="0"/>
                <a:sym typeface="Times New Roman" charset="0"/>
              </a:rPr>
              <a:t>In this lab, you will enable an app to share text with other apps on the user's device. The app provides a simple text box. You'll plug in the code to share the text that users enter via an intent.</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There is no </a:t>
            </a:r>
            <a:r>
              <a:rPr lang="en-US" dirty="0" err="1" smtClean="0">
                <a:solidFill>
                  <a:srgbClr val="000000"/>
                </a:solidFill>
                <a:latin typeface="Times New Roman" charset="0"/>
                <a:ea typeface="ＭＳ Ｐゴシック" charset="0"/>
                <a:cs typeface="Times New Roman" charset="0"/>
                <a:sym typeface="Times New Roman" charset="0"/>
              </a:rPr>
              <a:t>TiBountyHunter</a:t>
            </a:r>
            <a:r>
              <a:rPr lang="en-US" dirty="0" smtClean="0">
                <a:solidFill>
                  <a:srgbClr val="000000"/>
                </a:solidFill>
                <a:latin typeface="Times New Roman" charset="0"/>
                <a:ea typeface="ＭＳ Ｐゴシック" charset="0"/>
                <a:cs typeface="Times New Roman" charset="0"/>
                <a:sym typeface="Times New Roman" charset="0"/>
              </a:rPr>
              <a:t> tie in for this </a:t>
            </a:r>
            <a:r>
              <a:rPr lang="en-US" smtClean="0">
                <a:solidFill>
                  <a:srgbClr val="000000"/>
                </a:solidFill>
                <a:latin typeface="Times New Roman" charset="0"/>
                <a:ea typeface="ＭＳ Ｐゴシック" charset="0"/>
                <a:cs typeface="Times New Roman" charset="0"/>
                <a:sym typeface="Times New Roman" charset="0"/>
              </a:rPr>
              <a:t>lab specifically</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Some carriers restrict installation of non-market apps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Carrier themes add a layer of complexity in UI design (button backgrounds or default</a:t>
            </a:r>
            <a:r>
              <a:rPr lang="en-US" b="0" baseline="0" dirty="0" smtClean="0">
                <a:solidFill>
                  <a:srgbClr val="000000"/>
                </a:solidFill>
                <a:latin typeface="Lucida Grande" charset="0"/>
                <a:ea typeface="ＭＳ Ｐゴシック" charset="0"/>
                <a:cs typeface="Lucida Grande" charset="0"/>
                <a:sym typeface="Lucida Grande" charset="0"/>
              </a:rPr>
              <a:t> text vary by carrier themes, for example)</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UX is perhaps more confusing for novices, general public than for typical developer or tech geek</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API parity</a:t>
            </a:r>
            <a:r>
              <a:rPr lang="en-US" b="0" baseline="0" dirty="0" smtClean="0">
                <a:solidFill>
                  <a:srgbClr val="000000"/>
                </a:solidFill>
                <a:latin typeface="Lucida Grande" charset="0"/>
                <a:ea typeface="ＭＳ Ｐゴシック" charset="0"/>
                <a:cs typeface="Lucida Grande" charset="0"/>
                <a:sym typeface="Lucida Grande" charset="0"/>
              </a:rPr>
              <a:t> issues is basically a growing-pains result, we’re doing our best to catch up and achieve parity</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JS engine will be replaced in future versions of Titanium, probably with V8</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Target and test on</a:t>
            </a:r>
            <a:r>
              <a:rPr lang="en-US" baseline="0" dirty="0" smtClean="0">
                <a:solidFill>
                  <a:srgbClr val="000000"/>
                </a:solidFill>
                <a:latin typeface="Times New Roman" charset="0"/>
                <a:ea typeface="ＭＳ Ｐゴシック" charset="0"/>
                <a:cs typeface="Times New Roman" charset="0"/>
                <a:sym typeface="Times New Roman" charset="0"/>
              </a:rPr>
              <a:t> both platforms early in the development process</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every app has the three components above, and we will explore each.  They form the fundamental building blocks of an android app</a:t>
            </a:r>
          </a:p>
          <a:p>
            <a:pPr marL="250825" indent="-171450" eaLnBrk="1" hangingPunct="1">
              <a:buFontTx/>
              <a:buChar char="-"/>
            </a:pPr>
            <a:endParaRPr lang="en-US" b="1"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READ THE ANDROID APP FUNDAMENTALS!!!!!!!!!!  DON’T CHEAT AND HOPE TITANIUM WILL UNDERSTAND ALL OF ANDROID FOR YOU!</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An app is</a:t>
            </a:r>
            <a:r>
              <a:rPr lang="en-US" b="0" baseline="0" dirty="0" smtClean="0">
                <a:solidFill>
                  <a:srgbClr val="000000"/>
                </a:solidFill>
                <a:latin typeface="Lucida Grande" charset="0"/>
                <a:ea typeface="ＭＳ Ｐゴシック" charset="0"/>
                <a:cs typeface="Lucida Grande" charset="0"/>
                <a:sym typeface="Lucida Grande" charset="0"/>
              </a:rPr>
              <a:t> made up from one or more activities: one to list email messages, one to compose a message, one to read a message, etc.</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TextBox 3"/>
          <p:cNvSpPr txBox="1">
            <a:spLocks noChangeArrowheads="1"/>
          </p:cNvSpPr>
          <p:nvPr/>
        </p:nvSpPr>
        <p:spPr bwMode="auto">
          <a:xfrm>
            <a:off x="9939338" y="3971925"/>
            <a:ext cx="185737" cy="369888"/>
          </a:xfrm>
          <a:prstGeom prst="rect">
            <a:avLst/>
          </a:prstGeom>
          <a:noFill/>
          <a:ln>
            <a:noFill/>
          </a:ln>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defRPr/>
            </a:pPr>
            <a:endParaRPr lang="en-US" sz="1800"/>
          </a:p>
        </p:txBody>
      </p:sp>
      <p:sp>
        <p:nvSpPr>
          <p:cNvPr id="5" name="Date Placeholder 3"/>
          <p:cNvSpPr>
            <a:spLocks noGrp="1"/>
          </p:cNvSpPr>
          <p:nvPr>
            <p:ph type="dt" sz="half" idx="10"/>
          </p:nvPr>
        </p:nvSpPr>
        <p:spPr/>
        <p:txBody>
          <a:bodyPr/>
          <a:lstStyle>
            <a:lvl1pPr>
              <a:defRPr/>
            </a:lvl1pPr>
          </a:lstStyle>
          <a:p>
            <a:pPr>
              <a:defRPr/>
            </a:pPr>
            <a:fld id="{F30DB81F-B125-9B43-9F03-035596B66B00}" type="datetime1">
              <a:rPr lang="en-US"/>
              <a:pPr>
                <a:defRPr/>
              </a:pPr>
              <a:t>7/26/11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99E96B8-ADCB-7547-9380-C4B23A1C153C}" type="slidenum">
              <a:rPr lang="en-US"/>
              <a:pPr>
                <a:defRPr/>
              </a:pPr>
              <a:t>‹#›</a:t>
            </a:fld>
            <a:endParaRPr lang="en-US"/>
          </a:p>
        </p:txBody>
      </p:sp>
    </p:spTree>
    <p:extLst>
      <p:ext uri="{BB962C8B-B14F-4D97-AF65-F5344CB8AC3E}">
        <p14:creationId xmlns:p14="http://schemas.microsoft.com/office/powerpoint/2010/main" val="253572930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4"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3"/>
          <p:cNvSpPr>
            <a:spLocks noGrp="1"/>
          </p:cNvSpPr>
          <p:nvPr>
            <p:ph type="dt" sz="half" idx="10"/>
          </p:nvPr>
        </p:nvSpPr>
        <p:spPr/>
        <p:txBody>
          <a:bodyPr/>
          <a:lstStyle>
            <a:lvl1pPr>
              <a:defRPr/>
            </a:lvl1pPr>
          </a:lstStyle>
          <a:p>
            <a:pPr>
              <a:defRPr/>
            </a:pPr>
            <a:fld id="{0B75DDBA-B612-2F44-AB17-FBC18A515CE2}" type="datetime1">
              <a:rPr lang="en-US"/>
              <a:pPr>
                <a:defRPr/>
              </a:pPr>
              <a:t>7/26/11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1109E28-6A3D-5541-B79F-374D5BAB488E}" type="slidenum">
              <a:rPr lang="en-US"/>
              <a:pPr>
                <a:defRPr/>
              </a:pPr>
              <a:t>‹#›</a:t>
            </a:fld>
            <a:endParaRPr lang="en-US"/>
          </a:p>
        </p:txBody>
      </p:sp>
    </p:spTree>
    <p:extLst>
      <p:ext uri="{BB962C8B-B14F-4D97-AF65-F5344CB8AC3E}">
        <p14:creationId xmlns:p14="http://schemas.microsoft.com/office/powerpoint/2010/main" val="341665184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_head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9" name="Date Placeholder 3"/>
          <p:cNvSpPr>
            <a:spLocks noGrp="1"/>
          </p:cNvSpPr>
          <p:nvPr>
            <p:ph type="dt" sz="half" idx="10"/>
          </p:nvPr>
        </p:nvSpPr>
        <p:spPr/>
        <p:txBody>
          <a:bodyPr/>
          <a:lstStyle>
            <a:lvl1pPr>
              <a:defRPr/>
            </a:lvl1pPr>
          </a:lstStyle>
          <a:p>
            <a:pPr>
              <a:defRPr/>
            </a:pPr>
            <a:fld id="{20564D4E-817C-5B44-9CAC-ABCFE555A12F}" type="datetime1">
              <a:rPr lang="en-US"/>
              <a:pPr>
                <a:defRPr/>
              </a:pPr>
              <a:t>7/26/11</a:t>
            </a:fld>
            <a:endParaRPr lang="en-US"/>
          </a:p>
        </p:txBody>
      </p:sp>
      <p:sp>
        <p:nvSpPr>
          <p:cNvPr id="10"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11"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5A16330-C327-5F46-9A04-FECF298E7238}" type="slidenum">
              <a:rPr lang="en-US"/>
              <a:pPr>
                <a:defRPr/>
              </a:pPr>
              <a:t>‹#›</a:t>
            </a:fld>
            <a:endParaRPr lang="en-US"/>
          </a:p>
        </p:txBody>
      </p:sp>
    </p:spTree>
    <p:extLst>
      <p:ext uri="{BB962C8B-B14F-4D97-AF65-F5344CB8AC3E}">
        <p14:creationId xmlns:p14="http://schemas.microsoft.com/office/powerpoint/2010/main" val="241270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3228FE6-9327-F242-9E6C-9D15E9703153}" type="datetime1">
              <a:rPr lang="en-US"/>
              <a:pPr>
                <a:defRPr/>
              </a:pPr>
              <a:t>7/26/11</a:t>
            </a:fld>
            <a:endParaRPr lang="en-US"/>
          </a:p>
        </p:txBody>
      </p:sp>
      <p:sp>
        <p:nvSpPr>
          <p:cNvPr id="8"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9"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2DF5989-0FBC-EB43-B199-06D3320A5CF3}" type="slidenum">
              <a:rPr lang="en-US"/>
              <a:pPr>
                <a:defRPr/>
              </a:pPr>
              <a:t>‹#›</a:t>
            </a:fld>
            <a:endParaRPr lang="en-US"/>
          </a:p>
        </p:txBody>
      </p:sp>
    </p:spTree>
    <p:extLst>
      <p:ext uri="{BB962C8B-B14F-4D97-AF65-F5344CB8AC3E}">
        <p14:creationId xmlns:p14="http://schemas.microsoft.com/office/powerpoint/2010/main" val="117008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A4750B3D-5993-D443-A18C-6C42644588ED}" type="datetime1">
              <a:rPr lang="en-US"/>
              <a:pPr>
                <a:defRPr/>
              </a:pPr>
              <a:t>7/26/11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CA025D9-4168-FA49-94C8-B4302AAECA18}" type="slidenum">
              <a:rPr lang="en-US"/>
              <a:pPr>
                <a:defRPr/>
              </a:pPr>
              <a:t>‹#›</a:t>
            </a:fld>
            <a:endParaRPr lang="en-US"/>
          </a:p>
        </p:txBody>
      </p:sp>
    </p:spTree>
    <p:extLst>
      <p:ext uri="{BB962C8B-B14F-4D97-AF65-F5344CB8AC3E}">
        <p14:creationId xmlns:p14="http://schemas.microsoft.com/office/powerpoint/2010/main" val="203945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3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2DB3A217-D9A5-8846-AAB9-F48B40C3E459}" type="datetime1">
              <a:rPr lang="en-US"/>
              <a:pPr>
                <a:defRPr/>
              </a:pPr>
              <a:t>7/26/11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E80557-2829-6D4D-9E6A-8513A623AFCD}" type="slidenum">
              <a:rPr lang="en-US"/>
              <a:pPr>
                <a:defRPr/>
              </a:pPr>
              <a:t>‹#›</a:t>
            </a:fld>
            <a:endParaRPr lang="en-US"/>
          </a:p>
        </p:txBody>
      </p:sp>
    </p:spTree>
    <p:extLst>
      <p:ext uri="{BB962C8B-B14F-4D97-AF65-F5344CB8AC3E}">
        <p14:creationId xmlns:p14="http://schemas.microsoft.com/office/powerpoint/2010/main" val="247576293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87500"/>
            <a:ext cx="68326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27908" y="2318245"/>
            <a:ext cx="7772400" cy="1470025"/>
          </a:xfrm>
        </p:spPr>
        <p:txBody>
          <a:bodyPr/>
          <a:lstStyle>
            <a:lvl1pPr algn="ctr">
              <a:defRPr baseline="0">
                <a:solidFill>
                  <a:srgbClr val="122956"/>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nchor="t"/>
          <a:lstStyle>
            <a:lvl1pPr>
              <a:defRPr/>
            </a:lvl1pPr>
          </a:lstStyle>
          <a:p>
            <a:pPr>
              <a:defRPr/>
            </a:pPr>
            <a:fld id="{4EB12F80-DD94-CA48-A6EE-25FB3983D6FA}" type="datetime1">
              <a:rPr lang="en-US"/>
              <a:pPr>
                <a:defRPr/>
              </a:pPr>
              <a:t>7/26/11</a:t>
            </a:fld>
            <a:endParaRPr lang="en-US"/>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F154E2-8B7C-5746-8D67-FA76569A3E47}" type="slidenum">
              <a:rPr lang="en-US"/>
              <a:pPr>
                <a:defRPr/>
              </a:pPr>
              <a:t>‹#›</a:t>
            </a:fld>
            <a:endParaRPr lang="en-US"/>
          </a:p>
        </p:txBody>
      </p:sp>
    </p:spTree>
    <p:extLst>
      <p:ext uri="{BB962C8B-B14F-4D97-AF65-F5344CB8AC3E}">
        <p14:creationId xmlns:p14="http://schemas.microsoft.com/office/powerpoint/2010/main" val="314819091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a:solidFill>
                  <a:srgbClr val="929698"/>
                </a:solidFill>
              </a:defRPr>
            </a:lvl1pPr>
          </a:lstStyle>
          <a:p>
            <a:pPr>
              <a:defRPr/>
            </a:pPr>
            <a:fld id="{7C47082A-DE79-7740-B784-823CCC145BD0}" type="datetime1">
              <a:rPr lang="en-US"/>
              <a:pPr>
                <a:defRPr/>
              </a:pPr>
              <a:t>7/26/11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a:t>© 2008-2011 Appcelerator </a:t>
            </a:r>
            <a:r>
              <a:rPr lang="en-US" dirty="0" err="1"/>
              <a:t>Inc</a:t>
            </a:r>
            <a:endParaRPr lang="en-US" dirty="0"/>
          </a:p>
        </p:txBody>
      </p:sp>
      <p:pic>
        <p:nvPicPr>
          <p:cNvPr id="1030" name="Picture 7" descr="appc_gray_light_triangle.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Lst>
  <p:hf hdr="0" ftr="0" dt="0"/>
  <p:txStyles>
    <p:titleStyle>
      <a:lvl1pPr algn="l" defTabSz="457200" rtl="0" eaLnBrk="0" fontAlgn="base" hangingPunct="0">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400" kern="1200">
          <a:solidFill>
            <a:schemeClr val="tx1"/>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chemeClr val="tx1"/>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8.emf"/><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hyperlink" Target="http://developer.android.com/reference/android/R.html" TargetMode="External"/><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0242"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00" y="1524000"/>
            <a:ext cx="8915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idx="4294967295"/>
          </p:nvPr>
        </p:nvSpPr>
        <p:spPr>
          <a:xfrm>
            <a:off x="0" y="2362200"/>
            <a:ext cx="9144000" cy="1470025"/>
          </a:xfrm>
          <a:ln>
            <a:miter lim="800000"/>
            <a:headEnd/>
            <a:tailEnd/>
          </a:ln>
          <a:effectLst>
            <a:innerShdw blurRad="63500" dist="50800" dir="13500000">
              <a:prstClr val="black">
                <a:alpha val="50000"/>
              </a:prstClr>
            </a:innerShdw>
          </a:effectLst>
          <a:extLst/>
        </p:spPr>
        <p:txBody>
          <a:bodyPr/>
          <a:lstStyle/>
          <a:p>
            <a:pPr marL="39688" algn="ctr" eaLnBrk="1" hangingPunct="1">
              <a:defRPr/>
            </a:pPr>
            <a:r>
              <a:rPr lang="en-US" sz="4400"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Android API Deep Dive</a:t>
            </a:r>
            <a:endParaRPr lang="en-US" sz="4400" dirty="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endParaRPr>
          </a:p>
        </p:txBody>
      </p:sp>
      <p:pic>
        <p:nvPicPr>
          <p:cNvPr id="1024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51288" y="1676400"/>
            <a:ext cx="1230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Vocabulary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b="1" dirty="0" smtClean="0">
                <a:latin typeface="Trebuchet MS" charset="0"/>
                <a:ea typeface="ヒラギノ角ゴ ProN W3" charset="0"/>
                <a:cs typeface="ヒラギノ角ゴ ProN W3" charset="0"/>
              </a:rPr>
              <a:t>Service</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“A Service is an application component representing either an application's desire to perform a longer-running operation while not interacting with the user or to supply functionality for other applications to use.”</a:t>
            </a:r>
          </a:p>
          <a:p>
            <a:pPr eaLnBrk="1" hangingPunct="1"/>
            <a:endParaRPr lang="en-US" b="1"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/reference/android/</a:t>
            </a:r>
            <a:r>
              <a:rPr lang="en-US" dirty="0" smtClean="0">
                <a:latin typeface="Trebuchet MS" charset="0"/>
                <a:ea typeface="ヒラギノ角ゴ ProN W3" charset="0"/>
                <a:cs typeface="ヒラギノ角ゴ ProN W3" charset="0"/>
              </a:rPr>
              <a:t>app/</a:t>
            </a:r>
            <a:r>
              <a:rPr lang="en-US" dirty="0" err="1" smtClean="0">
                <a:latin typeface="Trebuchet MS" charset="0"/>
                <a:ea typeface="ヒラギノ角ゴ ProN W3" charset="0"/>
                <a:cs typeface="ヒラギノ角ゴ ProN W3" charset="0"/>
              </a:rPr>
              <a:t>Service.html</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36069743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Vocabulary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b="1" dirty="0" smtClean="0">
                <a:latin typeface="Trebuchet MS" charset="0"/>
                <a:ea typeface="ヒラギノ角ゴ ProN W3" charset="0"/>
                <a:cs typeface="ヒラギノ角ゴ ProN W3" charset="0"/>
              </a:rPr>
              <a:t>Broadcast Receiver</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“A broadcast receiver is a component that responds to system-wide broadcast announcements”</a:t>
            </a:r>
          </a:p>
          <a:p>
            <a:pPr eaLnBrk="1" hangingPunct="1"/>
            <a:endParaRPr lang="en-US" b="1"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/reference/android/content/</a:t>
            </a:r>
            <a:r>
              <a:rPr lang="en-US" dirty="0" err="1">
                <a:latin typeface="Trebuchet MS" charset="0"/>
                <a:ea typeface="ヒラギノ角ゴ ProN W3" charset="0"/>
                <a:cs typeface="ヒラギノ角ゴ ProN W3" charset="0"/>
              </a:rPr>
              <a:t>BroadcastReceiver.html</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72891519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Vocabulary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b="1" dirty="0" smtClean="0">
                <a:latin typeface="Trebuchet MS" charset="0"/>
                <a:ea typeface="ヒラギノ角ゴ ProN W3" charset="0"/>
                <a:cs typeface="ヒラギノ角ゴ ProN W3" charset="0"/>
              </a:rPr>
              <a:t>Intent</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“Three of the core components of an application — activities, services, and broadcast receivers — are activated through messages, called intents.”</a:t>
            </a:r>
          </a:p>
          <a:p>
            <a:pPr eaLnBrk="1" hangingPunct="1"/>
            <a:endParaRPr lang="en-US" b="1"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/guide/topics/intents/intents-</a:t>
            </a:r>
            <a:r>
              <a:rPr lang="en-US" dirty="0" err="1">
                <a:latin typeface="Trebuchet MS" charset="0"/>
                <a:ea typeface="ヒラギノ角ゴ ProN W3" charset="0"/>
                <a:cs typeface="ヒラギノ角ゴ ProN W3" charset="0"/>
              </a:rPr>
              <a:t>filters.html</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120526701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All of these work in Ti</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224408186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Configuration</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Most of the core OS services are configured in </a:t>
            </a:r>
            <a:r>
              <a:rPr lang="en-US" dirty="0" err="1" smtClean="0">
                <a:latin typeface="Trebuchet MS" charset="0"/>
                <a:ea typeface="ヒラギノ角ゴ ProN W3" charset="0"/>
                <a:cs typeface="ヒラギノ角ゴ ProN W3" charset="0"/>
              </a:rPr>
              <a:t>AndroidManifest.xml</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AndroidManifest.xml</a:t>
            </a:r>
            <a:r>
              <a:rPr lang="en-US" dirty="0" smtClean="0">
                <a:latin typeface="Trebuchet MS" charset="0"/>
                <a:ea typeface="ヒラギノ角ゴ ProN W3" charset="0"/>
                <a:cs typeface="ヒラギノ角ゴ ProN W3" charset="0"/>
              </a:rPr>
              <a:t> properties can be configured in </a:t>
            </a:r>
            <a:r>
              <a:rPr lang="en-US" dirty="0" err="1" smtClean="0">
                <a:latin typeface="Trebuchet MS" charset="0"/>
                <a:ea typeface="ヒラギノ角ゴ ProN W3" charset="0"/>
                <a:cs typeface="ヒラギノ角ゴ ProN W3" charset="0"/>
              </a:rPr>
              <a:t>tiapp.xml</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You can also have a custom </a:t>
            </a:r>
            <a:r>
              <a:rPr lang="en-US" dirty="0" err="1" smtClean="0">
                <a:latin typeface="Trebuchet MS" charset="0"/>
                <a:ea typeface="ヒラギノ角ゴ ProN W3" charset="0"/>
                <a:cs typeface="ヒラギノ角ゴ ProN W3" charset="0"/>
              </a:rPr>
              <a:t>AndroidManifest.xml</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a:t>
            </a:r>
            <a:r>
              <a:rPr lang="en-US" dirty="0" err="1" smtClean="0">
                <a:latin typeface="Trebuchet MS" charset="0"/>
                <a:ea typeface="ヒラギノ角ゴ ProN W3" charset="0"/>
                <a:cs typeface="ヒラギノ角ゴ ProN W3" charset="0"/>
              </a:rPr>
              <a:t>tiapp.xml</a:t>
            </a:r>
            <a:r>
              <a:rPr lang="en-US" dirty="0" smtClean="0">
                <a:latin typeface="Trebuchet MS" charset="0"/>
                <a:ea typeface="ヒラギノ角ゴ ProN W3" charset="0"/>
                <a:cs typeface="ヒラギノ角ゴ ProN W3" charset="0"/>
              </a:rPr>
              <a:t> </a:t>
            </a:r>
            <a:r>
              <a:rPr lang="en-US" dirty="0" err="1" smtClean="0">
                <a:latin typeface="Trebuchet MS" charset="0"/>
                <a:ea typeface="ヒラギノ角ゴ ProN W3" charset="0"/>
                <a:cs typeface="ヒラギノ角ゴ ProN W3" charset="0"/>
              </a:rPr>
              <a:t>config</a:t>
            </a:r>
            <a:r>
              <a:rPr lang="en-US" dirty="0" smtClean="0">
                <a:latin typeface="Trebuchet MS" charset="0"/>
                <a:ea typeface="ヒラギノ角ゴ ProN W3" charset="0"/>
                <a:cs typeface="ヒラギノ角ゴ ProN W3" charset="0"/>
              </a:rPr>
              <a:t> and custom </a:t>
            </a:r>
            <a:r>
              <a:rPr lang="en-US" dirty="0" err="1" smtClean="0">
                <a:latin typeface="Trebuchet MS" charset="0"/>
                <a:ea typeface="ヒラギノ角ゴ ProN W3" charset="0"/>
                <a:cs typeface="ヒラギノ角ゴ ProN W3" charset="0"/>
              </a:rPr>
              <a:t>AndroidManifest.xml</a:t>
            </a:r>
            <a:r>
              <a:rPr lang="en-US" dirty="0" smtClean="0">
                <a:latin typeface="Trebuchet MS" charset="0"/>
                <a:ea typeface="ヒラギノ角ゴ ProN W3" charset="0"/>
                <a:cs typeface="ヒラギノ角ゴ ProN W3" charset="0"/>
              </a:rPr>
              <a:t> </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32706001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Android UI APIs</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427998970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Windows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Title bar is only present under specific conditions – depends on how you open the window</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Windows are generally associated with an Android activity (though not always)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Not quite as nimble as iOS windows in terms of animation</a:t>
            </a:r>
          </a:p>
          <a:p>
            <a:pPr eaLnBrk="1" hangingPunct="1"/>
            <a:endParaRPr lang="en-US" dirty="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wiki.appcelerator.org</a:t>
            </a:r>
            <a:r>
              <a:rPr lang="en-US" dirty="0">
                <a:latin typeface="Trebuchet MS" charset="0"/>
                <a:ea typeface="ヒラギノ角ゴ ProN W3" charset="0"/>
                <a:cs typeface="ヒラギノ角ゴ ProN W3" charset="0"/>
              </a:rPr>
              <a:t>/display/guides/</a:t>
            </a:r>
            <a:r>
              <a:rPr lang="en-US" dirty="0" err="1">
                <a:latin typeface="Trebuchet MS" charset="0"/>
                <a:ea typeface="ヒラギノ角ゴ ProN W3" charset="0"/>
                <a:cs typeface="ヒラギノ角ゴ ProN W3" charset="0"/>
              </a:rPr>
              <a:t>Module+Developer+Guide+for+Android</a:t>
            </a:r>
            <a:r>
              <a:rPr lang="en-US" dirty="0" smtClean="0">
                <a:latin typeface="Trebuchet MS" charset="0"/>
                <a:ea typeface="ヒラギノ角ゴ ProN W3" charset="0"/>
                <a:cs typeface="ヒラギノ角ゴ ProN W3" charset="0"/>
              </a:rPr>
              <a:t>#</a:t>
            </a:r>
            <a:br>
              <a:rPr lang="en-US" dirty="0" smtClean="0">
                <a:latin typeface="Trebuchet MS" charset="0"/>
                <a:ea typeface="ヒラギノ角ゴ ProN W3" charset="0"/>
                <a:cs typeface="ヒラギノ角ゴ ProN W3" charset="0"/>
              </a:rPr>
            </a:br>
            <a:r>
              <a:rPr lang="en-US" dirty="0" err="1" smtClean="0">
                <a:latin typeface="Trebuchet MS" charset="0"/>
                <a:ea typeface="ヒラギノ角ゴ ProN W3" charset="0"/>
                <a:cs typeface="ヒラギノ角ゴ ProN W3" charset="0"/>
              </a:rPr>
              <a:t>ModuleDeveloperGuideforAndroid</a:t>
            </a:r>
            <a:r>
              <a:rPr lang="en-US" dirty="0" err="1">
                <a:latin typeface="Trebuchet MS" charset="0"/>
                <a:ea typeface="ヒラギノ角ゴ ProN W3" charset="0"/>
                <a:cs typeface="ヒラギノ角ゴ ProN W3" charset="0"/>
              </a:rPr>
              <a:t>-HeavyweightandLightweightWindows</a:t>
            </a:r>
            <a:endParaRPr lang="en-US" dirty="0" smtClean="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12758368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Hardware Menu</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Menu of options displayed when hardware button is pressed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Associated with an activity (a Titanium Window)</a:t>
            </a: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TabGroup</a:t>
            </a:r>
            <a:r>
              <a:rPr lang="en-US" dirty="0" smtClean="0">
                <a:latin typeface="Trebuchet MS" charset="0"/>
                <a:ea typeface="ヒラギノ角ゴ ProN W3" charset="0"/>
                <a:cs typeface="ヒラギノ角ゴ ProN W3" charset="0"/>
              </a:rPr>
              <a:t> has N activities, and can have N menus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Can configure text and icons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Menu creation options</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92516470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Labels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Much more capable than iOS Labels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Styling properties on creation same cross platform</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Android can display inline HTML (basic formatting tags)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Android can display links inline (web, </a:t>
            </a:r>
            <a:r>
              <a:rPr lang="en-US" dirty="0" err="1" smtClean="0">
                <a:latin typeface="Trebuchet MS" charset="0"/>
                <a:ea typeface="ヒラギノ角ゴ ProN W3" charset="0"/>
                <a:cs typeface="ヒラギノ角ゴ ProN W3" charset="0"/>
              </a:rPr>
              <a:t>tel</a:t>
            </a:r>
            <a:r>
              <a:rPr lang="en-US" dirty="0" smtClean="0">
                <a:latin typeface="Trebuchet MS" charset="0"/>
                <a:ea typeface="ヒラギノ角ゴ ProN W3" charset="0"/>
                <a:cs typeface="ヒラギノ角ゴ ProN W3" charset="0"/>
              </a:rPr>
              <a:t>, maps)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Label gymnastics</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300361507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Toast Notifications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3733800" cy="4826000"/>
          </a:xfrm>
        </p:spPr>
        <p:txBody>
          <a:bodyPr rIns="81279"/>
          <a:lstStyle/>
          <a:p>
            <a:pPr eaLnBrk="1" hangingPunct="1"/>
            <a:r>
              <a:rPr lang="en-US" dirty="0" smtClean="0">
                <a:latin typeface="Trebuchet MS" charset="0"/>
                <a:ea typeface="ヒラギノ角ゴ ProN W3" charset="0"/>
                <a:cs typeface="ヒラギノ角ゴ ProN W3" charset="0"/>
              </a:rPr>
              <a:t>Simple text display over all activities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Can control positioning on screen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Rendering will be different based on OS version and skin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Notification</a:t>
            </a:r>
            <a:endParaRPr lang="en-US" dirty="0">
              <a:latin typeface="Trebuchet MS" charset="0"/>
              <a:ea typeface="ヒラギノ角ゴ ProN W3" charset="0"/>
              <a:cs typeface="ヒラギノ角ゴ ProN W3" charset="0"/>
            </a:endParaRPr>
          </a:p>
        </p:txBody>
      </p:sp>
      <p:pic>
        <p:nvPicPr>
          <p:cNvPr id="2" name="Picture 1"/>
          <p:cNvPicPr>
            <a:picLocks noChangeAspect="1"/>
          </p:cNvPicPr>
          <p:nvPr/>
        </p:nvPicPr>
        <p:blipFill>
          <a:blip r:embed="rId5"/>
          <a:stretch>
            <a:fillRect/>
          </a:stretch>
        </p:blipFill>
        <p:spPr>
          <a:xfrm>
            <a:off x="5334000" y="1219200"/>
            <a:ext cx="2955161" cy="4914900"/>
          </a:xfrm>
          <a:prstGeom prst="rect">
            <a:avLst/>
          </a:prstGeom>
        </p:spPr>
      </p:pic>
    </p:spTree>
    <p:extLst>
      <p:ext uri="{BB962C8B-B14F-4D97-AF65-F5344CB8AC3E}">
        <p14:creationId xmlns:p14="http://schemas.microsoft.com/office/powerpoint/2010/main" val="238133180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Agenda</a:t>
            </a:r>
          </a:p>
        </p:txBody>
      </p:sp>
      <p:sp>
        <p:nvSpPr>
          <p:cNvPr id="12293"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Platform characteristics</a:t>
            </a:r>
          </a:p>
          <a:p>
            <a:pPr indent="0" eaLnBrk="1" hangingPunct="1"/>
            <a:r>
              <a:rPr lang="en-US" dirty="0">
                <a:latin typeface="Trebuchet MS" charset="0"/>
                <a:ea typeface="ヒラギノ角ゴ ProN W3" charset="0"/>
                <a:cs typeface="ヒラギノ角ゴ ProN W3" charset="0"/>
              </a:rPr>
              <a:t/>
            </a:r>
            <a:br>
              <a:rPr lang="en-US" dirty="0">
                <a:latin typeface="Trebuchet MS" charset="0"/>
                <a:ea typeface="ヒラギノ角ゴ ProN W3" charset="0"/>
                <a:cs typeface="ヒラギノ角ゴ ProN W3" charset="0"/>
              </a:rPr>
            </a:br>
            <a:r>
              <a:rPr lang="en-US" dirty="0" smtClean="0">
                <a:latin typeface="Trebuchet MS" charset="0"/>
                <a:ea typeface="ヒラギノ角ゴ ProN W3" charset="0"/>
                <a:cs typeface="ヒラギノ角ゴ ProN W3" charset="0"/>
              </a:rPr>
              <a:t>Android vocabulary</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Android Specific Configuration Options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Android Specific UI APIs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Android Specific Non-visual APIs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Lab</a:t>
            </a:r>
            <a:endParaRPr lang="en-US" dirty="0">
              <a:latin typeface="Trebuchet MS" charset="0"/>
              <a:ea typeface="ヒラギノ角ゴ ProN W3" charset="0"/>
              <a:cs typeface="ヒラギノ角ゴ ProN W3"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Hijacking the Back Button</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Sometimes you want to override back button for your activity to provide better behavior</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Example: Wizard interface, where you want “back” to go back to a previous state in the UI</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Careful about this!  Users expect back to go back to another activity (most of the time)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back button event</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180648154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Non-Visual APIs</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34338057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Launching Activities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You can launch other apps (activities) from JS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Need to have an intent object to pass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Many built in intents to use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Launch activity with intent</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69312730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Service Support</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You can have JS-based services running in the background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Can communicate with it from your main application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background service</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6548792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Calendar and Event Integration</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Android exclusive feature, can’t do it on iOS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Add events to calendars, and alarms for status bar</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calendar and event creation APIs</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390419632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Application Resources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JS access to </a:t>
            </a:r>
            <a:r>
              <a:rPr lang="en-US" dirty="0" err="1" smtClean="0">
                <a:latin typeface="Trebuchet MS" charset="0"/>
                <a:ea typeface="ヒラギノ角ゴ ProN W3" charset="0"/>
                <a:cs typeface="ヒラギノ角ゴ ProN W3" charset="0"/>
              </a:rPr>
              <a:t>R.java</a:t>
            </a:r>
            <a:r>
              <a:rPr lang="en-US" dirty="0">
                <a:latin typeface="Trebuchet MS" charset="0"/>
                <a:ea typeface="ヒラギノ角ゴ ProN W3" charset="0"/>
                <a:cs typeface="ヒラギノ角ゴ ProN W3" charset="0"/>
              </a:rPr>
              <a:t> - </a:t>
            </a:r>
            <a:r>
              <a:rPr lang="en-US" dirty="0">
                <a:latin typeface="Trebuchet MS" charset="0"/>
                <a:ea typeface="ヒラギノ角ゴ ProN W3" charset="0"/>
                <a:cs typeface="ヒラギノ角ゴ ProN W3" charset="0"/>
                <a:hlinkClick r:id="rId5"/>
              </a:rPr>
              <a:t>http://developer.android.com/reference/android/</a:t>
            </a:r>
            <a:r>
              <a:rPr lang="en-US" dirty="0" smtClean="0">
                <a:latin typeface="Trebuchet MS" charset="0"/>
                <a:ea typeface="ヒラギノ角ゴ ProN W3" charset="0"/>
                <a:cs typeface="ヒラギノ角ゴ ProN W3" charset="0"/>
                <a:hlinkClick r:id="rId5"/>
              </a:rPr>
              <a:t>R.html</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R.drawable</a:t>
            </a:r>
            <a:r>
              <a:rPr lang="en-US" dirty="0" smtClean="0">
                <a:latin typeface="Trebuchet MS" charset="0"/>
                <a:ea typeface="ヒラギノ角ゴ ProN W3" charset="0"/>
                <a:cs typeface="ヒラギノ角ゴ ProN W3" charset="0"/>
              </a:rPr>
              <a:t> – built in icons for </a:t>
            </a:r>
            <a:r>
              <a:rPr lang="en-US" dirty="0" err="1" smtClean="0">
                <a:latin typeface="Trebuchet MS" charset="0"/>
                <a:ea typeface="ヒラギノ角ゴ ProN W3" charset="0"/>
                <a:cs typeface="ヒラギノ角ゴ ProN W3" charset="0"/>
              </a:rPr>
              <a:t>ImageView</a:t>
            </a:r>
            <a:r>
              <a:rPr lang="en-US" dirty="0" smtClean="0">
                <a:latin typeface="Trebuchet MS" charset="0"/>
                <a:ea typeface="ヒラギノ角ゴ ProN W3" charset="0"/>
                <a:cs typeface="ヒラギノ角ゴ ProN W3" charset="0"/>
              </a:rPr>
              <a:t>, etc.</a:t>
            </a: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R.string</a:t>
            </a:r>
            <a:r>
              <a:rPr lang="en-US" dirty="0" smtClean="0">
                <a:latin typeface="Trebuchet MS" charset="0"/>
                <a:ea typeface="ヒラギノ角ゴ ProN W3" charset="0"/>
                <a:cs typeface="ヒラギノ角ゴ ProN W3" charset="0"/>
              </a:rPr>
              <a:t> – OS localized string for “OK”, “Cancel”, </a:t>
            </a:r>
            <a:r>
              <a:rPr lang="en-US" dirty="0" err="1" smtClean="0">
                <a:latin typeface="Trebuchet MS" charset="0"/>
                <a:ea typeface="ヒラギノ角ゴ ProN W3" charset="0"/>
                <a:cs typeface="ヒラギノ角ゴ ProN W3" charset="0"/>
              </a:rPr>
              <a:t>etc</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Android docs required to see properties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R resources in JS</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78902320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Q&amp;A</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157838315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Lab Goals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Examine the ways you can share data between apps on Android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and wiki address</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177470274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Lab</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116369564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Platform Strengths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Open nature (</a:t>
            </a:r>
            <a:r>
              <a:rPr lang="en-US" dirty="0" err="1" smtClean="0">
                <a:latin typeface="Trebuchet MS" charset="0"/>
                <a:ea typeface="ヒラギノ角ゴ ProN W3" charset="0"/>
                <a:cs typeface="ヒラギノ角ゴ ProN W3" charset="0"/>
              </a:rPr>
              <a:t>Hackable</a:t>
            </a:r>
            <a:r>
              <a:rPr lang="en-US" dirty="0" smtClean="0">
                <a:latin typeface="Trebuchet MS" charset="0"/>
                <a:ea typeface="ヒラギノ角ゴ ProN W3" charset="0"/>
                <a:cs typeface="ヒラギノ角ゴ ProN W3" charset="0"/>
              </a:rPr>
              <a: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Variety of app distribution methods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Low cost handsets on a variety of hardware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Java-based environment (common skill set)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Many great Google apps</a:t>
            </a:r>
          </a:p>
        </p:txBody>
      </p:sp>
    </p:spTree>
    <p:extLst>
      <p:ext uri="{BB962C8B-B14F-4D97-AF65-F5344CB8AC3E}">
        <p14:creationId xmlns:p14="http://schemas.microsoft.com/office/powerpoint/2010/main" val="415123270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 Android Platform Strengths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Lots of support for OS specific functionality, focus on “best of breed” experience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Easy deployment to devices for testing</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Easy to distribute apps for testing</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Easy to deploy apps to market</a:t>
            </a:r>
          </a:p>
        </p:txBody>
      </p:sp>
    </p:spTree>
    <p:extLst>
      <p:ext uri="{BB962C8B-B14F-4D97-AF65-F5344CB8AC3E}">
        <p14:creationId xmlns:p14="http://schemas.microsoft.com/office/powerpoint/2010/main" val="219080117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Platform Weaknesses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Open nature (</a:t>
            </a:r>
            <a:r>
              <a:rPr lang="en-US" dirty="0" err="1" smtClean="0">
                <a:latin typeface="Trebuchet MS" charset="0"/>
                <a:ea typeface="ヒラギノ角ゴ ProN W3" charset="0"/>
                <a:cs typeface="ヒラギノ角ゴ ProN W3" charset="0"/>
              </a:rPr>
              <a:t>Hackable</a:t>
            </a:r>
            <a:r>
              <a:rPr lang="en-US" dirty="0" smtClean="0">
                <a:latin typeface="Trebuchet MS" charset="0"/>
                <a:ea typeface="ヒラギノ角ゴ ProN W3" charset="0"/>
                <a:cs typeface="ヒラギノ角ゴ ProN W3" charset="0"/>
              </a:rPr>
              <a: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Large distribution of device screen types, hardware capabilities, OS versions…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Less active app economy (fewer purchases)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Confusing UX (Linux on a handset!)</a:t>
            </a:r>
          </a:p>
        </p:txBody>
      </p:sp>
    </p:spTree>
    <p:extLst>
      <p:ext uri="{BB962C8B-B14F-4D97-AF65-F5344CB8AC3E}">
        <p14:creationId xmlns:p14="http://schemas.microsoft.com/office/powerpoint/2010/main" val="391099031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 Android Platform Weaknesses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API Parity – Platform diversity can make adding features slower</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Not as many built-in UI components (platform weakness really)</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JavaScript engine performance – Rhino is not as fast as JSCore</a:t>
            </a:r>
          </a:p>
          <a:p>
            <a:pPr eaLnBrk="1" hangingPunct="1"/>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87132917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Each platform is different,</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must test on both!</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257327945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Application Key Components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 Activities</a:t>
            </a:r>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 Services</a:t>
            </a:r>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 Broadcast Receivers</a:t>
            </a:r>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 Intents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It is necessary to understand and implement these in Ti to provide a native experience</a:t>
            </a:r>
          </a:p>
          <a:p>
            <a:pPr eaLnBrk="1" hangingPunct="1"/>
            <a:endParaRPr lang="en-US" dirty="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/guide/topics/</a:t>
            </a:r>
            <a:r>
              <a:rPr lang="en-US" dirty="0" err="1">
                <a:latin typeface="Trebuchet MS" charset="0"/>
                <a:ea typeface="ヒラギノ角ゴ ProN W3" charset="0"/>
                <a:cs typeface="ヒラギノ角ゴ ProN W3" charset="0"/>
              </a:rPr>
              <a:t>fundamentals.html</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15106269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Vocabulary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b="1" dirty="0" smtClean="0">
                <a:latin typeface="Trebuchet MS" charset="0"/>
                <a:ea typeface="ヒラギノ角ゴ ProN W3" charset="0"/>
                <a:cs typeface="ヒラギノ角ゴ ProN W3" charset="0"/>
              </a:rPr>
              <a:t>Activity</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“An activity is a single, focused thing that the user can do. Almost all activities interact with the user, so the Activity class takes care of creating a window for you in which you can place your </a:t>
            </a:r>
            <a:r>
              <a:rPr lang="en-US" dirty="0" smtClean="0">
                <a:latin typeface="Trebuchet MS" charset="0"/>
                <a:ea typeface="ヒラギノ角ゴ ProN W3" charset="0"/>
                <a:cs typeface="ヒラギノ角ゴ ProN W3" charset="0"/>
              </a:rPr>
              <a:t>UI”</a:t>
            </a:r>
            <a:endParaRPr lang="en-US"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/reference/android/app/</a:t>
            </a:r>
            <a:r>
              <a:rPr lang="en-US" dirty="0" err="1">
                <a:latin typeface="Trebuchet MS" charset="0"/>
                <a:ea typeface="ヒラギノ角ゴ ProN W3" charset="0"/>
                <a:cs typeface="ヒラギノ角ゴ ProN W3" charset="0"/>
              </a:rPr>
              <a:t>Activity.html</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4503174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New Training">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5570</TotalTime>
  <Pages>0</Pages>
  <Words>1787</Words>
  <Characters>0</Characters>
  <Application>Microsoft Macintosh PowerPoint</Application>
  <PresentationFormat>On-screen Show (4:3)</PresentationFormat>
  <Lines>0</Lines>
  <Paragraphs>236</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New Training</vt:lpstr>
      <vt:lpstr>Android API Deep Dive</vt:lpstr>
      <vt:lpstr>Agenda</vt:lpstr>
      <vt:lpstr>Android Platform Strengths</vt:lpstr>
      <vt:lpstr>Ti Android Platform Strengths</vt:lpstr>
      <vt:lpstr>Android Platform Weaknesses</vt:lpstr>
      <vt:lpstr>Ti Android Platform Weaknesses</vt:lpstr>
      <vt:lpstr>Each platform is different, must test on both!</vt:lpstr>
      <vt:lpstr>Android Application Key Components</vt:lpstr>
      <vt:lpstr>Android Vocabulary</vt:lpstr>
      <vt:lpstr>Android Vocabulary</vt:lpstr>
      <vt:lpstr>Android Vocabulary</vt:lpstr>
      <vt:lpstr>Android Vocabulary</vt:lpstr>
      <vt:lpstr>All of these work in Ti</vt:lpstr>
      <vt:lpstr>Android Configuration</vt:lpstr>
      <vt:lpstr>Android UI APIs</vt:lpstr>
      <vt:lpstr>Windows</vt:lpstr>
      <vt:lpstr>Hardware Menu</vt:lpstr>
      <vt:lpstr>Android Labels</vt:lpstr>
      <vt:lpstr>Toast Notifications</vt:lpstr>
      <vt:lpstr>Hijacking the Back Button</vt:lpstr>
      <vt:lpstr>Non-Visual APIs</vt:lpstr>
      <vt:lpstr>Launching Activities</vt:lpstr>
      <vt:lpstr>Service Support</vt:lpstr>
      <vt:lpstr>Calendar and Event Integration</vt:lpstr>
      <vt:lpstr>Application Resources</vt:lpstr>
      <vt:lpstr>Q&amp;A</vt:lpstr>
      <vt:lpstr>Lab Goals</vt:lpstr>
      <vt:lpstr>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Maria Iu</dc:creator>
  <cp:keywords/>
  <dc:description/>
  <cp:lastModifiedBy>Tim Poulsen</cp:lastModifiedBy>
  <cp:revision>171</cp:revision>
  <dcterms:created xsi:type="dcterms:W3CDTF">2011-03-28T13:25:35Z</dcterms:created>
  <dcterms:modified xsi:type="dcterms:W3CDTF">2011-07-26T19:38:25Z</dcterms:modified>
</cp:coreProperties>
</file>