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27"/>
  </p:notesMasterIdLst>
  <p:sldIdLst>
    <p:sldId id="256" r:id="rId2"/>
    <p:sldId id="258" r:id="rId3"/>
    <p:sldId id="327" r:id="rId4"/>
    <p:sldId id="329" r:id="rId5"/>
    <p:sldId id="330" r:id="rId6"/>
    <p:sldId id="332" r:id="rId7"/>
    <p:sldId id="334" r:id="rId8"/>
    <p:sldId id="335" r:id="rId9"/>
    <p:sldId id="345" r:id="rId10"/>
    <p:sldId id="336" r:id="rId11"/>
    <p:sldId id="337" r:id="rId12"/>
    <p:sldId id="338" r:id="rId13"/>
    <p:sldId id="339" r:id="rId14"/>
    <p:sldId id="340" r:id="rId15"/>
    <p:sldId id="341" r:id="rId16"/>
    <p:sldId id="342" r:id="rId17"/>
    <p:sldId id="343" r:id="rId18"/>
    <p:sldId id="344" r:id="rId19"/>
    <p:sldId id="346" r:id="rId20"/>
    <p:sldId id="347" r:id="rId21"/>
    <p:sldId id="348" r:id="rId22"/>
    <p:sldId id="349" r:id="rId23"/>
    <p:sldId id="350" r:id="rId24"/>
    <p:sldId id="333" r:id="rId25"/>
    <p:sldId id="328" r:id="rId26"/>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04" autoAdjust="0"/>
  </p:normalViewPr>
  <p:slideViewPr>
    <p:cSldViewPr>
      <p:cViewPr varScale="1">
        <p:scale>
          <a:sx n="109" d="100"/>
          <a:sy n="109" d="100"/>
        </p:scale>
        <p:origin x="-1632" y="-104"/>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the</a:t>
            </a:r>
            <a:r>
              <a:rPr lang="en-US" b="1" baseline="0" dirty="0" smtClean="0">
                <a:solidFill>
                  <a:srgbClr val="000000"/>
                </a:solidFill>
                <a:latin typeface="Lucida Grande" charset="0"/>
                <a:ea typeface="ＭＳ Ｐゴシック" charset="0"/>
                <a:cs typeface="Lucida Grande" charset="0"/>
                <a:sym typeface="Lucida Grande" charset="0"/>
              </a:rPr>
              <a:t> object model is slightly different between iOS and Android.  in iOS, the top level module (i.e. </a:t>
            </a:r>
            <a:r>
              <a:rPr lang="en-US" b="1" baseline="0" dirty="0" err="1" smtClean="0">
                <a:solidFill>
                  <a:srgbClr val="000000"/>
                </a:solidFill>
                <a:latin typeface="Lucida Grande" charset="0"/>
                <a:ea typeface="ＭＳ Ｐゴシック" charset="0"/>
                <a:cs typeface="Lucida Grande" charset="0"/>
                <a:sym typeface="Lucida Grande" charset="0"/>
              </a:rPr>
              <a:t>Ti.MyModule</a:t>
            </a:r>
            <a:r>
              <a:rPr lang="en-US" b="1" baseline="0" dirty="0" smtClean="0">
                <a:solidFill>
                  <a:srgbClr val="000000"/>
                </a:solidFill>
                <a:latin typeface="Lucida Grande" charset="0"/>
                <a:ea typeface="ＭＳ Ｐゴシック" charset="0"/>
                <a:cs typeface="Lucida Grande" charset="0"/>
                <a:sym typeface="Lucida Grande" charset="0"/>
              </a:rPr>
              <a:t>) is just a Proxy.  In Android, it’s called a “Module”.  they both function as top-level, static interfaces to native code</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a proxy is an object that interfaces directly with native code – non-visual modules will just use these objects</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a visual module will need to implement a view, which is a native representation of a visual component, and a ViewProxy, which contains the state information for a View.  The View could be hidden and removed from memory, but the ViewProxy would still contain information about that view (like the title of a window, background color of a view, etc.)</a:t>
            </a:r>
          </a:p>
          <a:p>
            <a:pPr marL="250825" indent="-171450" eaLnBrk="1" hangingPunct="1">
              <a:buFontTx/>
              <a:buChar char="-"/>
            </a:pPr>
            <a:endParaRPr lang="en-US" b="1"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This</a:t>
            </a:r>
            <a:r>
              <a:rPr lang="en-US" baseline="0" dirty="0" smtClean="0">
                <a:solidFill>
                  <a:srgbClr val="000000"/>
                </a:solidFill>
                <a:latin typeface="Lucida Grande" charset="0"/>
                <a:ea typeface="ＭＳ Ｐゴシック" charset="0"/>
                <a:cs typeface="Lucida Grande" charset="0"/>
                <a:sym typeface="Lucida Grande" charset="0"/>
              </a:rPr>
              <a:t> presentation is intended as a starting point for developers with native development knowledge wishing to get into module development.  This is not an extensive tutorial, but rather an introduction to the process.</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Basic Arch…</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audience to the basic structure of Titanium in terms of internal implementation, including the Kroll micro kernel</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Object Model</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the key objects and vocabulary for building modules, like Proxy objects, and will cover serialization and conversion of values from native types to JS objects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Building modules</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use titanium SDK to build/package modules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distributing and installing</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distribute and install a custom module in a titanium app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resources</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go over docs and help resources available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For this demo, follow the wiki guide for iOS, this process works smoother.</a:t>
            </a:r>
          </a:p>
          <a:p>
            <a:pPr marL="290513" indent="-171450" eaLnBrk="1" hangingPunct="1">
              <a:spcBef>
                <a:spcPts val="450"/>
              </a:spcBef>
              <a:buFontTx/>
              <a:buChar char="-"/>
            </a:pPr>
            <a:r>
              <a:rPr lang="en-US" dirty="0" smtClean="0">
                <a:solidFill>
                  <a:srgbClr val="000000"/>
                </a:solidFill>
                <a:latin typeface="Times New Roman" charset="0"/>
                <a:ea typeface="ＭＳ Ｐゴシック" charset="0"/>
                <a:cs typeface="Times New Roman" charset="0"/>
                <a:sym typeface="Times New Roman" charset="0"/>
              </a:rPr>
              <a:t>generate the project</a:t>
            </a:r>
          </a:p>
          <a:p>
            <a:pPr marL="290513" indent="-171450" eaLnBrk="1" hangingPunct="1">
              <a:spcBef>
                <a:spcPts val="450"/>
              </a:spcBef>
              <a:buFontTx/>
              <a:buChar char="-"/>
            </a:pPr>
            <a:r>
              <a:rPr lang="en-US" dirty="0" smtClean="0">
                <a:solidFill>
                  <a:srgbClr val="000000"/>
                </a:solidFill>
                <a:latin typeface="Times New Roman" charset="0"/>
                <a:ea typeface="ＭＳ Ｐゴシック" charset="0"/>
                <a:cs typeface="Times New Roman" charset="0"/>
                <a:sym typeface="Times New Roman" charset="0"/>
              </a:rPr>
              <a:t>build the module</a:t>
            </a:r>
          </a:p>
          <a:p>
            <a:pPr marL="290513" indent="-171450" eaLnBrk="1" hangingPunct="1">
              <a:spcBef>
                <a:spcPts val="450"/>
              </a:spcBef>
              <a:buFontTx/>
              <a:buChar char="-"/>
            </a:pPr>
            <a:r>
              <a:rPr lang="en-US" dirty="0" smtClean="0">
                <a:solidFill>
                  <a:srgbClr val="000000"/>
                </a:solidFill>
                <a:latin typeface="Times New Roman" charset="0"/>
                <a:ea typeface="ＭＳ Ｐゴシック" charset="0"/>
                <a:cs typeface="Times New Roman" charset="0"/>
                <a:sym typeface="Times New Roman" charset="0"/>
              </a:rPr>
              <a:t>make a “Hello World” function</a:t>
            </a:r>
          </a:p>
          <a:p>
            <a:pPr marL="290513" indent="-171450" eaLnBrk="1" hangingPunct="1">
              <a:spcBef>
                <a:spcPts val="450"/>
              </a:spcBef>
              <a:buFontTx/>
              <a:buChar char="-"/>
            </a:pPr>
            <a:r>
              <a:rPr lang="en-US" dirty="0" smtClean="0">
                <a:solidFill>
                  <a:srgbClr val="000000"/>
                </a:solidFill>
                <a:latin typeface="Times New Roman" charset="0"/>
                <a:ea typeface="ＭＳ Ｐゴシック" charset="0"/>
                <a:cs typeface="Times New Roman" charset="0"/>
                <a:sym typeface="Times New Roman" charset="0"/>
              </a:rPr>
              <a:t>install it to a </a:t>
            </a:r>
            <a:r>
              <a:rPr lang="en-US" dirty="0" err="1" smtClean="0">
                <a:solidFill>
                  <a:srgbClr val="000000"/>
                </a:solidFill>
                <a:latin typeface="Times New Roman" charset="0"/>
                <a:ea typeface="ＭＳ Ｐゴシック" charset="0"/>
                <a:cs typeface="Times New Roman" charset="0"/>
                <a:sym typeface="Times New Roman" charset="0"/>
              </a:rPr>
              <a:t>TiStudio</a:t>
            </a:r>
            <a:r>
              <a:rPr lang="en-US" baseline="0" dirty="0" smtClean="0">
                <a:solidFill>
                  <a:srgbClr val="000000"/>
                </a:solidFill>
                <a:latin typeface="Times New Roman" charset="0"/>
                <a:ea typeface="ＭＳ Ｐゴシック" charset="0"/>
                <a:cs typeface="Times New Roman" charset="0"/>
                <a:sym typeface="Times New Roman" charset="0"/>
              </a:rPr>
              <a:t> project</a:t>
            </a:r>
          </a:p>
          <a:p>
            <a:pPr marL="290513" indent="-171450" eaLnBrk="1" hangingPunct="1">
              <a:spcBef>
                <a:spcPts val="450"/>
              </a:spcBef>
              <a:buFontTx/>
              <a:buChar char="-"/>
            </a:pPr>
            <a:r>
              <a:rPr lang="en-US" baseline="0" dirty="0" smtClean="0">
                <a:solidFill>
                  <a:srgbClr val="000000"/>
                </a:solidFill>
                <a:latin typeface="Times New Roman" charset="0"/>
                <a:ea typeface="ＭＳ Ｐゴシック" charset="0"/>
                <a:cs typeface="Times New Roman" charset="0"/>
                <a:sym typeface="Times New Roman" charset="0"/>
              </a:rPr>
              <a:t>configure in </a:t>
            </a:r>
            <a:r>
              <a:rPr lang="en-US" baseline="0" dirty="0" err="1" smtClean="0">
                <a:solidFill>
                  <a:srgbClr val="000000"/>
                </a:solidFill>
                <a:latin typeface="Times New Roman" charset="0"/>
                <a:ea typeface="ＭＳ Ｐゴシック" charset="0"/>
                <a:cs typeface="Times New Roman" charset="0"/>
                <a:sym typeface="Times New Roman" charset="0"/>
              </a:rPr>
              <a:t>tiapp.xml</a:t>
            </a:r>
            <a:endParaRPr lang="en-US"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Tx/>
              <a:buChar char="-"/>
            </a:pPr>
            <a:r>
              <a:rPr lang="en-US" baseline="0" dirty="0" smtClean="0">
                <a:solidFill>
                  <a:srgbClr val="000000"/>
                </a:solidFill>
                <a:latin typeface="Times New Roman" charset="0"/>
                <a:ea typeface="ＭＳ Ｐゴシック" charset="0"/>
                <a:cs typeface="Times New Roman" charset="0"/>
                <a:sym typeface="Times New Roman" charset="0"/>
              </a:rPr>
              <a:t>run app, use JS function you defined.</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Just so you know, the presenter is not an expert in native development for iOS and Android (probably).  The intent of this presentation is to brief you on the basics of how Titanium works and to point you in the right direction for further exploration.</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discuss</a:t>
            </a:r>
            <a:r>
              <a:rPr lang="en-US" b="0" baseline="0" dirty="0" smtClean="0">
                <a:solidFill>
                  <a:srgbClr val="000000"/>
                </a:solidFill>
                <a:latin typeface="Lucida Grande" charset="0"/>
                <a:ea typeface="ＭＳ Ｐゴシック" charset="0"/>
                <a:cs typeface="Lucida Grande" charset="0"/>
                <a:sym typeface="Lucida Grande" charset="0"/>
              </a:rPr>
              <a:t> titanium mobile app architecture – JavaScript files comprise application and communicate with native APIs through a bridge layer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…but now</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in order to extend Titanium, we need to understand the bridge implementation for Titanium Mobile</a:t>
            </a: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packaged?</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we need to understand how a titanium app is packaged</a:t>
            </a:r>
            <a:r>
              <a:rPr lang="en-US" b="0" baseline="0" dirty="0" smtClean="0">
                <a:solidFill>
                  <a:srgbClr val="000000"/>
                </a:solidFill>
                <a:latin typeface="Lucida Grande" charset="0"/>
                <a:ea typeface="ＭＳ Ｐゴシック" charset="0"/>
                <a:cs typeface="Lucida Grande" charset="0"/>
                <a:sym typeface="Lucida Grande" charset="0"/>
              </a:rPr>
              <a:t> at a high level, and what those python scripts are doing to our JS project to package it up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native code?</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we need to understand how native APIs are packed into a Titanium application</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JS API?</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How do we expose native APIs to JavaScript and pass data between them?</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Note that even titanium modules for UI, Database, </a:t>
            </a:r>
            <a:r>
              <a:rPr lang="en-US" b="1" dirty="0" err="1" smtClean="0">
                <a:solidFill>
                  <a:srgbClr val="000000"/>
                </a:solidFill>
                <a:latin typeface="Lucida Grande" charset="0"/>
                <a:ea typeface="ＭＳ Ｐゴシック" charset="0"/>
                <a:cs typeface="Lucida Grande" charset="0"/>
                <a:sym typeface="Lucida Grande" charset="0"/>
              </a:rPr>
              <a:t>etc</a:t>
            </a:r>
            <a:r>
              <a:rPr lang="en-US" b="1" dirty="0" smtClean="0">
                <a:solidFill>
                  <a:srgbClr val="000000"/>
                </a:solidFill>
                <a:latin typeface="Lucida Grande" charset="0"/>
                <a:ea typeface="ＭＳ Ｐゴシック" charset="0"/>
                <a:cs typeface="Lucida Grande" charset="0"/>
                <a:sym typeface="Lucida Grande" charset="0"/>
              </a:rPr>
              <a:t> have this</a:t>
            </a:r>
            <a:r>
              <a:rPr lang="en-US" b="1" baseline="0" dirty="0" smtClean="0">
                <a:solidFill>
                  <a:srgbClr val="000000"/>
                </a:solidFill>
                <a:latin typeface="Lucida Grande" charset="0"/>
                <a:ea typeface="ＭＳ Ｐゴシック" charset="0"/>
                <a:cs typeface="Lucida Grande" charset="0"/>
                <a:sym typeface="Lucida Grande" charset="0"/>
              </a:rPr>
              <a:t> same structure – as you get into module development, look to core modules to see how things are done in </a:t>
            </a:r>
            <a:r>
              <a:rPr lang="en-US" b="1" baseline="0" dirty="0" err="1" smtClean="0">
                <a:solidFill>
                  <a:srgbClr val="000000"/>
                </a:solidFill>
                <a:latin typeface="Lucida Grande" charset="0"/>
                <a:ea typeface="ＭＳ Ｐゴシック" charset="0"/>
                <a:cs typeface="Lucida Grande" charset="0"/>
                <a:sym typeface="Lucida Grande" charset="0"/>
              </a:rPr>
              <a:t>ObjC</a:t>
            </a:r>
            <a:r>
              <a:rPr lang="en-US" b="1" baseline="0" dirty="0" smtClean="0">
                <a:solidFill>
                  <a:srgbClr val="000000"/>
                </a:solidFill>
                <a:latin typeface="Lucida Grande" charset="0"/>
                <a:ea typeface="ＭＳ Ｐゴシック" charset="0"/>
                <a:cs typeface="Lucida Grande" charset="0"/>
                <a:sym typeface="Lucida Grande" charset="0"/>
              </a:rPr>
              <a:t> or Java</a:t>
            </a:r>
          </a:p>
          <a:p>
            <a:pPr marL="250825" indent="-171450" eaLnBrk="1" hangingPunct="1">
              <a:buFontTx/>
              <a:buChar char="-"/>
            </a:pPr>
            <a:endParaRPr lang="en-US" b="1"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Titanium </a:t>
            </a:r>
            <a:r>
              <a:rPr lang="en-US" b="1" baseline="0" dirty="0" err="1" smtClean="0">
                <a:solidFill>
                  <a:srgbClr val="000000"/>
                </a:solidFill>
                <a:latin typeface="Lucida Grande" charset="0"/>
                <a:ea typeface="ＭＳ Ｐゴシック" charset="0"/>
                <a:cs typeface="Lucida Grande" charset="0"/>
                <a:sym typeface="Lucida Grande" charset="0"/>
              </a:rPr>
              <a:t>ObjC</a:t>
            </a:r>
            <a:r>
              <a:rPr lang="en-US" b="1" baseline="0" dirty="0" smtClean="0">
                <a:solidFill>
                  <a:srgbClr val="000000"/>
                </a:solidFill>
                <a:latin typeface="Lucida Grande" charset="0"/>
                <a:ea typeface="ＭＳ Ｐゴシック" charset="0"/>
                <a:cs typeface="Lucida Grande" charset="0"/>
                <a:sym typeface="Lucida Grande" charset="0"/>
              </a:rPr>
              <a:t> modules must extend </a:t>
            </a:r>
            <a:r>
              <a:rPr lang="en-US" b="1" baseline="0" dirty="0" err="1" smtClean="0">
                <a:solidFill>
                  <a:srgbClr val="000000"/>
                </a:solidFill>
                <a:latin typeface="Lucida Grande" charset="0"/>
                <a:ea typeface="ＭＳ Ｐゴシック" charset="0"/>
                <a:cs typeface="Lucida Grande" charset="0"/>
                <a:sym typeface="Lucida Grande" charset="0"/>
              </a:rPr>
              <a:t>TiModule</a:t>
            </a:r>
            <a:endParaRPr lang="en-US" b="1"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Titanium Java modules must extend </a:t>
            </a:r>
            <a:r>
              <a:rPr lang="en-US" b="1" baseline="0" dirty="0" err="1" smtClean="0">
                <a:solidFill>
                  <a:srgbClr val="000000"/>
                </a:solidFill>
                <a:latin typeface="Lucida Grande" charset="0"/>
                <a:ea typeface="ＭＳ Ｐゴシック" charset="0"/>
                <a:cs typeface="Lucida Grande" charset="0"/>
                <a:sym typeface="Lucida Grande" charset="0"/>
              </a:rPr>
              <a:t>KrollModule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Our docs and guides are still somewhat</a:t>
            </a:r>
            <a:r>
              <a:rPr lang="en-US" baseline="0" dirty="0" smtClean="0">
                <a:solidFill>
                  <a:srgbClr val="000000"/>
                </a:solidFill>
                <a:latin typeface="Times New Roman" charset="0"/>
                <a:ea typeface="ＭＳ Ｐゴシック" charset="0"/>
                <a:cs typeface="Times New Roman" charset="0"/>
                <a:sym typeface="Times New Roman" charset="0"/>
              </a:rPr>
              <a:t> limited covering the full power of the module SDKs.  The best source for “how do I…” info is to check an existing titanium module for UI, location, or anything else.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6/15/11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6/15/11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6/15/11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6/15/11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6/15/11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6/15/11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6/15/11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6/15/11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emf"/><Relationship Id="rId6" Type="http://schemas.openxmlformats.org/officeDocument/2006/relationships/image" Target="../media/image13.emf"/><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6.emf"/><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7.emf"/><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8.emf"/><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9.emf"/><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0.emf"/><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emf"/><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Extending Titanium</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Object Model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a:t>
            </a:r>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interface between native code and JavaScript – a module will have at least one proxy</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a:t>
            </a:r>
          </a:p>
          <a:p>
            <a:pPr eaLnBrk="1" hangingPunct="1"/>
            <a:r>
              <a:rPr lang="en-US" dirty="0" smtClean="0">
                <a:latin typeface="Trebuchet MS" charset="0"/>
                <a:ea typeface="ヒラギノ角ゴ ProN W3" charset="0"/>
                <a:cs typeface="ヒラギノ角ゴ ProN W3" charset="0"/>
              </a:rPr>
              <a:t>- actual native representation of a view object (for UI components)</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ViewProxy</a:t>
            </a:r>
          </a:p>
          <a:p>
            <a:pPr eaLnBrk="1" hangingPunct="1">
              <a:buFontTx/>
              <a:buChar char="-"/>
            </a:pPr>
            <a:r>
              <a:rPr lang="en-US" dirty="0" smtClean="0">
                <a:latin typeface="Trebuchet MS" charset="0"/>
                <a:ea typeface="ヒラギノ角ゴ ProN W3" charset="0"/>
                <a:cs typeface="ヒラギノ角ゴ ProN W3" charset="0"/>
              </a:rPr>
              <a:t>contains the actual state for a view (in case a View must be released for memory management)</a:t>
            </a:r>
          </a:p>
          <a:p>
            <a:pPr eaLnBrk="1" hangingPunct="1">
              <a:buFontTx/>
              <a:buChar char="-"/>
            </a:pPr>
            <a:r>
              <a:rPr lang="en-US" dirty="0" smtClean="0">
                <a:latin typeface="Trebuchet MS" charset="0"/>
                <a:ea typeface="ヒラギノ角ゴ ProN W3" charset="0"/>
                <a:cs typeface="ヒラギノ角ゴ ProN W3" charset="0"/>
              </a:rPr>
              <a:t>has public JavaScript API for a View</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3335139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JavaScript Interfaces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 objects can have public properties: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Ti.Platform.osname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have public methods:</a:t>
            </a:r>
          </a:p>
          <a:p>
            <a:pPr eaLnBrk="1" hangingPunct="1"/>
            <a:r>
              <a:rPr lang="en-US" dirty="0" smtClean="0">
                <a:latin typeface="Trebuchet MS" charset="0"/>
                <a:ea typeface="ヒラギノ角ゴ ProN W3" charset="0"/>
                <a:cs typeface="ヒラギノ角ゴ ProN W3" charset="0"/>
              </a:rPr>
              <a:t>	- </a:t>
            </a:r>
            <a:r>
              <a:rPr lang="en-US" dirty="0" err="1" smtClean="0">
                <a:latin typeface="Trebuchet MS" charset="0"/>
                <a:ea typeface="ヒラギノ角ゴ ProN W3" charset="0"/>
                <a:cs typeface="ヒラギノ角ゴ ProN W3" charset="0"/>
              </a:rPr>
              <a:t>Ti.UI.createWindow</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emit and listen for events: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Ti.App.addEventListener</a:t>
            </a:r>
            <a:r>
              <a:rPr lang="en-US" dirty="0" smtClean="0">
                <a:latin typeface="Trebuchet MS" charset="0"/>
                <a:ea typeface="ヒラギノ角ゴ ProN W3" charset="0"/>
                <a:cs typeface="ヒラギノ角ゴ ProN W3" charset="0"/>
              </a:rPr>
              <a:t>(‘foo’, function(){});</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987455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609600" y="1905000"/>
            <a:ext cx="7937500" cy="1727200"/>
          </a:xfrm>
          <a:prstGeom prst="rect">
            <a:avLst/>
          </a:prstGeom>
        </p:spPr>
      </p:pic>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6"/>
          <a:stretch>
            <a:fillRect/>
          </a:stretch>
        </p:blipFill>
        <p:spPr>
          <a:xfrm>
            <a:off x="533400" y="4876800"/>
            <a:ext cx="8051800" cy="520700"/>
          </a:xfrm>
          <a:prstGeom prst="rect">
            <a:avLst/>
          </a:prstGeom>
        </p:spPr>
      </p:pic>
    </p:spTree>
    <p:extLst>
      <p:ext uri="{BB962C8B-B14F-4D97-AF65-F5344CB8AC3E}">
        <p14:creationId xmlns:p14="http://schemas.microsoft.com/office/powerpoint/2010/main" val="11235404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33400" y="4876800"/>
            <a:ext cx="8051800" cy="520700"/>
          </a:xfrm>
          <a:prstGeom prst="rect">
            <a:avLst/>
          </a:prstGeom>
        </p:spPr>
      </p:pic>
      <p:pic>
        <p:nvPicPr>
          <p:cNvPr id="6" name="Picture 5"/>
          <p:cNvPicPr>
            <a:picLocks noChangeAspect="1"/>
          </p:cNvPicPr>
          <p:nvPr/>
        </p:nvPicPr>
        <p:blipFill>
          <a:blip r:embed="rId6"/>
          <a:stretch>
            <a:fillRect/>
          </a:stretch>
        </p:blipFill>
        <p:spPr>
          <a:xfrm>
            <a:off x="381000" y="2057400"/>
            <a:ext cx="8382000" cy="1601796"/>
          </a:xfrm>
          <a:prstGeom prst="rect">
            <a:avLst/>
          </a:prstGeom>
        </p:spPr>
      </p:pic>
    </p:spTree>
    <p:extLst>
      <p:ext uri="{BB962C8B-B14F-4D97-AF65-F5344CB8AC3E}">
        <p14:creationId xmlns:p14="http://schemas.microsoft.com/office/powerpoint/2010/main" val="8126733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4572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12" name="Picture 11"/>
          <p:cNvPicPr>
            <a:picLocks noChangeAspect="1"/>
          </p:cNvPicPr>
          <p:nvPr/>
        </p:nvPicPr>
        <p:blipFill>
          <a:blip r:embed="rId5"/>
          <a:stretch>
            <a:fillRect/>
          </a:stretch>
        </p:blipFill>
        <p:spPr>
          <a:xfrm>
            <a:off x="457200" y="5791200"/>
            <a:ext cx="8458200" cy="446979"/>
          </a:xfrm>
          <a:prstGeom prst="rect">
            <a:avLst/>
          </a:prstGeom>
        </p:spPr>
      </p:pic>
      <p:pic>
        <p:nvPicPr>
          <p:cNvPr id="6" name="Picture 5"/>
          <p:cNvPicPr>
            <a:picLocks noChangeAspect="1"/>
          </p:cNvPicPr>
          <p:nvPr/>
        </p:nvPicPr>
        <p:blipFill>
          <a:blip r:embed="rId6"/>
          <a:stretch>
            <a:fillRect/>
          </a:stretch>
        </p:blipFill>
        <p:spPr>
          <a:xfrm>
            <a:off x="457200" y="1905000"/>
            <a:ext cx="8229600" cy="2985502"/>
          </a:xfrm>
          <a:prstGeom prst="rect">
            <a:avLst/>
          </a:prstGeom>
        </p:spPr>
      </p:pic>
    </p:spTree>
    <p:extLst>
      <p:ext uri="{BB962C8B-B14F-4D97-AF65-F5344CB8AC3E}">
        <p14:creationId xmlns:p14="http://schemas.microsoft.com/office/powerpoint/2010/main" val="339557728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3810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381000" y="5867400"/>
            <a:ext cx="8458200" cy="446979"/>
          </a:xfrm>
          <a:prstGeom prst="rect">
            <a:avLst/>
          </a:prstGeom>
        </p:spPr>
      </p:pic>
      <p:pic>
        <p:nvPicPr>
          <p:cNvPr id="5" name="Picture 4"/>
          <p:cNvPicPr>
            <a:picLocks noChangeAspect="1"/>
          </p:cNvPicPr>
          <p:nvPr/>
        </p:nvPicPr>
        <p:blipFill>
          <a:blip r:embed="rId6"/>
          <a:stretch>
            <a:fillRect/>
          </a:stretch>
        </p:blipFill>
        <p:spPr>
          <a:xfrm>
            <a:off x="457200" y="1828800"/>
            <a:ext cx="7885047" cy="3261238"/>
          </a:xfrm>
          <a:prstGeom prst="rect">
            <a:avLst/>
          </a:prstGeom>
        </p:spPr>
      </p:pic>
    </p:spTree>
    <p:extLst>
      <p:ext uri="{BB962C8B-B14F-4D97-AF65-F5344CB8AC3E}">
        <p14:creationId xmlns:p14="http://schemas.microsoft.com/office/powerpoint/2010/main" val="256040053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smtClean="0">
                <a:latin typeface="Trebuchet MS" charset="0"/>
                <a:ea typeface="ヒラギノ角ゴ ProN W3" charset="0"/>
                <a:cs typeface="ヒラギノ角ゴ ProN W3" charset="0"/>
              </a:rPr>
              <a:t>Geolocation</a:t>
            </a:r>
            <a:r>
              <a:rPr lang="en-US" dirty="0" smtClean="0">
                <a:latin typeface="Trebuchet MS" charset="0"/>
                <a:ea typeface="ヒラギノ角ゴ ProN W3" charset="0"/>
                <a:cs typeface="ヒラギノ角ゴ ProN W3" charset="0"/>
              </a:rPr>
              <a:t>Module.m:</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457200" y="1676400"/>
            <a:ext cx="8229600" cy="4751681"/>
          </a:xfrm>
          <a:prstGeom prst="rect">
            <a:avLst/>
          </a:prstGeom>
        </p:spPr>
      </p:pic>
    </p:spTree>
    <p:extLst>
      <p:ext uri="{BB962C8B-B14F-4D97-AF65-F5344CB8AC3E}">
        <p14:creationId xmlns:p14="http://schemas.microsoft.com/office/powerpoint/2010/main" val="8899191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smtClean="0">
                <a:latin typeface="Trebuchet MS" charset="0"/>
                <a:ea typeface="ヒラギノ角ゴ ProN W3" charset="0"/>
                <a:cs typeface="ヒラギノ角ゴ ProN W3" charset="0"/>
              </a:rPr>
              <a:t>Geolocation</a:t>
            </a:r>
            <a:r>
              <a:rPr lang="en-US" dirty="0" smtClean="0">
                <a:latin typeface="Trebuchet MS" charset="0"/>
                <a:ea typeface="ヒラギノ角ゴ ProN W3" charset="0"/>
                <a:cs typeface="ヒラギノ角ゴ ProN W3" charset="0"/>
              </a:rPr>
              <a:t>Module</a:t>
            </a:r>
            <a:r>
              <a:rPr lang="en-US" dirty="0" smtClean="0">
                <a:latin typeface="Trebuchet MS" charset="0"/>
                <a:ea typeface="ヒラギノ角ゴ ProN W3" charset="0"/>
                <a:cs typeface="ヒラギノ角ゴ ProN W3" charset="0"/>
              </a:rPr>
              <a:t>.java</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0" y="2133600"/>
            <a:ext cx="8942134" cy="3454400"/>
          </a:xfrm>
          <a:prstGeom prst="rect">
            <a:avLst/>
          </a:prstGeom>
        </p:spPr>
      </p:pic>
    </p:spTree>
    <p:extLst>
      <p:ext uri="{BB962C8B-B14F-4D97-AF65-F5344CB8AC3E}">
        <p14:creationId xmlns:p14="http://schemas.microsoft.com/office/powerpoint/2010/main" val="63315262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Adding Event Handlers for Proxy</a:t>
            </a:r>
            <a:endParaRPr lang="en-US" dirty="0">
              <a:latin typeface="Trebuchet MS Bold" charset="0"/>
              <a:ea typeface="ヒラギノ角ゴ ProN W6" charset="0"/>
              <a:cs typeface="ヒラギノ角ゴ ProN W6" charset="0"/>
            </a:endParaRPr>
          </a:p>
        </p:txBody>
      </p:sp>
      <p:sp>
        <p:nvSpPr>
          <p:cNvPr id="2" name="Content Placeholder 1"/>
          <p:cNvSpPr>
            <a:spLocks noGrp="1"/>
          </p:cNvSpPr>
          <p:nvPr>
            <p:ph idx="1"/>
          </p:nvPr>
        </p:nvSpPr>
        <p:spPr>
          <a:xfrm>
            <a:off x="381000" y="2286000"/>
            <a:ext cx="8229600" cy="482600"/>
          </a:xfrm>
        </p:spPr>
        <p:txBody>
          <a:bodyPr/>
          <a:lstStyle/>
          <a:p>
            <a:r>
              <a:rPr lang="en-US" dirty="0" smtClean="0"/>
              <a:t>JS API:</a:t>
            </a:r>
            <a:endParaRPr lang="en-US" dirty="0"/>
          </a:p>
        </p:txBody>
      </p:sp>
      <p:pic>
        <p:nvPicPr>
          <p:cNvPr id="3" name="Picture 2"/>
          <p:cNvPicPr>
            <a:picLocks noChangeAspect="1"/>
          </p:cNvPicPr>
          <p:nvPr/>
        </p:nvPicPr>
        <p:blipFill>
          <a:blip r:embed="rId5"/>
          <a:stretch>
            <a:fillRect/>
          </a:stretch>
        </p:blipFill>
        <p:spPr>
          <a:xfrm>
            <a:off x="381000" y="2895600"/>
            <a:ext cx="8305800" cy="1035953"/>
          </a:xfrm>
          <a:prstGeom prst="rect">
            <a:avLst/>
          </a:prstGeom>
        </p:spPr>
      </p:pic>
    </p:spTree>
    <p:extLst>
      <p:ext uri="{BB962C8B-B14F-4D97-AF65-F5344CB8AC3E}">
        <p14:creationId xmlns:p14="http://schemas.microsoft.com/office/powerpoint/2010/main" val="297960400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Firing an Event on a Proxy Object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Proxy base classes have 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method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this to fire an event back up to a JavaScript object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 events fired from native land via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can be listened for on a JavaScript object via “</a:t>
            </a:r>
            <a:r>
              <a:rPr lang="en-US" dirty="0" err="1" smtClean="0">
                <a:latin typeface="Trebuchet MS" charset="0"/>
                <a:ea typeface="ヒラギノ角ゴ ProN W3" charset="0"/>
                <a:cs typeface="ヒラギノ角ゴ ProN W3" charset="0"/>
              </a:rPr>
              <a:t>addEventListener</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76259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Basic Titanium Internal Architecture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Object Model</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Building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Distributing and Installing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Resources</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Type Conversions Across The Bridge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platforms provide utilities for type conversion, both JS &gt;&gt; Native Classes and Native Classes &gt;&gt;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Some simple types like Strings and Booleans auto convert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Check other module implementations for type conversion examples</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66929227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Building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in the Mobile SDK download will generate a mobile module project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modules are done in Eclipse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iOS modules are done in </a:t>
            </a:r>
            <a:r>
              <a:rPr lang="en-US" dirty="0" err="1" smtClean="0">
                <a:latin typeface="Trebuchet MS" charset="0"/>
                <a:ea typeface="ヒラギノ角ゴ ProN W3" charset="0"/>
                <a:cs typeface="ヒラギノ角ゴ ProN W3" charset="0"/>
              </a:rPr>
              <a:t>Xcode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will also build and package a .zip for your module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96324879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Distributing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Once your .zip file is generated for your module, can distribute on disk, over the web, whatever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Explode your module .zip file and copy into &lt;Project Root&gt;/modules/&lt;android or </a:t>
            </a:r>
            <a:r>
              <a:rPr lang="en-US" dirty="0" err="1" smtClean="0">
                <a:latin typeface="Trebuchet MS" charset="0"/>
                <a:ea typeface="ヒラギノ角ゴ ProN W3" charset="0"/>
                <a:cs typeface="ヒラギノ角ゴ ProN W3" charset="0"/>
              </a:rPr>
              <a:t>iphone</a:t>
            </a:r>
            <a:r>
              <a:rPr lang="en-US" dirty="0" smtClean="0">
                <a:latin typeface="Trebuchet MS" charset="0"/>
                <a:ea typeface="ヒラギノ角ゴ ProN W3" charset="0"/>
                <a:cs typeface="ヒラギノ角ゴ ProN W3" charset="0"/>
              </a:rPr>
              <a:t>&gt;/&lt;your module name&gt;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configuration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JS via require()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Demo: Module Build </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 Install</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5751282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31013118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Disclaimer!</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558800"/>
          </a:xfrm>
        </p:spPr>
        <p:txBody>
          <a:bodyPr rIns="81279"/>
          <a:lstStyle/>
          <a:p>
            <a:pPr eaLnBrk="1" hangingPunct="1"/>
            <a:r>
              <a:rPr lang="en-US" dirty="0" smtClean="0">
                <a:latin typeface="Trebuchet MS" charset="0"/>
                <a:ea typeface="ヒラギノ角ゴ ProN W3" charset="0"/>
                <a:cs typeface="ヒラギノ角ゴ ProN W3" charset="0"/>
              </a:rPr>
              <a:t>We all know the basics…</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0" y="2057400"/>
            <a:ext cx="9144000" cy="3827721"/>
          </a:xfrm>
          <a:prstGeom prst="rect">
            <a:avLst/>
          </a:prstGeom>
        </p:spPr>
      </p:pic>
    </p:spTree>
    <p:extLst>
      <p:ext uri="{BB962C8B-B14F-4D97-AF65-F5344CB8AC3E}">
        <p14:creationId xmlns:p14="http://schemas.microsoft.com/office/powerpoint/2010/main" val="164673491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4953000" cy="4978400"/>
          </a:xfrm>
        </p:spPr>
        <p:txBody>
          <a:bodyPr rIns="81279"/>
          <a:lstStyle/>
          <a:p>
            <a:pPr eaLnBrk="1" hangingPunct="1"/>
            <a:r>
              <a:rPr lang="en-US" dirty="0" smtClean="0">
                <a:latin typeface="Trebuchet MS" charset="0"/>
                <a:ea typeface="ヒラギノ角ゴ ProN W3" charset="0"/>
                <a:cs typeface="ヒラギノ角ゴ ProN W3" charset="0"/>
              </a:rPr>
              <a:t>…but now we need to understand the bridge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is a Titanium app packaged?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new behaviors in native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a JS API?</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867400" y="2286000"/>
            <a:ext cx="3175000" cy="2540000"/>
          </a:xfrm>
          <a:prstGeom prst="rect">
            <a:avLst/>
          </a:prstGeom>
        </p:spPr>
      </p:pic>
    </p:spTree>
    <p:extLst>
      <p:ext uri="{BB962C8B-B14F-4D97-AF65-F5344CB8AC3E}">
        <p14:creationId xmlns:p14="http://schemas.microsoft.com/office/powerpoint/2010/main" val="406898864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W</a:t>
            </a:r>
            <a:r>
              <a:rPr lang="en-US" dirty="0" smtClean="0">
                <a:latin typeface="Trebuchet MS Bold" charset="0"/>
                <a:ea typeface="ヒラギノ角ゴ ProN W6" charset="0"/>
                <a:cs typeface="ヒラギノ角ゴ ProN W6" charset="0"/>
              </a:rPr>
              <a:t>hen a Titanium app launches…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Native app starts – activity is launched (Android) or app delegate is run (iOS)</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 JavaScript context is created (Rhino or JSCore)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app is evaluated starting with app.js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Context communicates with C/Java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The “bridge” between them is what we call Kroll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6852251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The Kroll Micro Kernel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What is Kroll?</a:t>
            </a:r>
            <a:r>
              <a:rPr lang="en-US" dirty="0" smtClean="0">
                <a:latin typeface="Trebuchet MS" charset="0"/>
                <a:ea typeface="ヒラギノ角ゴ ProN W3" charset="0"/>
                <a:cs typeface="ヒラギノ角ゴ ProN W3" charset="0"/>
              </a:rPr>
              <a:t> </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Metallurgical process by which titanium (the element) is created</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The name given to the plug-in architecture for Titanium (the application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What is a kernel?</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In an OS, it is the bridge between software and hardware</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Kroll is an implementation of a kernel (bridge) architecture for JS to native code</a:t>
            </a:r>
          </a:p>
          <a:p>
            <a:pPr eaLnBrk="1" hangingPunct="1"/>
            <a:r>
              <a:rPr lang="en-US" dirty="0">
                <a:latin typeface="Trebuchet MS" charset="0"/>
                <a:ea typeface="ヒラギノ角ゴ ProN W3" charset="0"/>
                <a:cs typeface="ヒラギノ角ゴ ProN W3" charset="0"/>
              </a:rPr>
              <a:t>	- http://en.wikipedia.org/wiki/Kernel_(computing)</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0500963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Modules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939800"/>
          </a:xfrm>
        </p:spPr>
        <p:txBody>
          <a:bodyPr rIns="81279"/>
          <a:lstStyle/>
          <a:p>
            <a:pPr eaLnBrk="1" hangingPunct="1"/>
            <a:r>
              <a:rPr lang="en-US" dirty="0" smtClean="0">
                <a:latin typeface="Trebuchet MS" charset="0"/>
                <a:ea typeface="ヒラギノ角ゴ ProN W3" charset="0"/>
                <a:cs typeface="ヒラギノ角ゴ ProN W3" charset="0"/>
              </a:rPr>
              <a:t>Every Titanium module is plugged into Kroll’s microkernel architecture</a:t>
            </a:r>
          </a:p>
        </p:txBody>
      </p:sp>
      <p:pic>
        <p:nvPicPr>
          <p:cNvPr id="2" name="Picture 1"/>
          <p:cNvPicPr>
            <a:picLocks noChangeAspect="1"/>
          </p:cNvPicPr>
          <p:nvPr/>
        </p:nvPicPr>
        <p:blipFill>
          <a:blip r:embed="rId5"/>
          <a:stretch>
            <a:fillRect/>
          </a:stretch>
        </p:blipFill>
        <p:spPr>
          <a:xfrm>
            <a:off x="2743200" y="2286000"/>
            <a:ext cx="5979058" cy="1905000"/>
          </a:xfrm>
          <a:prstGeom prst="rect">
            <a:avLst/>
          </a:prstGeom>
        </p:spPr>
        <p:style>
          <a:lnRef idx="2">
            <a:schemeClr val="dk1"/>
          </a:lnRef>
          <a:fillRef idx="1">
            <a:schemeClr val="lt1"/>
          </a:fillRef>
          <a:effectRef idx="0">
            <a:schemeClr val="dk1"/>
          </a:effectRef>
          <a:fontRef idx="minor">
            <a:schemeClr val="dk1"/>
          </a:fontRef>
        </p:style>
      </p:pic>
      <p:pic>
        <p:nvPicPr>
          <p:cNvPr id="3" name="Picture 2"/>
          <p:cNvPicPr>
            <a:picLocks noChangeAspect="1"/>
          </p:cNvPicPr>
          <p:nvPr/>
        </p:nvPicPr>
        <p:blipFill>
          <a:blip r:embed="rId6"/>
          <a:stretch>
            <a:fillRect/>
          </a:stretch>
        </p:blipFill>
        <p:spPr>
          <a:xfrm>
            <a:off x="2743200" y="4572000"/>
            <a:ext cx="6014945" cy="1481426"/>
          </a:xfrm>
          <a:prstGeom prst="rect">
            <a:avLst/>
          </a:prstGeom>
        </p:spPr>
        <p:style>
          <a:lnRef idx="2">
            <a:schemeClr val="dk1"/>
          </a:lnRef>
          <a:fillRef idx="1">
            <a:schemeClr val="lt1"/>
          </a:fillRef>
          <a:effectRef idx="0">
            <a:schemeClr val="dk1"/>
          </a:effectRef>
          <a:fontRef idx="minor">
            <a:schemeClr val="dk1"/>
          </a:fontRef>
        </p:style>
      </p:pic>
      <p:sp>
        <p:nvSpPr>
          <p:cNvPr id="4" name="TextBox 3"/>
          <p:cNvSpPr txBox="1"/>
          <p:nvPr/>
        </p:nvSpPr>
        <p:spPr>
          <a:xfrm>
            <a:off x="304800" y="3124200"/>
            <a:ext cx="2311150" cy="461665"/>
          </a:xfrm>
          <a:prstGeom prst="rect">
            <a:avLst/>
          </a:prstGeom>
          <a:noFill/>
        </p:spPr>
        <p:txBody>
          <a:bodyPr wrap="none" rtlCol="0">
            <a:spAutoFit/>
          </a:bodyPr>
          <a:lstStyle/>
          <a:p>
            <a:r>
              <a:rPr lang="en-US" sz="2400" dirty="0" smtClean="0"/>
              <a:t>iOS Header File</a:t>
            </a:r>
            <a:endParaRPr lang="en-US" sz="2400" dirty="0"/>
          </a:p>
        </p:txBody>
      </p:sp>
      <p:sp>
        <p:nvSpPr>
          <p:cNvPr id="11" name="TextBox 10"/>
          <p:cNvSpPr txBox="1"/>
          <p:nvPr/>
        </p:nvSpPr>
        <p:spPr>
          <a:xfrm>
            <a:off x="304800" y="5105400"/>
            <a:ext cx="2184613" cy="461665"/>
          </a:xfrm>
          <a:prstGeom prst="rect">
            <a:avLst/>
          </a:prstGeom>
          <a:noFill/>
        </p:spPr>
        <p:txBody>
          <a:bodyPr wrap="none" rtlCol="0">
            <a:spAutoFit/>
          </a:bodyPr>
          <a:lstStyle/>
          <a:p>
            <a:r>
              <a:rPr lang="en-US" sz="2400" dirty="0" smtClean="0"/>
              <a:t>Java Class File</a:t>
            </a:r>
            <a:endParaRPr lang="en-US" sz="2400" dirty="0"/>
          </a:p>
        </p:txBody>
      </p:sp>
    </p:spTree>
    <p:extLst>
      <p:ext uri="{BB962C8B-B14F-4D97-AF65-F5344CB8AC3E}">
        <p14:creationId xmlns:p14="http://schemas.microsoft.com/office/powerpoint/2010/main" val="364940216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When in doubt,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look at a Titanium</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Module</a:t>
            </a: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5140076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4393</TotalTime>
  <Pages>0</Pages>
  <Words>1069</Words>
  <Characters>0</Characters>
  <Application>Microsoft Macintosh PowerPoint</Application>
  <PresentationFormat>On-screen Show (4:3)</PresentationFormat>
  <Lines>0</Lines>
  <Paragraphs>159</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New Training</vt:lpstr>
      <vt:lpstr>Extending Titanium</vt:lpstr>
      <vt:lpstr>Agenda</vt:lpstr>
      <vt:lpstr>Disclaimer!</vt:lpstr>
      <vt:lpstr>Titanium Architecture</vt:lpstr>
      <vt:lpstr>Titanium Architecture</vt:lpstr>
      <vt:lpstr>When a Titanium app launches…</vt:lpstr>
      <vt:lpstr>The Kroll Micro Kernel</vt:lpstr>
      <vt:lpstr>Titanium Modules</vt:lpstr>
      <vt:lpstr>When in doubt, look at a Titanium Module!</vt:lpstr>
      <vt:lpstr>Module Object Model</vt:lpstr>
      <vt:lpstr>Module JavaScript Interfaces</vt:lpstr>
      <vt:lpstr>iOS – Proxy Property</vt:lpstr>
      <vt:lpstr>Android – Proxy Property</vt:lpstr>
      <vt:lpstr>iOS – Proxy Method</vt:lpstr>
      <vt:lpstr>Android – Proxy Method</vt:lpstr>
      <vt:lpstr>iOS – Event Handlers for Proxy</vt:lpstr>
      <vt:lpstr>Android – Event Handlers for Proxy</vt:lpstr>
      <vt:lpstr>Adding Event Handlers for Proxy</vt:lpstr>
      <vt:lpstr>Firing an Event on a Proxy Object</vt:lpstr>
      <vt:lpstr>Type Conversions Across The Bridge</vt:lpstr>
      <vt:lpstr>Building your Module</vt:lpstr>
      <vt:lpstr>Distributing your Module</vt:lpstr>
      <vt:lpstr>Demo: Module Build  and Install</vt:lpstr>
      <vt:lpstr>Q&amp;A</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Kevin Whinnery</cp:lastModifiedBy>
  <cp:revision>142</cp:revision>
  <dcterms:created xsi:type="dcterms:W3CDTF">2011-03-28T13:25:35Z</dcterms:created>
  <dcterms:modified xsi:type="dcterms:W3CDTF">2011-06-15T21:27:13Z</dcterms:modified>
</cp:coreProperties>
</file>