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18"/>
  </p:notesMasterIdLst>
  <p:handoutMasterIdLst>
    <p:handoutMasterId r:id="rId19"/>
  </p:handoutMasterIdLst>
  <p:sldIdLst>
    <p:sldId id="256" r:id="rId2"/>
    <p:sldId id="301" r:id="rId3"/>
    <p:sldId id="317" r:id="rId4"/>
    <p:sldId id="318" r:id="rId5"/>
    <p:sldId id="319" r:id="rId6"/>
    <p:sldId id="320" r:id="rId7"/>
    <p:sldId id="321" r:id="rId8"/>
    <p:sldId id="323" r:id="rId9"/>
    <p:sldId id="324" r:id="rId10"/>
    <p:sldId id="322" r:id="rId11"/>
    <p:sldId id="325" r:id="rId12"/>
    <p:sldId id="326" r:id="rId13"/>
    <p:sldId id="327" r:id="rId14"/>
    <p:sldId id="305" r:id="rId15"/>
    <p:sldId id="328" r:id="rId16"/>
    <p:sldId id="329" r:id="rId17"/>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24" autoAdjust="0"/>
  </p:normalViewPr>
  <p:slideViewPr>
    <p:cSldViewPr snapToGrid="0" snapToObjects="1">
      <p:cViewPr>
        <p:scale>
          <a:sx n="95" d="100"/>
          <a:sy n="95" d="100"/>
        </p:scale>
        <p:origin x="-1160" y="-88"/>
      </p:cViewPr>
      <p:guideLst>
        <p:guide orient="horz" pos="3855"/>
        <p:guide pos="2911"/>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2582911-DC60-ED41-94B7-815D80492311}" type="datetimeFigureOut">
              <a:rPr lang="en-US"/>
              <a:pPr>
                <a:defRPr/>
              </a:pPr>
              <a:t>6/2/11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1CCD7E8-B0B6-7A45-9113-AE4FC72A3DF2}" type="slidenum">
              <a:rPr lang="en-US"/>
              <a:pPr>
                <a:defRPr/>
              </a:pPr>
              <a:t>‹#›</a:t>
            </a:fld>
            <a:endParaRPr lang="en-US"/>
          </a:p>
        </p:txBody>
      </p:sp>
    </p:spTree>
    <p:extLst>
      <p:ext uri="{BB962C8B-B14F-4D97-AF65-F5344CB8AC3E}">
        <p14:creationId xmlns:p14="http://schemas.microsoft.com/office/powerpoint/2010/main" val="2399552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2A376DF6-E030-884A-91B1-649AB577A89C}" type="datetimeFigureOut">
              <a:rPr lang="en-US"/>
              <a:pPr>
                <a:defRPr/>
              </a:pPr>
              <a:t>6/2/11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704D923-8FB6-2040-A5D7-BD75ED8E8368}" type="slidenum">
              <a:rPr lang="en-US"/>
              <a:pPr>
                <a:defRPr/>
              </a:pPr>
              <a:t>‹#›</a:t>
            </a:fld>
            <a:endParaRPr lang="en-US"/>
          </a:p>
        </p:txBody>
      </p:sp>
    </p:spTree>
    <p:extLst>
      <p:ext uri="{BB962C8B-B14F-4D97-AF65-F5344CB8AC3E}">
        <p14:creationId xmlns:p14="http://schemas.microsoft.com/office/powerpoint/2010/main" val="127357439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b="1" dirty="0" smtClean="0">
                <a:solidFill>
                  <a:srgbClr val="000000"/>
                </a:solidFill>
                <a:latin typeface="Lucida Grande" charset="0"/>
                <a:cs typeface="Lucida Grande" charset="0"/>
                <a:sym typeface="Lucida Grande" charset="0"/>
              </a:rPr>
              <a:t>Module time: 60 </a:t>
            </a:r>
            <a:r>
              <a:rPr lang="en-US" b="1"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(30 </a:t>
            </a:r>
            <a:r>
              <a:rPr lang="en-US"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teaching,</a:t>
            </a:r>
            <a:r>
              <a:rPr lang="en-US" baseline="0" dirty="0" smtClean="0">
                <a:solidFill>
                  <a:srgbClr val="000000"/>
                </a:solidFill>
                <a:latin typeface="Lucida Grande" charset="0"/>
                <a:cs typeface="Lucida Grande" charset="0"/>
                <a:sym typeface="Lucida Grande" charset="0"/>
              </a:rPr>
              <a:t> 30 </a:t>
            </a:r>
            <a:r>
              <a:rPr lang="en-US" baseline="0" dirty="0" err="1" smtClean="0">
                <a:solidFill>
                  <a:srgbClr val="000000"/>
                </a:solidFill>
                <a:latin typeface="Lucida Grande" charset="0"/>
                <a:cs typeface="Lucida Grande" charset="0"/>
                <a:sym typeface="Lucida Grande" charset="0"/>
              </a:rPr>
              <a:t>mins</a:t>
            </a:r>
            <a:r>
              <a:rPr lang="en-US" baseline="0" dirty="0" smtClean="0">
                <a:solidFill>
                  <a:srgbClr val="000000"/>
                </a:solidFill>
                <a:latin typeface="Lucida Grande" charset="0"/>
                <a:cs typeface="Lucida Grande" charset="0"/>
                <a:sym typeface="Lucida Grande" charset="0"/>
              </a:rPr>
              <a:t> lab)</a:t>
            </a:r>
            <a:endParaRPr lang="en-US" dirty="0">
              <a:solidFill>
                <a:srgbClr val="000000"/>
              </a:solidFill>
              <a:latin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0D3749C2-E971-8D40-83E8-5EFA471E1DB7}" type="slidenum">
              <a:rPr lang="en-US" sz="1200"/>
              <a:pPr eaLnBrk="1" hangingPunct="1"/>
              <a:t>1</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3</a:t>
            </a:fld>
            <a:endParaRPr lang="en-US"/>
          </a:p>
        </p:txBody>
      </p:sp>
      <p:sp>
        <p:nvSpPr>
          <p:cNvPr id="40961" name="Text Box 1"/>
          <p:cNvSpPr txBox="1">
            <a:spLocks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hangingPunct="1">
              <a:spcBef>
                <a:spcPct val="0"/>
              </a:spcBef>
              <a:buClrTx/>
              <a:buFontTx/>
              <a:buNone/>
            </a:pPr>
            <a:endParaRPr lang="en-US">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3</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ea typeface="SimSun" charset="0"/>
                <a:cs typeface="SimSun" charset="0"/>
              </a:rPr>
              <a:t>In this lab, you'll add an event listener. You'll define that listener to show an alert with the row's text. That means you'll have to take special steps for the row containing the image and label.</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15</a:t>
            </a:fld>
            <a:endParaRPr lang="en-US"/>
          </a:p>
        </p:txBody>
      </p:sp>
    </p:spTree>
    <p:extLst>
      <p:ext uri="{BB962C8B-B14F-4D97-AF65-F5344CB8AC3E}">
        <p14:creationId xmlns:p14="http://schemas.microsoft.com/office/powerpoint/2010/main" val="17051297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00175"/>
            <a:ext cx="91440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9"/>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3"/>
          <p:cNvSpPr>
            <a:spLocks noGrp="1"/>
          </p:cNvSpPr>
          <p:nvPr>
            <p:ph type="dt" sz="half" idx="10"/>
          </p:nvPr>
        </p:nvSpPr>
        <p:spPr/>
        <p:txBody>
          <a:bodyPr/>
          <a:lstStyle>
            <a:lvl1pPr>
              <a:defRPr/>
            </a:lvl1pPr>
          </a:lstStyle>
          <a:p>
            <a:pPr>
              <a:defRPr/>
            </a:pPr>
            <a:fld id="{3D23E2F9-1BAB-1840-B5DF-7F3B63C7F7FA}" type="datetimeFigureOut">
              <a:rPr lang="en-US" smtClean="0"/>
              <a:pPr>
                <a:defRPr/>
              </a:pPr>
              <a:t>6/2/11</a:t>
            </a:fld>
            <a:endParaRPr lang="en-US"/>
          </a:p>
        </p:txBody>
      </p:sp>
      <p:sp>
        <p:nvSpPr>
          <p:cNvPr id="7" name="Footer Placeholder 4"/>
          <p:cNvSpPr>
            <a:spLocks noGrp="1"/>
          </p:cNvSpPr>
          <p:nvPr>
            <p:ph type="ftr" sz="quarter" idx="11"/>
          </p:nvPr>
        </p:nvSpPr>
        <p:spPr/>
        <p:txBody>
          <a:bodyPr/>
          <a:lstStyle>
            <a:lvl1pPr>
              <a:defRPr dirty="0" smtClean="0"/>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pPr>
              <a:defRPr/>
            </a:pPr>
            <a:fld id="{A295D7A2-A148-ED44-ABB8-FDBA08B03876}" type="slidenum">
              <a:rPr lang="en-US" smtClean="0"/>
              <a:pPr>
                <a:defRPr/>
              </a:pPr>
              <a:t>‹#›</a:t>
            </a:fld>
            <a:endParaRPr lang="en-US"/>
          </a:p>
        </p:txBody>
      </p:sp>
      <p:pic>
        <p:nvPicPr>
          <p:cNvPr id="9"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2400" y="1400175"/>
            <a:ext cx="91440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11"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09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6B92884-5520-6142-A027-159A2E2BE2FD}" type="datetimeFigureOut">
              <a:rPr lang="en-US" smtClean="0"/>
              <a:pPr>
                <a:defRPr/>
              </a:pPr>
              <a:t>6/2/11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C7D01-69C5-444E-9501-E739F0672654}" type="slidenum">
              <a:rPr lang="en-US" smtClean="0"/>
              <a:pPr>
                <a:defRPr/>
              </a:pPr>
              <a:t>‹#›</a:t>
            </a:fld>
            <a:endParaRPr lang="en-US"/>
          </a:p>
        </p:txBody>
      </p:sp>
      <p:pic>
        <p:nvPicPr>
          <p:cNvPr id="7"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51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gray_stripe_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Date Placeholder 3"/>
          <p:cNvSpPr>
            <a:spLocks noGrp="1"/>
          </p:cNvSpPr>
          <p:nvPr>
            <p:ph type="dt" sz="half" idx="10"/>
          </p:nvPr>
        </p:nvSpPr>
        <p:spPr/>
        <p:txBody>
          <a:bodyPr/>
          <a:lstStyle>
            <a:lvl1pPr>
              <a:defRPr/>
            </a:lvl1pPr>
          </a:lstStyle>
          <a:p>
            <a:pPr>
              <a:defRPr/>
            </a:pPr>
            <a:fld id="{4DE909BB-7731-2349-A352-587C1055C750}" type="datetimeFigureOut">
              <a:rPr lang="en-US" smtClean="0"/>
              <a:pPr>
                <a:defRPr/>
              </a:pPr>
              <a:t>6/2/11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90CDB4-7D70-0A4C-8B45-554AA21C3433}" type="slidenum">
              <a:rPr lang="en-US" smtClean="0"/>
              <a:pPr>
                <a:defRPr/>
              </a:pPr>
              <a:t>‹#›</a:t>
            </a:fld>
            <a:endParaRPr lang="en-US"/>
          </a:p>
        </p:txBody>
      </p:sp>
      <p:pic>
        <p:nvPicPr>
          <p:cNvPr id="10" name="Picture 8" descr="gray_stripe_heade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appc_gray_light_triangl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extLst>
      <p:ext uri="{BB962C8B-B14F-4D97-AF65-F5344CB8AC3E}">
        <p14:creationId xmlns:p14="http://schemas.microsoft.com/office/powerpoint/2010/main" val="376493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0160205-FC33-5848-8900-96211E51F7D1}" type="datetimeFigureOut">
              <a:rPr lang="en-US" smtClean="0"/>
              <a:pPr>
                <a:defRPr/>
              </a:pPr>
              <a:t>6/2/11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FCDE17-1AD3-574E-B5E6-9E876CA8D25C}" type="slidenum">
              <a:rPr lang="en-US" smtClean="0"/>
              <a:pPr>
                <a:defRPr/>
              </a:pPr>
              <a:t>‹#›</a:t>
            </a:fld>
            <a:endParaRPr lang="en-US"/>
          </a:p>
        </p:txBody>
      </p:sp>
    </p:spTree>
    <p:extLst>
      <p:ext uri="{BB962C8B-B14F-4D97-AF65-F5344CB8AC3E}">
        <p14:creationId xmlns:p14="http://schemas.microsoft.com/office/powerpoint/2010/main" val="358935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44A12A-188F-504C-9F27-FABF27CD59C2}" type="datetimeFigureOut">
              <a:rPr lang="en-US" smtClean="0"/>
              <a:pPr>
                <a:defRPr/>
              </a:pPr>
              <a:t>6/2/11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529A3D-52C2-3547-9E7F-0CB1A4CEA960}" type="slidenum">
              <a:rPr lang="en-US" smtClean="0"/>
              <a:pPr>
                <a:defRPr/>
              </a:pPr>
              <a:t>‹#›</a:t>
            </a:fld>
            <a:endParaRPr lang="en-US"/>
          </a:p>
        </p:txBody>
      </p:sp>
    </p:spTree>
    <p:extLst>
      <p:ext uri="{BB962C8B-B14F-4D97-AF65-F5344CB8AC3E}">
        <p14:creationId xmlns:p14="http://schemas.microsoft.com/office/powerpoint/2010/main" val="29761898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957971AC-3086-6649-9070-2D3C982AFAF3}" type="datetimeFigureOut">
              <a:rPr lang="en-US" smtClean="0"/>
              <a:pPr>
                <a:defRPr/>
              </a:pPr>
              <a:t>6/2/11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tx1">
                    <a:tint val="75000"/>
                  </a:schemeClr>
                </a:solidFill>
                <a:latin typeface="+mn-lt"/>
                <a:ea typeface="+mn-ea"/>
                <a:cs typeface="+mn-cs"/>
              </a:defRPr>
            </a:lvl1pPr>
          </a:lstStyle>
          <a:p>
            <a:pPr>
              <a:defRPr/>
            </a:pPr>
            <a:r>
              <a:rPr lang="en-US" smtClean="0"/>
              <a:t>Copyright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1E0EF94-96EA-EB46-BF1F-5459B8A80FBF}" type="slidenum">
              <a:rPr lang="en-US" smtClean="0"/>
              <a:pPr>
                <a:defRPr/>
              </a:pPr>
              <a:t>‹#›</a:t>
            </a:fld>
            <a:endParaRPr lang="en-US"/>
          </a:p>
        </p:txBody>
      </p:sp>
      <p:pic>
        <p:nvPicPr>
          <p:cNvPr id="3079" name="Picture 7" descr="appc_gray_light_triang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6" r:id="rId4"/>
    <p:sldLayoutId id="2147483809" r:id="rId5"/>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1741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itle 11"/>
          <p:cNvSpPr txBox="1">
            <a:spLocks/>
          </p:cNvSpPr>
          <p:nvPr/>
        </p:nvSpPr>
        <p:spPr bwMode="auto">
          <a:xfrm>
            <a:off x="762000" y="2500218"/>
            <a:ext cx="771366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r>
              <a:rPr lang="en-US" sz="4000" b="1" dirty="0" smtClean="0">
                <a:solidFill>
                  <a:srgbClr val="122956"/>
                </a:solidFill>
                <a:cs typeface="Trebuchet MS" charset="0"/>
              </a:rPr>
              <a:t>API Deep Dive: </a:t>
            </a:r>
            <a:r>
              <a:rPr lang="en-US" sz="4000" b="1" dirty="0" err="1" smtClean="0">
                <a:solidFill>
                  <a:srgbClr val="122956"/>
                </a:solidFill>
                <a:cs typeface="Trebuchet MS" charset="0"/>
              </a:rPr>
              <a:t>TableViews</a:t>
            </a:r>
            <a:endParaRPr lang="en-US" sz="40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TableViewRow</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row = new </a:t>
            </a:r>
            <a:r>
              <a:rPr lang="en-US" sz="2000" dirty="0" err="1">
                <a:latin typeface="Monaco" charset="0"/>
              </a:rPr>
              <a:t>Titanium.UI.createTableViewRow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pPr>
              <a:spcBef>
                <a:spcPts val="600"/>
              </a:spcBef>
              <a:buClrTx/>
              <a:buFontTx/>
              <a:buNone/>
            </a:pPr>
            <a:r>
              <a:rPr lang="en-US" sz="2000" dirty="0" err="1">
                <a:latin typeface="Monaco" charset="0"/>
              </a:rPr>
              <a:t>table.appendRow</a:t>
            </a:r>
            <a:r>
              <a:rPr lang="en-US" sz="2000" dirty="0">
                <a:latin typeface="Monaco" charset="0"/>
              </a:rPr>
              <a:t>(row);</a:t>
            </a:r>
          </a:p>
          <a:p>
            <a:endParaRPr lang="en-US" dirty="0" smtClean="0"/>
          </a:p>
          <a:p>
            <a:r>
              <a:rPr lang="en-US" dirty="0" smtClean="0"/>
              <a:t>Key properties:</a:t>
            </a:r>
          </a:p>
          <a:p>
            <a:r>
              <a:rPr lang="en-US" dirty="0" smtClean="0"/>
              <a:t>title</a:t>
            </a:r>
          </a:p>
          <a:p>
            <a:r>
              <a:rPr lang="en-US" dirty="0" smtClean="0"/>
              <a:t>height / width / top / left</a:t>
            </a:r>
          </a:p>
          <a:p>
            <a:r>
              <a:rPr lang="en-US" dirty="0" smtClean="0"/>
              <a:t>color / </a:t>
            </a:r>
            <a:r>
              <a:rPr lang="en-US" dirty="0" err="1" smtClean="0"/>
              <a:t>backgroundColor</a:t>
            </a:r>
            <a:endParaRPr lang="en-US" dirty="0" smtClean="0"/>
          </a:p>
          <a:p>
            <a:r>
              <a:rPr lang="en-US" dirty="0" err="1" smtClean="0"/>
              <a:t>hasChild</a:t>
            </a:r>
            <a:r>
              <a:rPr lang="en-US" dirty="0" smtClean="0"/>
              <a:t> / </a:t>
            </a:r>
            <a:r>
              <a:rPr lang="en-US" dirty="0" err="1" smtClean="0"/>
              <a:t>hasDetail</a:t>
            </a:r>
            <a:r>
              <a:rPr lang="en-US" dirty="0" smtClean="0"/>
              <a:t> / </a:t>
            </a:r>
            <a:r>
              <a:rPr lang="en-US" dirty="0" err="1" smtClean="0"/>
              <a:t>hasCheck</a:t>
            </a:r>
            <a:endParaRPr lang="en-US" dirty="0" smtClean="0"/>
          </a:p>
          <a:p>
            <a:r>
              <a:rPr lang="en-US" dirty="0" err="1" smtClean="0"/>
              <a:t>leftImage</a:t>
            </a:r>
            <a:r>
              <a:rPr lang="en-US" dirty="0" smtClean="0"/>
              <a:t> / </a:t>
            </a:r>
            <a:r>
              <a:rPr lang="en-US" dirty="0" err="1" smtClean="0"/>
              <a:t>rightImage</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b="48973"/>
          <a:stretch>
            <a:fillRect/>
          </a:stretch>
        </p:blipFill>
        <p:spPr bwMode="auto">
          <a:xfrm>
            <a:off x="5486400" y="3657600"/>
            <a:ext cx="3028950" cy="2193925"/>
          </a:xfrm>
          <a:prstGeom prst="rect">
            <a:avLst/>
          </a:prstGeom>
          <a:noFill/>
          <a:ln>
            <a:noFill/>
          </a:ln>
          <a:effectLst/>
          <a:extLst>
            <a:ext uri="{909E8E84-426E-40dd-AFC4-6F175D3DCCD1}">
              <a14:hiddenFill xmlns:a14="http://schemas.microsoft.com/office/drawing/2010/main">
                <a:blipFill dpi="0" rotWithShape="0">
                  <a:blip/>
                  <a:srcRect b="4897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40299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table rows</a:t>
            </a:r>
            <a:endParaRPr lang="en-US" dirty="0"/>
          </a:p>
        </p:txBody>
      </p:sp>
      <p:sp>
        <p:nvSpPr>
          <p:cNvPr id="3" name="Content Placeholder 2"/>
          <p:cNvSpPr>
            <a:spLocks noGrp="1"/>
          </p:cNvSpPr>
          <p:nvPr>
            <p:ph idx="1"/>
          </p:nvPr>
        </p:nvSpPr>
        <p:spPr/>
        <p:txBody>
          <a:bodyPr/>
          <a:lstStyle/>
          <a:p>
            <a:r>
              <a:rPr lang="en-US" dirty="0" smtClean="0"/>
              <a:t>Add labels, views, images to your rows</a:t>
            </a:r>
          </a:p>
          <a:p>
            <a:endParaRPr lang="en-US" dirty="0"/>
          </a:p>
          <a:p>
            <a:r>
              <a:rPr lang="en-US" dirty="0" smtClean="0"/>
              <a:t>Positioning: relative to top-left of row</a:t>
            </a:r>
          </a:p>
          <a:p>
            <a:endParaRPr lang="en-US" dirty="0"/>
          </a:p>
          <a:p>
            <a:r>
              <a:rPr lang="en-US" dirty="0" smtClean="0"/>
              <a:t>Elements accessible via children[]</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1062" y="1831474"/>
            <a:ext cx="2897875" cy="4164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59577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table rows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1600" b="1" dirty="0" err="1">
                <a:solidFill>
                  <a:srgbClr val="0000C0"/>
                </a:solidFill>
                <a:latin typeface="Monaco" charset="0"/>
                <a:cs typeface="Monaco" charset="0"/>
              </a:rPr>
              <a:t>var</a:t>
            </a:r>
            <a:r>
              <a:rPr lang="en-US" sz="1600" dirty="0">
                <a:latin typeface="Monaco" charset="0"/>
              </a:rPr>
              <a:t> </a:t>
            </a:r>
            <a:r>
              <a:rPr lang="en-US" sz="1600" dirty="0">
                <a:solidFill>
                  <a:srgbClr val="000000"/>
                </a:solidFill>
                <a:latin typeface="Monaco" charset="0"/>
                <a:cs typeface="Monaco" charset="0"/>
              </a:rPr>
              <a:t>row</a:t>
            </a:r>
            <a:r>
              <a:rPr lang="en-US" sz="1600" dirty="0">
                <a:latin typeface="Monaco" charset="0"/>
              </a:rPr>
              <a:t> </a:t>
            </a:r>
            <a:r>
              <a:rPr lang="en-US" sz="1600" dirty="0">
                <a:solidFill>
                  <a:srgbClr val="5C5C5C"/>
                </a:solidFill>
                <a:latin typeface="Monaco" charset="0"/>
                <a:cs typeface="Monaco" charset="0"/>
              </a:rPr>
              <a:t>=</a:t>
            </a:r>
            <a:r>
              <a:rPr lang="en-US" sz="1600" dirty="0">
                <a:latin typeface="Monaco" charset="0"/>
              </a:rPr>
              <a:t> </a:t>
            </a:r>
            <a:r>
              <a:rPr lang="en-US" sz="1600" dirty="0" err="1">
                <a:solidFill>
                  <a:srgbClr val="000000"/>
                </a:solidFill>
                <a:latin typeface="Monaco" charset="0"/>
                <a:cs typeface="Monaco" charset="0"/>
              </a:rPr>
              <a:t>Ti</a:t>
            </a:r>
            <a:r>
              <a:rPr lang="en-US" sz="1600" dirty="0" err="1">
                <a:solidFill>
                  <a:srgbClr val="5C5C5C"/>
                </a:solidFill>
                <a:latin typeface="Monaco" charset="0"/>
                <a:cs typeface="Monaco" charset="0"/>
              </a:rPr>
              <a:t>.</a:t>
            </a:r>
            <a:r>
              <a:rPr lang="en-US" sz="1600" dirty="0" err="1">
                <a:solidFill>
                  <a:srgbClr val="000000"/>
                </a:solidFill>
                <a:latin typeface="Monaco" charset="0"/>
                <a:cs typeface="Monaco" charset="0"/>
              </a:rPr>
              <a:t>UI</a:t>
            </a:r>
            <a:r>
              <a:rPr lang="en-US" sz="1600" dirty="0" err="1">
                <a:solidFill>
                  <a:srgbClr val="5C5C5C"/>
                </a:solidFill>
                <a:latin typeface="Monaco" charset="0"/>
                <a:cs typeface="Monaco" charset="0"/>
              </a:rPr>
              <a:t>.</a:t>
            </a:r>
            <a:r>
              <a:rPr lang="en-US" sz="1600" dirty="0" err="1">
                <a:solidFill>
                  <a:srgbClr val="000000"/>
                </a:solidFill>
                <a:latin typeface="Monaco" charset="0"/>
                <a:cs typeface="Monaco" charset="0"/>
              </a:rPr>
              <a:t>createTableViewRow</a:t>
            </a:r>
            <a:r>
              <a:rPr lang="en-US" sz="1600" dirty="0">
                <a:solidFill>
                  <a:srgbClr val="5C5C5C"/>
                </a:solidFill>
                <a:latin typeface="Monaco" charset="0"/>
                <a:cs typeface="Monaco" charset="0"/>
              </a:rPr>
              <a:t>({</a:t>
            </a:r>
          </a:p>
          <a:p>
            <a:pPr>
              <a:buClrTx/>
              <a:buFontTx/>
              <a:buNone/>
            </a:pPr>
            <a:r>
              <a:rPr lang="en-US" sz="1600" dirty="0">
                <a:latin typeface="Monaco" charset="0"/>
                <a:cs typeface="Monaco" charset="0"/>
              </a:rPr>
              <a:t>	</a:t>
            </a:r>
            <a:r>
              <a:rPr lang="en-US" sz="1600" dirty="0" err="1">
                <a:solidFill>
                  <a:srgbClr val="000000"/>
                </a:solidFill>
                <a:latin typeface="Monaco" charset="0"/>
                <a:cs typeface="Monaco" charset="0"/>
              </a:rPr>
              <a:t>height</a:t>
            </a:r>
            <a:r>
              <a:rPr lang="en-US" sz="1600" dirty="0" err="1">
                <a:solidFill>
                  <a:srgbClr val="5C5C5C"/>
                </a:solidFill>
                <a:latin typeface="Monaco" charset="0"/>
                <a:cs typeface="Monaco" charset="0"/>
              </a:rPr>
              <a:t>:</a:t>
            </a:r>
            <a:r>
              <a:rPr lang="en-US" sz="1600" dirty="0" err="1">
                <a:solidFill>
                  <a:srgbClr val="005C00"/>
                </a:solidFill>
                <a:latin typeface="Monaco" charset="0"/>
                <a:cs typeface="Monaco" charset="0"/>
              </a:rPr>
              <a:t>'auto</a:t>
            </a:r>
            <a:r>
              <a:rPr lang="en-US" sz="1600" dirty="0">
                <a:solidFill>
                  <a:srgbClr val="005C00"/>
                </a:solidFill>
                <a:latin typeface="Monaco" charset="0"/>
                <a:cs typeface="Monaco" charset="0"/>
              </a:rPr>
              <a:t>'</a:t>
            </a:r>
            <a:r>
              <a:rPr lang="en-US" sz="1600" dirty="0">
                <a:solidFill>
                  <a:srgbClr val="5C5C5C"/>
                </a:solidFill>
                <a:latin typeface="Monaco" charset="0"/>
                <a:cs typeface="Monaco" charset="0"/>
              </a:rPr>
              <a:t>,</a:t>
            </a:r>
          </a:p>
          <a:p>
            <a:pPr>
              <a:buClrTx/>
              <a:buFontTx/>
              <a:buNone/>
            </a:pPr>
            <a:r>
              <a:rPr lang="en-US" sz="1600" dirty="0">
                <a:latin typeface="Monaco" charset="0"/>
                <a:cs typeface="Monaco" charset="0"/>
              </a:rPr>
              <a:t>	</a:t>
            </a:r>
            <a:r>
              <a:rPr lang="en-US" sz="1600" dirty="0" err="1">
                <a:solidFill>
                  <a:srgbClr val="000000"/>
                </a:solidFill>
                <a:latin typeface="Monaco" charset="0"/>
                <a:cs typeface="Monaco" charset="0"/>
              </a:rPr>
              <a:t>rightImage</a:t>
            </a:r>
            <a:r>
              <a:rPr lang="en-US" sz="1600" dirty="0">
                <a:solidFill>
                  <a:srgbClr val="5C5C5C"/>
                </a:solidFill>
                <a:latin typeface="Monaco" charset="0"/>
                <a:cs typeface="Monaco" charset="0"/>
              </a:rPr>
              <a:t>:</a:t>
            </a:r>
            <a:r>
              <a:rPr lang="en-US" sz="1600" dirty="0">
                <a:solidFill>
                  <a:srgbClr val="005C00"/>
                </a:solidFill>
                <a:latin typeface="Monaco" charset="0"/>
                <a:cs typeface="Monaco" charset="0"/>
              </a:rPr>
              <a:t>'images/</a:t>
            </a:r>
            <a:r>
              <a:rPr lang="en-US" sz="1600" dirty="0" err="1">
                <a:solidFill>
                  <a:srgbClr val="005C00"/>
                </a:solidFill>
                <a:latin typeface="Monaco" charset="0"/>
                <a:cs typeface="Monaco" charset="0"/>
              </a:rPr>
              <a:t>appcelerator_small.png</a:t>
            </a:r>
            <a:r>
              <a:rPr lang="en-US" sz="1600" dirty="0">
                <a:solidFill>
                  <a:srgbClr val="005C00"/>
                </a:solidFill>
                <a:latin typeface="Monaco" charset="0"/>
                <a:cs typeface="Monaco" charset="0"/>
              </a:rPr>
              <a:t>'</a:t>
            </a:r>
          </a:p>
          <a:p>
            <a:pPr>
              <a:buClrTx/>
              <a:buFontTx/>
              <a:buNone/>
            </a:pPr>
            <a:r>
              <a:rPr lang="en-US" sz="1600" dirty="0">
                <a:solidFill>
                  <a:srgbClr val="5C5C5C"/>
                </a:solidFill>
                <a:latin typeface="Monaco" charset="0"/>
                <a:cs typeface="Monaco" charset="0"/>
              </a:rPr>
              <a:t>});</a:t>
            </a:r>
          </a:p>
          <a:p>
            <a:pPr>
              <a:buClrTx/>
              <a:buSzTx/>
              <a:buFontTx/>
              <a:buNone/>
            </a:pPr>
            <a:r>
              <a:rPr lang="en-US" sz="1600" b="1" dirty="0" err="1">
                <a:solidFill>
                  <a:srgbClr val="0000C0"/>
                </a:solidFill>
                <a:latin typeface="Monaco" charset="0"/>
                <a:cs typeface="Monaco" charset="0"/>
              </a:rPr>
              <a:t>var</a:t>
            </a:r>
            <a:r>
              <a:rPr lang="en-US" sz="1600" dirty="0">
                <a:latin typeface="Monaco" charset="0"/>
                <a:cs typeface="Monaco" charset="0"/>
              </a:rPr>
              <a:t> </a:t>
            </a:r>
            <a:r>
              <a:rPr lang="en-US" sz="1600" dirty="0" err="1">
                <a:solidFill>
                  <a:srgbClr val="000000"/>
                </a:solidFill>
                <a:latin typeface="Monaco" charset="0"/>
                <a:cs typeface="Monaco" charset="0"/>
              </a:rPr>
              <a:t>mugshot</a:t>
            </a:r>
            <a:r>
              <a:rPr lang="en-US" sz="1600" dirty="0">
                <a:latin typeface="Monaco" charset="0"/>
                <a:cs typeface="Monaco" charset="0"/>
              </a:rPr>
              <a:t> </a:t>
            </a:r>
            <a:r>
              <a:rPr lang="en-US" sz="1600" dirty="0">
                <a:solidFill>
                  <a:srgbClr val="5C5C5C"/>
                </a:solidFill>
                <a:latin typeface="Monaco" charset="0"/>
                <a:cs typeface="Monaco" charset="0"/>
              </a:rPr>
              <a:t>=</a:t>
            </a:r>
            <a:r>
              <a:rPr lang="en-US" sz="1600" dirty="0">
                <a:latin typeface="Monaco" charset="0"/>
                <a:cs typeface="Monaco" charset="0"/>
              </a:rPr>
              <a:t> </a:t>
            </a:r>
            <a:r>
              <a:rPr lang="en-US" sz="1600" dirty="0" err="1">
                <a:solidFill>
                  <a:srgbClr val="000000"/>
                </a:solidFill>
                <a:latin typeface="Monaco" charset="0"/>
                <a:cs typeface="Monaco" charset="0"/>
              </a:rPr>
              <a:t>Ti</a:t>
            </a:r>
            <a:r>
              <a:rPr lang="en-US" sz="1600" dirty="0" err="1">
                <a:solidFill>
                  <a:srgbClr val="5C5C5C"/>
                </a:solidFill>
                <a:latin typeface="Monaco" charset="0"/>
                <a:cs typeface="Monaco" charset="0"/>
              </a:rPr>
              <a:t>.</a:t>
            </a:r>
            <a:r>
              <a:rPr lang="en-US" sz="1600" dirty="0" err="1">
                <a:solidFill>
                  <a:srgbClr val="000000"/>
                </a:solidFill>
                <a:latin typeface="Monaco" charset="0"/>
                <a:cs typeface="Monaco" charset="0"/>
              </a:rPr>
              <a:t>UI</a:t>
            </a:r>
            <a:r>
              <a:rPr lang="en-US" sz="1600" dirty="0" err="1">
                <a:solidFill>
                  <a:srgbClr val="5C5C5C"/>
                </a:solidFill>
                <a:latin typeface="Monaco" charset="0"/>
                <a:cs typeface="Monaco" charset="0"/>
              </a:rPr>
              <a:t>.</a:t>
            </a:r>
            <a:r>
              <a:rPr lang="en-US" sz="1600" dirty="0" err="1">
                <a:solidFill>
                  <a:srgbClr val="000000"/>
                </a:solidFill>
                <a:latin typeface="Monaco" charset="0"/>
                <a:cs typeface="Monaco" charset="0"/>
              </a:rPr>
              <a:t>createImageView</a:t>
            </a:r>
            <a:r>
              <a:rPr lang="en-US" sz="1600" dirty="0">
                <a:solidFill>
                  <a:srgbClr val="5C5C5C"/>
                </a:solidFill>
                <a:latin typeface="Monaco" charset="0"/>
                <a:cs typeface="Monaco" charset="0"/>
              </a:rPr>
              <a:t>({</a:t>
            </a:r>
          </a:p>
          <a:p>
            <a:pPr>
              <a:buClrTx/>
              <a:buSzTx/>
              <a:buFontTx/>
              <a:buNone/>
            </a:pPr>
            <a:r>
              <a:rPr lang="en-US" sz="1600" dirty="0">
                <a:latin typeface="Monaco" charset="0"/>
                <a:cs typeface="Monaco" charset="0"/>
              </a:rPr>
              <a:t>	</a:t>
            </a:r>
            <a:r>
              <a:rPr lang="en-US" sz="1600" dirty="0" err="1">
                <a:solidFill>
                  <a:srgbClr val="000000"/>
                </a:solidFill>
                <a:latin typeface="Monaco" charset="0"/>
                <a:cs typeface="Monaco" charset="0"/>
              </a:rPr>
              <a:t>image</a:t>
            </a:r>
            <a:r>
              <a:rPr lang="en-US" sz="1600" dirty="0" err="1">
                <a:solidFill>
                  <a:srgbClr val="5C5C5C"/>
                </a:solidFill>
                <a:latin typeface="Monaco" charset="0"/>
                <a:cs typeface="Monaco" charset="0"/>
              </a:rPr>
              <a:t>:</a:t>
            </a:r>
            <a:r>
              <a:rPr lang="en-US" sz="1600" dirty="0" err="1">
                <a:solidFill>
                  <a:srgbClr val="005C00"/>
                </a:solidFill>
                <a:latin typeface="Monaco" charset="0"/>
                <a:cs typeface="Monaco" charset="0"/>
              </a:rPr>
              <a:t>'images</a:t>
            </a:r>
            <a:r>
              <a:rPr lang="en-US" sz="1600" dirty="0">
                <a:solidFill>
                  <a:srgbClr val="005C00"/>
                </a:solidFill>
                <a:latin typeface="Monaco" charset="0"/>
                <a:cs typeface="Monaco" charset="0"/>
              </a:rPr>
              <a:t>/</a:t>
            </a:r>
            <a:r>
              <a:rPr lang="en-US" sz="1600" dirty="0" err="1">
                <a:solidFill>
                  <a:srgbClr val="005C00"/>
                </a:solidFill>
                <a:latin typeface="Monaco" charset="0"/>
                <a:cs typeface="Monaco" charset="0"/>
              </a:rPr>
              <a:t>user.png</a:t>
            </a:r>
            <a:r>
              <a:rPr lang="en-US" sz="1600" dirty="0">
                <a:solidFill>
                  <a:srgbClr val="005C00"/>
                </a:solidFill>
                <a:latin typeface="Monaco" charset="0"/>
                <a:cs typeface="Monaco" charset="0"/>
              </a:rPr>
              <a:t>'</a:t>
            </a:r>
            <a:r>
              <a:rPr lang="en-US" sz="1600" dirty="0">
                <a:solidFill>
                  <a:srgbClr val="5C5C5C"/>
                </a:solidFill>
                <a:latin typeface="Monaco" charset="0"/>
                <a:cs typeface="Monaco" charset="0"/>
              </a:rPr>
              <a:t>,</a:t>
            </a:r>
          </a:p>
          <a:p>
            <a:pPr>
              <a:buClrTx/>
              <a:buSzTx/>
              <a:buFontTx/>
              <a:buNone/>
            </a:pPr>
            <a:r>
              <a:rPr lang="en-US" sz="1600" dirty="0">
                <a:latin typeface="Monaco" charset="0"/>
                <a:cs typeface="Monaco" charset="0"/>
              </a:rPr>
              <a:t>	</a:t>
            </a:r>
            <a:r>
              <a:rPr lang="en-US" sz="1600" dirty="0">
                <a:solidFill>
                  <a:srgbClr val="000000"/>
                </a:solidFill>
                <a:latin typeface="Monaco" charset="0"/>
                <a:cs typeface="Monaco" charset="0"/>
              </a:rPr>
              <a:t>height</a:t>
            </a:r>
            <a:r>
              <a:rPr lang="en-US" sz="1600" dirty="0">
                <a:solidFill>
                  <a:srgbClr val="5C5C5C"/>
                </a:solidFill>
                <a:latin typeface="Monaco" charset="0"/>
                <a:cs typeface="Monaco" charset="0"/>
              </a:rPr>
              <a:t>:</a:t>
            </a:r>
            <a:r>
              <a:rPr lang="en-US" sz="1600" dirty="0">
                <a:solidFill>
                  <a:srgbClr val="004080"/>
                </a:solidFill>
                <a:latin typeface="Monaco" charset="0"/>
                <a:cs typeface="Monaco" charset="0"/>
              </a:rPr>
              <a:t>100</a:t>
            </a:r>
            <a:r>
              <a:rPr lang="en-US" sz="1600" dirty="0">
                <a:solidFill>
                  <a:srgbClr val="5C5C5C"/>
                </a:solidFill>
                <a:latin typeface="Monaco" charset="0"/>
                <a:cs typeface="Monaco" charset="0"/>
              </a:rPr>
              <a:t>,</a:t>
            </a:r>
          </a:p>
          <a:p>
            <a:pPr>
              <a:buClrTx/>
              <a:buSzTx/>
              <a:buFontTx/>
              <a:buNone/>
            </a:pPr>
            <a:r>
              <a:rPr lang="en-US" sz="1600" dirty="0">
                <a:latin typeface="Monaco" charset="0"/>
                <a:cs typeface="Monaco" charset="0"/>
              </a:rPr>
              <a:t>	</a:t>
            </a:r>
            <a:r>
              <a:rPr lang="en-US" sz="1600" dirty="0">
                <a:solidFill>
                  <a:srgbClr val="000000"/>
                </a:solidFill>
                <a:latin typeface="Monaco" charset="0"/>
                <a:cs typeface="Monaco" charset="0"/>
              </a:rPr>
              <a:t>width</a:t>
            </a:r>
            <a:r>
              <a:rPr lang="en-US" sz="1600" dirty="0">
                <a:solidFill>
                  <a:srgbClr val="5C5C5C"/>
                </a:solidFill>
                <a:latin typeface="Monaco" charset="0"/>
                <a:cs typeface="Monaco" charset="0"/>
              </a:rPr>
              <a:t>:</a:t>
            </a:r>
            <a:r>
              <a:rPr lang="en-US" sz="1600" dirty="0">
                <a:solidFill>
                  <a:srgbClr val="004080"/>
                </a:solidFill>
                <a:latin typeface="Monaco" charset="0"/>
                <a:cs typeface="Monaco" charset="0"/>
              </a:rPr>
              <a:t>100</a:t>
            </a:r>
            <a:r>
              <a:rPr lang="en-US" sz="1600" dirty="0">
                <a:solidFill>
                  <a:srgbClr val="5C5C5C"/>
                </a:solidFill>
                <a:latin typeface="Monaco" charset="0"/>
                <a:cs typeface="Monaco" charset="0"/>
              </a:rPr>
              <a:t>,</a:t>
            </a:r>
          </a:p>
          <a:p>
            <a:pPr>
              <a:buClrTx/>
              <a:buSzTx/>
              <a:buFontTx/>
              <a:buNone/>
            </a:pPr>
            <a:r>
              <a:rPr lang="en-US" sz="1600" dirty="0">
                <a:latin typeface="Monaco" charset="0"/>
                <a:cs typeface="Monaco" charset="0"/>
              </a:rPr>
              <a:t>	</a:t>
            </a:r>
            <a:r>
              <a:rPr lang="en-US" sz="1600" dirty="0">
                <a:solidFill>
                  <a:srgbClr val="000000"/>
                </a:solidFill>
                <a:latin typeface="Monaco" charset="0"/>
                <a:cs typeface="Monaco" charset="0"/>
              </a:rPr>
              <a:t>left</a:t>
            </a:r>
            <a:r>
              <a:rPr lang="en-US" sz="1600" dirty="0">
                <a:solidFill>
                  <a:srgbClr val="5C5C5C"/>
                </a:solidFill>
                <a:latin typeface="Monaco" charset="0"/>
                <a:cs typeface="Monaco" charset="0"/>
              </a:rPr>
              <a:t>:</a:t>
            </a:r>
            <a:r>
              <a:rPr lang="en-US" sz="1600" dirty="0">
                <a:solidFill>
                  <a:srgbClr val="004080"/>
                </a:solidFill>
                <a:latin typeface="Monaco" charset="0"/>
                <a:cs typeface="Monaco" charset="0"/>
              </a:rPr>
              <a:t>5</a:t>
            </a:r>
            <a:r>
              <a:rPr lang="en-US" sz="1600" dirty="0">
                <a:solidFill>
                  <a:srgbClr val="5C5C5C"/>
                </a:solidFill>
                <a:latin typeface="Monaco" charset="0"/>
                <a:cs typeface="Monaco" charset="0"/>
              </a:rPr>
              <a:t>,</a:t>
            </a:r>
          </a:p>
          <a:p>
            <a:pPr>
              <a:buClrTx/>
              <a:buSzTx/>
              <a:buFontTx/>
              <a:buNone/>
            </a:pPr>
            <a:r>
              <a:rPr lang="en-US" sz="1600" dirty="0">
                <a:latin typeface="Monaco" charset="0"/>
                <a:cs typeface="Monaco" charset="0"/>
              </a:rPr>
              <a:t>	</a:t>
            </a:r>
            <a:r>
              <a:rPr lang="en-US" sz="1600" dirty="0">
                <a:solidFill>
                  <a:srgbClr val="000000"/>
                </a:solidFill>
                <a:latin typeface="Monaco" charset="0"/>
                <a:cs typeface="Monaco" charset="0"/>
              </a:rPr>
              <a:t>top</a:t>
            </a:r>
            <a:r>
              <a:rPr lang="en-US" sz="1600" dirty="0">
                <a:solidFill>
                  <a:srgbClr val="5C5C5C"/>
                </a:solidFill>
                <a:latin typeface="Monaco" charset="0"/>
                <a:cs typeface="Monaco" charset="0"/>
              </a:rPr>
              <a:t>:</a:t>
            </a:r>
            <a:r>
              <a:rPr lang="en-US" sz="1600" dirty="0">
                <a:solidFill>
                  <a:srgbClr val="004080"/>
                </a:solidFill>
                <a:latin typeface="Monaco" charset="0"/>
                <a:cs typeface="Monaco" charset="0"/>
              </a:rPr>
              <a:t>2</a:t>
            </a:r>
          </a:p>
          <a:p>
            <a:pPr>
              <a:buClrTx/>
              <a:buSzTx/>
              <a:buFontTx/>
              <a:buNone/>
            </a:pPr>
            <a:r>
              <a:rPr lang="en-US" sz="1600" dirty="0">
                <a:solidFill>
                  <a:srgbClr val="5C5C5C"/>
                </a:solidFill>
                <a:latin typeface="Monaco" charset="0"/>
                <a:cs typeface="Monaco" charset="0"/>
              </a:rPr>
              <a:t>});</a:t>
            </a:r>
          </a:p>
          <a:p>
            <a:pPr>
              <a:buClrTx/>
              <a:buFontTx/>
              <a:buNone/>
            </a:pPr>
            <a:r>
              <a:rPr lang="en-US" sz="1600" dirty="0" err="1">
                <a:solidFill>
                  <a:srgbClr val="000000"/>
                </a:solidFill>
                <a:latin typeface="Monaco" charset="0"/>
                <a:cs typeface="Monaco" charset="0"/>
              </a:rPr>
              <a:t>row</a:t>
            </a:r>
            <a:r>
              <a:rPr lang="en-US" sz="1600" dirty="0" err="1">
                <a:solidFill>
                  <a:srgbClr val="5C5C5C"/>
                </a:solidFill>
                <a:latin typeface="Monaco" charset="0"/>
                <a:cs typeface="Monaco" charset="0"/>
              </a:rPr>
              <a:t>.</a:t>
            </a:r>
            <a:r>
              <a:rPr lang="en-US" sz="1600" dirty="0" err="1">
                <a:solidFill>
                  <a:srgbClr val="000000"/>
                </a:solidFill>
                <a:latin typeface="Monaco" charset="0"/>
                <a:cs typeface="Monaco" charset="0"/>
              </a:rPr>
              <a:t>add</a:t>
            </a:r>
            <a:r>
              <a:rPr lang="en-US" sz="1600" dirty="0">
                <a:solidFill>
                  <a:srgbClr val="5C5C5C"/>
                </a:solidFill>
                <a:latin typeface="Monaco" charset="0"/>
                <a:cs typeface="Monaco" charset="0"/>
              </a:rPr>
              <a:t>(</a:t>
            </a:r>
            <a:r>
              <a:rPr lang="en-US" sz="1600" dirty="0" err="1">
                <a:solidFill>
                  <a:srgbClr val="000000"/>
                </a:solidFill>
                <a:latin typeface="Monaco" charset="0"/>
                <a:cs typeface="Monaco" charset="0"/>
              </a:rPr>
              <a:t>mugshot</a:t>
            </a:r>
            <a:r>
              <a:rPr lang="en-US" sz="1600" dirty="0">
                <a:solidFill>
                  <a:srgbClr val="5C5C5C"/>
                </a:solidFill>
                <a:latin typeface="Monaco" charset="0"/>
                <a:cs typeface="Monaco" charset="0"/>
              </a:rPr>
              <a:t>);</a:t>
            </a:r>
          </a:p>
          <a:p>
            <a:pPr>
              <a:buClrTx/>
              <a:buFontTx/>
              <a:buNone/>
            </a:pPr>
            <a:r>
              <a:rPr lang="en-US" sz="1600" dirty="0">
                <a:solidFill>
                  <a:srgbClr val="5C5C5C"/>
                </a:solidFill>
                <a:latin typeface="Monaco" charset="0"/>
                <a:cs typeface="Monaco" charset="0"/>
              </a:rPr>
              <a:t>...</a:t>
            </a:r>
          </a:p>
          <a:p>
            <a:pPr>
              <a:buClrTx/>
              <a:buFontTx/>
              <a:buNone/>
            </a:pPr>
            <a:endParaRPr lang="en-US" sz="1600" dirty="0">
              <a:solidFill>
                <a:srgbClr val="5C5C5C"/>
              </a:solidFill>
              <a:latin typeface="Monaco" charset="0"/>
              <a:cs typeface="Monaco" charset="0"/>
            </a:endParaRPr>
          </a:p>
          <a:p>
            <a:endParaRPr lang="en-US" sz="1600"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5788" y="1420813"/>
            <a:ext cx="3105150" cy="4359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 name="AutoShape 4"/>
          <p:cNvSpPr>
            <a:spLocks noChangeArrowheads="1"/>
          </p:cNvSpPr>
          <p:nvPr/>
        </p:nvSpPr>
        <p:spPr bwMode="auto">
          <a:xfrm>
            <a:off x="4050632" y="2847474"/>
            <a:ext cx="2121568" cy="477252"/>
          </a:xfrm>
          <a:prstGeom prst="leftRightArrow">
            <a:avLst>
              <a:gd name="adj1" fmla="val 50000"/>
              <a:gd name="adj2" fmla="val 66358"/>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3522191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events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table.addEventListener</a:t>
            </a:r>
            <a:r>
              <a:rPr lang="en-US" sz="2000" dirty="0">
                <a:latin typeface="Monaco" charset="0"/>
              </a:rPr>
              <a:t>('click', function(e){</a:t>
            </a:r>
          </a:p>
          <a:p>
            <a:pPr>
              <a:spcBef>
                <a:spcPts val="600"/>
              </a:spcBef>
              <a:buClrTx/>
              <a:buFontTx/>
              <a:buNone/>
            </a:pPr>
            <a:r>
              <a:rPr lang="en-US" sz="2000" dirty="0">
                <a:latin typeface="Monaco" charset="0"/>
              </a:rPr>
              <a:t>	alert('You clicked row '+</a:t>
            </a:r>
            <a:r>
              <a:rPr lang="en-US" sz="2000" dirty="0" err="1">
                <a:latin typeface="Monaco" charset="0"/>
              </a:rPr>
              <a:t>e.index</a:t>
            </a:r>
            <a:r>
              <a:rPr lang="en-US" sz="2000" dirty="0">
                <a:latin typeface="Monaco" charset="0"/>
              </a:rPr>
              <a:t>);</a:t>
            </a:r>
          </a:p>
          <a:p>
            <a:pPr>
              <a:spcBef>
                <a:spcPts val="600"/>
              </a:spcBef>
              <a:buClrTx/>
              <a:buFontTx/>
              <a:buNone/>
            </a:pPr>
            <a:r>
              <a:rPr lang="en-US" sz="2000" dirty="0">
                <a:latin typeface="Monaco" charset="0"/>
              </a:rPr>
              <a:t>});</a:t>
            </a:r>
          </a:p>
          <a:p>
            <a:endParaRPr lang="en-US" dirty="0" smtClean="0"/>
          </a:p>
          <a:p>
            <a:r>
              <a:rPr lang="en-US" dirty="0" smtClean="0"/>
              <a:t>Key event object properties:</a:t>
            </a:r>
          </a:p>
          <a:p>
            <a:pPr marL="342900" indent="-342900">
              <a:buFont typeface="Arial"/>
              <a:buChar char="•"/>
            </a:pPr>
            <a:r>
              <a:rPr lang="en-US" sz="2000" dirty="0" smtClean="0"/>
              <a:t>index</a:t>
            </a:r>
          </a:p>
          <a:p>
            <a:pPr marL="342900" indent="-342900">
              <a:buFont typeface="Arial"/>
              <a:buChar char="•"/>
            </a:pPr>
            <a:r>
              <a:rPr lang="en-US" sz="2000" dirty="0" smtClean="0"/>
              <a:t>row</a:t>
            </a:r>
          </a:p>
          <a:p>
            <a:pPr marL="342900" indent="-342900">
              <a:buFont typeface="Arial"/>
              <a:buChar char="•"/>
            </a:pPr>
            <a:r>
              <a:rPr lang="en-US" sz="2000" dirty="0" err="1" smtClean="0"/>
              <a:t>rowData</a:t>
            </a:r>
            <a:endParaRPr lang="en-US" sz="2000" dirty="0" smtClean="0"/>
          </a:p>
          <a:p>
            <a:pPr marL="342900" indent="-342900">
              <a:buFont typeface="Arial"/>
              <a:buChar char="•"/>
            </a:pPr>
            <a:r>
              <a:rPr lang="en-US" sz="2000" dirty="0" smtClean="0"/>
              <a:t>source</a:t>
            </a:r>
            <a:endParaRPr lang="en-US" sz="2000" dirty="0"/>
          </a:p>
          <a:p>
            <a:endParaRPr lang="en-US" sz="2000" dirty="0"/>
          </a:p>
        </p:txBody>
      </p:sp>
    </p:spTree>
    <p:extLst>
      <p:ext uri="{BB962C8B-B14F-4D97-AF65-F5344CB8AC3E}">
        <p14:creationId xmlns:p14="http://schemas.microsoft.com/office/powerpoint/2010/main" val="2425365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Q&amp;A</a:t>
            </a:r>
            <a:endParaRPr lang="en-US" sz="4800" i="1" dirty="0">
              <a:solidFill>
                <a:srgbClr val="122956"/>
              </a:solidFill>
              <a:latin typeface="Trebuchet MS"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79233" r="-79233"/>
          <a:stretch>
            <a:fillRect/>
          </a:stretch>
        </p:blipFill>
        <p:spPr bwMode="auto">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237345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Lab Exercise</a:t>
            </a:r>
            <a:endParaRPr lang="en-US" sz="4800" i="1" dirty="0">
              <a:solidFill>
                <a:srgbClr val="122956"/>
              </a:solidFill>
              <a:latin typeface="Trebuchet MS" charset="0"/>
            </a:endParaRPr>
          </a:p>
        </p:txBody>
      </p:sp>
    </p:spTree>
    <p:extLst>
      <p:ext uri="{BB962C8B-B14F-4D97-AF65-F5344CB8AC3E}">
        <p14:creationId xmlns:p14="http://schemas.microsoft.com/office/powerpoint/2010/main" val="308540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atin typeface="Trebuchet MS" charset="0"/>
              </a:rPr>
              <a:t>Agenda</a:t>
            </a:r>
          </a:p>
        </p:txBody>
      </p:sp>
      <p:sp>
        <p:nvSpPr>
          <p:cNvPr id="19458" name="Content Placeholder 2"/>
          <p:cNvSpPr>
            <a:spLocks noGrp="1"/>
          </p:cNvSpPr>
          <p:nvPr>
            <p:ph idx="1"/>
          </p:nvPr>
        </p:nvSpPr>
        <p:spPr/>
        <p:txBody>
          <a:bodyPr/>
          <a:lstStyle/>
          <a:p>
            <a:r>
              <a:rPr lang="en-US" dirty="0">
                <a:latin typeface="Trebuchet MS" charset="0"/>
              </a:rPr>
              <a:t>Overview of Problem/Opportunity</a:t>
            </a:r>
          </a:p>
          <a:p>
            <a:endParaRPr lang="en-US" dirty="0">
              <a:latin typeface="Trebuchet MS" charset="0"/>
            </a:endParaRPr>
          </a:p>
          <a:p>
            <a:r>
              <a:rPr lang="en-US" dirty="0">
                <a:latin typeface="Trebuchet MS" charset="0"/>
              </a:rPr>
              <a:t>High Level Concepts and Theory</a:t>
            </a:r>
          </a:p>
          <a:p>
            <a:endParaRPr lang="en-US" dirty="0">
              <a:latin typeface="Trebuchet MS" charset="0"/>
            </a:endParaRPr>
          </a:p>
          <a:p>
            <a:r>
              <a:rPr lang="en-US" dirty="0">
                <a:latin typeface="Trebuchet MS" charset="0"/>
              </a:rPr>
              <a:t>Demonstration (with Screen Shots for repeatability)</a:t>
            </a:r>
          </a:p>
          <a:p>
            <a:endParaRPr lang="en-US" dirty="0">
              <a:latin typeface="Trebuchet MS" charset="0"/>
            </a:endParaRPr>
          </a:p>
          <a:p>
            <a:r>
              <a:rPr lang="en-US" dirty="0">
                <a:latin typeface="Trebuchet MS" charset="0"/>
              </a:rPr>
              <a:t>Proposed Solution Details</a:t>
            </a:r>
          </a:p>
          <a:p>
            <a:endParaRPr lang="en-US" dirty="0">
              <a:latin typeface="Trebuchet MS" charset="0"/>
            </a:endParaRPr>
          </a:p>
          <a:p>
            <a:r>
              <a:rPr lang="en-US" dirty="0">
                <a:latin typeface="Trebuchet MS" charset="0"/>
              </a:rPr>
              <a:t>Code Fragments </a:t>
            </a:r>
          </a:p>
          <a:p>
            <a:endParaRPr lang="en-US" dirty="0">
              <a:latin typeface="Trebuchet MS" charset="0"/>
            </a:endParaRPr>
          </a:p>
          <a:p>
            <a:r>
              <a:rPr lang="en-US" dirty="0">
                <a:latin typeface="Trebuchet MS" charset="0"/>
              </a:rPr>
              <a:t>Lab Exercise Overview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Examples</a:t>
            </a:r>
          </a:p>
          <a:p>
            <a:endParaRPr lang="en-US" dirty="0"/>
          </a:p>
          <a:p>
            <a:r>
              <a:rPr lang="en-US" dirty="0" err="1" smtClean="0"/>
              <a:t>TableView</a:t>
            </a:r>
            <a:r>
              <a:rPr lang="en-US" dirty="0"/>
              <a:t> </a:t>
            </a:r>
            <a:r>
              <a:rPr lang="en-US" dirty="0" smtClean="0"/>
              <a:t>basics</a:t>
            </a:r>
          </a:p>
          <a:p>
            <a:endParaRPr lang="en-US" dirty="0"/>
          </a:p>
          <a:p>
            <a:r>
              <a:rPr lang="en-US" dirty="0" err="1" smtClean="0"/>
              <a:t>TableViewRows</a:t>
            </a:r>
            <a:endParaRPr lang="en-US" dirty="0" smtClean="0"/>
          </a:p>
          <a:p>
            <a:endParaRPr lang="en-US" dirty="0"/>
          </a:p>
          <a:p>
            <a:r>
              <a:rPr lang="en-US" dirty="0" smtClean="0"/>
              <a:t>Event handling</a:t>
            </a:r>
          </a:p>
          <a:p>
            <a:endParaRPr lang="en-US" dirty="0"/>
          </a:p>
          <a:p>
            <a:r>
              <a:rPr lang="en-US" dirty="0" smtClean="0"/>
              <a:t>Other??</a:t>
            </a:r>
            <a:endParaRPr lang="en-US" dirty="0"/>
          </a:p>
        </p:txBody>
      </p:sp>
    </p:spTree>
    <p:extLst>
      <p:ext uri="{BB962C8B-B14F-4D97-AF65-F5344CB8AC3E}">
        <p14:creationId xmlns:p14="http://schemas.microsoft.com/office/powerpoint/2010/main" val="38923875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tables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336675"/>
            <a:ext cx="2571750" cy="36464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075" y="2700338"/>
            <a:ext cx="2570163" cy="3657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5850" y="1287463"/>
            <a:ext cx="2520950" cy="3657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693988"/>
            <a:ext cx="2540000" cy="3649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830487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TableView</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table = new </a:t>
            </a:r>
            <a:r>
              <a:rPr lang="en-US" sz="2000" dirty="0" err="1">
                <a:latin typeface="Monaco" charset="0"/>
              </a:rPr>
              <a:t>Titanium.UI.createTableView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endParaRPr lang="en-US" dirty="0" smtClean="0"/>
          </a:p>
          <a:p>
            <a:r>
              <a:rPr lang="en-US" dirty="0" smtClean="0"/>
              <a:t>Key table properties:</a:t>
            </a:r>
          </a:p>
          <a:p>
            <a:pPr marL="800100" lvl="1" indent="-342900">
              <a:buFont typeface="Arial"/>
              <a:buChar char="•"/>
            </a:pPr>
            <a:r>
              <a:rPr lang="en-US" dirty="0" smtClean="0"/>
              <a:t>height / width</a:t>
            </a:r>
          </a:p>
          <a:p>
            <a:pPr marL="800100" lvl="1" indent="-342900">
              <a:buFont typeface="Arial"/>
              <a:buChar char="•"/>
            </a:pPr>
            <a:r>
              <a:rPr lang="en-US" dirty="0" smtClean="0"/>
              <a:t>top / left</a:t>
            </a:r>
          </a:p>
          <a:p>
            <a:pPr marL="800100" lvl="1" indent="-342900">
              <a:buFont typeface="Arial"/>
              <a:buChar char="•"/>
            </a:pPr>
            <a:r>
              <a:rPr lang="en-US" dirty="0" err="1" smtClean="0"/>
              <a:t>backgroundColor</a:t>
            </a:r>
            <a:r>
              <a:rPr lang="en-US" dirty="0" smtClean="0"/>
              <a:t> / </a:t>
            </a:r>
            <a:r>
              <a:rPr lang="en-US" dirty="0" err="1" smtClean="0"/>
              <a:t>backgroundImage</a:t>
            </a:r>
            <a:endParaRPr lang="en-US" dirty="0" smtClean="0"/>
          </a:p>
          <a:p>
            <a:pPr marL="800100" lvl="1" indent="-342900">
              <a:buFont typeface="Arial"/>
              <a:buChar char="•"/>
            </a:pPr>
            <a:r>
              <a:rPr lang="en-US" dirty="0" err="1" smtClean="0"/>
              <a:t>headerTitle</a:t>
            </a:r>
            <a:endParaRPr lang="en-US" dirty="0"/>
          </a:p>
        </p:txBody>
      </p:sp>
    </p:spTree>
    <p:extLst>
      <p:ext uri="{BB962C8B-B14F-4D97-AF65-F5344CB8AC3E}">
        <p14:creationId xmlns:p14="http://schemas.microsoft.com/office/powerpoint/2010/main" val="2873017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rows</a:t>
            </a:r>
            <a:endParaRPr lang="en-US" dirty="0"/>
          </a:p>
        </p:txBody>
      </p:sp>
      <p:sp>
        <p:nvSpPr>
          <p:cNvPr id="3" name="Content Placeholder 2"/>
          <p:cNvSpPr>
            <a:spLocks noGrp="1"/>
          </p:cNvSpPr>
          <p:nvPr>
            <p:ph idx="1"/>
          </p:nvPr>
        </p:nvSpPr>
        <p:spPr/>
        <p:txBody>
          <a:bodyPr/>
          <a:lstStyle/>
          <a:p>
            <a:r>
              <a:rPr lang="en-US" dirty="0" smtClean="0"/>
              <a:t>Various means:</a:t>
            </a:r>
          </a:p>
          <a:p>
            <a:endParaRPr lang="en-US" dirty="0"/>
          </a:p>
          <a:p>
            <a:pPr marL="800100" lvl="1" indent="-342900">
              <a:buFont typeface="Arial"/>
              <a:buChar char="•"/>
            </a:pPr>
            <a:r>
              <a:rPr lang="en-US" dirty="0" smtClean="0"/>
              <a:t>Create array of row data, assign to </a:t>
            </a:r>
            <a:r>
              <a:rPr lang="en-US" dirty="0" err="1" smtClean="0"/>
              <a:t>table.data</a:t>
            </a:r>
            <a:r>
              <a:rPr lang="en-US" dirty="0" smtClean="0"/>
              <a:t/>
            </a:r>
            <a:br>
              <a:rPr lang="en-US" dirty="0" smtClean="0"/>
            </a:br>
            <a:endParaRPr lang="en-US" dirty="0" smtClean="0"/>
          </a:p>
          <a:p>
            <a:pPr marL="800100" lvl="1" indent="-342900">
              <a:buFont typeface="Arial"/>
              <a:buChar char="•"/>
            </a:pPr>
            <a:r>
              <a:rPr lang="en-US" dirty="0" smtClean="0"/>
              <a:t>Create array of row data, assign with </a:t>
            </a:r>
            <a:r>
              <a:rPr lang="en-US" dirty="0" err="1" smtClean="0"/>
              <a:t>table.setData</a:t>
            </a:r>
            <a:r>
              <a:rPr lang="en-US" dirty="0" smtClean="0"/>
              <a:t>()</a:t>
            </a:r>
            <a:br>
              <a:rPr lang="en-US" dirty="0" smtClean="0"/>
            </a:br>
            <a:endParaRPr lang="en-US" dirty="0" smtClean="0"/>
          </a:p>
          <a:p>
            <a:pPr marL="800100" lvl="1" indent="-342900">
              <a:buFont typeface="Arial"/>
              <a:buChar char="•"/>
            </a:pPr>
            <a:r>
              <a:rPr lang="en-US" dirty="0" smtClean="0"/>
              <a:t>Create </a:t>
            </a:r>
            <a:r>
              <a:rPr lang="en-US" dirty="0" err="1" smtClean="0"/>
              <a:t>TableViewRow</a:t>
            </a:r>
            <a:r>
              <a:rPr lang="en-US" dirty="0" smtClean="0"/>
              <a:t> object, add with </a:t>
            </a:r>
            <a:r>
              <a:rPr lang="en-US" dirty="0" err="1" smtClean="0"/>
              <a:t>appendRow</a:t>
            </a:r>
            <a:r>
              <a:rPr lang="en-US" dirty="0" smtClean="0"/>
              <a:t>(), </a:t>
            </a:r>
            <a:r>
              <a:rPr lang="en-US" dirty="0" err="1" smtClean="0"/>
              <a:t>insertRowAfter</a:t>
            </a:r>
            <a:r>
              <a:rPr lang="en-US" dirty="0" smtClean="0"/>
              <a:t>(), or </a:t>
            </a:r>
            <a:r>
              <a:rPr lang="en-US" dirty="0" err="1" smtClean="0"/>
              <a:t>insertRowBefore</a:t>
            </a:r>
            <a:r>
              <a:rPr lang="en-US" dirty="0" smtClean="0"/>
              <a:t>()</a:t>
            </a:r>
            <a:endParaRPr lang="en-US" dirty="0"/>
          </a:p>
        </p:txBody>
      </p:sp>
    </p:spTree>
    <p:extLst>
      <p:ext uri="{BB962C8B-B14F-4D97-AF65-F5344CB8AC3E}">
        <p14:creationId xmlns:p14="http://schemas.microsoft.com/office/powerpoint/2010/main" val="608660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rows – method 1</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a:t>
            </a:r>
            <a:r>
              <a:rPr lang="en-US" sz="2000" dirty="0" err="1">
                <a:latin typeface="Monaco" charset="0"/>
              </a:rPr>
              <a:t>tbl_data</a:t>
            </a:r>
            <a:r>
              <a:rPr lang="en-US" sz="2000" dirty="0">
                <a:latin typeface="Monaco" charset="0"/>
              </a:rPr>
              <a:t> = [{</a:t>
            </a:r>
            <a:r>
              <a:rPr lang="en-US" sz="2000" dirty="0" err="1">
                <a:latin typeface="Monaco" charset="0"/>
              </a:rPr>
              <a:t>title:'Row</a:t>
            </a:r>
            <a:r>
              <a:rPr lang="en-US" sz="2000" dirty="0">
                <a:latin typeface="Monaco" charset="0"/>
              </a:rPr>
              <a:t> 1'}, {</a:t>
            </a:r>
            <a:r>
              <a:rPr lang="en-US" sz="2000" dirty="0" err="1">
                <a:latin typeface="Monaco" charset="0"/>
              </a:rPr>
              <a:t>title:'Row</a:t>
            </a:r>
            <a:r>
              <a:rPr lang="en-US" sz="2000" dirty="0">
                <a:latin typeface="Monaco" charset="0"/>
              </a:rPr>
              <a:t> 2'}];</a:t>
            </a:r>
          </a:p>
          <a:p>
            <a:pPr>
              <a:spcBef>
                <a:spcPts val="600"/>
              </a:spcBef>
              <a:buClrTx/>
              <a:buFontTx/>
              <a:buNone/>
            </a:pPr>
            <a:r>
              <a:rPr lang="en-US" sz="2000" dirty="0" err="1">
                <a:latin typeface="Monaco" charset="0"/>
              </a:rPr>
              <a:t>tbl_data.push</a:t>
            </a:r>
            <a:r>
              <a:rPr lang="en-US" sz="2000" dirty="0">
                <a:latin typeface="Monaco" charset="0"/>
              </a:rPr>
              <a:t>({</a:t>
            </a:r>
            <a:r>
              <a:rPr lang="en-US" sz="2000" dirty="0" err="1">
                <a:latin typeface="Monaco" charset="0"/>
              </a:rPr>
              <a:t>title:'Row</a:t>
            </a:r>
            <a:r>
              <a:rPr lang="en-US" sz="2000" dirty="0">
                <a:latin typeface="Monaco" charset="0"/>
              </a:rPr>
              <a:t> 3'});</a:t>
            </a:r>
          </a:p>
          <a:p>
            <a:pPr>
              <a:spcBef>
                <a:spcPts val="600"/>
              </a:spcBef>
              <a:buClrTx/>
              <a:buFontTx/>
              <a:buNone/>
            </a:pPr>
            <a:r>
              <a:rPr lang="en-US" sz="2000" dirty="0" err="1">
                <a:latin typeface="Monaco" charset="0"/>
              </a:rPr>
              <a:t>var</a:t>
            </a:r>
            <a:r>
              <a:rPr lang="en-US" sz="2000" dirty="0">
                <a:latin typeface="Monaco" charset="0"/>
              </a:rPr>
              <a:t> table = new </a:t>
            </a:r>
            <a:r>
              <a:rPr lang="en-US" sz="2000" dirty="0" err="1">
                <a:latin typeface="Monaco" charset="0"/>
              </a:rPr>
              <a:t>Titanium.UI.createTableView</a:t>
            </a:r>
            <a:r>
              <a:rPr lang="en-US" sz="2000" dirty="0">
                <a:latin typeface="Monaco" charset="0"/>
              </a:rPr>
              <a:t>({</a:t>
            </a:r>
          </a:p>
          <a:p>
            <a:pPr>
              <a:spcBef>
                <a:spcPts val="600"/>
              </a:spcBef>
              <a:buClrTx/>
              <a:buFontTx/>
              <a:buNone/>
            </a:pPr>
            <a:r>
              <a:rPr lang="en-US" sz="2000" dirty="0">
                <a:latin typeface="Monaco" charset="0"/>
              </a:rPr>
              <a:t>	</a:t>
            </a:r>
            <a:r>
              <a:rPr lang="en-US" sz="2000" dirty="0" err="1">
                <a:latin typeface="Monaco" charset="0"/>
              </a:rPr>
              <a:t>data:tbl_data</a:t>
            </a:r>
            <a:endParaRPr lang="en-US" sz="2000" dirty="0">
              <a:latin typeface="Monaco" charset="0"/>
            </a:endParaRPr>
          </a:p>
          <a:p>
            <a:pPr>
              <a:spcBef>
                <a:spcPts val="600"/>
              </a:spcBef>
              <a:buClrTx/>
              <a:buFontTx/>
              <a:buNone/>
            </a:pPr>
            <a:r>
              <a:rPr lang="en-US" sz="2000" dirty="0">
                <a:latin typeface="Monaco" charset="0"/>
              </a:rPr>
              <a:t>});</a:t>
            </a:r>
          </a:p>
          <a:p>
            <a:endParaRPr lang="en-US" dirty="0"/>
          </a:p>
        </p:txBody>
      </p:sp>
    </p:spTree>
    <p:extLst>
      <p:ext uri="{BB962C8B-B14F-4D97-AF65-F5344CB8AC3E}">
        <p14:creationId xmlns:p14="http://schemas.microsoft.com/office/powerpoint/2010/main" val="2242544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rows – method 2</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a:t>
            </a:r>
            <a:r>
              <a:rPr lang="en-US" sz="2000" dirty="0" err="1">
                <a:latin typeface="Monaco" charset="0"/>
              </a:rPr>
              <a:t>tbl_data</a:t>
            </a:r>
            <a:r>
              <a:rPr lang="en-US" sz="2000" dirty="0">
                <a:latin typeface="Monaco" charset="0"/>
              </a:rPr>
              <a:t> = [{</a:t>
            </a:r>
            <a:r>
              <a:rPr lang="en-US" sz="2000" dirty="0" err="1">
                <a:latin typeface="Monaco" charset="0"/>
              </a:rPr>
              <a:t>title:'Row</a:t>
            </a:r>
            <a:r>
              <a:rPr lang="en-US" sz="2000" dirty="0">
                <a:latin typeface="Monaco" charset="0"/>
              </a:rPr>
              <a:t> 1'}, {</a:t>
            </a:r>
            <a:r>
              <a:rPr lang="en-US" sz="2000" dirty="0" err="1">
                <a:latin typeface="Monaco" charset="0"/>
              </a:rPr>
              <a:t>title:'Row</a:t>
            </a:r>
            <a:r>
              <a:rPr lang="en-US" sz="2000" dirty="0">
                <a:latin typeface="Monaco" charset="0"/>
              </a:rPr>
              <a:t> 2'}];</a:t>
            </a:r>
          </a:p>
          <a:p>
            <a:pPr>
              <a:spcBef>
                <a:spcPts val="600"/>
              </a:spcBef>
            </a:pPr>
            <a:r>
              <a:rPr lang="en-US" sz="2000" dirty="0" err="1">
                <a:latin typeface="Monaco" charset="0"/>
              </a:rPr>
              <a:t>tbl_data.push</a:t>
            </a:r>
            <a:r>
              <a:rPr lang="en-US" sz="2000" dirty="0">
                <a:latin typeface="Monaco" charset="0"/>
              </a:rPr>
              <a:t>({</a:t>
            </a:r>
            <a:r>
              <a:rPr lang="en-US" sz="2000" dirty="0" err="1">
                <a:latin typeface="Monaco" charset="0"/>
              </a:rPr>
              <a:t>title:'Row</a:t>
            </a:r>
            <a:r>
              <a:rPr lang="en-US" sz="2000" dirty="0">
                <a:latin typeface="Monaco" charset="0"/>
              </a:rPr>
              <a:t> 3'});</a:t>
            </a:r>
          </a:p>
          <a:p>
            <a:pPr>
              <a:spcBef>
                <a:spcPts val="600"/>
              </a:spcBef>
              <a:buClrTx/>
              <a:buFontTx/>
              <a:buNone/>
            </a:pPr>
            <a:r>
              <a:rPr lang="en-US" sz="2000" dirty="0" err="1" smtClean="0">
                <a:latin typeface="Monaco" charset="0"/>
              </a:rPr>
              <a:t>var</a:t>
            </a:r>
            <a:r>
              <a:rPr lang="en-US" sz="2000" dirty="0" smtClean="0">
                <a:latin typeface="Monaco" charset="0"/>
              </a:rPr>
              <a:t> </a:t>
            </a:r>
            <a:r>
              <a:rPr lang="en-US" sz="2000" dirty="0">
                <a:latin typeface="Monaco" charset="0"/>
              </a:rPr>
              <a:t>table = new </a:t>
            </a:r>
            <a:r>
              <a:rPr lang="en-US" sz="2000" dirty="0" err="1">
                <a:latin typeface="Monaco" charset="0"/>
              </a:rPr>
              <a:t>Titanium.UI.createTableView</a:t>
            </a:r>
            <a:r>
              <a:rPr lang="en-US" sz="2000" dirty="0">
                <a:latin typeface="Monaco" charset="0"/>
              </a:rPr>
              <a:t>({});</a:t>
            </a:r>
          </a:p>
          <a:p>
            <a:pPr>
              <a:spcBef>
                <a:spcPts val="600"/>
              </a:spcBef>
              <a:buClrTx/>
              <a:buFontTx/>
              <a:buNone/>
            </a:pPr>
            <a:r>
              <a:rPr lang="en-US" sz="2000" dirty="0" err="1">
                <a:latin typeface="Monaco" charset="0"/>
              </a:rPr>
              <a:t>table.setData</a:t>
            </a:r>
            <a:r>
              <a:rPr lang="en-US" sz="2000" dirty="0">
                <a:latin typeface="Monaco" charset="0"/>
              </a:rPr>
              <a:t>(</a:t>
            </a:r>
            <a:r>
              <a:rPr lang="en-US" sz="2000" dirty="0" err="1">
                <a:latin typeface="Monaco" charset="0"/>
              </a:rPr>
              <a:t>tbl_data</a:t>
            </a:r>
            <a:r>
              <a:rPr lang="en-US" sz="2000" dirty="0">
                <a:latin typeface="Monaco" charset="0"/>
              </a:rPr>
              <a:t>);</a:t>
            </a:r>
          </a:p>
          <a:p>
            <a:endParaRPr lang="en-US" dirty="0"/>
          </a:p>
        </p:txBody>
      </p:sp>
    </p:spTree>
    <p:extLst>
      <p:ext uri="{BB962C8B-B14F-4D97-AF65-F5344CB8AC3E}">
        <p14:creationId xmlns:p14="http://schemas.microsoft.com/office/powerpoint/2010/main" val="959258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rows – method 3</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a:t>
            </a:r>
            <a:r>
              <a:rPr lang="en-US" sz="2000" dirty="0" err="1">
                <a:latin typeface="Monaco" charset="0"/>
              </a:rPr>
              <a:t>tbl_data</a:t>
            </a:r>
            <a:r>
              <a:rPr lang="en-US" sz="2000" dirty="0">
                <a:latin typeface="Monaco" charset="0"/>
              </a:rPr>
              <a:t> = [{</a:t>
            </a:r>
            <a:r>
              <a:rPr lang="en-US" sz="2000" dirty="0" err="1">
                <a:latin typeface="Monaco" charset="0"/>
              </a:rPr>
              <a:t>title:'Row</a:t>
            </a:r>
            <a:r>
              <a:rPr lang="en-US" sz="2000" dirty="0">
                <a:latin typeface="Monaco" charset="0"/>
              </a:rPr>
              <a:t> 1'}, {</a:t>
            </a:r>
            <a:r>
              <a:rPr lang="en-US" sz="2000" dirty="0" err="1">
                <a:latin typeface="Monaco" charset="0"/>
              </a:rPr>
              <a:t>title:'Row</a:t>
            </a:r>
            <a:r>
              <a:rPr lang="en-US" sz="2000" dirty="0">
                <a:latin typeface="Monaco" charset="0"/>
              </a:rPr>
              <a:t> 2'}];</a:t>
            </a:r>
          </a:p>
          <a:p>
            <a:pPr>
              <a:spcBef>
                <a:spcPts val="600"/>
              </a:spcBef>
              <a:buClrTx/>
              <a:buFontTx/>
              <a:buNone/>
            </a:pPr>
            <a:r>
              <a:rPr lang="en-US" sz="2000" dirty="0" err="1">
                <a:latin typeface="Monaco" charset="0"/>
              </a:rPr>
              <a:t>var</a:t>
            </a:r>
            <a:r>
              <a:rPr lang="en-US" sz="2000" dirty="0">
                <a:latin typeface="Monaco" charset="0"/>
              </a:rPr>
              <a:t> table = new </a:t>
            </a:r>
            <a:r>
              <a:rPr lang="en-US" sz="2000" dirty="0" err="1">
                <a:latin typeface="Monaco" charset="0"/>
              </a:rPr>
              <a:t>Titanium.UI.createTableView</a:t>
            </a:r>
            <a:r>
              <a:rPr lang="en-US" sz="2000" dirty="0">
                <a:latin typeface="Monaco" charset="0"/>
              </a:rPr>
              <a:t>({</a:t>
            </a:r>
          </a:p>
          <a:p>
            <a:pPr>
              <a:spcBef>
                <a:spcPts val="600"/>
              </a:spcBef>
              <a:buClrTx/>
              <a:buFontTx/>
              <a:buNone/>
            </a:pPr>
            <a:r>
              <a:rPr lang="en-US" sz="2000" dirty="0">
                <a:latin typeface="Monaco" charset="0"/>
              </a:rPr>
              <a:t>	data: </a:t>
            </a:r>
            <a:r>
              <a:rPr lang="en-US" sz="2000" dirty="0" err="1">
                <a:latin typeface="Monaco" charset="0"/>
              </a:rPr>
              <a:t>tbl_data</a:t>
            </a:r>
            <a:endParaRPr lang="en-US" sz="2000" dirty="0">
              <a:latin typeface="Monaco" charset="0"/>
            </a:endParaRPr>
          </a:p>
          <a:p>
            <a:pPr>
              <a:spcBef>
                <a:spcPts val="600"/>
              </a:spcBef>
              <a:buClrTx/>
              <a:buFontTx/>
              <a:buNone/>
            </a:pPr>
            <a:r>
              <a:rPr lang="en-US" sz="2000" dirty="0">
                <a:latin typeface="Monaco" charset="0"/>
              </a:rPr>
              <a:t>});</a:t>
            </a:r>
          </a:p>
          <a:p>
            <a:pPr>
              <a:spcBef>
                <a:spcPts val="600"/>
              </a:spcBef>
              <a:buClrTx/>
              <a:buFontTx/>
              <a:buNone/>
            </a:pPr>
            <a:r>
              <a:rPr lang="en-US" sz="2000" dirty="0" err="1">
                <a:latin typeface="Monaco" charset="0"/>
              </a:rPr>
              <a:t>var</a:t>
            </a:r>
            <a:r>
              <a:rPr lang="en-US" sz="2000" dirty="0">
                <a:latin typeface="Monaco" charset="0"/>
              </a:rPr>
              <a:t> row = new </a:t>
            </a:r>
            <a:r>
              <a:rPr lang="en-US" sz="2000" dirty="0" err="1">
                <a:latin typeface="Monaco" charset="0"/>
              </a:rPr>
              <a:t>Titanium.UI.createTableViewRow</a:t>
            </a:r>
            <a:r>
              <a:rPr lang="en-US" sz="2000" dirty="0">
                <a:latin typeface="Monaco" charset="0"/>
              </a:rPr>
              <a:t>({</a:t>
            </a:r>
          </a:p>
          <a:p>
            <a:pPr>
              <a:spcBef>
                <a:spcPts val="600"/>
              </a:spcBef>
              <a:buClrTx/>
              <a:buFontTx/>
              <a:buNone/>
            </a:pPr>
            <a:r>
              <a:rPr lang="en-US" sz="2000" dirty="0">
                <a:latin typeface="Monaco" charset="0"/>
              </a:rPr>
              <a:t>	</a:t>
            </a:r>
            <a:r>
              <a:rPr lang="en-US" sz="2000" dirty="0" err="1">
                <a:latin typeface="Monaco" charset="0"/>
              </a:rPr>
              <a:t>title:'My</a:t>
            </a:r>
            <a:r>
              <a:rPr lang="en-US" sz="2000" dirty="0">
                <a:latin typeface="Monaco" charset="0"/>
              </a:rPr>
              <a:t> new row'</a:t>
            </a:r>
          </a:p>
          <a:p>
            <a:pPr>
              <a:spcBef>
                <a:spcPts val="600"/>
              </a:spcBef>
              <a:buClrTx/>
              <a:buFontTx/>
              <a:buNone/>
            </a:pPr>
            <a:r>
              <a:rPr lang="en-US" sz="2000" dirty="0">
                <a:latin typeface="Monaco" charset="0"/>
              </a:rPr>
              <a:t>});</a:t>
            </a:r>
          </a:p>
          <a:p>
            <a:pPr>
              <a:spcBef>
                <a:spcPts val="600"/>
              </a:spcBef>
              <a:buClrTx/>
              <a:buFontTx/>
              <a:buNone/>
            </a:pPr>
            <a:r>
              <a:rPr lang="en-US" sz="2000" dirty="0" err="1">
                <a:latin typeface="Monaco" charset="0"/>
              </a:rPr>
              <a:t>table.appendRow</a:t>
            </a:r>
            <a:r>
              <a:rPr lang="en-US" sz="2000" dirty="0">
                <a:latin typeface="Monaco" charset="0"/>
              </a:rPr>
              <a:t>(row);</a:t>
            </a:r>
          </a:p>
          <a:p>
            <a:endParaRPr lang="en-US" dirty="0"/>
          </a:p>
        </p:txBody>
      </p:sp>
    </p:spTree>
    <p:extLst>
      <p:ext uri="{BB962C8B-B14F-4D97-AF65-F5344CB8AC3E}">
        <p14:creationId xmlns:p14="http://schemas.microsoft.com/office/powerpoint/2010/main" val="959258660"/>
      </p:ext>
    </p:extLst>
  </p:cSld>
  <p:clrMapOvr>
    <a:masterClrMapping/>
  </p:clrMapOvr>
</p:sld>
</file>

<file path=ppt/theme/theme1.xml><?xml version="1.0" encoding="utf-8"?>
<a:theme xmlns:a="http://schemas.openxmlformats.org/drawingml/2006/main" name="Default Them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2452</TotalTime>
  <Words>332</Words>
  <Application>Microsoft Macintosh PowerPoint</Application>
  <PresentationFormat>On-screen Show (4:3)</PresentationFormat>
  <Paragraphs>112</Paragraphs>
  <Slides>16</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Trebuchet MS</vt:lpstr>
      <vt:lpstr>ＭＳ Ｐゴシック</vt:lpstr>
      <vt:lpstr>Arial</vt:lpstr>
      <vt:lpstr>Calibri</vt:lpstr>
      <vt:lpstr>Helvetica</vt:lpstr>
      <vt:lpstr>ヒラギノ角ゴ Pro W3</vt:lpstr>
      <vt:lpstr>Courier</vt:lpstr>
      <vt:lpstr>Hiragino Sans GB W6</vt:lpstr>
      <vt:lpstr>Wingdings</vt:lpstr>
      <vt:lpstr>Lucida Grande</vt:lpstr>
      <vt:lpstr>Default Theme</vt:lpstr>
      <vt:lpstr>PowerPoint Presentation</vt:lpstr>
      <vt:lpstr>Agenda</vt:lpstr>
      <vt:lpstr>Outline</vt:lpstr>
      <vt:lpstr>Examples of tables</vt:lpstr>
      <vt:lpstr>Basic TableView</vt:lpstr>
      <vt:lpstr>Adding rows</vt:lpstr>
      <vt:lpstr>Adding rows – method 1</vt:lpstr>
      <vt:lpstr>Adding rows – method 2</vt:lpstr>
      <vt:lpstr>Adding rows – method 3</vt:lpstr>
      <vt:lpstr>TableViewRow</vt:lpstr>
      <vt:lpstr>Custom table rows</vt:lpstr>
      <vt:lpstr>Custom table rows</vt:lpstr>
      <vt:lpstr>Table events</vt:lpstr>
      <vt:lpstr>Q&amp;A</vt:lpstr>
      <vt:lpstr>Lab goals</vt:lpstr>
      <vt:lpstr>Lab Exercise</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Tim Poulsen</cp:lastModifiedBy>
  <cp:revision>74</cp:revision>
  <dcterms:created xsi:type="dcterms:W3CDTF">2010-12-08T19:18:01Z</dcterms:created>
  <dcterms:modified xsi:type="dcterms:W3CDTF">2011-06-02T18:30:31Z</dcterms:modified>
</cp:coreProperties>
</file>