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0"/>
  </p:notesMasterIdLst>
  <p:handoutMasterIdLst>
    <p:handoutMasterId r:id="rId21"/>
  </p:handoutMasterIdLst>
  <p:sldIdLst>
    <p:sldId id="256" r:id="rId2"/>
    <p:sldId id="317" r:id="rId3"/>
    <p:sldId id="318" r:id="rId4"/>
    <p:sldId id="319" r:id="rId5"/>
    <p:sldId id="321" r:id="rId6"/>
    <p:sldId id="322" r:id="rId7"/>
    <p:sldId id="330" r:id="rId8"/>
    <p:sldId id="331" r:id="rId9"/>
    <p:sldId id="325" r:id="rId10"/>
    <p:sldId id="338" r:id="rId11"/>
    <p:sldId id="337" r:id="rId12"/>
    <p:sldId id="339" r:id="rId13"/>
    <p:sldId id="340" r:id="rId14"/>
    <p:sldId id="327" r:id="rId15"/>
    <p:sldId id="336" r:id="rId16"/>
    <p:sldId id="333" r:id="rId17"/>
    <p:sldId id="341" r:id="rId18"/>
    <p:sldId id="329" r:id="rId1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88478" autoAdjust="0"/>
  </p:normalViewPr>
  <p:slideViewPr>
    <p:cSldViewPr snapToGrid="0" snapToObjects="1">
      <p:cViewPr varScale="1">
        <p:scale>
          <a:sx n="107" d="100"/>
          <a:sy n="107" d="100"/>
        </p:scale>
        <p:origin x="-1408" y="-104"/>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88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1/5/12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1/5/12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2409677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sections, add rows to them</a:t>
            </a:r>
          </a:p>
          <a:p>
            <a:r>
              <a:rPr lang="en-US" dirty="0" smtClean="0"/>
              <a:t>assign sections to table via an array added to the data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98482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code, but different looks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12</a:t>
            </a:fld>
            <a:endParaRPr lang="en-US"/>
          </a:p>
        </p:txBody>
      </p:sp>
    </p:spTree>
    <p:extLst>
      <p:ext uri="{BB962C8B-B14F-4D97-AF65-F5344CB8AC3E}">
        <p14:creationId xmlns:p14="http://schemas.microsoft.com/office/powerpoint/2010/main" val="39473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iOS</a:t>
            </a:r>
            <a:r>
              <a:rPr lang="en-US" dirty="0" smtClean="0"/>
              <a:t> only</a:t>
            </a:r>
            <a:r>
              <a:rPr lang="en-US" baseline="0" dirty="0" smtClean="0"/>
              <a:t> properties (</a:t>
            </a:r>
            <a:r>
              <a:rPr lang="en-US" baseline="0" dirty="0" err="1" smtClean="0"/>
              <a:t>table.editable</a:t>
            </a:r>
            <a:r>
              <a:rPr lang="en-US" baseline="0" dirty="0" smtClean="0"/>
              <a:t> = true) will be ignored on Android</a:t>
            </a:r>
          </a:p>
          <a:p>
            <a:endParaRPr lang="en-US" baseline="0" dirty="0" smtClean="0"/>
          </a:p>
          <a:p>
            <a:r>
              <a:rPr lang="en-US" baseline="0" dirty="0" smtClean="0"/>
              <a:t>You listen for the delete/move events and take action based on that</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13</a:t>
            </a:fld>
            <a:endParaRPr lang="en-US"/>
          </a:p>
        </p:txBody>
      </p:sp>
    </p:spTree>
    <p:extLst>
      <p:ext uri="{BB962C8B-B14F-4D97-AF65-F5344CB8AC3E}">
        <p14:creationId xmlns:p14="http://schemas.microsoft.com/office/powerpoint/2010/main" val="3253832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a:t>
            </a:r>
            <a:r>
              <a:rPr lang="en-US" baseline="0" dirty="0" smtClean="0"/>
              <a:t> you’ll handle table events on the table rather than the rows or children</a:t>
            </a:r>
          </a:p>
          <a:p>
            <a:r>
              <a:rPr lang="en-US" baseline="0" dirty="0" smtClean="0"/>
              <a:t>Determine which row clicked by using the </a:t>
            </a:r>
            <a:r>
              <a:rPr lang="en-US" baseline="0" dirty="0" err="1" smtClean="0"/>
              <a:t>e.row</a:t>
            </a:r>
            <a:r>
              <a:rPr lang="en-US" baseline="0" dirty="0" smtClean="0"/>
              <a:t> property instead</a:t>
            </a:r>
          </a:p>
          <a:p>
            <a:endParaRPr lang="en-US" baseline="0" dirty="0" smtClean="0"/>
          </a:p>
          <a:p>
            <a:r>
              <a:rPr lang="en-US" baseline="0" dirty="0" smtClean="0"/>
              <a:t>Titanium 1.8 adds support for native long-press event,</a:t>
            </a:r>
          </a:p>
          <a:p>
            <a:r>
              <a:rPr lang="en-US" baseline="0" dirty="0" smtClean="0"/>
              <a:t>gist workaround useful for older SDKs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7530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 events to create dynamic scrolling, also called continuous or infinite scrolling</a:t>
            </a:r>
          </a:p>
          <a:p>
            <a:endParaRPr lang="en-US" dirty="0" smtClean="0"/>
          </a:p>
          <a:p>
            <a:r>
              <a:rPr lang="en-US" dirty="0" smtClean="0"/>
              <a:t>See these</a:t>
            </a:r>
            <a:r>
              <a:rPr lang="en-US" baseline="0" dirty="0" smtClean="0"/>
              <a:t> </a:t>
            </a:r>
            <a:r>
              <a:rPr lang="en-US" baseline="0" dirty="0" err="1" smtClean="0"/>
              <a:t>gists</a:t>
            </a:r>
            <a:r>
              <a:rPr lang="en-US" baseline="0" dirty="0" smtClean="0"/>
              <a:t> as well as the Q&amp;A forums for more info on creating cross-platform infinite scrolling solutions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marR="0" indent="0" algn="l" defTabSz="457200" rtl="0" eaLnBrk="1" fontAlgn="base" latinLnBrk="0" hangingPunct="1">
              <a:lnSpc>
                <a:spcPct val="100000"/>
              </a:lnSpc>
              <a:spcBef>
                <a:spcPts val="450"/>
              </a:spcBef>
              <a:spcAft>
                <a:spcPct val="0"/>
              </a:spcAft>
              <a:buClrTx/>
              <a:buSzTx/>
              <a:buFontTx/>
              <a:buNone/>
              <a:tabLst/>
              <a:defRPr/>
            </a:pPr>
            <a:r>
              <a:rPr lang="en-US" dirty="0" smtClean="0"/>
              <a:t>In this lab assignment, you will create a custom table that doesn’t fill the entire viewport. The table will contain customized rows with background images that differ based on the row’s location within the table. Each row will contain two images and two labels. When you tap a row, an event listener will determine if either of the images was the object that received the tap. If so, that image will be swapped with an alternate graphic.</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17</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t>
            </a:r>
            <a:r>
              <a:rPr lang="en-US" dirty="0" err="1" smtClean="0"/>
              <a:t>TiBountyHunter</a:t>
            </a:r>
            <a:r>
              <a:rPr lang="en-US" dirty="0" smtClean="0"/>
              <a:t> walkthrough, focus on TableView</a:t>
            </a:r>
            <a:r>
              <a:rPr lang="en-US" baseline="0" dirty="0" smtClean="0"/>
              <a:t> skinning, found in </a:t>
            </a:r>
            <a:r>
              <a:rPr lang="en-US" baseline="0" dirty="0" err="1" smtClean="0"/>
              <a:t>FugitiveTableView.js</a:t>
            </a:r>
            <a:r>
              <a:rPr lang="en-US" baseline="0" dirty="0" smtClean="0"/>
              <a:t> – show how we use custom background images for the row, and mix/match built-in properties like </a:t>
            </a:r>
            <a:r>
              <a:rPr lang="en-US" baseline="0" dirty="0" err="1" smtClean="0"/>
              <a:t>leftImage</a:t>
            </a:r>
            <a:r>
              <a:rPr lang="en-US" baseline="0" dirty="0" smtClean="0"/>
              <a:t>/</a:t>
            </a:r>
            <a:r>
              <a:rPr lang="en-US" baseline="0" dirty="0" err="1" smtClean="0"/>
              <a:t>rightImage</a:t>
            </a:r>
            <a:r>
              <a:rPr lang="en-US" baseline="0" dirty="0" smtClean="0"/>
              <a:t> and custom layout with adding </a:t>
            </a:r>
            <a:r>
              <a:rPr lang="en-US" baseline="0" smtClean="0"/>
              <a:t>a label</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18</a:t>
            </a:fld>
            <a:endParaRPr lang="en-US"/>
          </a:p>
        </p:txBody>
      </p:sp>
    </p:spTree>
    <p:extLst>
      <p:ext uri="{BB962C8B-B14F-4D97-AF65-F5344CB8AC3E}">
        <p14:creationId xmlns:p14="http://schemas.microsoft.com/office/powerpoint/2010/main" val="115819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r>
              <a:rPr lang="en-US" dirty="0" smtClean="0">
                <a:latin typeface="Calibri" charset="0"/>
                <a:cs typeface="ＭＳ Ｐゴシック" charset="0"/>
              </a:rPr>
              <a:t>In this module, we’ll look at some table examples</a:t>
            </a:r>
          </a:p>
          <a:p>
            <a:pPr eaLnBrk="1" hangingPunct="1">
              <a:spcBef>
                <a:spcPct val="0"/>
              </a:spcBef>
              <a:buClrTx/>
              <a:buFontTx/>
              <a:buNone/>
            </a:pPr>
            <a:r>
              <a:rPr lang="en-US" dirty="0" smtClean="0">
                <a:latin typeface="Calibri" charset="0"/>
                <a:cs typeface="ＭＳ Ｐゴシック" charset="0"/>
              </a:rPr>
              <a:t>review </a:t>
            </a:r>
            <a:r>
              <a:rPr lang="en-US" dirty="0" err="1" smtClean="0">
                <a:latin typeface="Calibri" charset="0"/>
                <a:cs typeface="ＭＳ Ｐゴシック" charset="0"/>
              </a:rPr>
              <a:t>tableview</a:t>
            </a:r>
            <a:r>
              <a:rPr lang="en-US" dirty="0" smtClean="0">
                <a:latin typeface="Calibri" charset="0"/>
                <a:cs typeface="ＭＳ Ｐゴシック" charset="0"/>
              </a:rPr>
              <a:t> basics then</a:t>
            </a:r>
            <a:r>
              <a:rPr lang="en-US" baseline="0" dirty="0" smtClean="0">
                <a:latin typeface="Calibri" charset="0"/>
                <a:cs typeface="ＭＳ Ｐゴシック" charset="0"/>
              </a:rPr>
              <a:t> go a bit further into what you can do with tables</a:t>
            </a:r>
          </a:p>
          <a:p>
            <a:pPr eaLnBrk="1" hangingPunct="1">
              <a:spcBef>
                <a:spcPct val="0"/>
              </a:spcBef>
              <a:buClrTx/>
              <a:buFontTx/>
              <a:buNone/>
            </a:pPr>
            <a:r>
              <a:rPr lang="en-US" baseline="0" dirty="0" smtClean="0">
                <a:latin typeface="Calibri" charset="0"/>
                <a:cs typeface="ＭＳ Ｐゴシック" charset="0"/>
              </a:rPr>
              <a:t>we’ll look at headers, footers, and sections</a:t>
            </a:r>
          </a:p>
          <a:p>
            <a:pPr eaLnBrk="1" hangingPunct="1">
              <a:spcBef>
                <a:spcPct val="0"/>
              </a:spcBef>
              <a:buClrTx/>
              <a:buFontTx/>
              <a:buNone/>
            </a:pPr>
            <a:r>
              <a:rPr lang="en-US" baseline="0" dirty="0" smtClean="0">
                <a:latin typeface="Calibri" charset="0"/>
                <a:cs typeface="ＭＳ Ｐゴシック" charset="0"/>
              </a:rPr>
              <a:t>we’ll wrap up with another look at events as well as some cross platform continuous scrolling solution</a:t>
            </a: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options for formatting tables</a:t>
            </a:r>
          </a:p>
          <a:p>
            <a:r>
              <a:rPr lang="en-US" dirty="0" smtClean="0"/>
              <a:t>(seven total shown)</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3355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probably all review from BNAPPs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option</a:t>
            </a:r>
            <a:r>
              <a:rPr lang="en-US" baseline="0" dirty="0" smtClean="0"/>
              <a:t> for adding rows is to use anonymous objects</a:t>
            </a:r>
          </a:p>
          <a:p>
            <a:r>
              <a:rPr lang="en-US" baseline="0" dirty="0" smtClean="0"/>
              <a:t>Useful with JSON data pulled from a web service or database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246913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create </a:t>
            </a:r>
            <a:r>
              <a:rPr lang="en-US" dirty="0" err="1" smtClean="0"/>
              <a:t>TableViewRow</a:t>
            </a:r>
            <a:r>
              <a:rPr lang="en-US" dirty="0" smtClean="0"/>
              <a:t> objects</a:t>
            </a:r>
          </a:p>
          <a:p>
            <a:r>
              <a:rPr lang="en-US" dirty="0" smtClean="0"/>
              <a:t>Useful</a:t>
            </a:r>
            <a:r>
              <a:rPr lang="en-US" baseline="0" dirty="0" smtClean="0"/>
              <a:t> when you want to manipulate the row’s properties before/after adding to the table</a:t>
            </a:r>
          </a:p>
          <a:p>
            <a:r>
              <a:rPr lang="en-US" baseline="0" dirty="0" smtClean="0"/>
              <a:t>Saves cumbersome means of accessing the object within the table’s data array</a:t>
            </a:r>
          </a:p>
          <a:p>
            <a:endParaRPr lang="en-US" dirty="0" smtClean="0"/>
          </a:p>
          <a:p>
            <a:r>
              <a:rPr lang="en-US" dirty="0" smtClean="0"/>
              <a:t>As of SDK 1.8, </a:t>
            </a:r>
            <a:r>
              <a:rPr lang="en-US" dirty="0" err="1" smtClean="0"/>
              <a:t>appendRow</a:t>
            </a:r>
            <a:r>
              <a:rPr lang="en-US" dirty="0" smtClean="0"/>
              <a:t>() accepts row object,</a:t>
            </a:r>
            <a:r>
              <a:rPr lang="en-US" baseline="0" dirty="0" smtClean="0"/>
              <a:t> dictionary, or array (of rows/dictionary objects)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402126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hasChild</a:t>
            </a:r>
            <a:r>
              <a:rPr lang="en-US" baseline="0" dirty="0" smtClean="0"/>
              <a:t> – indicates sub-table or additional rows</a:t>
            </a:r>
          </a:p>
          <a:p>
            <a:r>
              <a:rPr lang="en-US" baseline="0" dirty="0" err="1" smtClean="0"/>
              <a:t>hasDetail</a:t>
            </a:r>
            <a:r>
              <a:rPr lang="en-US" baseline="0" dirty="0" smtClean="0"/>
              <a:t> – indicates a detail view or alert will appear when row is tapped (not supported on Android)</a:t>
            </a:r>
          </a:p>
          <a:p>
            <a:r>
              <a:rPr lang="en-US" baseline="0" dirty="0" err="1" smtClean="0"/>
              <a:t>hasCheck</a:t>
            </a:r>
            <a:r>
              <a:rPr lang="en-US" baseline="0" dirty="0" smtClean="0"/>
              <a:t> – on/off or yes/no indicator</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100383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Formatting can be done with standard </a:t>
            </a:r>
            <a:r>
              <a:rPr lang="en-US" dirty="0" err="1" smtClean="0"/>
              <a:t>TableViewRow</a:t>
            </a:r>
            <a:r>
              <a:rPr lang="en-US" dirty="0" smtClean="0"/>
              <a:t> properties</a:t>
            </a:r>
          </a:p>
          <a:p>
            <a:r>
              <a:rPr lang="en-US" dirty="0" smtClean="0"/>
              <a:t>First row has different background image than middle rows</a:t>
            </a:r>
          </a:p>
          <a:p>
            <a:r>
              <a:rPr lang="en-US" dirty="0" smtClean="0"/>
              <a:t>Not labeled,</a:t>
            </a:r>
            <a:r>
              <a:rPr lang="en-US" baseline="0" dirty="0" smtClean="0"/>
              <a:t> but the row’s foreground (text) color also set</a:t>
            </a:r>
          </a:p>
          <a:p>
            <a:endParaRPr lang="en-US" baseline="0" dirty="0" smtClean="0"/>
          </a:p>
          <a:p>
            <a:r>
              <a:rPr lang="en-US" baseline="0" dirty="0" smtClean="0"/>
              <a:t>The “other information…” text is added as a label rather than a standard row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04585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labels, views, and images to create custom rows</a:t>
            </a:r>
          </a:p>
          <a:p>
            <a:r>
              <a:rPr lang="en-US" dirty="0" smtClean="0"/>
              <a:t>Point out the three</a:t>
            </a:r>
            <a:r>
              <a:rPr lang="en-US" baseline="0" dirty="0" smtClean="0"/>
              <a:t> labels</a:t>
            </a:r>
          </a:p>
          <a:p>
            <a:r>
              <a:rPr lang="en-US" baseline="0" dirty="0" smtClean="0"/>
              <a:t>Point out the image views</a:t>
            </a:r>
          </a:p>
          <a:p>
            <a:r>
              <a:rPr lang="en-US" baseline="0" dirty="0" smtClean="0"/>
              <a:t>The “plus” image is set with the row’s </a:t>
            </a:r>
            <a:r>
              <a:rPr lang="en-US" baseline="0" dirty="0" err="1" smtClean="0"/>
              <a:t>rightImage</a:t>
            </a:r>
            <a:r>
              <a:rPr lang="en-US" baseline="0" dirty="0" smtClean="0"/>
              <a:t> property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137054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1/5/12</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1/5/12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1/5/12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1/5/12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1/5/12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1/5/12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14.png"/><Relationship Id="rId7"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gist.github.com/903895" TargetMode="External"/><Relationship Id="rId4" Type="http://schemas.openxmlformats.org/officeDocument/2006/relationships/hyperlink" Target="https://gist.github.com/810391"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106" y="1640564"/>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27406" y="2478764"/>
            <a:ext cx="9144000" cy="1470025"/>
          </a:xfrm>
          <a:prstGeom prst="rect">
            <a:avLst/>
          </a:prstGeom>
          <a:noFill/>
          <a:ln>
            <a:noFill/>
            <a:miter lim="800000"/>
            <a:headEnd/>
            <a:tailEnd/>
          </a:ln>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API Deep Dive</a:t>
            </a:r>
            <a: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 Table Views</a:t>
            </a:r>
            <a:endPar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a:p>
            <a:pPr marL="39688" algn="ctr" eaLnBrk="1" hangingPunct="1">
              <a:defRPr/>
            </a:pPr>
            <a:r>
              <a:rPr lang="en-US" sz="2800" b="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Titanium Mobile Development</a:t>
            </a:r>
            <a:endParaRPr lang="en-US" sz="28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7"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23882" y="1792964"/>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
        <p:nvSpPr>
          <p:cNvPr id="2" name="Title 1"/>
          <p:cNvSpPr>
            <a:spLocks noGrp="1"/>
          </p:cNvSpPr>
          <p:nvPr>
            <p:ph type="title"/>
          </p:nvPr>
        </p:nvSpPr>
        <p:spPr/>
        <p:txBody>
          <a:bodyPr/>
          <a:lstStyle/>
          <a:p>
            <a:r>
              <a:rPr lang="en-US" dirty="0" smtClean="0"/>
              <a:t>Headers and Footers</a:t>
            </a:r>
            <a:endParaRPr lang="en-US" dirty="0"/>
          </a:p>
        </p:txBody>
      </p:sp>
      <p:sp>
        <p:nvSpPr>
          <p:cNvPr id="3" name="Content Placeholder 2"/>
          <p:cNvSpPr>
            <a:spLocks noGrp="1"/>
          </p:cNvSpPr>
          <p:nvPr>
            <p:ph idx="1"/>
          </p:nvPr>
        </p:nvSpPr>
        <p:spPr/>
        <p:txBody>
          <a:bodyPr/>
          <a:lstStyle/>
          <a:p>
            <a:r>
              <a:rPr lang="en-US" dirty="0" smtClean="0"/>
              <a:t>Row headers and footers</a:t>
            </a:r>
          </a:p>
          <a:p>
            <a:endParaRPr lang="en-US" dirty="0"/>
          </a:p>
          <a:p>
            <a:r>
              <a:rPr lang="en-US" dirty="0" smtClean="0"/>
              <a:t>Table headers and footers</a:t>
            </a:r>
          </a:p>
        </p:txBody>
      </p:sp>
      <p:grpSp>
        <p:nvGrpSpPr>
          <p:cNvPr id="11" name="Group 10"/>
          <p:cNvGrpSpPr/>
          <p:nvPr/>
        </p:nvGrpSpPr>
        <p:grpSpPr>
          <a:xfrm>
            <a:off x="396140" y="1332376"/>
            <a:ext cx="8124369" cy="5276205"/>
            <a:chOff x="396140" y="1332376"/>
            <a:chExt cx="8124369" cy="5276205"/>
          </a:xfrm>
        </p:grpSpPr>
        <p:pic>
          <p:nvPicPr>
            <p:cNvPr id="4" name="Picture 3" descr="Screenshot_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96140" y="4546478"/>
              <a:ext cx="6435911" cy="2062103"/>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alanrow</a:t>
              </a:r>
              <a:r>
                <a:rPr lang="en-US" sz="1600" dirty="0" smtClean="0">
                  <a:latin typeface="Courier"/>
                  <a:cs typeface="Courier"/>
                </a:rPr>
                <a:t> = </a:t>
              </a:r>
              <a:r>
                <a:rPr lang="en-US" sz="1600" dirty="0" err="1" smtClean="0">
                  <a:latin typeface="Courier"/>
                  <a:cs typeface="Courier"/>
                </a:rPr>
                <a:t>Titanium.UI.createTableViewRow</a:t>
              </a:r>
              <a:r>
                <a:rPr lang="en-US" sz="1600" dirty="0" smtClean="0">
                  <a:latin typeface="Courier"/>
                  <a:cs typeface="Courier"/>
                </a:rPr>
                <a:t>(</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smtClean="0">
                  <a:latin typeface="Courier"/>
                  <a:cs typeface="Courier"/>
                </a:rPr>
                <a:t>title: ‘Alan’,</a:t>
              </a:r>
            </a:p>
            <a:p>
              <a:r>
                <a:rPr lang="en-US" sz="1600" dirty="0">
                  <a:latin typeface="Courier"/>
                  <a:cs typeface="Courier"/>
                </a:rPr>
                <a:t>	</a:t>
              </a:r>
              <a:r>
                <a:rPr lang="en-US" sz="1600" dirty="0" smtClean="0">
                  <a:latin typeface="Courier"/>
                  <a:cs typeface="Courier"/>
                </a:rPr>
                <a:t>header: ‘header’</a:t>
              </a:r>
            </a:p>
            <a:p>
              <a:r>
                <a:rPr lang="en-US" sz="1600" dirty="0" smtClean="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alonzorow</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Titanium.UI.createTableViewRow</a:t>
              </a:r>
              <a:r>
                <a:rPr lang="en-US" sz="1600" dirty="0">
                  <a:latin typeface="Courier"/>
                  <a:cs typeface="Courier"/>
                </a:rPr>
                <a:t>({</a:t>
              </a:r>
            </a:p>
            <a:p>
              <a:r>
                <a:rPr lang="en-US" sz="1600" dirty="0">
                  <a:latin typeface="Courier"/>
                  <a:cs typeface="Courier"/>
                </a:rPr>
                <a:t>    title: ‘</a:t>
              </a:r>
              <a:r>
                <a:rPr lang="en-US" sz="1600" dirty="0" smtClean="0">
                  <a:latin typeface="Courier"/>
                  <a:cs typeface="Courier"/>
                </a:rPr>
                <a:t>Alonzo’</a:t>
              </a:r>
              <a:r>
                <a:rPr lang="en-US" sz="1600" dirty="0">
                  <a:latin typeface="Courier"/>
                  <a:cs typeface="Courier"/>
                </a:rPr>
                <a:t>,</a:t>
              </a:r>
            </a:p>
            <a:p>
              <a:r>
                <a:rPr lang="en-US" sz="1600" dirty="0">
                  <a:latin typeface="Courier"/>
                  <a:cs typeface="Courier"/>
                </a:rPr>
                <a:t>	</a:t>
              </a:r>
              <a:r>
                <a:rPr lang="en-US" sz="1600" dirty="0" smtClean="0">
                  <a:latin typeface="Courier"/>
                  <a:cs typeface="Courier"/>
                </a:rPr>
                <a:t>footer: ‘footer’</a:t>
              </a:r>
              <a:endParaRPr lang="en-US" sz="1600" dirty="0">
                <a:latin typeface="Courier"/>
                <a:cs typeface="Courier"/>
              </a:endParaRPr>
            </a:p>
            <a:p>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grpSp>
      <p:grpSp>
        <p:nvGrpSpPr>
          <p:cNvPr id="17" name="Group 16"/>
          <p:cNvGrpSpPr/>
          <p:nvPr/>
        </p:nvGrpSpPr>
        <p:grpSpPr>
          <a:xfrm>
            <a:off x="396140" y="1332376"/>
            <a:ext cx="8124369" cy="4381500"/>
            <a:chOff x="396140" y="1332376"/>
            <a:chExt cx="8124369" cy="4381500"/>
          </a:xfrm>
        </p:grpSpPr>
        <p:pic>
          <p:nvPicPr>
            <p:cNvPr id="9" name="Picture 8" descr="Screenshot_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p:spPr>
        </p:pic>
        <p:sp>
          <p:nvSpPr>
            <p:cNvPr id="10" name="TextBox 9"/>
            <p:cNvSpPr txBox="1"/>
            <p:nvPr/>
          </p:nvSpPr>
          <p:spPr>
            <a:xfrm>
              <a:off x="396140" y="2976818"/>
              <a:ext cx="6788320" cy="132343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 (</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err="1" smtClean="0">
                  <a:latin typeface="Courier"/>
                  <a:cs typeface="Courier"/>
                </a:rPr>
                <a:t>data:data</a:t>
              </a:r>
              <a:r>
                <a:rPr lang="en-US" sz="1600" dirty="0">
                  <a:latin typeface="Courier"/>
                  <a:cs typeface="Courier"/>
                </a:rPr>
                <a:t>,</a:t>
              </a:r>
            </a:p>
            <a:p>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a:t>
              </a:r>
              <a:r>
                <a:rPr lang="en-US" sz="1600" dirty="0" err="1">
                  <a:latin typeface="Courier"/>
                  <a:cs typeface="Courier"/>
                </a:rPr>
                <a:t>TableView</a:t>
              </a:r>
              <a:r>
                <a:rPr lang="en-US" sz="1600" dirty="0">
                  <a:latin typeface="Courier"/>
                  <a:cs typeface="Courier"/>
                </a:rPr>
                <a:t> examples and test cases',</a:t>
              </a:r>
            </a:p>
            <a:p>
              <a:r>
                <a:rPr lang="en-US" sz="1600" dirty="0" smtClean="0">
                  <a:latin typeface="Courier"/>
                  <a:cs typeface="Courier"/>
                </a:rPr>
                <a:t>	</a:t>
              </a:r>
              <a:r>
                <a:rPr lang="en-US" sz="1600" dirty="0" err="1" smtClean="0">
                  <a:latin typeface="Courier"/>
                  <a:cs typeface="Courier"/>
                </a:rPr>
                <a:t>footerTitle</a:t>
              </a:r>
              <a:r>
                <a:rPr lang="en-US" sz="1600" dirty="0">
                  <a:latin typeface="Courier"/>
                  <a:cs typeface="Courier"/>
                </a:rPr>
                <a:t>:"Wow. That was cool!",</a:t>
              </a:r>
            </a:p>
            <a:p>
              <a:r>
                <a:rPr lang="en-US" sz="1600" dirty="0" smtClean="0">
                  <a:latin typeface="Courier"/>
                  <a:cs typeface="Courier"/>
                </a:rPr>
                <a:t>}</a:t>
              </a:r>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sp>
          <p:nvSpPr>
            <p:cNvPr id="12" name="Line 8"/>
            <p:cNvSpPr>
              <a:spLocks noChangeShapeType="1"/>
            </p:cNvSpPr>
            <p:nvPr/>
          </p:nvSpPr>
          <p:spPr bwMode="auto">
            <a:xfrm flipH="1" flipV="1">
              <a:off x="5164666" y="3955143"/>
              <a:ext cx="774095" cy="1003905"/>
            </a:xfrm>
            <a:prstGeom prst="line">
              <a:avLst/>
            </a:prstGeom>
            <a:noFill/>
            <a:ln w="762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pic>
        <p:nvPicPr>
          <p:cNvPr id="1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561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xit" presetSubtype="0" fill="hold" nodeType="withEffect">
                                  <p:stCondLst>
                                    <p:cond delay="0"/>
                                  </p:stCondLst>
                                  <p:childTnLst>
                                    <p:animEffect transition="out" filter="dissolv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Sections</a:t>
            </a:r>
            <a:endParaRPr lang="en-US" dirty="0"/>
          </a:p>
        </p:txBody>
      </p:sp>
      <p:sp>
        <p:nvSpPr>
          <p:cNvPr id="3" name="Content Placeholder 2"/>
          <p:cNvSpPr>
            <a:spLocks noGrp="1"/>
          </p:cNvSpPr>
          <p:nvPr>
            <p:ph idx="1"/>
          </p:nvPr>
        </p:nvSpPr>
        <p:spPr/>
        <p:txBody>
          <a:bodyPr/>
          <a:lstStyle/>
          <a:p>
            <a:r>
              <a:rPr lang="en-US" dirty="0" smtClean="0"/>
              <a:t>Creating table sections</a:t>
            </a:r>
          </a:p>
        </p:txBody>
      </p:sp>
      <p:pic>
        <p:nvPicPr>
          <p:cNvPr id="7" name="Picture 6" descr="Screenshot_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415" y="1346200"/>
            <a:ext cx="3048000" cy="43815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9329" y="3229314"/>
            <a:ext cx="5675086" cy="2800766"/>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section1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:'Section </a:t>
            </a:r>
            <a:r>
              <a:rPr lang="en-US" sz="1600" dirty="0" smtClean="0">
                <a:latin typeface="Courier"/>
                <a:cs typeface="Courier"/>
              </a:rPr>
              <a:t>1’</a:t>
            </a:r>
          </a:p>
          <a:p>
            <a:r>
              <a:rPr lang="en-US" sz="1600" dirty="0" smtClean="0">
                <a:latin typeface="Courier"/>
                <a:cs typeface="Courier"/>
              </a:rPr>
              <a:t>}</a:t>
            </a:r>
            <a:r>
              <a:rPr lang="en-US" sz="1600" dirty="0">
                <a:latin typeface="Courier"/>
                <a:cs typeface="Courier"/>
              </a:rPr>
              <a:t>);</a:t>
            </a:r>
          </a:p>
          <a:p>
            <a:r>
              <a:rPr lang="en-US" sz="1600" dirty="0" err="1">
                <a:latin typeface="Courier"/>
                <a:cs typeface="Courier"/>
              </a:rPr>
              <a:t>var</a:t>
            </a:r>
            <a:r>
              <a:rPr lang="en-US" sz="1600" dirty="0">
                <a:latin typeface="Courier"/>
                <a:cs typeface="Courier"/>
              </a:rPr>
              <a:t> section2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 'Section </a:t>
            </a:r>
            <a:r>
              <a:rPr lang="en-US" sz="1600" dirty="0" smtClean="0">
                <a:latin typeface="Courier"/>
                <a:cs typeface="Courier"/>
              </a:rPr>
              <a:t>2’</a:t>
            </a:r>
            <a:br>
              <a:rPr lang="en-US" sz="1600" dirty="0" smtClean="0">
                <a:latin typeface="Courier"/>
                <a:cs typeface="Courier"/>
              </a:rPr>
            </a:br>
            <a:r>
              <a:rPr lang="en-US" sz="1600" dirty="0" smtClean="0">
                <a:latin typeface="Courier"/>
                <a:cs typeface="Courier"/>
              </a:rPr>
              <a:t>}</a:t>
            </a:r>
            <a:r>
              <a:rPr lang="en-US" sz="1600" dirty="0">
                <a:latin typeface="Courier"/>
                <a:cs typeface="Courier"/>
              </a:rPr>
              <a:t>);</a:t>
            </a:r>
          </a:p>
          <a:p>
            <a:r>
              <a:rPr lang="en-US" sz="1600" dirty="0">
                <a:latin typeface="Courier"/>
                <a:cs typeface="Courier"/>
              </a:rPr>
              <a:t>section1.add({</a:t>
            </a:r>
            <a:r>
              <a:rPr lang="en-US" sz="1600" dirty="0" err="1">
                <a:latin typeface="Courier"/>
                <a:cs typeface="Courier"/>
              </a:rPr>
              <a:t>title:'Row</a:t>
            </a:r>
            <a:r>
              <a:rPr lang="en-US" sz="1600" dirty="0">
                <a:latin typeface="Courier"/>
                <a:cs typeface="Courier"/>
              </a:rPr>
              <a:t> 0'});</a:t>
            </a:r>
          </a:p>
          <a:p>
            <a:r>
              <a:rPr lang="en-US" sz="1600" dirty="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a:latin typeface="Courier"/>
                <a:cs typeface="Courier"/>
              </a:rPr>
              <a:t>tv</a:t>
            </a:r>
            <a:r>
              <a:rPr lang="en-US" sz="1600" dirty="0">
                <a:latin typeface="Courier"/>
                <a:cs typeface="Courier"/>
              </a:rPr>
              <a:t> = </a:t>
            </a:r>
            <a:r>
              <a:rPr lang="en-US" sz="1600" dirty="0" err="1">
                <a:latin typeface="Courier"/>
                <a:cs typeface="Courier"/>
              </a:rPr>
              <a:t>Ti.UI.createTableView</a:t>
            </a:r>
            <a:r>
              <a:rPr lang="en-US" sz="1600" dirty="0">
                <a:latin typeface="Courier"/>
                <a:cs typeface="Courier"/>
              </a:rPr>
              <a:t>({</a:t>
            </a:r>
          </a:p>
          <a:p>
            <a:r>
              <a:rPr lang="en-US" sz="1600" dirty="0">
                <a:latin typeface="Courier"/>
                <a:cs typeface="Courier"/>
              </a:rPr>
              <a:t>	data:[section1,section2]</a:t>
            </a:r>
          </a:p>
          <a:p>
            <a:r>
              <a:rPr lang="en-US" sz="1600" dirty="0">
                <a:latin typeface="Courier"/>
                <a:cs typeface="Courier"/>
              </a:rPr>
              <a:t>});</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90361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Searching</a:t>
            </a:r>
            <a:endParaRPr lang="en-US" dirty="0"/>
          </a:p>
        </p:txBody>
      </p:sp>
      <p:sp>
        <p:nvSpPr>
          <p:cNvPr id="3" name="Content Placeholder 2"/>
          <p:cNvSpPr>
            <a:spLocks noGrp="1"/>
          </p:cNvSpPr>
          <p:nvPr>
            <p:ph idx="1"/>
          </p:nvPr>
        </p:nvSpPr>
        <p:spPr/>
        <p:txBody>
          <a:bodyPr/>
          <a:lstStyle/>
          <a:p>
            <a:r>
              <a:rPr lang="en-US" dirty="0" err="1" smtClean="0"/>
              <a:t>iOS</a:t>
            </a:r>
            <a:endParaRPr lang="en-US" dirty="0" smtClean="0"/>
          </a:p>
          <a:p>
            <a:endParaRPr lang="en-US" dirty="0"/>
          </a:p>
          <a:p>
            <a:r>
              <a:rPr lang="en-US" dirty="0" smtClean="0"/>
              <a:t>Android</a:t>
            </a:r>
            <a:endParaRPr lang="en-US" dirty="0"/>
          </a:p>
        </p:txBody>
      </p:sp>
      <p:grpSp>
        <p:nvGrpSpPr>
          <p:cNvPr id="8" name="Group 7"/>
          <p:cNvGrpSpPr/>
          <p:nvPr/>
        </p:nvGrpSpPr>
        <p:grpSpPr>
          <a:xfrm>
            <a:off x="396140" y="1346200"/>
            <a:ext cx="8290660" cy="5016160"/>
            <a:chOff x="396140" y="1346200"/>
            <a:chExt cx="8290660" cy="5016160"/>
          </a:xfrm>
        </p:grpSpPr>
        <p:pic>
          <p:nvPicPr>
            <p:cNvPr id="4" name="Picture 3" descr="Screenshot_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346200"/>
              <a:ext cx="3048000" cy="43815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96140" y="4546478"/>
              <a:ext cx="6435911" cy="1815882"/>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searchbar</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Titanium.UI.createSearchBar</a:t>
              </a:r>
              <a:r>
                <a:rPr lang="en-US" sz="1600" dirty="0">
                  <a:latin typeface="Courier"/>
                  <a:cs typeface="Courier"/>
                </a:rPr>
                <a:t>({</a:t>
              </a:r>
            </a:p>
            <a:p>
              <a:r>
                <a:rPr lang="en-US" sz="1600" dirty="0">
                  <a:latin typeface="Courier"/>
                  <a:cs typeface="Courier"/>
                </a:rPr>
                <a:t>	</a:t>
              </a:r>
              <a:r>
                <a:rPr lang="en-US" sz="1600" dirty="0" err="1">
                  <a:latin typeface="Courier"/>
                  <a:cs typeface="Courier"/>
                </a:rPr>
                <a:t>barColor</a:t>
              </a:r>
              <a:r>
                <a:rPr lang="en-US" sz="1600" dirty="0">
                  <a:latin typeface="Courier"/>
                  <a:cs typeface="Courier"/>
                </a:rPr>
                <a:t>:'#385292',</a:t>
              </a:r>
            </a:p>
            <a:p>
              <a:r>
                <a:rPr lang="en-US" sz="1600" dirty="0">
                  <a:latin typeface="Courier"/>
                  <a:cs typeface="Courier"/>
                </a:rPr>
                <a:t>	</a:t>
              </a:r>
              <a:r>
                <a:rPr lang="en-US" sz="1600" dirty="0" err="1">
                  <a:latin typeface="Courier"/>
                  <a:cs typeface="Courier"/>
                </a:rPr>
                <a:t>showCancel:false</a:t>
              </a:r>
              <a:endParaRPr lang="en-US" sz="1600" dirty="0">
                <a:latin typeface="Courier"/>
                <a:cs typeface="Courier"/>
              </a:endParaRPr>
            </a:p>
            <a:p>
              <a:r>
                <a:rPr lang="en-US" sz="1600" dirty="0">
                  <a:latin typeface="Courier"/>
                  <a:cs typeface="Courier"/>
                </a:rPr>
                <a:t>});</a:t>
              </a:r>
            </a:p>
            <a:p>
              <a:r>
                <a:rPr lang="en-US" sz="1600" dirty="0" err="1" smtClean="0">
                  <a:latin typeface="Courier"/>
                  <a:cs typeface="Courier"/>
                </a:rPr>
                <a:t>var</a:t>
              </a:r>
              <a:r>
                <a:rPr lang="en-US" sz="1600" dirty="0" smtClean="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smtClean="0">
                  <a:latin typeface="Courier"/>
                  <a:cs typeface="Courier"/>
                </a:rPr>
                <a:t>search:searchbar</a:t>
              </a:r>
              <a:endParaRPr lang="en-US" sz="1600" dirty="0" smtClean="0">
                <a:latin typeface="Courier"/>
                <a:cs typeface="Courier"/>
              </a:endParaRPr>
            </a:p>
            <a:p>
              <a:r>
                <a:rPr lang="en-US" sz="1600" dirty="0" smtClean="0">
                  <a:latin typeface="Courier"/>
                  <a:cs typeface="Courier"/>
                </a:rPr>
                <a:t>});</a:t>
              </a:r>
            </a:p>
          </p:txBody>
        </p:sp>
      </p:grpSp>
      <p:pic>
        <p:nvPicPr>
          <p:cNvPr id="7" name="Picture 6" descr="Screen shot 2011-06-09 at 12.23.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0225" y="1136650"/>
            <a:ext cx="3076575" cy="4591050"/>
          </a:xfrm>
          <a:prstGeom prst="rect">
            <a:avLst/>
          </a:prstGeom>
          <a:ln>
            <a:noFill/>
          </a:ln>
          <a:effectLst>
            <a:outerShdw blurRad="292100" dist="139700" dir="2700000" algn="tl" rotWithShape="0">
              <a:srgbClr val="333333">
                <a:alpha val="65000"/>
              </a:srgbClr>
            </a:outerShdw>
          </a:effectLst>
        </p:spPr>
      </p:pic>
      <p:pic>
        <p:nvPicPr>
          <p:cNvPr id="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99381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xit" presetSubtype="0" fill="hold" nodeType="withEffect">
                                  <p:stCondLst>
                                    <p:cond delay="0"/>
                                  </p:stCondLst>
                                  <p:childTnLst>
                                    <p:animEffect transition="out" filter="dissolv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Only Features</a:t>
            </a:r>
            <a:endParaRPr lang="en-US" dirty="0"/>
          </a:p>
        </p:txBody>
      </p:sp>
      <p:sp>
        <p:nvSpPr>
          <p:cNvPr id="3" name="Content Placeholder 2"/>
          <p:cNvSpPr>
            <a:spLocks noGrp="1"/>
          </p:cNvSpPr>
          <p:nvPr>
            <p:ph idx="1"/>
          </p:nvPr>
        </p:nvSpPr>
        <p:spPr/>
        <p:txBody>
          <a:bodyPr/>
          <a:lstStyle/>
          <a:p>
            <a:r>
              <a:rPr lang="en-US" dirty="0" smtClean="0"/>
              <a:t>Edit / Delete mode</a:t>
            </a:r>
          </a:p>
          <a:p>
            <a:endParaRPr lang="en-US" dirty="0"/>
          </a:p>
          <a:p>
            <a:r>
              <a:rPr lang="en-US" dirty="0" smtClean="0"/>
              <a:t>Moving rows</a:t>
            </a:r>
          </a:p>
          <a:p>
            <a:endParaRPr lang="en-US" dirty="0"/>
          </a:p>
          <a:p>
            <a:r>
              <a:rPr lang="en-US" dirty="0" smtClean="0"/>
              <a:t>Grouped sections</a:t>
            </a:r>
          </a:p>
          <a:p>
            <a:endParaRPr lang="en-US" dirty="0"/>
          </a:p>
          <a:p>
            <a:r>
              <a:rPr lang="en-US" dirty="0" smtClean="0"/>
              <a:t>Filters</a:t>
            </a:r>
          </a:p>
          <a:p>
            <a:endParaRPr lang="en-US" dirty="0"/>
          </a:p>
          <a:p>
            <a:endParaRPr lang="en-US" dirty="0"/>
          </a:p>
          <a:p>
            <a:endParaRPr lang="en-US" dirty="0"/>
          </a:p>
        </p:txBody>
      </p:sp>
      <p:grpSp>
        <p:nvGrpSpPr>
          <p:cNvPr id="16" name="Group 15"/>
          <p:cNvGrpSpPr/>
          <p:nvPr/>
        </p:nvGrpSpPr>
        <p:grpSpPr>
          <a:xfrm>
            <a:off x="457200" y="1329672"/>
            <a:ext cx="7607271" cy="4518597"/>
            <a:chOff x="396140" y="1420912"/>
            <a:chExt cx="7607271" cy="4518597"/>
          </a:xfrm>
        </p:grpSpPr>
        <p:pic>
          <p:nvPicPr>
            <p:cNvPr id="4" name="Picture 3" descr="Screenshot_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411" y="1420912"/>
              <a:ext cx="3048000" cy="4381500"/>
            </a:xfrm>
            <a:prstGeom prst="rect">
              <a:avLst/>
            </a:prstGeom>
          </p:spPr>
        </p:pic>
        <p:sp>
          <p:nvSpPr>
            <p:cNvPr id="5" name="TextBox 4"/>
            <p:cNvSpPr txBox="1"/>
            <p:nvPr/>
          </p:nvSpPr>
          <p:spPr>
            <a:xfrm>
              <a:off x="396140" y="5108512"/>
              <a:ext cx="6435911" cy="830997"/>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style:Titanium.UI.iPhone.TableViewStyle.GROUPED</a:t>
              </a:r>
              <a:endParaRPr lang="en-US" sz="1600" dirty="0" smtClean="0">
                <a:latin typeface="Courier"/>
                <a:cs typeface="Courier"/>
              </a:endParaRPr>
            </a:p>
            <a:p>
              <a:r>
                <a:rPr lang="en-US" sz="1600" dirty="0" smtClean="0">
                  <a:latin typeface="Courier"/>
                  <a:cs typeface="Courier"/>
                </a:rPr>
                <a:t>});</a:t>
              </a:r>
              <a:endParaRPr lang="en-US" sz="2800" dirty="0">
                <a:latin typeface="Courier"/>
                <a:cs typeface="Courier"/>
              </a:endParaRPr>
            </a:p>
          </p:txBody>
        </p:sp>
      </p:grpSp>
      <p:grpSp>
        <p:nvGrpSpPr>
          <p:cNvPr id="17" name="Group 16"/>
          <p:cNvGrpSpPr/>
          <p:nvPr/>
        </p:nvGrpSpPr>
        <p:grpSpPr>
          <a:xfrm>
            <a:off x="457200" y="1346200"/>
            <a:ext cx="7607271" cy="4643060"/>
            <a:chOff x="395046" y="1419466"/>
            <a:chExt cx="7607271" cy="4643060"/>
          </a:xfrm>
        </p:grpSpPr>
        <p:pic>
          <p:nvPicPr>
            <p:cNvPr id="10" name="Picture 9" descr="Screenshot_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4317" y="1419466"/>
              <a:ext cx="3048000" cy="4381500"/>
            </a:xfrm>
            <a:prstGeom prst="rect">
              <a:avLst/>
            </a:prstGeom>
          </p:spPr>
        </p:pic>
        <p:sp>
          <p:nvSpPr>
            <p:cNvPr id="11" name="TextBox 10"/>
            <p:cNvSpPr txBox="1"/>
            <p:nvPr/>
          </p:nvSpPr>
          <p:spPr>
            <a:xfrm>
              <a:off x="395046" y="44928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editBtn.addEventListener</a:t>
              </a:r>
              <a:r>
                <a:rPr lang="en-US" sz="1600" dirty="0">
                  <a:latin typeface="Courier"/>
                  <a:cs typeface="Courier"/>
                </a:rPr>
                <a:t>('click', function() {</a:t>
              </a:r>
            </a:p>
            <a:p>
              <a:r>
                <a:rPr lang="en-US" sz="1600" dirty="0">
                  <a:latin typeface="Courier"/>
                  <a:cs typeface="Courier"/>
                </a:rPr>
                <a:t>	</a:t>
              </a:r>
              <a:r>
                <a:rPr lang="en-US" sz="1600" dirty="0" err="1">
                  <a:latin typeface="Courier"/>
                  <a:cs typeface="Courier"/>
                </a:rPr>
                <a:t>tableview.moving</a:t>
              </a:r>
              <a:r>
                <a:rPr lang="en-US" sz="1600" dirty="0">
                  <a:latin typeface="Courier"/>
                  <a:cs typeface="Courier"/>
                </a:rPr>
                <a:t> = true;</a:t>
              </a:r>
            </a:p>
            <a:p>
              <a:r>
                <a:rPr lang="en-US" sz="1600" dirty="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move',function</a:t>
              </a:r>
              <a:r>
                <a:rPr lang="en-US" sz="1600" dirty="0">
                  <a:latin typeface="Courier"/>
                  <a:cs typeface="Courier"/>
                </a:rPr>
                <a:t>(e) {</a:t>
              </a:r>
            </a:p>
            <a:p>
              <a:r>
                <a:rPr lang="en-US" sz="1600" dirty="0">
                  <a:latin typeface="Courier"/>
                  <a:cs typeface="Courier"/>
                </a:rPr>
                <a:t>	...</a:t>
              </a:r>
            </a:p>
            <a:p>
              <a:r>
                <a:rPr lang="en-US" sz="1600" dirty="0">
                  <a:latin typeface="Courier"/>
                  <a:cs typeface="Courier"/>
                </a:rPr>
                <a:t>});</a:t>
              </a:r>
              <a:endParaRPr lang="en-US" sz="2800" dirty="0">
                <a:latin typeface="Courier"/>
                <a:cs typeface="Courier"/>
              </a:endParaRPr>
            </a:p>
          </p:txBody>
        </p:sp>
      </p:grpSp>
      <p:grpSp>
        <p:nvGrpSpPr>
          <p:cNvPr id="6" name="Group 5"/>
          <p:cNvGrpSpPr/>
          <p:nvPr/>
        </p:nvGrpSpPr>
        <p:grpSpPr>
          <a:xfrm>
            <a:off x="457200" y="1329672"/>
            <a:ext cx="7605328" cy="4696672"/>
            <a:chOff x="396140" y="1419466"/>
            <a:chExt cx="7605328" cy="4696672"/>
          </a:xfrm>
        </p:grpSpPr>
        <p:pic>
          <p:nvPicPr>
            <p:cNvPr id="7" name="Picture 6" descr="Screenshot_1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468" y="1419466"/>
              <a:ext cx="3048000" cy="4381500"/>
            </a:xfrm>
            <a:prstGeom prst="rect">
              <a:avLst/>
            </a:prstGeom>
          </p:spPr>
        </p:pic>
        <p:sp>
          <p:nvSpPr>
            <p:cNvPr id="8" name="TextBox 7"/>
            <p:cNvSpPr txBox="1"/>
            <p:nvPr/>
          </p:nvSpPr>
          <p:spPr>
            <a:xfrm>
              <a:off x="396140" y="4546478"/>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a:latin typeface="Courier"/>
                  <a:cs typeface="Courier"/>
                </a:rPr>
                <a:t>editable:true</a:t>
              </a:r>
              <a:endParaRPr lang="en-US" sz="1600" dirty="0" smtClean="0">
                <a:latin typeface="Courier"/>
                <a:cs typeface="Courier"/>
              </a:endParaRPr>
            </a:p>
            <a:p>
              <a:r>
                <a:rPr lang="en-US" sz="1600" dirty="0" smtClean="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delete',function</a:t>
              </a:r>
              <a:r>
                <a:rPr lang="en-US" sz="1600" dirty="0">
                  <a:latin typeface="Courier"/>
                  <a:cs typeface="Courier"/>
                </a:rPr>
                <a:t>(e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grpSp>
      <p:pic>
        <p:nvPicPr>
          <p:cNvPr id="14" name="Picture 36" descr="tv_advert.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p:cNvGrpSpPr/>
          <p:nvPr/>
        </p:nvGrpSpPr>
        <p:grpSpPr>
          <a:xfrm>
            <a:off x="457200" y="1346200"/>
            <a:ext cx="7605328" cy="4795460"/>
            <a:chOff x="398083" y="1419466"/>
            <a:chExt cx="7605328" cy="4795460"/>
          </a:xfrm>
        </p:grpSpPr>
        <p:pic>
          <p:nvPicPr>
            <p:cNvPr id="15" name="Picture 14" descr="Screenshot_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5411" y="1419466"/>
              <a:ext cx="3048000" cy="4381500"/>
            </a:xfrm>
            <a:prstGeom prst="rect">
              <a:avLst/>
            </a:prstGeom>
          </p:spPr>
        </p:pic>
        <p:sp>
          <p:nvSpPr>
            <p:cNvPr id="18" name="TextBox 17"/>
            <p:cNvSpPr txBox="1"/>
            <p:nvPr/>
          </p:nvSpPr>
          <p:spPr>
            <a:xfrm>
              <a:off x="398083" y="46452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index = [</a:t>
              </a:r>
            </a:p>
            <a:p>
              <a:r>
                <a:rPr lang="en-US" sz="1600" dirty="0">
                  <a:latin typeface="Courier"/>
                  <a:cs typeface="Courier"/>
                </a:rPr>
                <a:t>	{title:'A',index:0},</a:t>
              </a:r>
            </a:p>
            <a:p>
              <a:r>
                <a:rPr lang="en-US" sz="1600" dirty="0">
                  <a:latin typeface="Courier"/>
                  <a:cs typeface="Courier"/>
                </a:rPr>
                <a:t>...</a:t>
              </a:r>
            </a:p>
            <a:p>
              <a:r>
                <a:rPr lang="en-US" sz="1600" dirty="0">
                  <a:latin typeface="Courier"/>
                  <a:cs typeface="Courier"/>
                </a:rPr>
                <a:t>	{</a:t>
              </a:r>
              <a:r>
                <a:rPr lang="en-US" sz="1600" dirty="0" err="1">
                  <a:latin typeface="Courier"/>
                  <a:cs typeface="Courier"/>
                </a:rPr>
                <a:t>title:'P',index</a:t>
              </a:r>
              <a:r>
                <a:rPr lang="en-US" sz="1600" dirty="0">
                  <a:latin typeface="Courier"/>
                  <a:cs typeface="Courier"/>
                </a:rPr>
                <a:t>:(</a:t>
              </a:r>
              <a:r>
                <a:rPr lang="en-US" sz="1600" dirty="0" err="1">
                  <a:latin typeface="Courier"/>
                  <a:cs typeface="Courier"/>
                </a:rPr>
                <a:t>data.length</a:t>
              </a:r>
              <a:r>
                <a:rPr lang="en-US" sz="1600" dirty="0">
                  <a:latin typeface="Courier"/>
                  <a:cs typeface="Courier"/>
                </a:rPr>
                <a:t> -1)}</a:t>
              </a:r>
            </a:p>
            <a:p>
              <a:r>
                <a:rPr lang="en-US" sz="1600" dirty="0">
                  <a:latin typeface="Courier"/>
                  <a:cs typeface="Courier"/>
                </a:rPr>
                <a:t>];</a:t>
              </a:r>
            </a:p>
            <a:p>
              <a:r>
                <a:rPr lang="en-US" sz="1600" dirty="0" err="1">
                  <a:latin typeface="Courier"/>
                  <a:cs typeface="Courier"/>
                </a:rPr>
                <a:t>tableview.index</a:t>
              </a:r>
              <a:r>
                <a:rPr lang="en-US" sz="1600" dirty="0">
                  <a:latin typeface="Courier"/>
                  <a:cs typeface="Courier"/>
                </a:rPr>
                <a:t> = index;</a:t>
              </a:r>
            </a:p>
          </p:txBody>
        </p:sp>
      </p:grpSp>
      <p:sp>
        <p:nvSpPr>
          <p:cNvPr id="2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726539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9" presetClass="exit" presetSubtype="0" fill="hold" nodeType="withEffect">
                                  <p:stCondLst>
                                    <p:cond delay="0"/>
                                  </p:stCondLst>
                                  <p:childTnLst>
                                    <p:animEffect transition="out" filter="dissolv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9" presetClass="exit" presetSubtype="0" fill="hold" nodeType="withEffect">
                                  <p:stCondLst>
                                    <p:cond delay="0"/>
                                  </p:stCondLst>
                                  <p:childTnLst>
                                    <p:animEffect transition="out" filter="dissolv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xit" presetSubtype="0" fill="hold" nodeType="withEffect">
                                  <p:stCondLst>
                                    <p:cond delay="0"/>
                                  </p:stCondLst>
                                  <p:childTnLst>
                                    <p:animEffect transition="out" filter="dissolv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events</a:t>
            </a:r>
            <a:endParaRPr lang="en-US" dirty="0"/>
          </a:p>
        </p:txBody>
      </p:sp>
      <p:sp>
        <p:nvSpPr>
          <p:cNvPr id="3" name="Content Placeholder 2"/>
          <p:cNvSpPr>
            <a:spLocks noGrp="1"/>
          </p:cNvSpPr>
          <p:nvPr>
            <p:ph idx="1"/>
          </p:nvPr>
        </p:nvSpPr>
        <p:spPr>
          <a:xfrm>
            <a:off x="457200" y="1346201"/>
            <a:ext cx="8229600" cy="1422400"/>
          </a:xfrm>
        </p:spPr>
        <p:txBody>
          <a:bodyPr/>
          <a:lstStyle/>
          <a:p>
            <a:pPr>
              <a:spcBef>
                <a:spcPts val="600"/>
              </a:spcBef>
              <a:buClrTx/>
              <a:buFontTx/>
              <a:buNone/>
            </a:pPr>
            <a:r>
              <a:rPr lang="en-US" sz="2000" dirty="0" err="1">
                <a:latin typeface="Monaco" charset="0"/>
              </a:rPr>
              <a:t>table.addEventListener</a:t>
            </a:r>
            <a:r>
              <a:rPr lang="en-US" sz="2000" dirty="0">
                <a:latin typeface="Monaco" charset="0"/>
              </a:rPr>
              <a:t>('click', function(e){</a:t>
            </a:r>
          </a:p>
          <a:p>
            <a:pPr>
              <a:spcBef>
                <a:spcPts val="600"/>
              </a:spcBef>
              <a:buClrTx/>
              <a:buFontTx/>
              <a:buNone/>
            </a:pPr>
            <a:r>
              <a:rPr lang="en-US" sz="2000" dirty="0">
                <a:latin typeface="Monaco" charset="0"/>
              </a:rPr>
              <a:t>	alert('You clicked row '+</a:t>
            </a:r>
            <a:r>
              <a:rPr lang="en-US" sz="2000" dirty="0" err="1">
                <a:latin typeface="Monaco" charset="0"/>
              </a:rPr>
              <a:t>e.index</a:t>
            </a:r>
            <a:r>
              <a:rPr lang="en-US" sz="2000" dirty="0">
                <a:latin typeface="Monaco" charset="0"/>
              </a:rPr>
              <a:t>);</a:t>
            </a:r>
          </a:p>
          <a:p>
            <a:pPr>
              <a:spcBef>
                <a:spcPts val="600"/>
              </a:spcBef>
              <a:buClrTx/>
              <a:buFontTx/>
              <a:buNone/>
            </a:pPr>
            <a:r>
              <a:rPr lang="en-US" sz="2000" dirty="0">
                <a:latin typeface="Monaco" charset="0"/>
              </a:rPr>
              <a:t>})</a:t>
            </a:r>
            <a:r>
              <a:rPr lang="en-US" sz="2000" dirty="0" smtClean="0">
                <a:latin typeface="Monaco" charset="0"/>
              </a:rPr>
              <a:t>;</a:t>
            </a:r>
            <a:endParaRPr lang="en-US" sz="2000" dirty="0">
              <a:latin typeface="Monaco" charset="0"/>
            </a:endParaRPr>
          </a:p>
        </p:txBody>
      </p:sp>
      <p:sp>
        <p:nvSpPr>
          <p:cNvPr id="4" name="Content Placeholder 2"/>
          <p:cNvSpPr txBox="1">
            <a:spLocks/>
          </p:cNvSpPr>
          <p:nvPr/>
        </p:nvSpPr>
        <p:spPr bwMode="auto">
          <a:xfrm>
            <a:off x="4572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Key events:</a:t>
            </a:r>
          </a:p>
          <a:p>
            <a:pPr marL="342900" indent="-342900">
              <a:buFont typeface="Arial"/>
              <a:buChar char="•"/>
            </a:pPr>
            <a:r>
              <a:rPr lang="en-US" sz="2000" dirty="0" smtClean="0"/>
              <a:t>click / </a:t>
            </a:r>
            <a:r>
              <a:rPr lang="en-US" sz="2000" dirty="0" err="1" smtClean="0"/>
              <a:t>dblclick</a:t>
            </a:r>
            <a:endParaRPr lang="en-US" sz="2000" dirty="0" smtClean="0"/>
          </a:p>
          <a:p>
            <a:pPr marL="342900" indent="-342900">
              <a:buFont typeface="Arial"/>
              <a:buChar char="•"/>
            </a:pPr>
            <a:r>
              <a:rPr lang="en-US" sz="2000" dirty="0" smtClean="0"/>
              <a:t>scroll / </a:t>
            </a:r>
            <a:r>
              <a:rPr lang="en-US" sz="2000" dirty="0" err="1" smtClean="0"/>
              <a:t>scrollEnd</a:t>
            </a:r>
            <a:endParaRPr lang="en-US" sz="2000" dirty="0" smtClean="0"/>
          </a:p>
          <a:p>
            <a:pPr marL="342900" indent="-342900">
              <a:buFont typeface="Arial"/>
              <a:buChar char="•"/>
            </a:pPr>
            <a:r>
              <a:rPr lang="en-US" sz="2000" dirty="0" err="1" smtClean="0"/>
              <a:t>touchstart</a:t>
            </a:r>
            <a:r>
              <a:rPr lang="en-US" sz="2000" dirty="0" smtClean="0"/>
              <a:t> / </a:t>
            </a:r>
            <a:r>
              <a:rPr lang="en-US" sz="2000" dirty="0" err="1" smtClean="0"/>
              <a:t>touchend</a:t>
            </a:r>
            <a:r>
              <a:rPr lang="en-US" sz="2000" dirty="0" smtClean="0"/>
              <a:t> /</a:t>
            </a:r>
            <a:br>
              <a:rPr lang="en-US" sz="2000" dirty="0" smtClean="0"/>
            </a:br>
            <a:r>
              <a:rPr lang="en-US" sz="2000" dirty="0" smtClean="0"/>
              <a:t>    </a:t>
            </a:r>
            <a:r>
              <a:rPr lang="en-US" sz="2000" dirty="0" err="1" smtClean="0"/>
              <a:t>touchmove</a:t>
            </a:r>
            <a:r>
              <a:rPr lang="en-US" sz="2000" dirty="0" smtClean="0"/>
              <a:t> / </a:t>
            </a:r>
            <a:r>
              <a:rPr lang="en-US" sz="2000" dirty="0" err="1" smtClean="0"/>
              <a:t>touchcancel</a:t>
            </a:r>
            <a:endParaRPr lang="en-US" sz="2000" dirty="0" smtClean="0"/>
          </a:p>
          <a:p>
            <a:pPr marL="342900" indent="-342900">
              <a:buFont typeface="Arial"/>
              <a:buChar char="•"/>
            </a:pPr>
            <a:r>
              <a:rPr lang="en-US" sz="2000" dirty="0" smtClean="0"/>
              <a:t>swipe</a:t>
            </a:r>
          </a:p>
          <a:p>
            <a:pPr marL="342900" indent="-342900">
              <a:buFont typeface="Arial"/>
              <a:buChar char="•"/>
            </a:pPr>
            <a:r>
              <a:rPr lang="en-US" sz="2000" dirty="0" smtClean="0"/>
              <a:t>move / delete (</a:t>
            </a:r>
            <a:r>
              <a:rPr lang="en-US" sz="2000" dirty="0" err="1" smtClean="0"/>
              <a:t>iOS</a:t>
            </a:r>
            <a:r>
              <a:rPr lang="en-US" sz="2000" dirty="0" smtClean="0"/>
              <a:t>)</a:t>
            </a:r>
          </a:p>
          <a:p>
            <a:pPr marL="342900" indent="-342900">
              <a:buFont typeface="Arial"/>
              <a:buChar char="•"/>
            </a:pPr>
            <a:r>
              <a:rPr lang="en-US" sz="2000" dirty="0" err="1" smtClean="0"/>
              <a:t>longpress</a:t>
            </a:r>
            <a:r>
              <a:rPr lang="en-US" sz="2000" dirty="0" smtClean="0"/>
              <a:t> (1.8+)</a:t>
            </a:r>
          </a:p>
          <a:p>
            <a:pPr marL="342900" indent="-342900">
              <a:buFont typeface="Arial"/>
              <a:buChar char="•"/>
            </a:pPr>
            <a:endParaRPr lang="en-US" sz="2000" dirty="0" smtClean="0"/>
          </a:p>
          <a:p>
            <a:endParaRPr lang="en-US" sz="2000" dirty="0"/>
          </a:p>
        </p:txBody>
      </p:sp>
      <p:sp>
        <p:nvSpPr>
          <p:cNvPr id="5" name="Content Placeholder 2"/>
          <p:cNvSpPr txBox="1">
            <a:spLocks/>
          </p:cNvSpPr>
          <p:nvPr/>
        </p:nvSpPr>
        <p:spPr bwMode="auto">
          <a:xfrm>
            <a:off x="47244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Event object properties:</a:t>
            </a:r>
          </a:p>
          <a:p>
            <a:pPr marL="342900" indent="-342900">
              <a:buFont typeface="Arial"/>
              <a:buChar char="•"/>
            </a:pPr>
            <a:r>
              <a:rPr lang="en-US" sz="2000" dirty="0" smtClean="0"/>
              <a:t>index</a:t>
            </a:r>
          </a:p>
          <a:p>
            <a:pPr marL="342900" indent="-342900">
              <a:buFont typeface="Arial"/>
              <a:buChar char="•"/>
            </a:pPr>
            <a:r>
              <a:rPr lang="en-US" sz="2000" dirty="0" smtClean="0"/>
              <a:t>row</a:t>
            </a:r>
          </a:p>
          <a:p>
            <a:pPr marL="342900" indent="-342900">
              <a:buFont typeface="Arial"/>
              <a:buChar char="•"/>
            </a:pPr>
            <a:r>
              <a:rPr lang="en-US" sz="2000" dirty="0" err="1" smtClean="0"/>
              <a:t>rowData</a:t>
            </a:r>
            <a:endParaRPr lang="en-US" sz="2000" dirty="0" smtClean="0"/>
          </a:p>
          <a:p>
            <a:pPr marL="342900" indent="-342900">
              <a:buFont typeface="Arial"/>
              <a:buChar char="•"/>
            </a:pPr>
            <a:r>
              <a:rPr lang="en-US" sz="2000" dirty="0" smtClean="0"/>
              <a:t>source</a:t>
            </a:r>
          </a:p>
          <a:p>
            <a:pPr marL="342900" indent="-342900">
              <a:buFont typeface="Arial"/>
              <a:buChar char="•"/>
            </a:pPr>
            <a:r>
              <a:rPr lang="en-US" sz="2000" dirty="0" smtClean="0"/>
              <a:t>section</a:t>
            </a:r>
          </a:p>
          <a:p>
            <a:pPr marL="342900" indent="-342900">
              <a:buFont typeface="Arial"/>
              <a:buChar char="•"/>
            </a:pPr>
            <a:r>
              <a:rPr lang="en-US" sz="2000" dirty="0" err="1" smtClean="0"/>
              <a:t>searchMode</a:t>
            </a:r>
            <a:endParaRPr lang="en-US" sz="2000" dirty="0" smtClean="0"/>
          </a:p>
          <a:p>
            <a:endParaRPr lang="en-US" sz="2000" dirty="0"/>
          </a:p>
        </p:txBody>
      </p:sp>
      <p:sp>
        <p:nvSpPr>
          <p:cNvPr id="9" name="TextBox 8"/>
          <p:cNvSpPr txBox="1"/>
          <p:nvPr/>
        </p:nvSpPr>
        <p:spPr>
          <a:xfrm>
            <a:off x="628953" y="5942000"/>
            <a:ext cx="7765142" cy="369332"/>
          </a:xfrm>
          <a:prstGeom prst="rect">
            <a:avLst/>
          </a:prstGeom>
          <a:noFill/>
        </p:spPr>
        <p:txBody>
          <a:bodyPr wrap="square" rtlCol="0">
            <a:spAutoFit/>
          </a:bodyPr>
          <a:lstStyle/>
          <a:p>
            <a:pPr algn="ctr"/>
            <a:r>
              <a:rPr lang="en-US" sz="1800" dirty="0" smtClean="0">
                <a:solidFill>
                  <a:srgbClr val="122956"/>
                </a:solidFill>
              </a:rPr>
              <a:t>Long-press delete for </a:t>
            </a:r>
            <a:r>
              <a:rPr lang="en-US" sz="1800" dirty="0" err="1" smtClean="0">
                <a:solidFill>
                  <a:srgbClr val="122956"/>
                </a:solidFill>
              </a:rPr>
              <a:t>iOS</a:t>
            </a:r>
            <a:r>
              <a:rPr lang="en-US" sz="1800" dirty="0" smtClean="0">
                <a:solidFill>
                  <a:srgbClr val="122956"/>
                </a:solidFill>
              </a:rPr>
              <a:t> &amp; Android – https://</a:t>
            </a:r>
            <a:r>
              <a:rPr lang="en-US" sz="1800" dirty="0" err="1" smtClean="0">
                <a:solidFill>
                  <a:srgbClr val="122956"/>
                </a:solidFill>
              </a:rPr>
              <a:t>gist.github.com</a:t>
            </a:r>
            <a:r>
              <a:rPr lang="en-US" sz="1800" dirty="0" smtClean="0">
                <a:solidFill>
                  <a:srgbClr val="122956"/>
                </a:solidFill>
              </a:rPr>
              <a:t>/1018107</a:t>
            </a:r>
            <a:endParaRPr lang="en-US" sz="1800" dirty="0">
              <a:solidFill>
                <a:srgbClr val="122956"/>
              </a:solidFill>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4253658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Extras</a:t>
            </a:r>
            <a:endParaRPr lang="en-US" dirty="0"/>
          </a:p>
        </p:txBody>
      </p:sp>
      <p:sp>
        <p:nvSpPr>
          <p:cNvPr id="3" name="Content Placeholder 2"/>
          <p:cNvSpPr>
            <a:spLocks noGrp="1"/>
          </p:cNvSpPr>
          <p:nvPr>
            <p:ph idx="1"/>
          </p:nvPr>
        </p:nvSpPr>
        <p:spPr/>
        <p:txBody>
          <a:bodyPr/>
          <a:lstStyle/>
          <a:p>
            <a:r>
              <a:rPr lang="en-US" dirty="0" smtClean="0"/>
              <a:t>Scroll Events - </a:t>
            </a:r>
            <a:r>
              <a:rPr lang="en-US" dirty="0" err="1" smtClean="0"/>
              <a:t>contentOffset</a:t>
            </a:r>
            <a:r>
              <a:rPr lang="en-US" dirty="0" smtClean="0"/>
              <a:t> (</a:t>
            </a:r>
            <a:r>
              <a:rPr lang="en-US" dirty="0" err="1" smtClean="0"/>
              <a:t>iOS</a:t>
            </a:r>
            <a:r>
              <a:rPr lang="en-US" dirty="0" smtClean="0"/>
              <a:t> only)</a:t>
            </a:r>
          </a:p>
          <a:p>
            <a:endParaRPr lang="en-US" dirty="0"/>
          </a:p>
          <a:p>
            <a:r>
              <a:rPr lang="en-US" dirty="0" smtClean="0"/>
              <a:t>Scroll Events – </a:t>
            </a:r>
            <a:r>
              <a:rPr lang="en-US" dirty="0" err="1" smtClean="0"/>
              <a:t>firstVisibleItem</a:t>
            </a:r>
            <a:r>
              <a:rPr lang="en-US" dirty="0" smtClean="0"/>
              <a:t>, </a:t>
            </a:r>
            <a:r>
              <a:rPr lang="en-US" dirty="0" err="1" smtClean="0"/>
              <a:t>visibleItemCount</a:t>
            </a:r>
            <a:r>
              <a:rPr lang="en-US" dirty="0" smtClean="0"/>
              <a:t>, </a:t>
            </a:r>
            <a:r>
              <a:rPr lang="en-US" dirty="0" err="1" smtClean="0"/>
              <a:t>totalItemCount</a:t>
            </a:r>
            <a:r>
              <a:rPr lang="en-US" dirty="0" smtClean="0"/>
              <a:t> (Android only)</a:t>
            </a:r>
          </a:p>
          <a:p>
            <a:endParaRPr lang="en-US" dirty="0"/>
          </a:p>
          <a:p>
            <a:r>
              <a:rPr lang="en-US" dirty="0" smtClean="0"/>
              <a:t>Dynamic scrolling Android workarounds</a:t>
            </a:r>
          </a:p>
          <a:p>
            <a:pPr lvl="1"/>
            <a:r>
              <a:rPr lang="en-US" dirty="0">
                <a:hlinkClick r:id="rId3"/>
              </a:rPr>
              <a:t>https://gist.github.com/</a:t>
            </a:r>
            <a:r>
              <a:rPr lang="en-US" dirty="0" smtClean="0">
                <a:hlinkClick r:id="rId3"/>
              </a:rPr>
              <a:t>903895</a:t>
            </a:r>
            <a:endParaRPr lang="en-US" dirty="0" smtClean="0"/>
          </a:p>
          <a:p>
            <a:pPr lvl="1"/>
            <a:r>
              <a:rPr lang="en-US" dirty="0">
                <a:hlinkClick r:id="rId4"/>
              </a:rPr>
              <a:t>https://gist.github.com/</a:t>
            </a:r>
            <a:r>
              <a:rPr lang="en-US" dirty="0" smtClean="0">
                <a:hlinkClick r:id="rId4"/>
              </a:rPr>
              <a:t>810391</a:t>
            </a:r>
            <a:endParaRPr lang="en-US" dirty="0"/>
          </a:p>
          <a:p>
            <a:pPr lvl="1"/>
            <a:endParaRPr lang="en-US" dirty="0" smtClean="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9599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table</a:t>
            </a:r>
          </a:p>
          <a:p>
            <a:pPr>
              <a:spcBef>
                <a:spcPts val="600"/>
              </a:spcBef>
              <a:buClrTx/>
              <a:buFontTx/>
              <a:buNone/>
            </a:pPr>
            <a:r>
              <a:rPr lang="en-US" dirty="0"/>
              <a:t>	</a:t>
            </a:r>
            <a:r>
              <a:rPr lang="en-US" dirty="0" smtClean="0"/>
              <a:t>- doesn’t fill entire viewport</a:t>
            </a:r>
          </a:p>
          <a:p>
            <a:pPr>
              <a:spcBef>
                <a:spcPts val="600"/>
              </a:spcBef>
              <a:buClrTx/>
              <a:buFontTx/>
              <a:buNone/>
            </a:pPr>
            <a:r>
              <a:rPr lang="en-US" dirty="0"/>
              <a:t>	</a:t>
            </a:r>
            <a:r>
              <a:rPr lang="en-US" dirty="0" smtClean="0"/>
              <a:t>- custom rows with backgrounds and child elements</a:t>
            </a:r>
          </a:p>
          <a:p>
            <a:pPr>
              <a:spcBef>
                <a:spcPts val="600"/>
              </a:spcBef>
              <a:buClrTx/>
              <a:buFontTx/>
              <a:buNone/>
            </a:pPr>
            <a:r>
              <a:rPr lang="en-US" dirty="0" smtClean="0"/>
              <a:t>	- table event listeners that react differently depending on </a:t>
            </a:r>
            <a:r>
              <a:rPr lang="en-US" smtClean="0"/>
              <a:t>which child element </a:t>
            </a:r>
            <a:r>
              <a:rPr lang="en-US" dirty="0" smtClean="0"/>
              <a:t>receives the event</a:t>
            </a:r>
            <a:endParaRPr lang="en-US" dirty="0"/>
          </a:p>
          <a:p>
            <a:pPr>
              <a:spcBef>
                <a:spcPts val="600"/>
              </a:spcBef>
              <a:buClrTx/>
              <a:buFontTx/>
              <a:buNone/>
            </a:pPr>
            <a:endParaRPr lang="en-US" dirty="0"/>
          </a:p>
          <a:p>
            <a:pPr>
              <a:spcBef>
                <a:spcPts val="600"/>
              </a:spcBef>
              <a:buClrTx/>
              <a:buFontTx/>
              <a:buNone/>
            </a:pPr>
            <a:r>
              <a:rPr lang="en-US" dirty="0" smtClean="0"/>
              <a:t>Demo and wiki URL</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679314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854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TableView Examples</a:t>
            </a:r>
          </a:p>
          <a:p>
            <a:endParaRPr lang="en-US" dirty="0"/>
          </a:p>
          <a:p>
            <a:r>
              <a:rPr lang="en-US" dirty="0" smtClean="0"/>
              <a:t>TableView</a:t>
            </a:r>
            <a:r>
              <a:rPr lang="en-US" dirty="0"/>
              <a:t> </a:t>
            </a:r>
            <a:r>
              <a:rPr lang="en-US" dirty="0" smtClean="0"/>
              <a:t>Basics and Beyond</a:t>
            </a:r>
          </a:p>
          <a:p>
            <a:endParaRPr lang="en-US" dirty="0"/>
          </a:p>
          <a:p>
            <a:r>
              <a:rPr lang="en-US" dirty="0" smtClean="0"/>
              <a:t>Headers, Footers, and Sections</a:t>
            </a:r>
          </a:p>
          <a:p>
            <a:endParaRPr lang="en-US" dirty="0"/>
          </a:p>
          <a:p>
            <a:r>
              <a:rPr lang="en-US" dirty="0" smtClean="0"/>
              <a:t>Events and Extras</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shot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4" y="1390316"/>
            <a:ext cx="3048000" cy="4381500"/>
          </a:xfrm>
          <a:prstGeom prst="rect">
            <a:avLst/>
          </a:prstGeom>
        </p:spPr>
      </p:pic>
      <p:sp>
        <p:nvSpPr>
          <p:cNvPr id="2" name="Title 1"/>
          <p:cNvSpPr>
            <a:spLocks noGrp="1"/>
          </p:cNvSpPr>
          <p:nvPr>
            <p:ph type="title"/>
          </p:nvPr>
        </p:nvSpPr>
        <p:spPr/>
        <p:txBody>
          <a:bodyPr/>
          <a:lstStyle/>
          <a:p>
            <a:r>
              <a:rPr lang="en-US" dirty="0" smtClean="0"/>
              <a:t>Examples</a:t>
            </a:r>
            <a:endParaRPr lang="en-US" dirty="0"/>
          </a:p>
        </p:txBody>
      </p:sp>
      <p:pic>
        <p:nvPicPr>
          <p:cNvPr id="3" name="Picture 2" descr="Screenshot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906" y="1390316"/>
            <a:ext cx="3048000" cy="4381500"/>
          </a:xfrm>
          <a:prstGeom prst="rect">
            <a:avLst/>
          </a:prstGeom>
        </p:spPr>
      </p:pic>
      <p:pic>
        <p:nvPicPr>
          <p:cNvPr id="9" name="Picture 8" descr="Screenshot_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338" y="1390315"/>
            <a:ext cx="3048000" cy="4381501"/>
          </a:xfrm>
          <a:prstGeom prst="rect">
            <a:avLst/>
          </a:prstGeom>
        </p:spPr>
      </p:pic>
      <p:pic>
        <p:nvPicPr>
          <p:cNvPr id="10" name="Picture 9" descr="Screenshot_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770" y="1390316"/>
            <a:ext cx="3048000" cy="4381500"/>
          </a:xfrm>
          <a:prstGeom prst="rect">
            <a:avLst/>
          </a:prstGeom>
        </p:spPr>
      </p:pic>
      <p:pic>
        <p:nvPicPr>
          <p:cNvPr id="11" name="Picture 10" descr="Screenshot_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3202" y="1390315"/>
            <a:ext cx="3048000" cy="4381500"/>
          </a:xfrm>
          <a:prstGeom prst="rect">
            <a:avLst/>
          </a:prstGeom>
        </p:spPr>
      </p:pic>
      <p:pic>
        <p:nvPicPr>
          <p:cNvPr id="12" name="Picture 11" descr="Screenshot_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9634" y="1390316"/>
            <a:ext cx="3048000" cy="4381500"/>
          </a:xfrm>
          <a:prstGeom prst="rect">
            <a:avLst/>
          </a:prstGeom>
        </p:spPr>
      </p:pic>
      <p:pic>
        <p:nvPicPr>
          <p:cNvPr id="13" name="Picture 12" descr="Screenshot_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6063" y="1390316"/>
            <a:ext cx="3048000" cy="4381500"/>
          </a:xfrm>
          <a:prstGeom prst="rect">
            <a:avLst/>
          </a:prstGeom>
        </p:spPr>
      </p:pic>
      <p:pic>
        <p:nvPicPr>
          <p:cNvPr id="14" name="Picture 36" descr="tv_advert.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830487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xit" presetSubtype="0" fill="hold" nodeType="with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xit" presetSubtype="0" fill="hold" nodeType="withEffect">
                                  <p:stCondLst>
                                    <p:cond delay="0"/>
                                  </p:stCondLst>
                                  <p:childTnLst>
                                    <p:animEffect transition="out" filter="dissolv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xit" presetSubtype="0" fill="hold"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par>
                                <p:cTn id="37" presetID="9" presetClass="exit" presetSubtype="0" fill="hold" nodeType="withEffect">
                                  <p:stCondLst>
                                    <p:cond delay="0"/>
                                  </p:stCondLst>
                                  <p:childTnLst>
                                    <p:animEffect transition="out" filter="dissolv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par>
                                <p:cTn id="45" presetID="9" presetClass="exit" presetSubtype="0" fill="hold"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xit" presetSubtype="0" fill="hold" nodeType="withEffect">
                                  <p:stCondLst>
                                    <p:cond delay="0"/>
                                  </p:stCondLst>
                                  <p:childTnLst>
                                    <p:animEffect transition="out" filter="dissolv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TableView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table = </a:t>
            </a:r>
            <a:r>
              <a:rPr lang="en-US" sz="2000" dirty="0" err="1" smtClean="0">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endParaRPr lang="en-US" dirty="0" smtClean="0"/>
          </a:p>
          <a:p>
            <a:r>
              <a:rPr lang="en-US" dirty="0" smtClean="0"/>
              <a:t>Key table properties:</a:t>
            </a:r>
          </a:p>
          <a:p>
            <a:pPr marL="800100" lvl="1" indent="-342900">
              <a:buFont typeface="Arial"/>
              <a:buChar char="•"/>
            </a:pPr>
            <a:r>
              <a:rPr lang="en-US" dirty="0" smtClean="0"/>
              <a:t>height / width</a:t>
            </a:r>
          </a:p>
          <a:p>
            <a:pPr marL="800100" lvl="1" indent="-342900">
              <a:buFont typeface="Arial"/>
              <a:buChar char="•"/>
            </a:pPr>
            <a:r>
              <a:rPr lang="en-US" dirty="0" smtClean="0"/>
              <a:t>top / left</a:t>
            </a:r>
          </a:p>
          <a:p>
            <a:pPr marL="800100" lvl="1" indent="-342900">
              <a:buFont typeface="Arial"/>
              <a:buChar char="•"/>
            </a:pPr>
            <a:r>
              <a:rPr lang="en-US" dirty="0" err="1" smtClean="0"/>
              <a:t>backgroundColor</a:t>
            </a:r>
            <a:r>
              <a:rPr lang="en-US" dirty="0" smtClean="0"/>
              <a:t> / </a:t>
            </a:r>
            <a:r>
              <a:rPr lang="en-US" dirty="0" err="1" smtClean="0"/>
              <a:t>backgroundImage</a:t>
            </a:r>
            <a:endParaRPr lang="en-US" dirty="0" smtClean="0"/>
          </a:p>
          <a:p>
            <a:pPr marL="800100" lvl="1" indent="-342900">
              <a:buFont typeface="Arial"/>
              <a:buChar char="•"/>
            </a:pPr>
            <a:r>
              <a:rPr lang="en-US" dirty="0" err="1" smtClean="0"/>
              <a:t>rowHeight</a:t>
            </a:r>
            <a:r>
              <a:rPr lang="en-US" dirty="0" smtClean="0"/>
              <a:t> / </a:t>
            </a:r>
            <a:r>
              <a:rPr lang="en-US" dirty="0" err="1" smtClean="0"/>
              <a:t>minRowHeight</a:t>
            </a:r>
            <a:r>
              <a:rPr lang="en-US" dirty="0" smtClean="0"/>
              <a:t> / </a:t>
            </a:r>
            <a:r>
              <a:rPr lang="en-US" dirty="0" err="1" smtClean="0"/>
              <a:t>maxRowHeight</a:t>
            </a:r>
            <a:endParaRPr lang="en-US" dirty="0" smtClean="0"/>
          </a:p>
          <a:p>
            <a:pPr marL="800100" lvl="1" indent="-342900">
              <a:buFont typeface="Arial"/>
              <a:buChar char="•"/>
            </a:pPr>
            <a:r>
              <a:rPr lang="en-US" dirty="0" err="1" smtClean="0"/>
              <a:t>headerTitle</a:t>
            </a:r>
            <a:r>
              <a:rPr lang="en-US" dirty="0" smtClean="0"/>
              <a:t> / </a:t>
            </a:r>
            <a:r>
              <a:rPr lang="en-US" dirty="0" err="1" smtClean="0"/>
              <a:t>headerView</a:t>
            </a:r>
            <a:endParaRPr lang="en-US" dirty="0" smtClean="0"/>
          </a:p>
          <a:p>
            <a:pPr marL="800100" lvl="1" indent="-342900">
              <a:buFont typeface="Arial"/>
              <a:buChar char="•"/>
            </a:pPr>
            <a:r>
              <a:rPr lang="en-US" dirty="0" err="1" smtClean="0"/>
              <a:t>footerTitle</a:t>
            </a:r>
            <a:r>
              <a:rPr lang="en-US" dirty="0" smtClean="0"/>
              <a:t> / </a:t>
            </a:r>
            <a:r>
              <a:rPr lang="en-US" dirty="0" err="1" smtClean="0"/>
              <a:t>footerView</a:t>
            </a:r>
            <a:endParaRPr lang="en-US" dirty="0" smtClean="0"/>
          </a:p>
          <a:p>
            <a:pPr marL="800100" lvl="1" indent="-342900">
              <a:buFont typeface="Arial"/>
              <a:buChar char="•"/>
            </a:pPr>
            <a:r>
              <a:rPr lang="en-US" dirty="0" smtClean="0"/>
              <a:t>scrollable</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73017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Rows with Anonymous Objects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Courier"/>
                <a:cs typeface="Courier"/>
              </a:rPr>
              <a:t>var</a:t>
            </a:r>
            <a:r>
              <a:rPr lang="en-US" sz="2000" dirty="0">
                <a:latin typeface="Courier"/>
                <a:cs typeface="Courier"/>
              </a:rPr>
              <a:t> </a:t>
            </a:r>
            <a:r>
              <a:rPr lang="en-US" sz="2000" dirty="0" err="1">
                <a:latin typeface="Courier"/>
                <a:cs typeface="Courier"/>
              </a:rPr>
              <a:t>tbl_data</a:t>
            </a:r>
            <a:r>
              <a:rPr lang="en-US" sz="2000" dirty="0">
                <a:latin typeface="Courier"/>
                <a:cs typeface="Courier"/>
              </a:rPr>
              <a:t> = [{</a:t>
            </a:r>
            <a:r>
              <a:rPr lang="en-US" sz="2000" dirty="0" err="1">
                <a:latin typeface="Courier"/>
                <a:cs typeface="Courier"/>
              </a:rPr>
              <a:t>title:'Row</a:t>
            </a:r>
            <a:r>
              <a:rPr lang="en-US" sz="2000" dirty="0">
                <a:latin typeface="Courier"/>
                <a:cs typeface="Courier"/>
              </a:rPr>
              <a:t> 1'}, {</a:t>
            </a:r>
            <a:r>
              <a:rPr lang="en-US" sz="2000" dirty="0" err="1">
                <a:latin typeface="Courier"/>
                <a:cs typeface="Courier"/>
              </a:rPr>
              <a:t>title:'Row</a:t>
            </a:r>
            <a:r>
              <a:rPr lang="en-US" sz="2000" dirty="0">
                <a:latin typeface="Courier"/>
                <a:cs typeface="Courier"/>
              </a:rPr>
              <a:t> 2'}]</a:t>
            </a:r>
            <a:r>
              <a:rPr lang="en-US" sz="2000" dirty="0" smtClean="0">
                <a:latin typeface="Courier"/>
                <a:cs typeface="Courier"/>
              </a:rPr>
              <a:t>;</a:t>
            </a:r>
          </a:p>
          <a:p>
            <a:pPr>
              <a:spcBef>
                <a:spcPts val="600"/>
              </a:spcBef>
              <a:buClrTx/>
              <a:buFontTx/>
              <a:buNone/>
            </a:pPr>
            <a:r>
              <a:rPr lang="en-US" sz="2000" dirty="0" err="1" smtClean="0">
                <a:latin typeface="Courier"/>
                <a:cs typeface="Courier"/>
              </a:rPr>
              <a:t>var</a:t>
            </a:r>
            <a:r>
              <a:rPr lang="en-US" sz="2000" dirty="0" smtClean="0">
                <a:latin typeface="Courier"/>
                <a:cs typeface="Courier"/>
              </a:rPr>
              <a:t> </a:t>
            </a:r>
            <a:r>
              <a:rPr lang="en-US" sz="2000" dirty="0">
                <a:latin typeface="Courier"/>
                <a:cs typeface="Courier"/>
              </a:rPr>
              <a:t>table = </a:t>
            </a:r>
            <a:r>
              <a:rPr lang="en-US" sz="2000" dirty="0" err="1" smtClean="0">
                <a:latin typeface="Courier"/>
                <a:cs typeface="Courier"/>
              </a:rPr>
              <a:t>Titanium.UI.createTableView</a:t>
            </a:r>
            <a:r>
              <a:rPr lang="en-US" sz="2000" dirty="0">
                <a:latin typeface="Courier"/>
                <a:cs typeface="Courier"/>
              </a:rPr>
              <a:t>({</a:t>
            </a:r>
          </a:p>
          <a:p>
            <a:pPr>
              <a:spcBef>
                <a:spcPts val="600"/>
              </a:spcBef>
              <a:buClrTx/>
              <a:buFontTx/>
              <a:buNone/>
            </a:pPr>
            <a:r>
              <a:rPr lang="en-US" sz="2000" dirty="0">
                <a:latin typeface="Courier"/>
                <a:cs typeface="Courier"/>
              </a:rPr>
              <a:t>	</a:t>
            </a:r>
            <a:r>
              <a:rPr lang="en-US" sz="2000" dirty="0" err="1">
                <a:latin typeface="Courier"/>
                <a:cs typeface="Courier"/>
              </a:rPr>
              <a:t>data:tbl_data</a:t>
            </a:r>
            <a:endParaRPr lang="en-US" sz="2000" dirty="0">
              <a:latin typeface="Courier"/>
              <a:cs typeface="Courier"/>
            </a:endParaRPr>
          </a:p>
          <a:p>
            <a:pPr>
              <a:spcBef>
                <a:spcPts val="600"/>
              </a:spcBef>
              <a:buClrTx/>
              <a:buFontTx/>
              <a:buNone/>
            </a:pPr>
            <a:r>
              <a:rPr lang="en-US" sz="2000" dirty="0">
                <a:latin typeface="Courier"/>
                <a:cs typeface="Courier"/>
              </a:rPr>
              <a:t>});</a:t>
            </a:r>
          </a:p>
          <a:p>
            <a:endParaRPr lang="en-US" sz="2000" dirty="0" smtClean="0">
              <a:latin typeface="Courier"/>
              <a:cs typeface="Courier"/>
            </a:endParaRPr>
          </a:p>
          <a:p>
            <a:r>
              <a:rPr lang="en-US" sz="2000" dirty="0" smtClean="0">
                <a:latin typeface="Courier"/>
                <a:cs typeface="Courier"/>
              </a:rPr>
              <a:t>// alternatively</a:t>
            </a:r>
          </a:p>
          <a:p>
            <a:r>
              <a:rPr lang="en-US" sz="2000" dirty="0" err="1" smtClean="0">
                <a:latin typeface="Courier"/>
                <a:cs typeface="Courier"/>
              </a:rPr>
              <a:t>table.setData</a:t>
            </a:r>
            <a:r>
              <a:rPr lang="en-US" sz="2000" dirty="0" smtClean="0">
                <a:latin typeface="Courier"/>
                <a:cs typeface="Courier"/>
              </a:rPr>
              <a:t>(</a:t>
            </a:r>
            <a:r>
              <a:rPr lang="en-US" sz="2000" dirty="0" err="1" smtClean="0">
                <a:latin typeface="Courier"/>
                <a:cs typeface="Courier"/>
              </a:rPr>
              <a:t>tbl_data</a:t>
            </a:r>
            <a:r>
              <a:rPr lang="en-US" sz="2000" dirty="0" smtClean="0">
                <a:latin typeface="Courier"/>
                <a:cs typeface="Courier"/>
              </a:rPr>
              <a:t>);</a:t>
            </a:r>
            <a:endParaRPr lang="en-US" sz="2000" dirty="0">
              <a:latin typeface="Courier"/>
              <a:cs typeface="Courier"/>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425446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r>
              <a:rPr lang="en-US" dirty="0" smtClean="0"/>
              <a:t> Object</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row = </a:t>
            </a:r>
            <a:r>
              <a:rPr lang="en-US" sz="2000" dirty="0" err="1" smtClean="0">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smtClean="0"/>
          </a:p>
          <a:p>
            <a:r>
              <a:rPr lang="en-US" dirty="0" smtClean="0"/>
              <a:t>Key properties:</a:t>
            </a:r>
          </a:p>
          <a:p>
            <a:pPr marL="800100" lvl="1" indent="-342900">
              <a:buFont typeface="Arial"/>
              <a:buChar char="•"/>
            </a:pPr>
            <a:r>
              <a:rPr lang="en-US" dirty="0" smtClean="0"/>
              <a:t>title</a:t>
            </a:r>
          </a:p>
          <a:p>
            <a:pPr marL="800100" lvl="1" indent="-342900">
              <a:buFont typeface="Arial"/>
              <a:buChar char="•"/>
            </a:pPr>
            <a:r>
              <a:rPr lang="en-US" dirty="0" smtClean="0"/>
              <a:t>height / width / top / left</a:t>
            </a:r>
          </a:p>
          <a:p>
            <a:pPr marL="800100" lvl="1" indent="-342900">
              <a:buFont typeface="Arial"/>
              <a:buChar char="•"/>
            </a:pPr>
            <a:r>
              <a:rPr lang="en-US" dirty="0" smtClean="0"/>
              <a:t>color / </a:t>
            </a:r>
            <a:r>
              <a:rPr lang="en-US" dirty="0" err="1" smtClean="0"/>
              <a:t>backgroundColor</a:t>
            </a:r>
            <a:endParaRPr lang="en-US" dirty="0" smtClean="0"/>
          </a:p>
          <a:p>
            <a:pPr marL="800100" lvl="1" indent="-342900">
              <a:buFont typeface="Arial"/>
              <a:buChar char="•"/>
            </a:pPr>
            <a:r>
              <a:rPr lang="en-US" dirty="0" err="1" smtClean="0"/>
              <a:t>leftImage</a:t>
            </a:r>
            <a:r>
              <a:rPr lang="en-US" dirty="0" smtClean="0"/>
              <a:t> / </a:t>
            </a:r>
            <a:r>
              <a:rPr lang="en-US" dirty="0" err="1" smtClean="0"/>
              <a:t>rightImage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8973"/>
          <a:stretch>
            <a:fillRect/>
          </a:stretch>
        </p:blipFill>
        <p:spPr bwMode="auto">
          <a:xfrm>
            <a:off x="5486400" y="3657600"/>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4029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Indicators</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r>
              <a:rPr lang="en-US" dirty="0" err="1" smtClean="0"/>
              <a:t>hasChild</a:t>
            </a:r>
            <a:endParaRPr lang="en-US" dirty="0" smtClean="0"/>
          </a:p>
          <a:p>
            <a:pPr algn="ctr"/>
            <a:endParaRPr lang="en-US" dirty="0"/>
          </a:p>
          <a:p>
            <a:pPr algn="ctr"/>
            <a:r>
              <a:rPr lang="en-US" dirty="0" err="1" smtClean="0"/>
              <a:t>hasDetail</a:t>
            </a:r>
            <a:endParaRPr lang="en-US" dirty="0" smtClean="0"/>
          </a:p>
          <a:p>
            <a:pPr algn="ctr"/>
            <a:endParaRPr lang="en-US" dirty="0"/>
          </a:p>
          <a:p>
            <a:pPr algn="ctr"/>
            <a:r>
              <a:rPr lang="en-US" dirty="0" err="1" smtClean="0"/>
              <a:t>hasCheck</a:t>
            </a:r>
            <a:endParaRPr lang="en-US" dirty="0"/>
          </a:p>
        </p:txBody>
      </p:sp>
      <p:pic>
        <p:nvPicPr>
          <p:cNvPr id="4" name="Picture 3" descr="Screen shot 2011-06-03 at 2.17.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84" y="2053395"/>
            <a:ext cx="2968124" cy="2407770"/>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b="48973"/>
          <a:stretch>
            <a:fillRect/>
          </a:stretch>
        </p:blipFill>
        <p:spPr bwMode="auto">
          <a:xfrm>
            <a:off x="5914176" y="2053395"/>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8"/>
          <p:cNvSpPr>
            <a:spLocks noChangeShapeType="1"/>
          </p:cNvSpPr>
          <p:nvPr/>
        </p:nvSpPr>
        <p:spPr bwMode="auto">
          <a:xfrm flipH="1" flipV="1">
            <a:off x="5283283" y="2552700"/>
            <a:ext cx="3272505" cy="37498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8"/>
          <p:cNvSpPr>
            <a:spLocks noChangeShapeType="1"/>
          </p:cNvSpPr>
          <p:nvPr/>
        </p:nvSpPr>
        <p:spPr bwMode="auto">
          <a:xfrm flipH="1">
            <a:off x="5301985" y="3381542"/>
            <a:ext cx="3039909"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8"/>
          <p:cNvSpPr>
            <a:spLocks noChangeShapeType="1"/>
          </p:cNvSpPr>
          <p:nvPr/>
        </p:nvSpPr>
        <p:spPr bwMode="auto">
          <a:xfrm flipH="1">
            <a:off x="5283282" y="3689684"/>
            <a:ext cx="3165559" cy="55696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8"/>
          <p:cNvSpPr>
            <a:spLocks noChangeShapeType="1"/>
          </p:cNvSpPr>
          <p:nvPr/>
        </p:nvSpPr>
        <p:spPr bwMode="auto">
          <a:xfrm flipV="1">
            <a:off x="3128211" y="2552700"/>
            <a:ext cx="761998" cy="147721"/>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8"/>
          <p:cNvSpPr>
            <a:spLocks noChangeShapeType="1"/>
          </p:cNvSpPr>
          <p:nvPr/>
        </p:nvSpPr>
        <p:spPr bwMode="auto">
          <a:xfrm>
            <a:off x="3128211" y="3796632"/>
            <a:ext cx="655051" cy="45002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4495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Table and Row Properties</a:t>
            </a:r>
            <a:endParaRPr lang="en-US" dirty="0"/>
          </a:p>
        </p:txBody>
      </p:sp>
      <p:pic>
        <p:nvPicPr>
          <p:cNvPr id="4" name="Picture 3" descr="Screenshot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58" y="1915955"/>
            <a:ext cx="3048000" cy="4381500"/>
          </a:xfrm>
          <a:prstGeom prst="rect">
            <a:avLst/>
          </a:prstGeom>
        </p:spPr>
      </p:pic>
      <p:sp>
        <p:nvSpPr>
          <p:cNvPr id="6" name="Line 8"/>
          <p:cNvSpPr>
            <a:spLocks noChangeShapeType="1"/>
          </p:cNvSpPr>
          <p:nvPr/>
        </p:nvSpPr>
        <p:spPr bwMode="auto">
          <a:xfrm flipH="1">
            <a:off x="2409068" y="3569557"/>
            <a:ext cx="745874"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Rectangle 3"/>
          <p:cNvSpPr>
            <a:spLocks/>
          </p:cNvSpPr>
          <p:nvPr/>
        </p:nvSpPr>
        <p:spPr bwMode="auto">
          <a:xfrm>
            <a:off x="52913" y="333872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leftImage</a:t>
            </a:r>
            <a:endParaRPr lang="en-US" sz="1800" dirty="0">
              <a:solidFill>
                <a:schemeClr val="bg1"/>
              </a:solidFill>
              <a:cs typeface="Trebuchet MS" charset="0"/>
            </a:endParaRPr>
          </a:p>
        </p:txBody>
      </p:sp>
      <p:sp>
        <p:nvSpPr>
          <p:cNvPr id="8" name="Line 8"/>
          <p:cNvSpPr>
            <a:spLocks noChangeShapeType="1"/>
          </p:cNvSpPr>
          <p:nvPr/>
        </p:nvSpPr>
        <p:spPr bwMode="auto">
          <a:xfrm>
            <a:off x="5842051" y="3569557"/>
            <a:ext cx="850315"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435887" y="3338725"/>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rightImage</a:t>
            </a:r>
            <a:endParaRPr lang="en-US" sz="1800" dirty="0">
              <a:solidFill>
                <a:schemeClr val="bg1"/>
              </a:solidFill>
              <a:cs typeface="Trebuchet MS" charset="0"/>
            </a:endParaRPr>
          </a:p>
        </p:txBody>
      </p:sp>
      <p:sp>
        <p:nvSpPr>
          <p:cNvPr id="14" name="Line 8"/>
          <p:cNvSpPr>
            <a:spLocks noChangeShapeType="1"/>
          </p:cNvSpPr>
          <p:nvPr/>
        </p:nvSpPr>
        <p:spPr bwMode="auto">
          <a:xfrm flipH="1">
            <a:off x="2438150" y="2732469"/>
            <a:ext cx="663320" cy="0"/>
          </a:xfrm>
          <a:prstGeom prst="line">
            <a:avLst/>
          </a:prstGeom>
          <a:noFill/>
          <a:ln w="38100">
            <a:solidFill>
              <a:srgbClr val="9C030B"/>
            </a:solidFill>
            <a:round/>
            <a:headEnd type="non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Rectangle 3"/>
          <p:cNvSpPr>
            <a:spLocks/>
          </p:cNvSpPr>
          <p:nvPr/>
        </p:nvSpPr>
        <p:spPr bwMode="auto">
          <a:xfrm>
            <a:off x="81995" y="2501637"/>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Table: top</a:t>
            </a:r>
            <a:endParaRPr lang="en-US" sz="1800" dirty="0">
              <a:solidFill>
                <a:schemeClr val="bg1"/>
              </a:solidFill>
              <a:cs typeface="Trebuchet MS" charset="0"/>
            </a:endParaRPr>
          </a:p>
        </p:txBody>
      </p:sp>
      <p:cxnSp>
        <p:nvCxnSpPr>
          <p:cNvPr id="17" name="Straight Arrow Connector 16"/>
          <p:cNvCxnSpPr/>
          <p:nvPr/>
        </p:nvCxnSpPr>
        <p:spPr>
          <a:xfrm>
            <a:off x="3101470" y="2341247"/>
            <a:ext cx="0" cy="7865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1" name="Line 8"/>
          <p:cNvSpPr>
            <a:spLocks noChangeShapeType="1"/>
          </p:cNvSpPr>
          <p:nvPr/>
        </p:nvSpPr>
        <p:spPr bwMode="auto">
          <a:xfrm flipV="1">
            <a:off x="4724401" y="2149080"/>
            <a:ext cx="1967966" cy="1051319"/>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Rectangle 3"/>
          <p:cNvSpPr>
            <a:spLocks/>
          </p:cNvSpPr>
          <p:nvPr/>
        </p:nvSpPr>
        <p:spPr bwMode="auto">
          <a:xfrm>
            <a:off x="6435887" y="1918251"/>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23" name="Line 8"/>
          <p:cNvSpPr>
            <a:spLocks noChangeShapeType="1"/>
          </p:cNvSpPr>
          <p:nvPr/>
        </p:nvSpPr>
        <p:spPr bwMode="auto">
          <a:xfrm flipH="1" flipV="1">
            <a:off x="2590800" y="4343400"/>
            <a:ext cx="564142" cy="53839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Rectangle 3"/>
          <p:cNvSpPr>
            <a:spLocks/>
          </p:cNvSpPr>
          <p:nvPr/>
        </p:nvSpPr>
        <p:spPr bwMode="auto">
          <a:xfrm>
            <a:off x="52913" y="4192303"/>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3" name="TextBox 2"/>
          <p:cNvSpPr txBox="1"/>
          <p:nvPr/>
        </p:nvSpPr>
        <p:spPr>
          <a:xfrm>
            <a:off x="6373246" y="4187915"/>
            <a:ext cx="2313554" cy="369332"/>
          </a:xfrm>
          <a:prstGeom prst="rect">
            <a:avLst/>
          </a:prstGeom>
          <a:noFill/>
        </p:spPr>
        <p:txBody>
          <a:bodyPr wrap="none" rtlCol="0">
            <a:spAutoFit/>
          </a:bodyPr>
          <a:lstStyle/>
          <a:p>
            <a:r>
              <a:rPr lang="en-US" sz="1800" dirty="0" smtClean="0"/>
              <a:t>(Row text via labels)</a:t>
            </a:r>
            <a:endParaRPr lang="en-US" sz="1800" dirty="0"/>
          </a:p>
        </p:txBody>
      </p:sp>
      <p:sp>
        <p:nvSpPr>
          <p:cNvPr id="1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34175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r>
              <a:rPr lang="en-US" dirty="0" smtClean="0"/>
              <a:t>Add labels, views, images to your rows</a:t>
            </a:r>
          </a:p>
          <a:p>
            <a:endParaRPr lang="en-US" dirty="0"/>
          </a:p>
          <a:p>
            <a:r>
              <a:rPr lang="en-US" dirty="0" smtClean="0"/>
              <a:t>Positioning: relative to top-left of row</a:t>
            </a:r>
          </a:p>
          <a:p>
            <a:endParaRPr lang="en-US" dirty="0"/>
          </a:p>
          <a:p>
            <a:r>
              <a:rPr lang="en-US" dirty="0" smtClean="0"/>
              <a:t>Elements </a:t>
            </a:r>
            <a:r>
              <a:rPr lang="en-US" dirty="0"/>
              <a:t>a</a:t>
            </a:r>
            <a:r>
              <a:rPr lang="en-US" dirty="0" smtClean="0"/>
              <a:t>ccessible via children[]</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062" y="1831474"/>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6201623" y="1732842"/>
            <a:ext cx="2585751" cy="2000957"/>
            <a:chOff x="6201623" y="1732842"/>
            <a:chExt cx="2585751" cy="2000957"/>
          </a:xfrm>
        </p:grpSpPr>
        <p:sp>
          <p:nvSpPr>
            <p:cNvPr id="7" name="Line 8"/>
            <p:cNvSpPr>
              <a:spLocks noChangeShapeType="1"/>
            </p:cNvSpPr>
            <p:nvPr/>
          </p:nvSpPr>
          <p:spPr bwMode="auto">
            <a:xfrm flipV="1">
              <a:off x="6902599" y="2182232"/>
              <a:ext cx="593848" cy="103713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201623" y="1732842"/>
              <a:ext cx="2585751" cy="461665"/>
            </a:xfrm>
            <a:prstGeom prst="rect">
              <a:avLst/>
            </a:prstGeom>
            <a:solidFill>
              <a:srgbClr val="9C030B"/>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Labels</a:t>
              </a:r>
              <a:endParaRPr lang="en-US" sz="1800" dirty="0">
                <a:solidFill>
                  <a:schemeClr val="bg1"/>
                </a:solidFill>
                <a:cs typeface="Trebuchet MS" charset="0"/>
              </a:endParaRPr>
            </a:p>
          </p:txBody>
        </p:sp>
        <p:sp>
          <p:nvSpPr>
            <p:cNvPr id="10" name="Line 8"/>
            <p:cNvSpPr>
              <a:spLocks noChangeShapeType="1"/>
            </p:cNvSpPr>
            <p:nvPr/>
          </p:nvSpPr>
          <p:spPr bwMode="auto">
            <a:xfrm flipV="1">
              <a:off x="7315200" y="2194506"/>
              <a:ext cx="181247" cy="1539293"/>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8"/>
            <p:cNvSpPr>
              <a:spLocks noChangeShapeType="1"/>
            </p:cNvSpPr>
            <p:nvPr/>
          </p:nvSpPr>
          <p:spPr bwMode="auto">
            <a:xfrm flipH="1" flipV="1">
              <a:off x="7496447" y="2194507"/>
              <a:ext cx="197274" cy="130692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 name="Group 13"/>
          <p:cNvGrpSpPr/>
          <p:nvPr/>
        </p:nvGrpSpPr>
        <p:grpSpPr>
          <a:xfrm>
            <a:off x="3180035" y="3612394"/>
            <a:ext cx="3601764" cy="1073656"/>
            <a:chOff x="3180035" y="3612394"/>
            <a:chExt cx="3601764" cy="1073656"/>
          </a:xfrm>
        </p:grpSpPr>
        <p:sp>
          <p:nvSpPr>
            <p:cNvPr id="6" name="Rectangle 3"/>
            <p:cNvSpPr>
              <a:spLocks/>
            </p:cNvSpPr>
            <p:nvPr/>
          </p:nvSpPr>
          <p:spPr bwMode="auto">
            <a:xfrm>
              <a:off x="3180035" y="422438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err="1" smtClean="0">
                  <a:solidFill>
                    <a:schemeClr val="bg1"/>
                  </a:solidFill>
                  <a:cs typeface="Trebuchet MS" charset="0"/>
                </a:rPr>
                <a:t>ImageViews</a:t>
              </a:r>
              <a:endParaRPr lang="en-US" sz="1800" dirty="0">
                <a:solidFill>
                  <a:schemeClr val="bg1"/>
                </a:solidFill>
                <a:cs typeface="Trebuchet MS" charset="0"/>
              </a:endParaRPr>
            </a:p>
          </p:txBody>
        </p:sp>
        <p:sp>
          <p:nvSpPr>
            <p:cNvPr id="12" name="Line 8"/>
            <p:cNvSpPr>
              <a:spLocks noChangeShapeType="1"/>
            </p:cNvSpPr>
            <p:nvPr/>
          </p:nvSpPr>
          <p:spPr bwMode="auto">
            <a:xfrm flipH="1">
              <a:off x="5799220" y="3612394"/>
              <a:ext cx="612213" cy="84282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8"/>
            <p:cNvSpPr>
              <a:spLocks noChangeShapeType="1"/>
            </p:cNvSpPr>
            <p:nvPr/>
          </p:nvSpPr>
          <p:spPr bwMode="auto">
            <a:xfrm flipH="1">
              <a:off x="5791329" y="3886200"/>
              <a:ext cx="990470" cy="57347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95778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9" presetClass="exit" presetSubtype="0" fill="hold" nodeType="withEffect">
                                  <p:stCondLst>
                                    <p:cond delay="0"/>
                                  </p:stCondLst>
                                  <p:childTnLst>
                                    <p:animEffect transition="out" filter="dissolv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3006</TotalTime>
  <Words>972</Words>
  <Application>Microsoft Macintosh PowerPoint</Application>
  <PresentationFormat>On-screen Show (4:3)</PresentationFormat>
  <Paragraphs>250</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Theme</vt:lpstr>
      <vt:lpstr>PowerPoint Presentation</vt:lpstr>
      <vt:lpstr>Agenda</vt:lpstr>
      <vt:lpstr>Examples</vt:lpstr>
      <vt:lpstr>Basic TableView</vt:lpstr>
      <vt:lpstr>Table Rows with Anonymous Objects</vt:lpstr>
      <vt:lpstr>TableViewRow Object</vt:lpstr>
      <vt:lpstr>Row Indicators</vt:lpstr>
      <vt:lpstr>Basic Table and Row Properties</vt:lpstr>
      <vt:lpstr>Custom Table Rows</vt:lpstr>
      <vt:lpstr>Headers and Footers</vt:lpstr>
      <vt:lpstr>Table Sections</vt:lpstr>
      <vt:lpstr>Table Searching</vt:lpstr>
      <vt:lpstr>iOS Only Features</vt:lpstr>
      <vt:lpstr>Table events</vt:lpstr>
      <vt:lpstr>Event Extras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128</cp:revision>
  <dcterms:created xsi:type="dcterms:W3CDTF">2010-12-08T19:18:01Z</dcterms:created>
  <dcterms:modified xsi:type="dcterms:W3CDTF">2012-01-05T17:05:00Z</dcterms:modified>
</cp:coreProperties>
</file>