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8"/>
  </p:notesMasterIdLst>
  <p:sldIdLst>
    <p:sldId id="256" r:id="rId2"/>
    <p:sldId id="258" r:id="rId3"/>
    <p:sldId id="327" r:id="rId4"/>
    <p:sldId id="329" r:id="rId5"/>
    <p:sldId id="330" r:id="rId6"/>
    <p:sldId id="332" r:id="rId7"/>
    <p:sldId id="334" r:id="rId8"/>
    <p:sldId id="335" r:id="rId9"/>
    <p:sldId id="345" r:id="rId10"/>
    <p:sldId id="336" r:id="rId11"/>
    <p:sldId id="337" r:id="rId12"/>
    <p:sldId id="338" r:id="rId13"/>
    <p:sldId id="339" r:id="rId14"/>
    <p:sldId id="340" r:id="rId15"/>
    <p:sldId id="341" r:id="rId16"/>
    <p:sldId id="342" r:id="rId17"/>
    <p:sldId id="343" r:id="rId18"/>
    <p:sldId id="344" r:id="rId19"/>
    <p:sldId id="346" r:id="rId20"/>
    <p:sldId id="347" r:id="rId21"/>
    <p:sldId id="348" r:id="rId22"/>
    <p:sldId id="349" r:id="rId23"/>
    <p:sldId id="351" r:id="rId24"/>
    <p:sldId id="333" r:id="rId25"/>
    <p:sldId id="352" r:id="rId26"/>
    <p:sldId id="328" r:id="rId2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8" autoAdjust="0"/>
  </p:normalViewPr>
  <p:slideViewPr>
    <p:cSldViewPr>
      <p:cViewPr varScale="1">
        <p:scale>
          <a:sx n="101" d="100"/>
          <a:sy n="101" d="100"/>
        </p:scale>
        <p:origin x="-1928"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the</a:t>
            </a:r>
            <a:r>
              <a:rPr lang="en-US" b="0"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0" baseline="0" dirty="0" err="1" smtClean="0">
                <a:solidFill>
                  <a:srgbClr val="000000"/>
                </a:solidFill>
                <a:latin typeface="Lucida Grande" charset="0"/>
                <a:ea typeface="ＭＳ Ｐゴシック" charset="0"/>
                <a:cs typeface="Lucida Grande" charset="0"/>
                <a:sym typeface="Lucida Grande" charset="0"/>
              </a:rPr>
              <a:t>Ti.MyModule</a:t>
            </a:r>
            <a:r>
              <a:rPr lang="en-US" b="0"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View proxy is a sub class of proxy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Here’s how you’d create a property on an </a:t>
            </a:r>
            <a:r>
              <a:rPr lang="en-US" b="0" dirty="0" err="1" smtClean="0">
                <a:solidFill>
                  <a:srgbClr val="000000"/>
                </a:solidFill>
                <a:latin typeface="Lucida Grande" charset="0"/>
                <a:ea typeface="ＭＳ Ｐゴシック" charset="0"/>
                <a:cs typeface="Lucida Grande" charset="0"/>
                <a:sym typeface="Lucida Grande" charset="0"/>
              </a:rPr>
              <a:t>iOS</a:t>
            </a:r>
            <a:r>
              <a:rPr lang="en-US" b="0" dirty="0" smtClean="0">
                <a:solidFill>
                  <a:srgbClr val="000000"/>
                </a:solidFill>
                <a:latin typeface="Lucida Grande" charset="0"/>
                <a:ea typeface="ＭＳ Ｐゴシック" charset="0"/>
                <a:cs typeface="Lucida Grande" charset="0"/>
                <a:sym typeface="Lucida Grande" charset="0"/>
              </a:rPr>
              <a:t> proxy</a:t>
            </a:r>
            <a:r>
              <a:rPr lang="en-US" b="0" baseline="0" dirty="0" smtClean="0">
                <a:solidFill>
                  <a:srgbClr val="000000"/>
                </a:solidFill>
                <a:latin typeface="Lucida Grande" charset="0"/>
                <a:ea typeface="ＭＳ Ｐゴシック" charset="0"/>
                <a:cs typeface="Lucida Grande" charset="0"/>
                <a:sym typeface="Lucida Grande" charset="0"/>
              </a:rPr>
              <a:t> object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explicitly declare property</a:t>
            </a:r>
            <a:r>
              <a:rPr lang="en-US" b="0" baseline="0" dirty="0" smtClean="0">
                <a:solidFill>
                  <a:srgbClr val="000000"/>
                </a:solidFill>
                <a:latin typeface="Lucida Grande" charset="0"/>
                <a:ea typeface="ＭＳ Ｐゴシック" charset="0"/>
                <a:cs typeface="Lucida Grande" charset="0"/>
                <a:sym typeface="Lucida Grande" charset="0"/>
              </a:rPr>
              <a:t> as public for it to be visible in JavaScript land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One or more arguments passed in are all accessible via the single </a:t>
            </a:r>
            <a:r>
              <a:rPr lang="en-US" b="0" dirty="0" err="1" smtClean="0">
                <a:solidFill>
                  <a:srgbClr val="000000"/>
                </a:solidFill>
                <a:latin typeface="Lucida Grande" charset="0"/>
                <a:ea typeface="ＭＳ Ｐゴシック" charset="0"/>
                <a:cs typeface="Lucida Grande" charset="0"/>
                <a:sym typeface="Lucida Grande" charset="0"/>
              </a:rPr>
              <a:t>NSArray</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args</a:t>
            </a:r>
            <a:r>
              <a:rPr lang="en-US" b="0" dirty="0" smtClean="0">
                <a:solidFill>
                  <a:srgbClr val="000000"/>
                </a:solidFill>
                <a:latin typeface="Lucida Grande" charset="0"/>
                <a:ea typeface="ＭＳ Ｐゴシック" charset="0"/>
                <a:cs typeface="Lucida Grande" charset="0"/>
                <a:sym typeface="Lucida Grande" charset="0"/>
              </a:rPr>
              <a:t> array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This JS </a:t>
            </a:r>
            <a:r>
              <a:rPr lang="en-US" b="0" dirty="0" err="1" smtClean="0">
                <a:solidFill>
                  <a:srgbClr val="000000"/>
                </a:solidFill>
                <a:latin typeface="Lucida Grande" charset="0"/>
                <a:ea typeface="ＭＳ Ｐゴシック" charset="0"/>
                <a:cs typeface="Lucida Grande" charset="0"/>
                <a:sym typeface="Lucida Grande" charset="0"/>
              </a:rPr>
              <a:t>api</a:t>
            </a:r>
            <a:r>
              <a:rPr lang="en-US" b="0" dirty="0" smtClean="0">
                <a:solidFill>
                  <a:srgbClr val="000000"/>
                </a:solidFill>
                <a:latin typeface="Lucida Grande" charset="0"/>
                <a:ea typeface="ＭＳ Ｐゴシック" charset="0"/>
                <a:cs typeface="Lucida Grande" charset="0"/>
                <a:sym typeface="Lucida Grande" charset="0"/>
              </a:rPr>
              <a:t> is what corresponds to the native code on the two preceding slides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When it comes time</a:t>
            </a:r>
            <a:r>
              <a:rPr lang="en-US" b="0" baseline="0" dirty="0" smtClean="0">
                <a:solidFill>
                  <a:srgbClr val="000000"/>
                </a:solidFill>
                <a:latin typeface="Lucida Grande" charset="0"/>
                <a:ea typeface="ＭＳ Ｐゴシック" charset="0"/>
                <a:cs typeface="Lucida Grande" charset="0"/>
                <a:sym typeface="Lucida Grande" charset="0"/>
              </a:rPr>
              <a:t> to write your own, </a:t>
            </a:r>
            <a:r>
              <a:rPr lang="en-US" b="0" baseline="0" dirty="0" err="1" smtClean="0">
                <a:solidFill>
                  <a:srgbClr val="000000"/>
                </a:solidFill>
                <a:latin typeface="Lucida Grande" charset="0"/>
                <a:ea typeface="ＭＳ Ｐゴシック" charset="0"/>
                <a:cs typeface="Lucida Grande" charset="0"/>
                <a:sym typeface="Lucida Grande" charset="0"/>
              </a:rPr>
              <a:t>titanium.py</a:t>
            </a:r>
            <a:r>
              <a:rPr lang="en-US" b="0" baseline="0" dirty="0" smtClean="0">
                <a:solidFill>
                  <a:srgbClr val="000000"/>
                </a:solidFill>
                <a:latin typeface="Lucida Grande" charset="0"/>
                <a:ea typeface="ＭＳ Ｐゴシック" charset="0"/>
                <a:cs typeface="Lucida Grande" charset="0"/>
                <a:sym typeface="Lucida Grande" charset="0"/>
              </a:rPr>
              <a:t> is the tool you’ll use to create your starting Java or </a:t>
            </a:r>
            <a:r>
              <a:rPr lang="en-US" b="0" baseline="0" dirty="0" err="1" smtClean="0">
                <a:solidFill>
                  <a:srgbClr val="000000"/>
                </a:solidFill>
                <a:latin typeface="Lucida Grande" charset="0"/>
                <a:ea typeface="ＭＳ Ｐゴシック" charset="0"/>
                <a:cs typeface="Lucida Grande" charset="0"/>
                <a:sym typeface="Lucida Grande" charset="0"/>
              </a:rPr>
              <a:t>Xcode</a:t>
            </a:r>
            <a:r>
              <a:rPr lang="en-US" b="0" baseline="0" dirty="0" smtClean="0">
                <a:solidFill>
                  <a:srgbClr val="000000"/>
                </a:solidFill>
                <a:latin typeface="Lucida Grande" charset="0"/>
                <a:ea typeface="ＭＳ Ｐゴシック" charset="0"/>
                <a:cs typeface="Lucida Grande" charset="0"/>
                <a:sym typeface="Lucida Grande" charset="0"/>
              </a:rPr>
              <a:t> project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You have to include the JS via </a:t>
            </a:r>
            <a:r>
              <a:rPr lang="en-US" b="0" dirty="0" err="1" smtClean="0">
                <a:solidFill>
                  <a:srgbClr val="000000"/>
                </a:solidFill>
                <a:latin typeface="Lucida Grande" charset="0"/>
                <a:ea typeface="ＭＳ Ｐゴシック" charset="0"/>
                <a:cs typeface="Lucida Grande" charset="0"/>
                <a:sym typeface="Lucida Grande" charset="0"/>
              </a:rPr>
              <a:t>CommonJS</a:t>
            </a:r>
            <a:r>
              <a:rPr lang="en-US" b="0" baseline="0" dirty="0" smtClean="0">
                <a:solidFill>
                  <a:srgbClr val="000000"/>
                </a:solidFill>
                <a:latin typeface="Lucida Grande" charset="0"/>
                <a:ea typeface="ＭＳ Ｐゴシック" charset="0"/>
                <a:cs typeface="Lucida Grande" charset="0"/>
                <a:sym typeface="Lucida Grande" charset="0"/>
              </a:rPr>
              <a:t> require()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Guides on our wiki document at least the basics</a:t>
            </a:r>
            <a:r>
              <a:rPr lang="en-US" b="0" baseline="0" dirty="0" smtClean="0">
                <a:solidFill>
                  <a:srgbClr val="000000"/>
                </a:solidFill>
                <a:latin typeface="Lucida Grande" charset="0"/>
                <a:ea typeface="ＭＳ Ｐゴシック" charset="0"/>
                <a:cs typeface="Lucida Grande" charset="0"/>
                <a:sym typeface="Lucida Grande" charset="0"/>
              </a:rPr>
              <a:t> of the process</a:t>
            </a:r>
          </a:p>
          <a:p>
            <a:pPr marL="250825" indent="-171450" eaLnBrk="1" hangingPunct="1">
              <a:buFontTx/>
              <a:buChar char="-"/>
            </a:pP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is where you’ll find our core Titanium </a:t>
            </a:r>
            <a:r>
              <a:rPr lang="en-US" b="0" baseline="0" dirty="0" err="1" smtClean="0">
                <a:solidFill>
                  <a:srgbClr val="000000"/>
                </a:solidFill>
                <a:latin typeface="Lucida Grande" charset="0"/>
                <a:ea typeface="ＭＳ Ｐゴシック" charset="0"/>
                <a:cs typeface="Lucida Grande" charset="0"/>
                <a:sym typeface="Lucida Grande" charset="0"/>
              </a:rPr>
              <a:t>distro</a:t>
            </a:r>
            <a:r>
              <a:rPr lang="en-US" b="0" baseline="0" dirty="0" smtClean="0">
                <a:solidFill>
                  <a:srgbClr val="000000"/>
                </a:solidFill>
                <a:latin typeface="Lucida Grande" charset="0"/>
                <a:ea typeface="ＭＳ Ｐゴシック" charset="0"/>
                <a:cs typeface="Lucida Grande" charset="0"/>
                <a:sym typeface="Lucida Grande" charset="0"/>
              </a:rPr>
              <a:t> which you can examine for techniques and features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existing modules, the </a:t>
            </a:r>
            <a:r>
              <a:rPr lang="en-US" b="0" baseline="0" dirty="0" err="1" smtClean="0">
                <a:solidFill>
                  <a:srgbClr val="000000"/>
                </a:solidFill>
                <a:latin typeface="Lucida Grande" charset="0"/>
                <a:ea typeface="ＭＳ Ｐゴシック" charset="0"/>
                <a:cs typeface="Lucida Grande" charset="0"/>
                <a:sym typeface="Lucida Grande" charset="0"/>
              </a:rPr>
              <a:t>Ti.Platform</a:t>
            </a:r>
            <a:r>
              <a:rPr lang="en-US" b="0" baseline="0" dirty="0" smtClean="0">
                <a:solidFill>
                  <a:srgbClr val="000000"/>
                </a:solidFill>
                <a:latin typeface="Lucida Grande" charset="0"/>
                <a:ea typeface="ＭＳ Ｐゴシック" charset="0"/>
                <a:cs typeface="Lucida Grande" charset="0"/>
                <a:sym typeface="Lucida Grande" charset="0"/>
              </a:rPr>
              <a:t> module is fairly straightforward for basic stuff. Look at the UI widgets to see how you’d make a module with a visual/UI component</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dirty="0" smtClean="0">
                <a:solidFill>
                  <a:srgbClr val="000000"/>
                </a:solidFill>
                <a:latin typeface="Times New Roman" charset="0"/>
                <a:ea typeface="ＭＳ Ｐゴシック" charset="0"/>
                <a:cs typeface="Times New Roman" charset="0"/>
                <a:sym typeface="Times New Roman" charset="0"/>
              </a:rPr>
              <a:t>We will follow along with the module </a:t>
            </a:r>
            <a:r>
              <a:rPr lang="en-US" dirty="0" err="1" smtClean="0">
                <a:solidFill>
                  <a:srgbClr val="000000"/>
                </a:solidFill>
                <a:latin typeface="Times New Roman" charset="0"/>
                <a:ea typeface="ＭＳ Ｐゴシック" charset="0"/>
                <a:cs typeface="Times New Roman" charset="0"/>
                <a:sym typeface="Times New Roman" charset="0"/>
              </a:rPr>
              <a:t>dev</a:t>
            </a:r>
            <a:r>
              <a:rPr lang="en-US" dirty="0" smtClean="0">
                <a:solidFill>
                  <a:srgbClr val="000000"/>
                </a:solidFill>
                <a:latin typeface="Times New Roman" charset="0"/>
                <a:ea typeface="ＭＳ Ｐゴシック" charset="0"/>
                <a:cs typeface="Times New Roman" charset="0"/>
                <a:sym typeface="Times New Roman" charset="0"/>
              </a:rPr>
              <a:t> guides and try a custom module ourselves.  </a:t>
            </a:r>
            <a:r>
              <a:rPr lang="en-US" smtClean="0">
                <a:solidFill>
                  <a:srgbClr val="000000"/>
                </a:solidFill>
                <a:latin typeface="Times New Roman" charset="0"/>
                <a:ea typeface="ＭＳ Ｐゴシック" charset="0"/>
                <a:cs typeface="Times New Roman" charset="0"/>
                <a:sym typeface="Times New Roman" charset="0"/>
              </a:rPr>
              <a:t>This is a “kick the tires” type exercise.</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Take you</a:t>
            </a:r>
            <a:r>
              <a:rPr lang="en-US" b="0" baseline="0" dirty="0" smtClean="0">
                <a:solidFill>
                  <a:srgbClr val="000000"/>
                </a:solidFill>
                <a:latin typeface="Lucida Grande" charset="0"/>
                <a:ea typeface="ＭＳ Ｐゴシック" charset="0"/>
                <a:cs typeface="Lucida Grande" charset="0"/>
                <a:sym typeface="Lucida Grande" charset="0"/>
              </a:rPr>
              <a:t> through the lifecycle in very general terms…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Why do we call it </a:t>
            </a:r>
            <a:r>
              <a:rPr lang="en-US" b="0" dirty="0" err="1" smtClean="0">
                <a:solidFill>
                  <a:srgbClr val="000000"/>
                </a:solidFill>
                <a:latin typeface="Lucida Grande" charset="0"/>
                <a:ea typeface="ＭＳ Ｐゴシック" charset="0"/>
                <a:cs typeface="Lucida Grande" charset="0"/>
                <a:sym typeface="Lucida Grande" charset="0"/>
              </a:rPr>
              <a:t>kroll</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What</a:t>
            </a:r>
            <a:r>
              <a:rPr lang="en-US" b="0" baseline="0" dirty="0" smtClean="0">
                <a:solidFill>
                  <a:srgbClr val="000000"/>
                </a:solidFill>
                <a:latin typeface="Lucida Grande" charset="0"/>
                <a:ea typeface="ＭＳ Ｐゴシック" charset="0"/>
                <a:cs typeface="Lucida Grande" charset="0"/>
                <a:sym typeface="Lucida Grande" charset="0"/>
              </a:rPr>
              <a:t> is a kernel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have this</a:t>
            </a:r>
            <a:r>
              <a:rPr lang="en-US" b="0"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TiModule</a:t>
            </a: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KrollModule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Our docs and guides are still somewhat</a:t>
            </a:r>
            <a:r>
              <a:rPr lang="en-US" baseline="0" dirty="0" smtClean="0">
                <a:solidFill>
                  <a:srgbClr val="000000"/>
                </a:solidFill>
                <a:latin typeface="Times New Roman" charset="0"/>
                <a:ea typeface="ＭＳ Ｐゴシック" charset="0"/>
                <a:cs typeface="Times New Roman" charset="0"/>
                <a:sym typeface="Times New Roman" charset="0"/>
              </a:rPr>
              <a:t> limited covering the full power of the module SDKs.  The best source for “how do I…” info is to check an existing titanium module for UI, location, or anything else.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7/22/11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7/22/11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7/22/11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7/22/11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9.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a:t>
            </a:r>
          </a:p>
          <a:p>
            <a:pPr eaLnBrk="1" hangingPunct="1"/>
            <a:r>
              <a:rPr lang="en-US" dirty="0" smtClean="0">
                <a:latin typeface="Trebuchet MS" charset="0"/>
                <a:ea typeface="ヒラギノ角ゴ ProN W3" charset="0"/>
                <a:cs typeface="ヒラギノ角ゴ ProN W3" charset="0"/>
              </a:rPr>
              <a:t>- interface between native code and JavaScript – a module will have at least one proxy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a:t>
            </a:r>
          </a:p>
          <a:p>
            <a:pPr eaLnBrk="1" hangingPunct="1"/>
            <a:r>
              <a:rPr lang="en-US" dirty="0" smtClean="0">
                <a:latin typeface="Trebuchet MS" charset="0"/>
                <a:ea typeface="ヒラギノ角ゴ ProN W3" charset="0"/>
                <a:cs typeface="ヒラギノ角ゴ ProN W3" charset="0"/>
              </a:rPr>
              <a:t>- actual native representation of a view object (for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ViewProxy</a:t>
            </a:r>
          </a:p>
          <a:p>
            <a:pPr eaLnBrk="1" hangingPunct="1">
              <a:buFontTx/>
              <a:buChar char="-"/>
            </a:pPr>
            <a:r>
              <a:rPr lang="en-US" dirty="0" smtClean="0">
                <a:latin typeface="Trebuchet MS" charset="0"/>
                <a:ea typeface="ヒラギノ角ゴ ProN W3" charset="0"/>
                <a:cs typeface="ヒラギノ角ゴ ProN W3" charset="0"/>
              </a:rPr>
              <a:t>contains the actual state for a view (in case a View must be released for memory management)</a:t>
            </a:r>
          </a:p>
          <a:p>
            <a:pPr eaLnBrk="1" hangingPunct="1">
              <a:buFontTx/>
              <a:buChar char="-"/>
            </a:pPr>
            <a:r>
              <a:rPr lang="en-US" dirty="0" smtClean="0">
                <a:latin typeface="Trebuchet MS" charset="0"/>
                <a:ea typeface="ヒラギノ角ゴ ProN W3" charset="0"/>
                <a:cs typeface="ヒラギノ角ゴ ProN W3" charset="0"/>
              </a:rPr>
              <a:t>has public JavaScript API for a View</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609600" y="1905000"/>
            <a:ext cx="7937500" cy="1727200"/>
          </a:xfrm>
          <a:prstGeom prst="rect">
            <a:avLst/>
          </a:prstGeom>
        </p:spPr>
      </p:pic>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6"/>
          <a:stretch>
            <a:fillRect/>
          </a:stretch>
        </p:blipFill>
        <p:spPr>
          <a:xfrm>
            <a:off x="533400" y="4876800"/>
            <a:ext cx="8051800" cy="520700"/>
          </a:xfrm>
          <a:prstGeom prst="rect">
            <a:avLst/>
          </a:prstGeom>
        </p:spPr>
      </p:pic>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33400" y="4876800"/>
            <a:ext cx="8051800" cy="520700"/>
          </a:xfrm>
          <a:prstGeom prst="rect">
            <a:avLst/>
          </a:prstGeom>
        </p:spPr>
      </p:pic>
      <p:pic>
        <p:nvPicPr>
          <p:cNvPr id="6" name="Picture 5"/>
          <p:cNvPicPr>
            <a:picLocks noChangeAspect="1"/>
          </p:cNvPicPr>
          <p:nvPr/>
        </p:nvPicPr>
        <p:blipFill>
          <a:blip r:embed="rId6"/>
          <a:stretch>
            <a:fillRect/>
          </a:stretch>
        </p:blipFill>
        <p:spPr>
          <a:xfrm>
            <a:off x="381000" y="2057400"/>
            <a:ext cx="8382000" cy="1601796"/>
          </a:xfrm>
          <a:prstGeom prst="rect">
            <a:avLst/>
          </a:prstGeom>
        </p:spPr>
      </p:pic>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4572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12" name="Picture 11"/>
          <p:cNvPicPr>
            <a:picLocks noChangeAspect="1"/>
          </p:cNvPicPr>
          <p:nvPr/>
        </p:nvPicPr>
        <p:blipFill>
          <a:blip r:embed="rId5"/>
          <a:stretch>
            <a:fillRect/>
          </a:stretch>
        </p:blipFill>
        <p:spPr>
          <a:xfrm>
            <a:off x="457200" y="5791200"/>
            <a:ext cx="8458200" cy="446979"/>
          </a:xfrm>
          <a:prstGeom prst="rect">
            <a:avLst/>
          </a:prstGeom>
        </p:spPr>
      </p:pic>
      <p:pic>
        <p:nvPicPr>
          <p:cNvPr id="6" name="Picture 5"/>
          <p:cNvPicPr>
            <a:picLocks noChangeAspect="1"/>
          </p:cNvPicPr>
          <p:nvPr/>
        </p:nvPicPr>
        <p:blipFill>
          <a:blip r:embed="rId6"/>
          <a:stretch>
            <a:fillRect/>
          </a:stretch>
        </p:blipFill>
        <p:spPr>
          <a:xfrm>
            <a:off x="457200" y="1905000"/>
            <a:ext cx="8229600" cy="2985502"/>
          </a:xfrm>
          <a:prstGeom prst="rect">
            <a:avLst/>
          </a:prstGeom>
        </p:spPr>
      </p:pic>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3810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381000" y="5867400"/>
            <a:ext cx="8458200" cy="446979"/>
          </a:xfrm>
          <a:prstGeom prst="rect">
            <a:avLst/>
          </a:prstGeom>
        </p:spPr>
      </p:pic>
      <p:pic>
        <p:nvPicPr>
          <p:cNvPr id="5" name="Picture 4"/>
          <p:cNvPicPr>
            <a:picLocks noChangeAspect="1"/>
          </p:cNvPicPr>
          <p:nvPr/>
        </p:nvPicPr>
        <p:blipFill>
          <a:blip r:embed="rId6"/>
          <a:stretch>
            <a:fillRect/>
          </a:stretch>
        </p:blipFill>
        <p:spPr>
          <a:xfrm>
            <a:off x="457200" y="1828800"/>
            <a:ext cx="7885047" cy="3261238"/>
          </a:xfrm>
          <a:prstGeom prst="rect">
            <a:avLst/>
          </a:prstGeom>
        </p:spPr>
      </p:pic>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the Mobile SDK download will generate a mobile module project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will also build and package a .zip for your module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github.com/appcelerator/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Follow the steps in the </a:t>
            </a:r>
            <a:r>
              <a:rPr lang="en-US" dirty="0" err="1" smtClean="0">
                <a:latin typeface="Trebuchet MS" charset="0"/>
                <a:ea typeface="ヒラギノ角ゴ ProN W3" charset="0"/>
                <a:cs typeface="ヒラギノ角ゴ ProN W3" charset="0"/>
              </a:rPr>
              <a:t>iOS</a:t>
            </a:r>
            <a:r>
              <a:rPr lang="en-US" dirty="0" smtClean="0">
                <a:latin typeface="Trebuchet MS" charset="0"/>
                <a:ea typeface="ヒラギノ角ゴ ProN W3" charset="0"/>
                <a:cs typeface="ヒラギノ角ゴ ProN W3" charset="0"/>
              </a:rPr>
              <a:t> (or Android) module development wiki guide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Create the sample module that guide describes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that module in a Titanium project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8076904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Metallurgical process by which titanium (the element) is created</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The name given to the plug-in architecture for Titanium (the application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In an OS, it is the bridge between software and hardware</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Kroll is an implementation of a kernel (bridge) architecture for JS to native code</a:t>
            </a:r>
          </a:p>
          <a:p>
            <a:pPr eaLnBrk="1" hangingPunct="1"/>
            <a:r>
              <a:rPr lang="en-US" dirty="0">
                <a:latin typeface="Trebuchet MS" charset="0"/>
                <a:ea typeface="ヒラギノ角ゴ ProN W3" charset="0"/>
                <a:cs typeface="ヒラギノ角ゴ ProN W3" charset="0"/>
              </a:rPr>
              <a:t>	- http://en.wikipedia.org/wiki/Kernel_(computing)</a:t>
            </a: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When in doubt,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look at a Titanium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Module!</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140076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4424</TotalTime>
  <Pages>0</Pages>
  <Words>1286</Words>
  <Characters>0</Characters>
  <Application>Microsoft Macintosh PowerPoint</Application>
  <PresentationFormat>On-screen Show (4:3)</PresentationFormat>
  <Lines>0</Lines>
  <Paragraphs>181</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 Training</vt:lpstr>
      <vt:lpstr>Extending Titanium</vt:lpstr>
      <vt:lpstr>Agenda</vt:lpstr>
      <vt:lpstr>Disclaimer!</vt:lpstr>
      <vt:lpstr>Titanium Architecture</vt:lpstr>
      <vt:lpstr>Titanium Architecture</vt:lpstr>
      <vt:lpstr>When a Titanium app launches…</vt:lpstr>
      <vt:lpstr>The Kroll Micro Kernel</vt:lpstr>
      <vt:lpstr>Titanium Modules</vt:lpstr>
      <vt:lpstr>When in doubt, look at a Titanium Module!</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147</cp:revision>
  <dcterms:created xsi:type="dcterms:W3CDTF">2011-03-28T13:25:35Z</dcterms:created>
  <dcterms:modified xsi:type="dcterms:W3CDTF">2011-07-22T20:41:00Z</dcterms:modified>
</cp:coreProperties>
</file>