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7"/>
  </p:notesMasterIdLst>
  <p:sldIdLst>
    <p:sldId id="256" r:id="rId2"/>
    <p:sldId id="258" r:id="rId3"/>
    <p:sldId id="349" r:id="rId4"/>
    <p:sldId id="379" r:id="rId5"/>
    <p:sldId id="378" r:id="rId6"/>
    <p:sldId id="385" r:id="rId7"/>
    <p:sldId id="383" r:id="rId8"/>
    <p:sldId id="381" r:id="rId9"/>
    <p:sldId id="382" r:id="rId10"/>
    <p:sldId id="384" r:id="rId11"/>
    <p:sldId id="386" r:id="rId12"/>
    <p:sldId id="387" r:id="rId13"/>
    <p:sldId id="388" r:id="rId14"/>
    <p:sldId id="380" r:id="rId15"/>
    <p:sldId id="328" r:id="rId16"/>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04" autoAdjust="0"/>
  </p:normalViewPr>
  <p:slideViewPr>
    <p:cSldViewPr>
      <p:cViewPr varScale="1">
        <p:scale>
          <a:sx n="99" d="100"/>
          <a:sy n="99" d="100"/>
        </p:scale>
        <p:origin x="-1712" y="-104"/>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In Titanium 2,</a:t>
            </a:r>
            <a:r>
              <a:rPr lang="en-US" b="1" baseline="0" dirty="0" smtClean="0">
                <a:solidFill>
                  <a:srgbClr val="000000"/>
                </a:solidFill>
                <a:latin typeface="Lucida Grande" charset="0"/>
                <a:ea typeface="ＭＳ Ｐゴシック" charset="0"/>
                <a:cs typeface="Lucida Grande" charset="0"/>
                <a:sym typeface="Lucida Grande" charset="0"/>
              </a:rPr>
              <a:t> the current thinking is that all apps will be single context, more like the browser.  We will then expose a threading API to be more explicit about the creation of threads/contexts, so eventually single context will be the one and only way.  For the </a:t>
            </a:r>
            <a:r>
              <a:rPr lang="en-US" b="1" baseline="0" dirty="0" err="1" smtClean="0">
                <a:solidFill>
                  <a:srgbClr val="000000"/>
                </a:solidFill>
                <a:latin typeface="Lucida Grande" charset="0"/>
                <a:ea typeface="ＭＳ Ｐゴシック" charset="0"/>
                <a:cs typeface="Lucida Grande" charset="0"/>
                <a:sym typeface="Lucida Grande" charset="0"/>
              </a:rPr>
              <a:t>forseeable</a:t>
            </a:r>
            <a:r>
              <a:rPr lang="en-US" b="1" baseline="0" dirty="0" smtClean="0">
                <a:solidFill>
                  <a:srgbClr val="000000"/>
                </a:solidFill>
                <a:latin typeface="Lucida Grande" charset="0"/>
                <a:ea typeface="ＭＳ Ｐゴシック" charset="0"/>
                <a:cs typeface="Lucida Grande" charset="0"/>
                <a:sym typeface="Lucida Grande" charset="0"/>
              </a:rPr>
              <a:t> future, though, multiple contexts can be useful for deferring execution.</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In this lab, we will be refactoring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to be a little smarter about performance.  We will utilize multiple contexts,</a:t>
            </a:r>
            <a:r>
              <a:rPr lang="en-US" baseline="0" dirty="0" smtClean="0">
                <a:solidFill>
                  <a:srgbClr val="000000"/>
                </a:solidFill>
                <a:latin typeface="Times New Roman" charset="0"/>
                <a:ea typeface="ＭＳ Ｐゴシック" charset="0"/>
                <a:cs typeface="Times New Roman" charset="0"/>
                <a:sym typeface="Times New Roman" charset="0"/>
              </a:rPr>
              <a:t> modular code organization, and deferred script loading.</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For the second and third</a:t>
            </a:r>
            <a:r>
              <a:rPr lang="en-US" b="1" baseline="0" dirty="0" smtClean="0">
                <a:solidFill>
                  <a:srgbClr val="000000"/>
                </a:solidFill>
                <a:latin typeface="Lucida Grande" charset="0"/>
                <a:ea typeface="ＭＳ Ｐゴシック" charset="0"/>
                <a:cs typeface="Lucida Grande" charset="0"/>
                <a:sym typeface="Lucida Grande" charset="0"/>
              </a:rPr>
              <a:t> point – it is tempting to package JSON files in your resources directory and JSON-parse them as </a:t>
            </a:r>
            <a:r>
              <a:rPr lang="en-US" b="1" baseline="0" dirty="0" err="1" smtClean="0">
                <a:solidFill>
                  <a:srgbClr val="000000"/>
                </a:solidFill>
                <a:latin typeface="Lucida Grande" charset="0"/>
                <a:ea typeface="ＭＳ Ｐゴシック" charset="0"/>
                <a:cs typeface="Lucida Grande" charset="0"/>
                <a:sym typeface="Lucida Grande" charset="0"/>
              </a:rPr>
              <a:t>configuartion</a:t>
            </a:r>
            <a:r>
              <a:rPr lang="en-US" b="1" baseline="0" dirty="0" smtClean="0">
                <a:solidFill>
                  <a:srgbClr val="000000"/>
                </a:solidFill>
                <a:latin typeface="Lucida Grande" charset="0"/>
                <a:ea typeface="ＭＳ Ｐゴシック" charset="0"/>
                <a:cs typeface="Lucida Grande" charset="0"/>
                <a:sym typeface="Lucida Grande" charset="0"/>
              </a:rPr>
              <a:t>, resource bundles, etc.  This is fine for small numbers of files, but can be costly as files get large</a:t>
            </a:r>
          </a:p>
          <a:p>
            <a:pPr marL="79375" indent="0" eaLnBrk="1" hangingPunct="1">
              <a:buFontTx/>
              <a:buNone/>
            </a:pPr>
            <a:endParaRPr lang="en-US" b="1"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1" baseline="0" dirty="0" smtClean="0">
                <a:solidFill>
                  <a:srgbClr val="000000"/>
                </a:solidFill>
                <a:latin typeface="Lucida Grande" charset="0"/>
                <a:ea typeface="ＭＳ Ｐゴシック" charset="0"/>
                <a:cs typeface="Lucida Grande" charset="0"/>
                <a:sym typeface="Lucida Grande" charset="0"/>
              </a:rPr>
              <a:t>for the last “hack”, this is only true for current release, and may be disallowed in future releases.  Be warned.</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7/17/11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7/17/11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7/17/11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7/17/11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7/17/11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Performance Optimization</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Multiple contexts can be good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In very large apps for which deferring script </a:t>
            </a:r>
            <a:r>
              <a:rPr lang="en-US" dirty="0" err="1" smtClean="0">
                <a:latin typeface="Trebuchet MS" charset="0"/>
                <a:ea typeface="ヒラギノ角ゴ ProN W3" charset="0"/>
                <a:cs typeface="ヒラギノ角ゴ ProN W3" charset="0"/>
              </a:rPr>
              <a:t>eval</a:t>
            </a:r>
            <a:r>
              <a:rPr lang="en-US" dirty="0" smtClean="0">
                <a:latin typeface="Trebuchet MS" charset="0"/>
                <a:ea typeface="ヒラギノ角ゴ ProN W3" charset="0"/>
                <a:cs typeface="ヒラギノ角ゴ ProN W3" charset="0"/>
              </a:rPr>
              <a:t> is critical, multiple contexts are a good choice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With multi contexts, app level events are </a:t>
            </a:r>
            <a:r>
              <a:rPr lang="en-US" dirty="0" smtClean="0">
                <a:latin typeface="Trebuchet MS" charset="0"/>
                <a:ea typeface="ヒラギノ角ゴ ProN W3" charset="0"/>
                <a:cs typeface="ヒラギノ角ゴ ProN W3" charset="0"/>
              </a:rPr>
              <a:t>critical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Downside – dependencies may be evaluated multiple times – </a:t>
            </a:r>
            <a:r>
              <a:rPr lang="en-US" dirty="0" err="1" smtClean="0">
                <a:latin typeface="Trebuchet MS" charset="0"/>
                <a:ea typeface="ヒラギノ角ゴ ProN W3" charset="0"/>
                <a:cs typeface="ヒラギノ角ゴ ProN W3" charset="0"/>
              </a:rPr>
              <a:t>Ti.App</a:t>
            </a:r>
            <a:r>
              <a:rPr lang="en-US" dirty="0" smtClean="0">
                <a:latin typeface="Trebuchet MS" charset="0"/>
                <a:ea typeface="ヒラギノ角ゴ ProN W3" charset="0"/>
                <a:cs typeface="ヒラギノ角ゴ ProN W3" charset="0"/>
              </a:rPr>
              <a:t> hack can help a bit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Titanium 2 – Single context will likely be default</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t>
            </a:r>
            <a:r>
              <a:rPr lang="en-US" dirty="0" err="1" smtClean="0">
                <a:latin typeface="Trebuchet MS" charset="0"/>
                <a:ea typeface="ヒラギノ角ゴ ProN W3" charset="0"/>
                <a:cs typeface="ヒラギノ角ゴ ProN W3" charset="0"/>
              </a:rPr>
              <a:t>Ti.App</a:t>
            </a:r>
            <a:r>
              <a:rPr lang="en-US" dirty="0" smtClean="0">
                <a:latin typeface="Trebuchet MS" charset="0"/>
                <a:ea typeface="ヒラギノ角ゴ ProN W3" charset="0"/>
                <a:cs typeface="ヒラギノ角ゴ ProN W3" charset="0"/>
              </a:rPr>
              <a:t> object storage hack</a:t>
            </a:r>
            <a:endParaRPr lang="en-US" dirty="0" smtClean="0">
              <a:latin typeface="Trebuchet MS" charset="0"/>
              <a:ea typeface="ヒラギノ角ゴ ProN W3" charset="0"/>
              <a:cs typeface="ヒラギノ角ゴ ProN W3" charset="0"/>
            </a:endParaRP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8105085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Table View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className</a:t>
            </a:r>
            <a:r>
              <a:rPr lang="en-US" dirty="0" smtClean="0">
                <a:latin typeface="Trebuchet MS" charset="0"/>
                <a:ea typeface="ヒラギノ角ゴ ProN W3" charset="0"/>
                <a:cs typeface="ヒラギノ角ゴ ProN W3" charset="0"/>
              </a:rPr>
              <a:t> allows Titanium to cheat a bit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set all rows at the same time, don’t call append </a:t>
            </a:r>
            <a:r>
              <a:rPr lang="en-US" dirty="0" smtClean="0">
                <a:latin typeface="Trebuchet MS" charset="0"/>
                <a:ea typeface="ヒラギノ角ゴ ProN W3" charset="0"/>
                <a:cs typeface="ヒラギノ角ゴ ProN W3" charset="0"/>
              </a:rPr>
              <a:t>300 </a:t>
            </a:r>
            <a:r>
              <a:rPr lang="en-US" dirty="0" smtClean="0">
                <a:latin typeface="Trebuchet MS" charset="0"/>
                <a:ea typeface="ヒラギノ角ゴ ProN W3" charset="0"/>
                <a:cs typeface="ヒラギノ角ゴ ProN W3" charset="0"/>
              </a:rPr>
              <a:t>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only load as much data as needed</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 table has 1,000s of custom rows, you might need to rethink your design for Ti.  Chunk it up into 20 row sets?  Is your data hierarchical?  Smaller data set helps.</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Appc</a:t>
            </a:r>
            <a:r>
              <a:rPr lang="en-US" dirty="0" smtClean="0">
                <a:latin typeface="Trebuchet MS" charset="0"/>
                <a:ea typeface="ヒラギノ角ゴ ProN W3" charset="0"/>
                <a:cs typeface="ヒラギノ角ゴ ProN W3" charset="0"/>
              </a:rPr>
              <a:t> refactoring table view APIs to be more like native</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4565097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Database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SQL Queries are fast – use these rather than in-memory sorting of JS arrays, etc.</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RAM is the bottleneck – avoid loading Blobs into </a:t>
            </a:r>
            <a:r>
              <a:rPr lang="en-US" dirty="0" smtClean="0">
                <a:latin typeface="Trebuchet MS" charset="0"/>
                <a:ea typeface="ヒラギノ角ゴ ProN W3" charset="0"/>
                <a:cs typeface="ヒラギノ角ゴ ProN W3" charset="0"/>
              </a:rPr>
              <a:t>memory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Database connection management - open/close connections after use</a:t>
            </a:r>
          </a:p>
          <a:p>
            <a:pPr eaLnBrk="1" hangingPunct="1"/>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1494514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Network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Don’t assume wifi – test on cell networks</a:t>
            </a:r>
          </a:p>
          <a:p>
            <a:pPr eaLnBrk="1" hangingPunct="1"/>
            <a:endParaRPr lang="en-US" b="1"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Decrease service payload sizes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Existing web service APIs aren’t generally optimized for mobile – make mobile service APIs such that:</a:t>
            </a:r>
          </a:p>
          <a:p>
            <a:pPr eaLnBrk="1" hangingPunct="1"/>
            <a:endParaRPr lang="en-US" dirty="0">
              <a:latin typeface="Trebuchet MS" charset="0"/>
              <a:ea typeface="ヒラギノ角ゴ ProN W3" charset="0"/>
              <a:cs typeface="ヒラギノ角ゴ ProN W3" charset="0"/>
            </a:endParaRPr>
          </a:p>
          <a:p>
            <a:pPr eaLnBrk="1" hangingPunct="1">
              <a:buFontTx/>
              <a:buChar char="-"/>
            </a:pPr>
            <a:r>
              <a:rPr lang="en-US" dirty="0" smtClean="0">
                <a:latin typeface="Trebuchet MS" charset="0"/>
                <a:ea typeface="ヒラギノ角ゴ ProN W3" charset="0"/>
                <a:cs typeface="ヒラギノ角ゴ ProN W3" charset="0"/>
              </a:rPr>
              <a:t>As few requests are made as possible</a:t>
            </a:r>
          </a:p>
          <a:p>
            <a:pPr eaLnBrk="1" hangingPunct="1">
              <a:buFontTx/>
              <a:buChar char="-"/>
            </a:pPr>
            <a:r>
              <a:rPr lang="en-US" dirty="0" smtClean="0">
                <a:latin typeface="Trebuchet MS" charset="0"/>
                <a:ea typeface="ヒラギノ角ゴ ProN W3" charset="0"/>
                <a:cs typeface="ヒラギノ角ゴ ProN W3" charset="0"/>
              </a:rPr>
              <a:t>The data sets being returned are as small as possible</a:t>
            </a:r>
          </a:p>
          <a:p>
            <a:pPr marL="0" indent="0" eaLnBrk="1" hangingPunct="1"/>
            <a:endParaRPr lang="en-US" dirty="0">
              <a:latin typeface="Trebuchet MS" charset="0"/>
              <a:ea typeface="ヒラギノ角ゴ ProN W3" charset="0"/>
              <a:cs typeface="ヒラギノ角ゴ ProN W3" charset="0"/>
            </a:endParaRPr>
          </a:p>
          <a:p>
            <a:pPr marL="0" indent="0" eaLnBrk="1" hangingPunct="1"/>
            <a:r>
              <a:rPr lang="en-US" dirty="0" smtClean="0">
                <a:latin typeface="Trebuchet MS" charset="0"/>
                <a:ea typeface="ヒラギノ角ゴ ProN W3" charset="0"/>
                <a:cs typeface="ヒラギノ角ゴ ProN W3" charset="0"/>
              </a:rPr>
              <a:t>JSON helps for the second one</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2135638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3316836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Performance tips and </a:t>
            </a:r>
            <a:r>
              <a:rPr lang="en-US" dirty="0" smtClean="0">
                <a:latin typeface="Trebuchet MS" charset="0"/>
                <a:ea typeface="ヒラギノ角ゴ ProN W3" charset="0"/>
                <a:cs typeface="ヒラギノ角ゴ ProN W3" charset="0"/>
              </a:rPr>
              <a:t>tricks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Code organization in large projects</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Dos and Don’ts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Performance Optimization in Ti</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For small-medium apps, not a concern usually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 apps become complex, Titanium can’t shield you from memory management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Computation is usually not bottleneck, RAM is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Managing memory usually means management of UI components</a:t>
            </a: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When Does Titanium Clean Up?</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When a window is closed (UI is cleaned up)</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When a variable holding a proxy object is set to null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you’re running into memory issues, look to do one of these things.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Note: Showing/hiding views will improve DRAW SPEED, but memory will still be in use</a:t>
            </a:r>
          </a:p>
        </p:txBody>
      </p:sp>
    </p:spTree>
    <p:extLst>
      <p:ext uri="{BB962C8B-B14F-4D97-AF65-F5344CB8AC3E}">
        <p14:creationId xmlns:p14="http://schemas.microsoft.com/office/powerpoint/2010/main" val="11739821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Window displaying</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slowly?</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85309796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Application startup </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too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8087608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JS evaluation is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72778690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Defer JS loading!</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4805413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JavaScript loading tips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Only include or require a script WHEN IT IS ABSOLUTELY NEEDED</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Ti.include</a:t>
            </a:r>
            <a:r>
              <a:rPr lang="en-US" dirty="0" smtClean="0">
                <a:latin typeface="Trebuchet MS" charset="0"/>
                <a:ea typeface="ヒラギノ角ゴ ProN W3" charset="0"/>
                <a:cs typeface="ヒラギノ角ゴ ProN W3" charset="0"/>
              </a:rPr>
              <a:t>() and require() faster than </a:t>
            </a:r>
            <a:r>
              <a:rPr lang="en-US" dirty="0" err="1" smtClean="0">
                <a:latin typeface="Trebuchet MS" charset="0"/>
                <a:ea typeface="ヒラギノ角ゴ ProN W3" charset="0"/>
                <a:cs typeface="ヒラギノ角ゴ ProN W3" charset="0"/>
              </a:rPr>
              <a:t>eval</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Don’t parse JSON packaged with your app – put it inline in JavaScript</a:t>
            </a:r>
          </a:p>
          <a:p>
            <a:pPr eaLnBrk="1" hangingPunct="1"/>
            <a:endParaRPr lang="en-US" dirty="0">
              <a:latin typeface="Trebuchet MS" charset="0"/>
              <a:ea typeface="ヒラギノ角ゴ ProN W3" charset="0"/>
              <a:cs typeface="ヒラギノ角ゴ ProN W3" charset="0"/>
            </a:endParaRPr>
          </a:p>
          <a:p>
            <a:pPr eaLnBrk="1" hangingPunct="1"/>
            <a:r>
              <a:rPr lang="en-US" b="1" dirty="0" smtClean="0">
                <a:latin typeface="Trebuchet MS" charset="0"/>
                <a:ea typeface="ヒラギノ角ゴ ProN W3" charset="0"/>
                <a:cs typeface="ヒラギノ角ゴ ProN W3" charset="0"/>
              </a:rPr>
              <a:t>PROTIP</a:t>
            </a:r>
            <a:r>
              <a:rPr lang="en-US" dirty="0" smtClean="0">
                <a:latin typeface="Trebuchet MS" charset="0"/>
                <a:ea typeface="ヒラギノ角ゴ ProN W3" charset="0"/>
                <a:cs typeface="ヒラギノ角ゴ ProN W3" charset="0"/>
              </a:rPr>
              <a:t>: Any objects stored in the </a:t>
            </a:r>
            <a:r>
              <a:rPr lang="en-US" dirty="0" err="1" smtClean="0">
                <a:latin typeface="Trebuchet MS" charset="0"/>
                <a:ea typeface="ヒラギノ角ゴ ProN W3" charset="0"/>
                <a:cs typeface="ヒラギノ角ゴ ProN W3" charset="0"/>
              </a:rPr>
              <a:t>Ti.App</a:t>
            </a:r>
            <a:r>
              <a:rPr lang="en-US" dirty="0" smtClean="0">
                <a:latin typeface="Trebuchet MS" charset="0"/>
                <a:ea typeface="ヒラギノ角ゴ ProN W3" charset="0"/>
                <a:cs typeface="ヒラギノ角ゴ ProN W3" charset="0"/>
              </a:rPr>
              <a:t> namespace are created in all contexts – good way to only </a:t>
            </a:r>
            <a:r>
              <a:rPr lang="en-US" dirty="0" err="1" smtClean="0">
                <a:latin typeface="Trebuchet MS" charset="0"/>
                <a:ea typeface="ヒラギノ角ゴ ProN W3" charset="0"/>
                <a:cs typeface="ヒラギノ角ゴ ProN W3" charset="0"/>
              </a:rPr>
              <a:t>eval</a:t>
            </a:r>
            <a:r>
              <a:rPr lang="en-US" dirty="0" smtClean="0">
                <a:latin typeface="Trebuchet MS" charset="0"/>
                <a:ea typeface="ヒラギノ角ゴ ProN W3" charset="0"/>
                <a:cs typeface="ヒラギノ角ゴ ProN W3" charset="0"/>
              </a:rPr>
              <a:t> a script once</a:t>
            </a:r>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814677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5424</TotalTime>
  <Pages>0</Pages>
  <Words>621</Words>
  <Characters>0</Characters>
  <Application>Microsoft Macintosh PowerPoint</Application>
  <PresentationFormat>On-screen Show (4:3)</PresentationFormat>
  <Lines>0</Lines>
  <Paragraphs>84</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New Training</vt:lpstr>
      <vt:lpstr>Performance Optimization</vt:lpstr>
      <vt:lpstr>Agenda</vt:lpstr>
      <vt:lpstr>Performance Optimization in Ti</vt:lpstr>
      <vt:lpstr>When Does Titanium Clean Up?</vt:lpstr>
      <vt:lpstr>Window displaying slowly?</vt:lpstr>
      <vt:lpstr>Application startup  too slow?</vt:lpstr>
      <vt:lpstr>JS evaluation is slow!</vt:lpstr>
      <vt:lpstr>Defer JS loading!</vt:lpstr>
      <vt:lpstr>JavaScript loading tips</vt:lpstr>
      <vt:lpstr>Multiple contexts can be good</vt:lpstr>
      <vt:lpstr>Table View Performance</vt:lpstr>
      <vt:lpstr>Database Performance</vt:lpstr>
      <vt:lpstr>Network Performance</vt:lpstr>
      <vt:lpstr>Q&amp;A</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Kevin Whinnery</cp:lastModifiedBy>
  <cp:revision>157</cp:revision>
  <dcterms:created xsi:type="dcterms:W3CDTF">2011-03-28T13:25:35Z</dcterms:created>
  <dcterms:modified xsi:type="dcterms:W3CDTF">2011-07-18T02:50:25Z</dcterms:modified>
</cp:coreProperties>
</file>