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19"/>
  </p:notesMasterIdLst>
  <p:handoutMasterIdLst>
    <p:handoutMasterId r:id="rId20"/>
  </p:handoutMasterIdLst>
  <p:sldIdLst>
    <p:sldId id="256" r:id="rId2"/>
    <p:sldId id="317" r:id="rId3"/>
    <p:sldId id="318" r:id="rId4"/>
    <p:sldId id="319" r:id="rId5"/>
    <p:sldId id="321" r:id="rId6"/>
    <p:sldId id="322" r:id="rId7"/>
    <p:sldId id="330" r:id="rId8"/>
    <p:sldId id="331" r:id="rId9"/>
    <p:sldId id="325" r:id="rId10"/>
    <p:sldId id="338" r:id="rId11"/>
    <p:sldId id="337" r:id="rId12"/>
    <p:sldId id="339" r:id="rId13"/>
    <p:sldId id="340" r:id="rId14"/>
    <p:sldId id="327" r:id="rId15"/>
    <p:sldId id="336" r:id="rId16"/>
    <p:sldId id="333" r:id="rId17"/>
    <p:sldId id="329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56"/>
    <a:srgbClr val="1A2D5B"/>
    <a:srgbClr val="202B5B"/>
    <a:srgbClr val="172772"/>
    <a:srgbClr val="51626B"/>
    <a:srgbClr val="DC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93149" autoAdjust="0"/>
  </p:normalViewPr>
  <p:slideViewPr>
    <p:cSldViewPr snapToGrid="0" snapToObjects="1">
      <p:cViewPr varScale="1">
        <p:scale>
          <a:sx n="113" d="100"/>
          <a:sy n="113" d="100"/>
        </p:scale>
        <p:origin x="-1704" y="-112"/>
      </p:cViewPr>
      <p:guideLst>
        <p:guide orient="horz" pos="3855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8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2582911-DC60-ED41-94B7-815D80492311}" type="datetimeFigureOut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1CCD7E8-B0B6-7A45-9113-AE4FC72A3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2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A376DF6-E030-884A-91B1-649AB577A89C}" type="datetimeFigureOut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704D923-8FB6-2040-A5D7-BD75ED8E8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4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100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Module time: 60 </a:t>
            </a:r>
            <a:r>
              <a:rPr lang="en-US" b="1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(30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teaching,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30 </a:t>
            </a:r>
            <a:r>
              <a:rPr lang="en-US" baseline="0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lab)</a:t>
            </a:r>
            <a:endParaRPr lang="en-US" dirty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0D3749C2-E971-8D40-83E8-5EFA471E1DB7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77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sections, add rows to them</a:t>
            </a:r>
          </a:p>
          <a:p>
            <a:r>
              <a:rPr lang="en-US" dirty="0" smtClean="0"/>
              <a:t>assign sections to table via an array added to the data property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20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code, but different looks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7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these events to create dynamic scrolling, also called continuous or infinite scrolling</a:t>
            </a:r>
          </a:p>
          <a:p>
            <a:endParaRPr lang="en-US" dirty="0" smtClean="0"/>
          </a:p>
          <a:p>
            <a:r>
              <a:rPr lang="en-US" dirty="0" smtClean="0"/>
              <a:t>See these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gists</a:t>
            </a:r>
            <a:r>
              <a:rPr lang="en-US" baseline="0" dirty="0" smtClean="0"/>
              <a:t> as well as the Q&amp;A forums for more info on creating cross-platform infinite scrolling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</a:t>
            </a:r>
            <a:r>
              <a:rPr lang="en-US" baseline="0" dirty="0" smtClean="0"/>
              <a:t> lab exercise, we will be revisiting our </a:t>
            </a:r>
            <a:r>
              <a:rPr lang="en-US" baseline="0" dirty="0" err="1" smtClean="0"/>
              <a:t>TiBountyHunter</a:t>
            </a:r>
            <a:r>
              <a:rPr lang="en-US" baseline="0" dirty="0" smtClean="0"/>
              <a:t> table views and re-skinning them.  Currently, they’re pretty boring.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92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03/23/11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6506FA-97EC-5B44-B9D0-7A92857243D4}" type="slidenum">
              <a:rPr lang="en-US"/>
              <a:pPr/>
              <a:t>2</a:t>
            </a:fld>
            <a:endParaRPr lang="en-US"/>
          </a:p>
        </p:txBody>
      </p:sp>
      <p:sp>
        <p:nvSpPr>
          <p:cNvPr id="409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dirty="0" smtClean="0">
                <a:latin typeface="Calibri" charset="0"/>
                <a:cs typeface="ＭＳ Ｐゴシック" charset="0"/>
              </a:rPr>
              <a:t>In this module, we’ll look at some table examples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dirty="0" smtClean="0">
                <a:latin typeface="Calibri" charset="0"/>
                <a:cs typeface="ＭＳ Ｐゴシック" charset="0"/>
              </a:rPr>
              <a:t>review </a:t>
            </a:r>
            <a:r>
              <a:rPr lang="en-US" dirty="0" err="1" smtClean="0">
                <a:latin typeface="Calibri" charset="0"/>
                <a:cs typeface="ＭＳ Ｐゴシック" charset="0"/>
              </a:rPr>
              <a:t>tableview</a:t>
            </a:r>
            <a:r>
              <a:rPr lang="en-US" dirty="0" smtClean="0">
                <a:latin typeface="Calibri" charset="0"/>
                <a:cs typeface="ＭＳ Ｐゴシック" charset="0"/>
              </a:rPr>
              <a:t> basics then</a:t>
            </a:r>
            <a:r>
              <a:rPr lang="en-US" baseline="0" dirty="0" smtClean="0">
                <a:latin typeface="Calibri" charset="0"/>
                <a:cs typeface="ＭＳ Ｐゴシック" charset="0"/>
              </a:rPr>
              <a:t> go a bit further into what you can do with tables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baseline="0" dirty="0" smtClean="0">
                <a:latin typeface="Calibri" charset="0"/>
                <a:cs typeface="ＭＳ Ｐゴシック" charset="0"/>
              </a:rPr>
              <a:t>we’ll look at headers, footers, and sections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baseline="0" dirty="0" smtClean="0">
                <a:latin typeface="Calibri" charset="0"/>
                <a:cs typeface="ＭＳ Ｐゴシック" charset="0"/>
              </a:rPr>
              <a:t>we’ll wrap up with another look at events as well as some cross platform continuous scrolling solution</a:t>
            </a:r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2BFAA99C-1087-1846-9CA3-03C1756D1770}" type="slidenum">
              <a:rPr lang="en-US" sz="1200"/>
              <a:pPr algn="r">
                <a:buClrTx/>
                <a:buFontTx/>
                <a:buNone/>
              </a:pPr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options for formatting tables</a:t>
            </a:r>
          </a:p>
          <a:p>
            <a:r>
              <a:rPr lang="en-US" dirty="0" smtClean="0"/>
              <a:t>(seven total shown)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58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probably all review from BNAPPs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option</a:t>
            </a:r>
            <a:r>
              <a:rPr lang="en-US" baseline="0" dirty="0" smtClean="0"/>
              <a:t> for adding rows is to use anonymous objects</a:t>
            </a:r>
          </a:p>
          <a:p>
            <a:r>
              <a:rPr lang="en-US" baseline="0" dirty="0" smtClean="0"/>
              <a:t>Useful with JSON data pulled from a web service or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39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create </a:t>
            </a:r>
            <a:r>
              <a:rPr lang="en-US" dirty="0" err="1" smtClean="0"/>
              <a:t>TableViewRow</a:t>
            </a:r>
            <a:r>
              <a:rPr lang="en-US" dirty="0" smtClean="0"/>
              <a:t> objects</a:t>
            </a:r>
          </a:p>
          <a:p>
            <a:endParaRPr lang="en-US" dirty="0" smtClean="0"/>
          </a:p>
          <a:p>
            <a:r>
              <a:rPr lang="en-US" dirty="0" smtClean="0"/>
              <a:t>Useful</a:t>
            </a:r>
            <a:r>
              <a:rPr lang="en-US" baseline="0" dirty="0" smtClean="0"/>
              <a:t> when you want to manipulate the row’s properties before/after adding to the table</a:t>
            </a:r>
          </a:p>
          <a:p>
            <a:r>
              <a:rPr lang="en-US" baseline="0" dirty="0" smtClean="0"/>
              <a:t>Saves cumbersome means of accessing the object within the table’s data array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65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hasChild</a:t>
            </a:r>
            <a:r>
              <a:rPr lang="en-US" baseline="0" dirty="0" smtClean="0"/>
              <a:t> – indicates sub-table or additional rows</a:t>
            </a:r>
          </a:p>
          <a:p>
            <a:r>
              <a:rPr lang="en-US" baseline="0" dirty="0" err="1" smtClean="0"/>
              <a:t>hasDetail</a:t>
            </a:r>
            <a:r>
              <a:rPr lang="en-US" baseline="0" dirty="0" smtClean="0"/>
              <a:t> – indicates a detail view or alert will appear when row is tapped (not supported on Android)</a:t>
            </a:r>
          </a:p>
          <a:p>
            <a:r>
              <a:rPr lang="en-US" baseline="0" dirty="0" err="1" smtClean="0"/>
              <a:t>hasCheck</a:t>
            </a:r>
            <a:r>
              <a:rPr lang="en-US" baseline="0" dirty="0" smtClean="0"/>
              <a:t> – on/off or yes/no indicator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39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Formatting can be done with standard </a:t>
            </a:r>
            <a:r>
              <a:rPr lang="en-US" dirty="0" err="1" smtClean="0"/>
              <a:t>TableViewRow</a:t>
            </a:r>
            <a:r>
              <a:rPr lang="en-US" dirty="0" smtClean="0"/>
              <a:t> properties</a:t>
            </a:r>
          </a:p>
          <a:p>
            <a:r>
              <a:rPr lang="en-US" dirty="0" smtClean="0"/>
              <a:t>First row has different background image than middle rows</a:t>
            </a:r>
          </a:p>
          <a:p>
            <a:r>
              <a:rPr lang="en-US" dirty="0" smtClean="0"/>
              <a:t>Not labeled,</a:t>
            </a:r>
            <a:r>
              <a:rPr lang="en-US" baseline="0" dirty="0" smtClean="0"/>
              <a:t> but the row’s foreground (text) color also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50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add labels, views, and images to create custom rows</a:t>
            </a:r>
          </a:p>
          <a:p>
            <a:r>
              <a:rPr lang="en-US" dirty="0" smtClean="0"/>
              <a:t>Point out the three</a:t>
            </a:r>
            <a:r>
              <a:rPr lang="en-US" baseline="0" dirty="0" smtClean="0"/>
              <a:t> labels</a:t>
            </a:r>
          </a:p>
          <a:p>
            <a:r>
              <a:rPr lang="en-US" baseline="0" dirty="0" smtClean="0"/>
              <a:t>Point out the image views</a:t>
            </a:r>
          </a:p>
          <a:p>
            <a:r>
              <a:rPr lang="en-US" baseline="0" dirty="0" smtClean="0"/>
              <a:t>The “plus” image is set with the row’s </a:t>
            </a:r>
            <a:r>
              <a:rPr lang="en-US" baseline="0" dirty="0" err="1" smtClean="0"/>
              <a:t>rightImage</a:t>
            </a:r>
            <a:r>
              <a:rPr lang="en-US" baseline="0" dirty="0" smtClean="0"/>
              <a:t> property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44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3E2F9-1BAB-1840-B5DF-7F3B63C7F7FA}" type="datetimeFigureOut">
              <a:rPr lang="en-US" smtClean="0"/>
              <a:pPr>
                <a:defRPr/>
              </a:pPr>
              <a:t>7/17/11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5D7A2-A148-ED44-ABB8-FDBA08B038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9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66008" y="233094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92884-5520-6142-A027-159A2E2BE2FD}" type="datetimeFigureOut">
              <a:rPr lang="en-US" smtClean="0"/>
              <a:pPr>
                <a:defRPr/>
              </a:pPr>
              <a:t>7/17/11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C7D01-69C5-444E-9501-E739F06726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51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ay_stripe_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909BB-7731-2349-A352-587C1055C750}" type="datetimeFigureOut">
              <a:rPr lang="en-US" smtClean="0"/>
              <a:pPr>
                <a:defRPr/>
              </a:pPr>
              <a:t>7/17/11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0CDB4-7D70-0A4C-8B45-554AA21C34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8" descr="gray_stripe_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appc_gray_light_triangl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  <p:extLst>
      <p:ext uri="{BB962C8B-B14F-4D97-AF65-F5344CB8AC3E}">
        <p14:creationId xmlns:p14="http://schemas.microsoft.com/office/powerpoint/2010/main" val="376493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60205-FC33-5848-8900-96211E51F7D1}" type="datetimeFigureOut">
              <a:rPr lang="en-US" smtClean="0"/>
              <a:pPr>
                <a:defRPr/>
              </a:pPr>
              <a:t>7/17/11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CDE17-1AD3-574E-B5E6-9E876CA8D2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4A12A-188F-504C-9F27-FABF27CD59C2}" type="datetimeFigureOut">
              <a:rPr lang="en-US" smtClean="0"/>
              <a:pPr>
                <a:defRPr/>
              </a:pPr>
              <a:t>7/17/11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29A3D-52C2-3547-9E7F-0CB1A4CEA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57971AC-3086-6649-9070-2D3C982AFAF3}" type="datetimeFigureOut">
              <a:rPr lang="en-US" smtClean="0"/>
              <a:pPr>
                <a:defRPr/>
              </a:pPr>
              <a:t>7/17/11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E0EF94-96EA-EB46-BF1F-5459B8A80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9" name="Picture 7" descr="appc_gray_light_triangl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9" name="Picture 7" descr="appc_gray_light_triangle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6" r:id="rId4"/>
    <p:sldLayoutId id="2147483809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14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903895" TargetMode="External"/><Relationship Id="rId4" Type="http://schemas.openxmlformats.org/officeDocument/2006/relationships/hyperlink" Target="https://gist.github.com/810391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1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741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itle 11"/>
          <p:cNvSpPr txBox="1">
            <a:spLocks/>
          </p:cNvSpPr>
          <p:nvPr/>
        </p:nvSpPr>
        <p:spPr bwMode="auto">
          <a:xfrm>
            <a:off x="762000" y="2500218"/>
            <a:ext cx="77136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1" dirty="0" smtClean="0">
                <a:solidFill>
                  <a:srgbClr val="122956"/>
                </a:solidFill>
                <a:cs typeface="Trebuchet MS" charset="0"/>
              </a:rPr>
              <a:t>API Deep Dive: TableViews</a:t>
            </a:r>
            <a:endParaRPr lang="en-US" sz="40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Headers and Footers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Row headers and footers</a:t>
            </a:r>
          </a:p>
          <a:p>
            <a:endParaRPr lang="en-US" dirty="0"/>
          </a:p>
          <a:p>
            <a:r>
              <a:rPr lang="en-US" dirty="0" smtClean="0"/>
              <a:t>Table headers and footers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96140" y="1332376"/>
            <a:ext cx="8124369" cy="5276205"/>
            <a:chOff x="396140" y="1332376"/>
            <a:chExt cx="8124369" cy="5276205"/>
          </a:xfrm>
        </p:grpSpPr>
        <p:pic>
          <p:nvPicPr>
            <p:cNvPr id="4" name="Picture 3" descr="Screenshot_4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2509" y="1332376"/>
              <a:ext cx="3048000" cy="43815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396140" y="4546478"/>
              <a:ext cx="6435911" cy="2062103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"/>
                  <a:cs typeface="Courier"/>
                </a:rPr>
                <a:t>var</a:t>
              </a:r>
              <a:r>
                <a:rPr lang="en-US" sz="1600" dirty="0" smtClean="0">
                  <a:latin typeface="Courier"/>
                  <a:cs typeface="Courier"/>
                </a:rPr>
                <a:t> </a:t>
              </a:r>
              <a:r>
                <a:rPr lang="en-US" sz="1600" dirty="0" err="1" smtClean="0">
                  <a:latin typeface="Courier"/>
                  <a:cs typeface="Courier"/>
                </a:rPr>
                <a:t>alanrow</a:t>
              </a:r>
              <a:r>
                <a:rPr lang="en-US" sz="1600" dirty="0" smtClean="0">
                  <a:latin typeface="Courier"/>
                  <a:cs typeface="Courier"/>
                </a:rPr>
                <a:t> = </a:t>
              </a:r>
              <a:r>
                <a:rPr lang="en-US" sz="1600" dirty="0" err="1" smtClean="0">
                  <a:latin typeface="Courier"/>
                  <a:cs typeface="Courier"/>
                </a:rPr>
                <a:t>Titanium.UI.createTableViewRow</a:t>
              </a:r>
              <a:r>
                <a:rPr lang="en-US" sz="1600" dirty="0" smtClean="0">
                  <a:latin typeface="Courier"/>
                  <a:cs typeface="Courier"/>
                </a:rPr>
                <a:t>(</a:t>
              </a:r>
              <a:r>
                <a:rPr lang="en-US" sz="1600" dirty="0">
                  <a:latin typeface="Courier"/>
                  <a:cs typeface="Courier"/>
                </a:rPr>
                <a:t>{</a:t>
              </a:r>
              <a:endParaRPr lang="en-US" sz="1600" dirty="0" smtClean="0">
                <a:latin typeface="Courier"/>
                <a:cs typeface="Courier"/>
              </a:endParaRPr>
            </a:p>
            <a:p>
              <a:r>
                <a:rPr lang="en-US" sz="1600" dirty="0" smtClean="0">
                  <a:latin typeface="Courier"/>
                  <a:cs typeface="Courier"/>
                </a:rPr>
                <a:t>   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smtClean="0">
                  <a:latin typeface="Courier"/>
                  <a:cs typeface="Courier"/>
                </a:rPr>
                <a:t>title: ‘Alan’,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smtClean="0">
                  <a:latin typeface="Courier"/>
                  <a:cs typeface="Courier"/>
                </a:rPr>
                <a:t>header: ‘header’</a:t>
              </a:r>
            </a:p>
            <a:p>
              <a:r>
                <a:rPr lang="en-US" sz="1600" dirty="0" smtClean="0">
                  <a:latin typeface="Courier"/>
                  <a:cs typeface="Courier"/>
                </a:rPr>
                <a:t>});</a:t>
              </a:r>
            </a:p>
            <a:p>
              <a:r>
                <a:rPr lang="en-US" sz="1600" dirty="0" err="1">
                  <a:latin typeface="Courier"/>
                  <a:cs typeface="Courier"/>
                </a:rPr>
                <a:t>var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 smtClean="0">
                  <a:latin typeface="Courier"/>
                  <a:cs typeface="Courier"/>
                </a:rPr>
                <a:t>alonzorow</a:t>
              </a:r>
              <a:r>
                <a:rPr lang="en-US" sz="1600" dirty="0" smtClean="0">
                  <a:latin typeface="Courier"/>
                  <a:cs typeface="Courier"/>
                </a:rPr>
                <a:t> </a:t>
              </a:r>
              <a:r>
                <a:rPr lang="en-US" sz="1600" dirty="0">
                  <a:latin typeface="Courier"/>
                  <a:cs typeface="Courier"/>
                </a:rPr>
                <a:t>= </a:t>
              </a:r>
              <a:r>
                <a:rPr lang="en-US" sz="1600" dirty="0" err="1">
                  <a:latin typeface="Courier"/>
                  <a:cs typeface="Courier"/>
                </a:rPr>
                <a:t>Titanium.UI.createTableViewRow</a:t>
              </a:r>
              <a:r>
                <a:rPr lang="en-US" sz="1600" dirty="0">
                  <a:latin typeface="Courier"/>
                  <a:cs typeface="Courier"/>
                </a:rPr>
                <a:t>({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    title: ‘</a:t>
              </a:r>
              <a:r>
                <a:rPr lang="en-US" sz="1600" dirty="0" smtClean="0">
                  <a:latin typeface="Courier"/>
                  <a:cs typeface="Courier"/>
                </a:rPr>
                <a:t>Alonzo’</a:t>
              </a:r>
              <a:r>
                <a:rPr lang="en-US" sz="1600" dirty="0">
                  <a:latin typeface="Courier"/>
                  <a:cs typeface="Courier"/>
                </a:rPr>
                <a:t>,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smtClean="0">
                  <a:latin typeface="Courier"/>
                  <a:cs typeface="Courier"/>
                </a:rPr>
                <a:t>footer: ‘footer’</a:t>
              </a:r>
              <a:endParaRPr lang="en-US" sz="1600" dirty="0">
                <a:latin typeface="Courier"/>
                <a:cs typeface="Courier"/>
              </a:endParaRPr>
            </a:p>
            <a:p>
              <a:r>
                <a:rPr lang="en-US" sz="1600" dirty="0">
                  <a:latin typeface="Courier"/>
                  <a:cs typeface="Courier"/>
                </a:rPr>
                <a:t>})</a:t>
              </a:r>
              <a:r>
                <a:rPr lang="en-US" sz="1600" dirty="0" smtClean="0">
                  <a:latin typeface="Courier"/>
                  <a:cs typeface="Courier"/>
                </a:rPr>
                <a:t>;</a:t>
              </a:r>
              <a:endParaRPr lang="en-US" sz="1600" dirty="0">
                <a:latin typeface="Courier"/>
                <a:cs typeface="Courier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96140" y="1332376"/>
            <a:ext cx="8124369" cy="4381500"/>
            <a:chOff x="396140" y="1332376"/>
            <a:chExt cx="8124369" cy="4381500"/>
          </a:xfrm>
        </p:grpSpPr>
        <p:pic>
          <p:nvPicPr>
            <p:cNvPr id="9" name="Picture 8" descr="Screenshot_9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2509" y="1332376"/>
              <a:ext cx="3048000" cy="43815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6140" y="2976818"/>
              <a:ext cx="6788320" cy="1323439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"/>
                  <a:cs typeface="Courier"/>
                </a:rPr>
                <a:t>var</a:t>
              </a:r>
              <a:r>
                <a:rPr lang="en-US" sz="1600" dirty="0" smtClean="0">
                  <a:latin typeface="Courier"/>
                  <a:cs typeface="Courier"/>
                </a:rPr>
                <a:t> </a:t>
              </a:r>
              <a:r>
                <a:rPr lang="en-US" sz="1600" dirty="0" err="1" smtClean="0">
                  <a:latin typeface="Courier"/>
                  <a:cs typeface="Courier"/>
                </a:rPr>
                <a:t>tableview</a:t>
              </a:r>
              <a:r>
                <a:rPr lang="en-US" sz="1600" dirty="0" smtClean="0">
                  <a:latin typeface="Courier"/>
                  <a:cs typeface="Courier"/>
                </a:rPr>
                <a:t> = </a:t>
              </a:r>
              <a:r>
                <a:rPr lang="en-US" sz="1600" dirty="0" err="1" smtClean="0">
                  <a:latin typeface="Courier"/>
                  <a:cs typeface="Courier"/>
                </a:rPr>
                <a:t>Titanium.UI.createTableView</a:t>
              </a:r>
              <a:r>
                <a:rPr lang="en-US" sz="1600" dirty="0" smtClean="0">
                  <a:latin typeface="Courier"/>
                  <a:cs typeface="Courier"/>
                </a:rPr>
                <a:t> (</a:t>
              </a:r>
              <a:r>
                <a:rPr lang="en-US" sz="1600" dirty="0">
                  <a:latin typeface="Courier"/>
                  <a:cs typeface="Courier"/>
                </a:rPr>
                <a:t>{</a:t>
              </a:r>
              <a:endParaRPr lang="en-US" sz="1600" dirty="0" smtClean="0">
                <a:latin typeface="Courier"/>
                <a:cs typeface="Courier"/>
              </a:endParaRPr>
            </a:p>
            <a:p>
              <a:r>
                <a:rPr lang="en-US" sz="1600" dirty="0" smtClean="0">
                  <a:latin typeface="Courier"/>
                  <a:cs typeface="Courier"/>
                </a:rPr>
                <a:t>	</a:t>
              </a:r>
              <a:r>
                <a:rPr lang="en-US" sz="1600" dirty="0" err="1" smtClean="0">
                  <a:latin typeface="Courier"/>
                  <a:cs typeface="Courier"/>
                </a:rPr>
                <a:t>data:data</a:t>
              </a:r>
              <a:r>
                <a:rPr lang="en-US" sz="1600" dirty="0">
                  <a:latin typeface="Courier"/>
                  <a:cs typeface="Courier"/>
                </a:rPr>
                <a:t>,</a:t>
              </a:r>
            </a:p>
            <a:p>
              <a:r>
                <a:rPr lang="en-US" sz="1600" dirty="0" smtClean="0">
                  <a:latin typeface="Courier"/>
                  <a:cs typeface="Courier"/>
                </a:rPr>
                <a:t>	</a:t>
              </a:r>
              <a:r>
                <a:rPr lang="en-US" sz="1600" dirty="0" err="1" smtClean="0">
                  <a:latin typeface="Courier"/>
                  <a:cs typeface="Courier"/>
                </a:rPr>
                <a:t>headerTitle</a:t>
              </a:r>
              <a:r>
                <a:rPr lang="en-US" sz="1600" dirty="0">
                  <a:latin typeface="Courier"/>
                  <a:cs typeface="Courier"/>
                </a:rPr>
                <a:t>:'</a:t>
              </a:r>
              <a:r>
                <a:rPr lang="en-US" sz="1600" dirty="0" err="1">
                  <a:latin typeface="Courier"/>
                  <a:cs typeface="Courier"/>
                </a:rPr>
                <a:t>TableView</a:t>
              </a:r>
              <a:r>
                <a:rPr lang="en-US" sz="1600" dirty="0">
                  <a:latin typeface="Courier"/>
                  <a:cs typeface="Courier"/>
                </a:rPr>
                <a:t> examples and test cases',</a:t>
              </a:r>
            </a:p>
            <a:p>
              <a:r>
                <a:rPr lang="en-US" sz="1600" dirty="0" smtClean="0">
                  <a:latin typeface="Courier"/>
                  <a:cs typeface="Courier"/>
                </a:rPr>
                <a:t>	</a:t>
              </a:r>
              <a:r>
                <a:rPr lang="en-US" sz="1600" dirty="0" err="1" smtClean="0">
                  <a:latin typeface="Courier"/>
                  <a:cs typeface="Courier"/>
                </a:rPr>
                <a:t>footerTitle</a:t>
              </a:r>
              <a:r>
                <a:rPr lang="en-US" sz="1600" dirty="0">
                  <a:latin typeface="Courier"/>
                  <a:cs typeface="Courier"/>
                </a:rPr>
                <a:t>:"Wow. That was cool!",</a:t>
              </a:r>
            </a:p>
            <a:p>
              <a:r>
                <a:rPr lang="en-US" sz="1600" dirty="0" smtClean="0">
                  <a:latin typeface="Courier"/>
                  <a:cs typeface="Courier"/>
                </a:rPr>
                <a:t>}</a:t>
              </a:r>
              <a:r>
                <a:rPr lang="en-US" sz="1600" dirty="0">
                  <a:latin typeface="Courier"/>
                  <a:cs typeface="Courier"/>
                </a:rPr>
                <a:t>)</a:t>
              </a:r>
              <a:r>
                <a:rPr lang="en-US" sz="1600" dirty="0" smtClean="0">
                  <a:latin typeface="Courier"/>
                  <a:cs typeface="Courier"/>
                </a:rPr>
                <a:t>;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 flipV="1">
              <a:off x="5164666" y="3955143"/>
              <a:ext cx="774095" cy="1003905"/>
            </a:xfrm>
            <a:prstGeom prst="line">
              <a:avLst/>
            </a:prstGeom>
            <a:noFill/>
            <a:ln w="76200">
              <a:solidFill>
                <a:srgbClr val="9C030B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19" name="Picture 36" descr="tv_adve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606" y="0"/>
            <a:ext cx="480315" cy="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4561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table sections</a:t>
            </a:r>
          </a:p>
        </p:txBody>
      </p:sp>
      <p:pic>
        <p:nvPicPr>
          <p:cNvPr id="7" name="Picture 6" descr="Screenshot_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15" y="1346200"/>
            <a:ext cx="3048000" cy="438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69329" y="3229314"/>
            <a:ext cx="5675086" cy="280076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var</a:t>
            </a:r>
            <a:r>
              <a:rPr lang="en-US" sz="1600" dirty="0">
                <a:latin typeface="Courier"/>
                <a:cs typeface="Courier"/>
              </a:rPr>
              <a:t> section1 = </a:t>
            </a:r>
            <a:r>
              <a:rPr lang="en-US" sz="1600" dirty="0" err="1">
                <a:latin typeface="Courier"/>
                <a:cs typeface="Courier"/>
              </a:rPr>
              <a:t>Ti.UI.createTableViewSection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smtClean="0">
                <a:latin typeface="Courier"/>
                <a:cs typeface="Courier"/>
              </a:rPr>
              <a:t>{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headerTitle</a:t>
            </a:r>
            <a:r>
              <a:rPr lang="en-US" sz="1600" dirty="0">
                <a:latin typeface="Courier"/>
                <a:cs typeface="Courier"/>
              </a:rPr>
              <a:t>:'Section </a:t>
            </a:r>
            <a:r>
              <a:rPr lang="en-US" sz="1600" dirty="0" smtClean="0">
                <a:latin typeface="Courier"/>
                <a:cs typeface="Courier"/>
              </a:rPr>
              <a:t>1’</a:t>
            </a:r>
          </a:p>
          <a:p>
            <a:r>
              <a:rPr lang="en-US" sz="1600" dirty="0" smtClean="0">
                <a:latin typeface="Courier"/>
                <a:cs typeface="Courier"/>
              </a:rPr>
              <a:t>}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 err="1">
                <a:latin typeface="Courier"/>
                <a:cs typeface="Courier"/>
              </a:rPr>
              <a:t>var</a:t>
            </a:r>
            <a:r>
              <a:rPr lang="en-US" sz="1600" dirty="0">
                <a:latin typeface="Courier"/>
                <a:cs typeface="Courier"/>
              </a:rPr>
              <a:t> section2 = </a:t>
            </a:r>
            <a:r>
              <a:rPr lang="en-US" sz="1600" dirty="0" err="1">
                <a:latin typeface="Courier"/>
                <a:cs typeface="Courier"/>
              </a:rPr>
              <a:t>Ti.UI.createTableViewSection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smtClean="0">
                <a:latin typeface="Courier"/>
                <a:cs typeface="Courier"/>
              </a:rPr>
              <a:t>{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headerTitle</a:t>
            </a:r>
            <a:r>
              <a:rPr lang="en-US" sz="1600" dirty="0">
                <a:latin typeface="Courier"/>
                <a:cs typeface="Courier"/>
              </a:rPr>
              <a:t>: 'Section </a:t>
            </a:r>
            <a:r>
              <a:rPr lang="en-US" sz="1600" dirty="0" smtClean="0">
                <a:latin typeface="Courier"/>
                <a:cs typeface="Courier"/>
              </a:rPr>
              <a:t>2’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}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cs typeface="Courier"/>
              </a:rPr>
              <a:t>section1.add({</a:t>
            </a:r>
            <a:r>
              <a:rPr lang="en-US" sz="1600" dirty="0" err="1">
                <a:latin typeface="Courier"/>
                <a:cs typeface="Courier"/>
              </a:rPr>
              <a:t>title:'Row</a:t>
            </a:r>
            <a:r>
              <a:rPr lang="en-US" sz="1600" dirty="0">
                <a:latin typeface="Courier"/>
                <a:cs typeface="Courier"/>
              </a:rPr>
              <a:t> 0'});</a:t>
            </a:r>
          </a:p>
          <a:p>
            <a:r>
              <a:rPr lang="en-US" sz="1600" dirty="0">
                <a:latin typeface="Courier"/>
                <a:cs typeface="Courier"/>
              </a:rPr>
              <a:t>...</a:t>
            </a:r>
          </a:p>
          <a:p>
            <a:r>
              <a:rPr lang="en-US" sz="1600" dirty="0" err="1">
                <a:latin typeface="Courier"/>
                <a:cs typeface="Courier"/>
              </a:rPr>
              <a:t>var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tv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Ti.UI.createTableView</a:t>
            </a:r>
            <a:r>
              <a:rPr lang="en-US" sz="1600" dirty="0">
                <a:latin typeface="Courier"/>
                <a:cs typeface="Courier"/>
              </a:rPr>
              <a:t>({</a:t>
            </a:r>
          </a:p>
          <a:p>
            <a:r>
              <a:rPr lang="en-US" sz="1600" dirty="0">
                <a:latin typeface="Courier"/>
                <a:cs typeface="Courier"/>
              </a:rPr>
              <a:t>	data:[section1,section2]</a:t>
            </a:r>
          </a:p>
          <a:p>
            <a:r>
              <a:rPr lang="en-US" sz="1600" dirty="0">
                <a:latin typeface="Courier"/>
                <a:cs typeface="Courier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990361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Android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96140" y="1346200"/>
            <a:ext cx="8290660" cy="5016160"/>
            <a:chOff x="396140" y="1346200"/>
            <a:chExt cx="8290660" cy="5016160"/>
          </a:xfrm>
        </p:grpSpPr>
        <p:pic>
          <p:nvPicPr>
            <p:cNvPr id="4" name="Picture 3" descr="Screenshot_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800" y="1346200"/>
              <a:ext cx="3048000" cy="43815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TextBox 4"/>
            <p:cNvSpPr txBox="1"/>
            <p:nvPr/>
          </p:nvSpPr>
          <p:spPr>
            <a:xfrm>
              <a:off x="396140" y="4546478"/>
              <a:ext cx="6435911" cy="1815882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ourier"/>
                  <a:cs typeface="Courier"/>
                </a:rPr>
                <a:t>var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 smtClean="0">
                  <a:latin typeface="Courier"/>
                  <a:cs typeface="Courier"/>
                </a:rPr>
                <a:t>searchbar</a:t>
              </a:r>
              <a:r>
                <a:rPr lang="en-US" sz="1600" dirty="0" smtClean="0">
                  <a:latin typeface="Courier"/>
                  <a:cs typeface="Courier"/>
                </a:rPr>
                <a:t> </a:t>
              </a:r>
              <a:r>
                <a:rPr lang="en-US" sz="1600" dirty="0">
                  <a:latin typeface="Courier"/>
                  <a:cs typeface="Courier"/>
                </a:rPr>
                <a:t>= </a:t>
              </a:r>
              <a:r>
                <a:rPr lang="en-US" sz="1600" dirty="0" err="1">
                  <a:latin typeface="Courier"/>
                  <a:cs typeface="Courier"/>
                </a:rPr>
                <a:t>Titanium.UI.createSearchBar</a:t>
              </a:r>
              <a:r>
                <a:rPr lang="en-US" sz="1600" dirty="0">
                  <a:latin typeface="Courier"/>
                  <a:cs typeface="Courier"/>
                </a:rPr>
                <a:t>({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barColor</a:t>
              </a:r>
              <a:r>
                <a:rPr lang="en-US" sz="1600" dirty="0">
                  <a:latin typeface="Courier"/>
                  <a:cs typeface="Courier"/>
                </a:rPr>
                <a:t>:'#385292',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showCancel:false</a:t>
              </a:r>
              <a:endParaRPr lang="en-US" sz="1600" dirty="0">
                <a:latin typeface="Courier"/>
                <a:cs typeface="Courier"/>
              </a:endParaRPr>
            </a:p>
            <a:p>
              <a:r>
                <a:rPr lang="en-US" sz="1600" dirty="0">
                  <a:latin typeface="Courier"/>
                  <a:cs typeface="Courier"/>
                </a:rPr>
                <a:t>});</a:t>
              </a:r>
            </a:p>
            <a:p>
              <a:r>
                <a:rPr lang="en-US" sz="1600" dirty="0" err="1" smtClean="0">
                  <a:latin typeface="Courier"/>
                  <a:cs typeface="Courier"/>
                </a:rPr>
                <a:t>var</a:t>
              </a:r>
              <a:r>
                <a:rPr lang="en-US" sz="1600" dirty="0" smtClean="0">
                  <a:latin typeface="Courier"/>
                  <a:cs typeface="Courier"/>
                </a:rPr>
                <a:t> </a:t>
              </a:r>
              <a:r>
                <a:rPr lang="en-US" sz="1600" dirty="0" err="1">
                  <a:latin typeface="Courier"/>
                  <a:cs typeface="Courier"/>
                </a:rPr>
                <a:t>tableView</a:t>
              </a:r>
              <a:r>
                <a:rPr lang="en-US" sz="1600" dirty="0">
                  <a:latin typeface="Courier"/>
                  <a:cs typeface="Courier"/>
                </a:rPr>
                <a:t> = </a:t>
              </a:r>
              <a:r>
                <a:rPr lang="en-US" sz="1600" dirty="0" err="1">
                  <a:latin typeface="Courier"/>
                  <a:cs typeface="Courier"/>
                </a:rPr>
                <a:t>Titanium.UI.createTableView</a:t>
              </a:r>
              <a:r>
                <a:rPr lang="en-US" sz="1600" dirty="0">
                  <a:latin typeface="Courier"/>
                  <a:cs typeface="Courier"/>
                </a:rPr>
                <a:t>({</a:t>
              </a:r>
              <a:endParaRPr lang="en-US" sz="1600" dirty="0" smtClean="0">
                <a:latin typeface="Courier"/>
                <a:cs typeface="Courier"/>
              </a:endParaRPr>
            </a:p>
            <a:p>
              <a:r>
                <a:rPr lang="en-US" sz="1600" dirty="0" smtClean="0">
                  <a:latin typeface="Courier"/>
                  <a:cs typeface="Courier"/>
                </a:rPr>
                <a:t>   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 smtClean="0">
                  <a:latin typeface="Courier"/>
                  <a:cs typeface="Courier"/>
                </a:rPr>
                <a:t>search:searchbar</a:t>
              </a:r>
              <a:endParaRPr lang="en-US" sz="1600" dirty="0" smtClean="0">
                <a:latin typeface="Courier"/>
                <a:cs typeface="Courier"/>
              </a:endParaRPr>
            </a:p>
            <a:p>
              <a:r>
                <a:rPr lang="en-US" sz="1600" dirty="0" smtClean="0">
                  <a:latin typeface="Courier"/>
                  <a:cs typeface="Courier"/>
                </a:rPr>
                <a:t>});</a:t>
              </a:r>
            </a:p>
          </p:txBody>
        </p:sp>
      </p:grpSp>
      <p:pic>
        <p:nvPicPr>
          <p:cNvPr id="7" name="Picture 6" descr="Screen shot 2011-06-09 at 12.23.1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225" y="1136650"/>
            <a:ext cx="3076575" cy="459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9381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Only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/ Delete mode</a:t>
            </a:r>
          </a:p>
          <a:p>
            <a:endParaRPr lang="en-US" dirty="0"/>
          </a:p>
          <a:p>
            <a:r>
              <a:rPr lang="en-US" dirty="0" smtClean="0"/>
              <a:t>Moving rows</a:t>
            </a:r>
          </a:p>
          <a:p>
            <a:endParaRPr lang="en-US" dirty="0"/>
          </a:p>
          <a:p>
            <a:r>
              <a:rPr lang="en-US" dirty="0" smtClean="0"/>
              <a:t>Grouped sections</a:t>
            </a:r>
          </a:p>
          <a:p>
            <a:endParaRPr lang="en-US" dirty="0"/>
          </a:p>
          <a:p>
            <a:r>
              <a:rPr lang="en-US" dirty="0" smtClean="0"/>
              <a:t>Filters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57200" y="1329672"/>
            <a:ext cx="7607271" cy="4518597"/>
            <a:chOff x="396140" y="1420912"/>
            <a:chExt cx="7607271" cy="4518597"/>
          </a:xfrm>
        </p:grpSpPr>
        <p:pic>
          <p:nvPicPr>
            <p:cNvPr id="4" name="Picture 3" descr="Screenshot_9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5411" y="1420912"/>
              <a:ext cx="3048000" cy="43815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96140" y="5108512"/>
              <a:ext cx="6435911" cy="830997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"/>
                  <a:cs typeface="Courier"/>
                </a:rPr>
                <a:t>var</a:t>
              </a:r>
              <a:r>
                <a:rPr lang="en-US" sz="1600" dirty="0" smtClean="0">
                  <a:latin typeface="Courier"/>
                  <a:cs typeface="Courier"/>
                </a:rPr>
                <a:t> </a:t>
              </a:r>
              <a:r>
                <a:rPr lang="en-US" sz="1600" dirty="0" err="1" smtClean="0">
                  <a:latin typeface="Courier"/>
                  <a:cs typeface="Courier"/>
                </a:rPr>
                <a:t>tableView</a:t>
              </a:r>
              <a:r>
                <a:rPr lang="en-US" sz="1600" dirty="0" smtClean="0">
                  <a:latin typeface="Courier"/>
                  <a:cs typeface="Courier"/>
                </a:rPr>
                <a:t> = </a:t>
              </a:r>
              <a:r>
                <a:rPr lang="en-US" sz="1600" dirty="0" err="1" smtClean="0">
                  <a:latin typeface="Courier"/>
                  <a:cs typeface="Courier"/>
                </a:rPr>
                <a:t>Titanium.UI.createTableView</a:t>
              </a:r>
              <a:r>
                <a:rPr lang="en-US" sz="1600" dirty="0" smtClean="0">
                  <a:latin typeface="Courier"/>
                  <a:cs typeface="Courier"/>
                </a:rPr>
                <a:t>({</a:t>
              </a:r>
            </a:p>
            <a:p>
              <a:r>
                <a:rPr lang="en-US" sz="1600" dirty="0" smtClean="0">
                  <a:latin typeface="Courier"/>
                  <a:cs typeface="Courier"/>
                </a:rPr>
                <a:t>    </a:t>
              </a:r>
              <a:r>
                <a:rPr lang="en-US" sz="1600" dirty="0" err="1" smtClean="0">
                  <a:latin typeface="Courier"/>
                  <a:cs typeface="Courier"/>
                </a:rPr>
                <a:t>style:Titanium.UI.iPhone.TableViewStyle.GROUPED</a:t>
              </a:r>
              <a:endParaRPr lang="en-US" sz="1600" dirty="0" smtClean="0">
                <a:latin typeface="Courier"/>
                <a:cs typeface="Courier"/>
              </a:endParaRPr>
            </a:p>
            <a:p>
              <a:r>
                <a:rPr lang="en-US" sz="1600" dirty="0" smtClean="0">
                  <a:latin typeface="Courier"/>
                  <a:cs typeface="Courier"/>
                </a:rPr>
                <a:t>});</a:t>
              </a:r>
              <a:endParaRPr lang="en-US" sz="2800" dirty="0">
                <a:latin typeface="Courier"/>
                <a:cs typeface="Courier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8294" y="1346200"/>
            <a:ext cx="7606177" cy="4381500"/>
            <a:chOff x="396140" y="1419466"/>
            <a:chExt cx="7606177" cy="4381500"/>
          </a:xfrm>
        </p:grpSpPr>
        <p:pic>
          <p:nvPicPr>
            <p:cNvPr id="10" name="Picture 9" descr="Screenshot_20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4317" y="1419466"/>
              <a:ext cx="3048000" cy="43815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96140" y="4167843"/>
              <a:ext cx="6435911" cy="156966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ourier"/>
                  <a:cs typeface="Courier"/>
                </a:rPr>
                <a:t>editBtn.addEventListener</a:t>
              </a:r>
              <a:r>
                <a:rPr lang="en-US" sz="1600" dirty="0">
                  <a:latin typeface="Courier"/>
                  <a:cs typeface="Courier"/>
                </a:rPr>
                <a:t>('click', function() {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tableview.moving</a:t>
              </a:r>
              <a:r>
                <a:rPr lang="en-US" sz="1600" dirty="0">
                  <a:latin typeface="Courier"/>
                  <a:cs typeface="Courier"/>
                </a:rPr>
                <a:t> = true;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});</a:t>
              </a:r>
            </a:p>
            <a:p>
              <a:r>
                <a:rPr lang="en-US" sz="1600" dirty="0" err="1">
                  <a:latin typeface="Courier"/>
                  <a:cs typeface="Courier"/>
                </a:rPr>
                <a:t>tableview.addEventListener</a:t>
              </a:r>
              <a:r>
                <a:rPr lang="en-US" sz="1600" dirty="0">
                  <a:latin typeface="Courier"/>
                  <a:cs typeface="Courier"/>
                </a:rPr>
                <a:t>('</a:t>
              </a:r>
              <a:r>
                <a:rPr lang="en-US" sz="1600" dirty="0" err="1">
                  <a:latin typeface="Courier"/>
                  <a:cs typeface="Courier"/>
                </a:rPr>
                <a:t>move',function</a:t>
              </a:r>
              <a:r>
                <a:rPr lang="en-US" sz="1600" dirty="0">
                  <a:latin typeface="Courier"/>
                  <a:cs typeface="Courier"/>
                </a:rPr>
                <a:t>(e) {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...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});</a:t>
              </a:r>
              <a:endParaRPr lang="en-US" sz="2800" dirty="0">
                <a:latin typeface="Courier"/>
                <a:cs typeface="Courier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57200" y="1329672"/>
            <a:ext cx="7605328" cy="4696672"/>
            <a:chOff x="396140" y="1419466"/>
            <a:chExt cx="7605328" cy="4696672"/>
          </a:xfrm>
        </p:grpSpPr>
        <p:pic>
          <p:nvPicPr>
            <p:cNvPr id="7" name="Picture 6" descr="Screenshot_10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468" y="1419466"/>
              <a:ext cx="3048000" cy="43815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96140" y="4546478"/>
              <a:ext cx="6435911" cy="156966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ourier"/>
                  <a:cs typeface="Courier"/>
                </a:rPr>
                <a:t>var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>
                  <a:latin typeface="Courier"/>
                  <a:cs typeface="Courier"/>
                </a:rPr>
                <a:t>tableView</a:t>
              </a:r>
              <a:r>
                <a:rPr lang="en-US" sz="1600" dirty="0">
                  <a:latin typeface="Courier"/>
                  <a:cs typeface="Courier"/>
                </a:rPr>
                <a:t> = </a:t>
              </a:r>
              <a:r>
                <a:rPr lang="en-US" sz="1600" dirty="0" err="1">
                  <a:latin typeface="Courier"/>
                  <a:cs typeface="Courier"/>
                </a:rPr>
                <a:t>Titanium.UI.createTableView</a:t>
              </a:r>
              <a:r>
                <a:rPr lang="en-US" sz="1600" dirty="0">
                  <a:latin typeface="Courier"/>
                  <a:cs typeface="Courier"/>
                </a:rPr>
                <a:t>({</a:t>
              </a:r>
              <a:endParaRPr lang="en-US" sz="1600" dirty="0" smtClean="0">
                <a:latin typeface="Courier"/>
                <a:cs typeface="Courier"/>
              </a:endParaRPr>
            </a:p>
            <a:p>
              <a:r>
                <a:rPr lang="en-US" sz="1600" dirty="0" smtClean="0">
                  <a:latin typeface="Courier"/>
                  <a:cs typeface="Courier"/>
                </a:rPr>
                <a:t>   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>
                  <a:latin typeface="Courier"/>
                  <a:cs typeface="Courier"/>
                </a:rPr>
                <a:t>editable:true</a:t>
              </a:r>
              <a:endParaRPr lang="en-US" sz="1600" dirty="0" smtClean="0">
                <a:latin typeface="Courier"/>
                <a:cs typeface="Courier"/>
              </a:endParaRPr>
            </a:p>
            <a:p>
              <a:r>
                <a:rPr lang="en-US" sz="1600" dirty="0" smtClean="0">
                  <a:latin typeface="Courier"/>
                  <a:cs typeface="Courier"/>
                </a:rPr>
                <a:t>});</a:t>
              </a:r>
            </a:p>
            <a:p>
              <a:r>
                <a:rPr lang="en-US" sz="1600" dirty="0" err="1">
                  <a:latin typeface="Courier"/>
                  <a:cs typeface="Courier"/>
                </a:rPr>
                <a:t>tableview.addEventListener</a:t>
              </a:r>
              <a:r>
                <a:rPr lang="en-US" sz="1600" dirty="0">
                  <a:latin typeface="Courier"/>
                  <a:cs typeface="Courier"/>
                </a:rPr>
                <a:t>('</a:t>
              </a:r>
              <a:r>
                <a:rPr lang="en-US" sz="1600" dirty="0" err="1">
                  <a:latin typeface="Courier"/>
                  <a:cs typeface="Courier"/>
                </a:rPr>
                <a:t>delete',function</a:t>
              </a:r>
              <a:r>
                <a:rPr lang="en-US" sz="1600" dirty="0">
                  <a:latin typeface="Courier"/>
                  <a:cs typeface="Courier"/>
                </a:rPr>
                <a:t>(e</a:t>
              </a:r>
              <a:r>
                <a:rPr lang="en-US" sz="1600" dirty="0" smtClean="0">
                  <a:latin typeface="Courier"/>
                  <a:cs typeface="Courier"/>
                </a:rPr>
                <a:t>) {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smtClean="0">
                  <a:latin typeface="Courier"/>
                  <a:cs typeface="Courier"/>
                </a:rPr>
                <a:t> ...</a:t>
              </a:r>
            </a:p>
            <a:p>
              <a:r>
                <a:rPr lang="en-US" sz="1600" dirty="0" smtClean="0">
                  <a:latin typeface="Courier"/>
                  <a:cs typeface="Courier"/>
                </a:rPr>
                <a:t>});</a:t>
              </a:r>
              <a:endParaRPr lang="en-US" sz="1600" dirty="0">
                <a:latin typeface="Courier"/>
                <a:cs typeface="Courier"/>
              </a:endParaRPr>
            </a:p>
          </p:txBody>
        </p:sp>
      </p:grpSp>
      <p:pic>
        <p:nvPicPr>
          <p:cNvPr id="14" name="Picture 36" descr="tv_adve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606" y="0"/>
            <a:ext cx="480315" cy="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455257" y="1346200"/>
            <a:ext cx="7607271" cy="4381500"/>
            <a:chOff x="396140" y="1419466"/>
            <a:chExt cx="7607271" cy="4381500"/>
          </a:xfrm>
        </p:grpSpPr>
        <p:pic>
          <p:nvPicPr>
            <p:cNvPr id="15" name="Picture 14" descr="Screenshot_7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5411" y="1419466"/>
              <a:ext cx="3048000" cy="43815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96140" y="4167843"/>
              <a:ext cx="6435911" cy="156966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ourier"/>
                  <a:cs typeface="Courier"/>
                </a:rPr>
                <a:t>var</a:t>
              </a:r>
              <a:r>
                <a:rPr lang="en-US" sz="1600" dirty="0">
                  <a:latin typeface="Courier"/>
                  <a:cs typeface="Courier"/>
                </a:rPr>
                <a:t> index = [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{title:'A',index:0},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...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{</a:t>
              </a:r>
              <a:r>
                <a:rPr lang="en-US" sz="1600" dirty="0" err="1">
                  <a:latin typeface="Courier"/>
                  <a:cs typeface="Courier"/>
                </a:rPr>
                <a:t>title:'P',index</a:t>
              </a:r>
              <a:r>
                <a:rPr lang="en-US" sz="1600" dirty="0">
                  <a:latin typeface="Courier"/>
                  <a:cs typeface="Courier"/>
                </a:rPr>
                <a:t>:(</a:t>
              </a:r>
              <a:r>
                <a:rPr lang="en-US" sz="1600" dirty="0" err="1">
                  <a:latin typeface="Courier"/>
                  <a:cs typeface="Courier"/>
                </a:rPr>
                <a:t>data.length</a:t>
              </a:r>
              <a:r>
                <a:rPr lang="en-US" sz="1600" dirty="0">
                  <a:latin typeface="Courier"/>
                  <a:cs typeface="Courier"/>
                </a:rPr>
                <a:t> -1)}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];</a:t>
              </a:r>
            </a:p>
            <a:p>
              <a:r>
                <a:rPr lang="en-US" sz="1600" dirty="0" err="1">
                  <a:latin typeface="Courier"/>
                  <a:cs typeface="Courier"/>
                </a:rPr>
                <a:t>tableview.index</a:t>
              </a:r>
              <a:r>
                <a:rPr lang="en-US" sz="1600" dirty="0">
                  <a:latin typeface="Courier"/>
                  <a:cs typeface="Courier"/>
                </a:rPr>
                <a:t> = index;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6539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1"/>
            <a:ext cx="8229600" cy="1422400"/>
          </a:xfrm>
        </p:spPr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>
                <a:latin typeface="Monaco" charset="0"/>
              </a:rPr>
              <a:t>table.addEventListener</a:t>
            </a:r>
            <a:r>
              <a:rPr lang="en-US" sz="2000" dirty="0">
                <a:latin typeface="Monaco" charset="0"/>
              </a:rPr>
              <a:t>('click', function(e){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alert('You clicked row '+</a:t>
            </a:r>
            <a:r>
              <a:rPr lang="en-US" sz="2000" dirty="0" err="1">
                <a:latin typeface="Monaco" charset="0"/>
              </a:rPr>
              <a:t>e.index</a:t>
            </a:r>
            <a:r>
              <a:rPr lang="en-US" sz="2000" dirty="0">
                <a:latin typeface="Monaco" charset="0"/>
              </a:rPr>
              <a:t>);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</a:t>
            </a:r>
            <a:r>
              <a:rPr lang="en-US" sz="2000" dirty="0" smtClean="0">
                <a:latin typeface="Monaco" charset="0"/>
              </a:rPr>
              <a:t>;</a:t>
            </a:r>
            <a:endParaRPr lang="en-US" sz="2000" dirty="0">
              <a:latin typeface="Monaco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2768600"/>
            <a:ext cx="3957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Key events: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click / </a:t>
            </a:r>
            <a:r>
              <a:rPr lang="en-US" sz="2000" dirty="0" err="1" smtClean="0"/>
              <a:t>dblclick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scroll / </a:t>
            </a:r>
            <a:r>
              <a:rPr lang="en-US" sz="2000" dirty="0" err="1" smtClean="0"/>
              <a:t>scrollEnd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touchstart</a:t>
            </a:r>
            <a:r>
              <a:rPr lang="en-US" sz="2000" dirty="0" smtClean="0"/>
              <a:t> / </a:t>
            </a:r>
            <a:r>
              <a:rPr lang="en-US" sz="2000" dirty="0" err="1" smtClean="0"/>
              <a:t>touchend</a:t>
            </a:r>
            <a:r>
              <a:rPr lang="en-US" sz="2000" dirty="0" smtClean="0"/>
              <a:t> /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err="1" smtClean="0"/>
              <a:t>touchmove</a:t>
            </a:r>
            <a:r>
              <a:rPr lang="en-US" sz="2000" dirty="0" smtClean="0"/>
              <a:t> / </a:t>
            </a:r>
            <a:r>
              <a:rPr lang="en-US" sz="2000" dirty="0" err="1" smtClean="0"/>
              <a:t>touchcancel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swipe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move / delete (</a:t>
            </a:r>
            <a:r>
              <a:rPr lang="en-US" sz="2000" dirty="0" err="1" smtClean="0"/>
              <a:t>iOS</a:t>
            </a:r>
            <a:r>
              <a:rPr lang="en-US" sz="2000" dirty="0" smtClean="0"/>
              <a:t>)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0" y="2768600"/>
            <a:ext cx="3957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Event object properties: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index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row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rowData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source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section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searchMode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8953" y="5942000"/>
            <a:ext cx="776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122956"/>
                </a:solidFill>
              </a:rPr>
              <a:t>Long-press delete for </a:t>
            </a:r>
            <a:r>
              <a:rPr lang="en-US" sz="1800" dirty="0" err="1" smtClean="0">
                <a:solidFill>
                  <a:srgbClr val="122956"/>
                </a:solidFill>
              </a:rPr>
              <a:t>iOS</a:t>
            </a:r>
            <a:r>
              <a:rPr lang="en-US" sz="1800" dirty="0" smtClean="0">
                <a:solidFill>
                  <a:srgbClr val="122956"/>
                </a:solidFill>
              </a:rPr>
              <a:t> &amp; Android – https://</a:t>
            </a:r>
            <a:r>
              <a:rPr lang="en-US" sz="1800" dirty="0" err="1" smtClean="0">
                <a:solidFill>
                  <a:srgbClr val="122956"/>
                </a:solidFill>
              </a:rPr>
              <a:t>gist.github.com</a:t>
            </a:r>
            <a:r>
              <a:rPr lang="en-US" sz="1800" dirty="0" smtClean="0">
                <a:solidFill>
                  <a:srgbClr val="122956"/>
                </a:solidFill>
              </a:rPr>
              <a:t>/1018107</a:t>
            </a:r>
            <a:endParaRPr lang="en-US" sz="1800" dirty="0">
              <a:solidFill>
                <a:srgbClr val="1229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365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Scroll Events - </a:t>
            </a:r>
            <a:r>
              <a:rPr lang="en-US" dirty="0" err="1" smtClean="0"/>
              <a:t>contentOffset</a:t>
            </a:r>
            <a:r>
              <a:rPr lang="en-US" dirty="0" smtClean="0"/>
              <a:t> (</a:t>
            </a:r>
            <a:r>
              <a:rPr lang="en-US" dirty="0" err="1" smtClean="0"/>
              <a:t>iOS</a:t>
            </a:r>
            <a:r>
              <a:rPr lang="en-US" dirty="0" smtClean="0"/>
              <a:t> only)</a:t>
            </a:r>
          </a:p>
          <a:p>
            <a:endParaRPr lang="en-US" dirty="0"/>
          </a:p>
          <a:p>
            <a:r>
              <a:rPr lang="en-US" dirty="0" smtClean="0"/>
              <a:t>Scroll Events – </a:t>
            </a:r>
            <a:r>
              <a:rPr lang="en-US" dirty="0" err="1" smtClean="0"/>
              <a:t>firstVisibleItem</a:t>
            </a:r>
            <a:r>
              <a:rPr lang="en-US" dirty="0" smtClean="0"/>
              <a:t>, </a:t>
            </a:r>
            <a:r>
              <a:rPr lang="en-US" dirty="0" err="1" smtClean="0"/>
              <a:t>visibleItemCount</a:t>
            </a:r>
            <a:r>
              <a:rPr lang="en-US" dirty="0" smtClean="0"/>
              <a:t>, </a:t>
            </a:r>
            <a:r>
              <a:rPr lang="en-US" dirty="0" err="1" smtClean="0"/>
              <a:t>totalItemCount</a:t>
            </a:r>
            <a:r>
              <a:rPr lang="en-US" dirty="0" smtClean="0"/>
              <a:t> (Android only)</a:t>
            </a:r>
          </a:p>
          <a:p>
            <a:endParaRPr lang="en-US" dirty="0"/>
          </a:p>
          <a:p>
            <a:r>
              <a:rPr lang="en-US" dirty="0" smtClean="0"/>
              <a:t>Dynamic scrolling Android workarounds</a:t>
            </a:r>
          </a:p>
          <a:p>
            <a:pPr lvl="1"/>
            <a:r>
              <a:rPr lang="en-US" dirty="0">
                <a:hlinkClick r:id="rId3"/>
              </a:rPr>
              <a:t>https://gist.github.com/</a:t>
            </a:r>
            <a:r>
              <a:rPr lang="en-US" dirty="0" smtClean="0">
                <a:hlinkClick r:id="rId3"/>
              </a:rPr>
              <a:t>903895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https://gist.github.com/</a:t>
            </a:r>
            <a:r>
              <a:rPr lang="en-US" dirty="0" smtClean="0">
                <a:hlinkClick r:id="rId4"/>
              </a:rPr>
              <a:t>810391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8738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Q&amp;A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99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Lab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0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TableView Examples</a:t>
            </a:r>
          </a:p>
          <a:p>
            <a:endParaRPr lang="en-US" dirty="0"/>
          </a:p>
          <a:p>
            <a:r>
              <a:rPr lang="en-US" dirty="0" smtClean="0"/>
              <a:t>TableView</a:t>
            </a:r>
            <a:r>
              <a:rPr lang="en-US" dirty="0"/>
              <a:t> </a:t>
            </a:r>
            <a:r>
              <a:rPr lang="en-US" dirty="0" smtClean="0"/>
              <a:t>Basics and Beyond</a:t>
            </a:r>
          </a:p>
          <a:p>
            <a:endParaRPr lang="en-US" dirty="0"/>
          </a:p>
          <a:p>
            <a:r>
              <a:rPr lang="en-US" dirty="0" smtClean="0"/>
              <a:t>Headers, Footers, and Sections</a:t>
            </a:r>
          </a:p>
          <a:p>
            <a:endParaRPr lang="en-US" dirty="0"/>
          </a:p>
          <a:p>
            <a:r>
              <a:rPr lang="en-US" dirty="0" smtClean="0"/>
              <a:t>Events and Extras</a:t>
            </a:r>
          </a:p>
        </p:txBody>
      </p:sp>
    </p:spTree>
    <p:extLst>
      <p:ext uri="{BB962C8B-B14F-4D97-AF65-F5344CB8AC3E}">
        <p14:creationId xmlns:p14="http://schemas.microsoft.com/office/powerpoint/2010/main" val="38923875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shot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74" y="1390316"/>
            <a:ext cx="3048000" cy="438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3" name="Picture 2" descr="Screenshot_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06" y="1390316"/>
            <a:ext cx="3048000" cy="4381500"/>
          </a:xfrm>
          <a:prstGeom prst="rect">
            <a:avLst/>
          </a:prstGeom>
        </p:spPr>
      </p:pic>
      <p:pic>
        <p:nvPicPr>
          <p:cNvPr id="9" name="Picture 8" descr="Screenshot_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338" y="1390315"/>
            <a:ext cx="3048000" cy="4381501"/>
          </a:xfrm>
          <a:prstGeom prst="rect">
            <a:avLst/>
          </a:prstGeom>
        </p:spPr>
      </p:pic>
      <p:pic>
        <p:nvPicPr>
          <p:cNvPr id="10" name="Picture 9" descr="Screenshot_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770" y="1390316"/>
            <a:ext cx="3048000" cy="4381500"/>
          </a:xfrm>
          <a:prstGeom prst="rect">
            <a:avLst/>
          </a:prstGeom>
        </p:spPr>
      </p:pic>
      <p:pic>
        <p:nvPicPr>
          <p:cNvPr id="11" name="Picture 10" descr="Screenshot_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02" y="1390315"/>
            <a:ext cx="3048000" cy="4381500"/>
          </a:xfrm>
          <a:prstGeom prst="rect">
            <a:avLst/>
          </a:prstGeom>
        </p:spPr>
      </p:pic>
      <p:pic>
        <p:nvPicPr>
          <p:cNvPr id="12" name="Picture 11" descr="Screenshot_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34" y="1390316"/>
            <a:ext cx="3048000" cy="4381500"/>
          </a:xfrm>
          <a:prstGeom prst="rect">
            <a:avLst/>
          </a:prstGeom>
        </p:spPr>
      </p:pic>
      <p:pic>
        <p:nvPicPr>
          <p:cNvPr id="13" name="Picture 12" descr="Screenshot_7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063" y="1390316"/>
            <a:ext cx="3048000" cy="4381500"/>
          </a:xfrm>
          <a:prstGeom prst="rect">
            <a:avLst/>
          </a:prstGeom>
        </p:spPr>
      </p:pic>
      <p:pic>
        <p:nvPicPr>
          <p:cNvPr id="14" name="Picture 36" descr="tv_advert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606" y="0"/>
            <a:ext cx="480315" cy="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0487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TableView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>
                <a:latin typeface="Monaco" charset="0"/>
              </a:rPr>
              <a:t>var</a:t>
            </a:r>
            <a:r>
              <a:rPr lang="en-US" sz="2000" dirty="0">
                <a:latin typeface="Monaco" charset="0"/>
              </a:rPr>
              <a:t> table = new </a:t>
            </a:r>
            <a:r>
              <a:rPr lang="en-US" sz="2000" dirty="0" err="1">
                <a:latin typeface="Monaco" charset="0"/>
              </a:rPr>
              <a:t>Titanium.UI.createTableView</a:t>
            </a:r>
            <a:r>
              <a:rPr lang="en-US" sz="2000" dirty="0">
                <a:latin typeface="Monaco" charset="0"/>
              </a:rPr>
              <a:t>({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</a:t>
            </a:r>
            <a:r>
              <a:rPr lang="en-US" sz="2000" i="1" dirty="0">
                <a:latin typeface="Monaco" charset="0"/>
              </a:rPr>
              <a:t>properties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});</a:t>
            </a:r>
          </a:p>
          <a:p>
            <a:endParaRPr lang="en-US" dirty="0" smtClean="0"/>
          </a:p>
          <a:p>
            <a:r>
              <a:rPr lang="en-US" dirty="0" smtClean="0"/>
              <a:t>Key table properties: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height / width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top / left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backgroundColor</a:t>
            </a:r>
            <a:r>
              <a:rPr lang="en-US" dirty="0" smtClean="0"/>
              <a:t> / </a:t>
            </a:r>
            <a:r>
              <a:rPr lang="en-US" dirty="0" err="1" smtClean="0"/>
              <a:t>backgroundImage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rowHeight</a:t>
            </a:r>
            <a:r>
              <a:rPr lang="en-US" dirty="0" smtClean="0"/>
              <a:t> / </a:t>
            </a:r>
            <a:r>
              <a:rPr lang="en-US" dirty="0" err="1" smtClean="0"/>
              <a:t>minRowHeight</a:t>
            </a:r>
            <a:r>
              <a:rPr lang="en-US" dirty="0" smtClean="0"/>
              <a:t> / </a:t>
            </a:r>
            <a:r>
              <a:rPr lang="en-US" dirty="0" err="1" smtClean="0"/>
              <a:t>maxRowHeight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headerTitle</a:t>
            </a:r>
            <a:r>
              <a:rPr lang="en-US" dirty="0" smtClean="0"/>
              <a:t> / </a:t>
            </a:r>
            <a:r>
              <a:rPr lang="en-US" dirty="0" err="1" smtClean="0"/>
              <a:t>headerView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footerTitle</a:t>
            </a:r>
            <a:r>
              <a:rPr lang="en-US" dirty="0" smtClean="0"/>
              <a:t> / </a:t>
            </a:r>
            <a:r>
              <a:rPr lang="en-US" dirty="0" err="1" smtClean="0"/>
              <a:t>footerView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scrollable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01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Rows with Anonymous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>
                <a:latin typeface="Courier"/>
                <a:cs typeface="Courier"/>
              </a:rPr>
              <a:t>var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tbl_data</a:t>
            </a:r>
            <a:r>
              <a:rPr lang="en-US" sz="2000" dirty="0">
                <a:latin typeface="Courier"/>
                <a:cs typeface="Courier"/>
              </a:rPr>
              <a:t> = [{</a:t>
            </a:r>
            <a:r>
              <a:rPr lang="en-US" sz="2000" dirty="0" err="1">
                <a:latin typeface="Courier"/>
                <a:cs typeface="Courier"/>
              </a:rPr>
              <a:t>title:'Row</a:t>
            </a:r>
            <a:r>
              <a:rPr lang="en-US" sz="2000" dirty="0">
                <a:latin typeface="Courier"/>
                <a:cs typeface="Courier"/>
              </a:rPr>
              <a:t> 1'}, {</a:t>
            </a:r>
            <a:r>
              <a:rPr lang="en-US" sz="2000" dirty="0" err="1">
                <a:latin typeface="Courier"/>
                <a:cs typeface="Courier"/>
              </a:rPr>
              <a:t>title:'Row</a:t>
            </a:r>
            <a:r>
              <a:rPr lang="en-US" sz="2000" dirty="0">
                <a:latin typeface="Courier"/>
                <a:cs typeface="Courier"/>
              </a:rPr>
              <a:t> 2'}]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 smtClean="0">
                <a:latin typeface="Courier"/>
                <a:cs typeface="Courier"/>
              </a:rPr>
              <a:t>var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table = new </a:t>
            </a:r>
            <a:r>
              <a:rPr lang="en-US" sz="2000" dirty="0" err="1">
                <a:latin typeface="Courier"/>
                <a:cs typeface="Courier"/>
              </a:rPr>
              <a:t>Titanium.UI.createTableView</a:t>
            </a:r>
            <a:r>
              <a:rPr lang="en-US" sz="2000" dirty="0">
                <a:latin typeface="Courier"/>
                <a:cs typeface="Courier"/>
              </a:rPr>
              <a:t>({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err="1">
                <a:latin typeface="Courier"/>
                <a:cs typeface="Courier"/>
              </a:rPr>
              <a:t>data:tbl_data</a:t>
            </a:r>
            <a:endParaRPr lang="en-US" sz="2000" dirty="0">
              <a:latin typeface="Courier"/>
              <a:cs typeface="Courier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Courier"/>
                <a:cs typeface="Courier"/>
              </a:rPr>
              <a:t>});</a:t>
            </a:r>
          </a:p>
          <a:p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// alternatively</a:t>
            </a:r>
          </a:p>
          <a:p>
            <a:r>
              <a:rPr lang="en-US" sz="2000" dirty="0" err="1" smtClean="0">
                <a:latin typeface="Courier"/>
                <a:cs typeface="Courier"/>
              </a:rPr>
              <a:t>table.setData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tbl_data</a:t>
            </a:r>
            <a:r>
              <a:rPr lang="en-US" sz="2000" dirty="0" smtClean="0">
                <a:latin typeface="Courier"/>
                <a:cs typeface="Courier"/>
              </a:rPr>
              <a:t>);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42544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TableViewRow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>
                <a:latin typeface="Monaco" charset="0"/>
              </a:rPr>
              <a:t>var</a:t>
            </a:r>
            <a:r>
              <a:rPr lang="en-US" sz="2000" dirty="0">
                <a:latin typeface="Monaco" charset="0"/>
              </a:rPr>
              <a:t> row = new </a:t>
            </a:r>
            <a:r>
              <a:rPr lang="en-US" sz="2000" dirty="0" err="1">
                <a:latin typeface="Monaco" charset="0"/>
              </a:rPr>
              <a:t>Titanium.UI.createTableViewRow</a:t>
            </a:r>
            <a:r>
              <a:rPr lang="en-US" sz="2000" dirty="0">
                <a:latin typeface="Monaco" charset="0"/>
              </a:rPr>
              <a:t>({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</a:t>
            </a:r>
            <a:r>
              <a:rPr lang="en-US" sz="2000" i="1" dirty="0">
                <a:latin typeface="Monaco" charset="0"/>
              </a:rPr>
              <a:t>properties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});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>
                <a:latin typeface="Monaco" charset="0"/>
              </a:rPr>
              <a:t>table.appendRow</a:t>
            </a:r>
            <a:r>
              <a:rPr lang="en-US" sz="2000" dirty="0">
                <a:latin typeface="Monaco" charset="0"/>
              </a:rPr>
              <a:t>(row);</a:t>
            </a:r>
          </a:p>
          <a:p>
            <a:endParaRPr lang="en-US" dirty="0" smtClean="0"/>
          </a:p>
          <a:p>
            <a:r>
              <a:rPr lang="en-US" dirty="0" smtClean="0"/>
              <a:t>Key properties: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title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height / width / top / left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color / </a:t>
            </a:r>
            <a:r>
              <a:rPr lang="en-US" dirty="0" err="1" smtClean="0"/>
              <a:t>backgroundColor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leftImage</a:t>
            </a:r>
            <a:r>
              <a:rPr lang="en-US" dirty="0" smtClean="0"/>
              <a:t> / </a:t>
            </a:r>
            <a:r>
              <a:rPr lang="en-US" dirty="0" err="1" smtClean="0"/>
              <a:t>rightImage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3"/>
          <a:stretch>
            <a:fillRect/>
          </a:stretch>
        </p:blipFill>
        <p:spPr bwMode="auto">
          <a:xfrm>
            <a:off x="5486400" y="3657600"/>
            <a:ext cx="3028950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4897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0299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hasChild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hasDetail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hasCheck</a:t>
            </a:r>
            <a:endParaRPr lang="en-US" dirty="0"/>
          </a:p>
        </p:txBody>
      </p:sp>
      <p:pic>
        <p:nvPicPr>
          <p:cNvPr id="4" name="Picture 3" descr="Screen shot 2011-06-03 at 2.17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84" y="2053395"/>
            <a:ext cx="2968124" cy="24077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3"/>
          <a:stretch>
            <a:fillRect/>
          </a:stretch>
        </p:blipFill>
        <p:spPr bwMode="auto">
          <a:xfrm>
            <a:off x="5914176" y="2053395"/>
            <a:ext cx="3028950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4897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Line 8"/>
          <p:cNvSpPr>
            <a:spLocks noChangeShapeType="1"/>
          </p:cNvSpPr>
          <p:nvPr/>
        </p:nvSpPr>
        <p:spPr bwMode="auto">
          <a:xfrm flipH="1" flipV="1">
            <a:off x="5283283" y="2552700"/>
            <a:ext cx="3272505" cy="374984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5301985" y="3381542"/>
            <a:ext cx="3039909" cy="0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5283282" y="3689684"/>
            <a:ext cx="3165559" cy="556968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3128211" y="2552700"/>
            <a:ext cx="761998" cy="147721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128211" y="3796632"/>
            <a:ext cx="655051" cy="450020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5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Table and Row Properties</a:t>
            </a:r>
            <a:endParaRPr lang="en-US" dirty="0"/>
          </a:p>
        </p:txBody>
      </p:sp>
      <p:pic>
        <p:nvPicPr>
          <p:cNvPr id="4" name="Picture 3" descr="Screenshot_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158" y="1915955"/>
            <a:ext cx="3048000" cy="4381500"/>
          </a:xfrm>
          <a:prstGeom prst="rect">
            <a:avLst/>
          </a:prstGeom>
        </p:spPr>
      </p:pic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2409068" y="3569557"/>
            <a:ext cx="745874" cy="0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52913" y="3338725"/>
            <a:ext cx="2619185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Row: </a:t>
            </a:r>
            <a:r>
              <a:rPr lang="en-US" sz="1800" dirty="0" err="1" smtClean="0">
                <a:solidFill>
                  <a:schemeClr val="bg1"/>
                </a:solidFill>
                <a:cs typeface="Trebuchet MS" charset="0"/>
              </a:rPr>
              <a:t>leftImage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842051" y="3569557"/>
            <a:ext cx="850315" cy="0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3"/>
          <p:cNvSpPr>
            <a:spLocks/>
          </p:cNvSpPr>
          <p:nvPr/>
        </p:nvSpPr>
        <p:spPr bwMode="auto">
          <a:xfrm>
            <a:off x="6435887" y="3338725"/>
            <a:ext cx="2585751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Row: </a:t>
            </a:r>
            <a:r>
              <a:rPr lang="en-US" sz="1800" dirty="0" err="1" smtClean="0">
                <a:solidFill>
                  <a:schemeClr val="bg1"/>
                </a:solidFill>
                <a:cs typeface="Trebuchet MS" charset="0"/>
              </a:rPr>
              <a:t>rightImage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4866105" y="2853009"/>
            <a:ext cx="1826261" cy="485716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3"/>
          <p:cNvSpPr>
            <a:spLocks/>
          </p:cNvSpPr>
          <p:nvPr/>
        </p:nvSpPr>
        <p:spPr bwMode="auto">
          <a:xfrm>
            <a:off x="6435887" y="2622177"/>
            <a:ext cx="2585751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Row: title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5066633" y="3853310"/>
            <a:ext cx="1625734" cy="394835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Rectangle 3"/>
          <p:cNvSpPr>
            <a:spLocks/>
          </p:cNvSpPr>
          <p:nvPr/>
        </p:nvSpPr>
        <p:spPr bwMode="auto">
          <a:xfrm>
            <a:off x="6435887" y="4017313"/>
            <a:ext cx="2585751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Row: </a:t>
            </a:r>
            <a:r>
              <a:rPr lang="en-US" sz="1800" dirty="0" err="1" smtClean="0">
                <a:solidFill>
                  <a:schemeClr val="bg1"/>
                </a:solidFill>
                <a:cs typeface="Trebuchet MS" charset="0"/>
              </a:rPr>
              <a:t>subTitle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>
            <a:off x="2438150" y="2732469"/>
            <a:ext cx="663320" cy="0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non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Rectangle 3"/>
          <p:cNvSpPr>
            <a:spLocks/>
          </p:cNvSpPr>
          <p:nvPr/>
        </p:nvSpPr>
        <p:spPr bwMode="auto">
          <a:xfrm>
            <a:off x="81995" y="2501637"/>
            <a:ext cx="2619185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Table: top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101470" y="2341247"/>
            <a:ext cx="0" cy="786597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Line 8"/>
          <p:cNvSpPr>
            <a:spLocks noChangeShapeType="1"/>
          </p:cNvSpPr>
          <p:nvPr/>
        </p:nvSpPr>
        <p:spPr bwMode="auto">
          <a:xfrm flipV="1">
            <a:off x="4724401" y="2149080"/>
            <a:ext cx="1967966" cy="1051319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Rectangle 3"/>
          <p:cNvSpPr>
            <a:spLocks/>
          </p:cNvSpPr>
          <p:nvPr/>
        </p:nvSpPr>
        <p:spPr bwMode="auto">
          <a:xfrm>
            <a:off x="6435887" y="1918251"/>
            <a:ext cx="2585751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Row: </a:t>
            </a:r>
            <a:r>
              <a:rPr lang="en-US" sz="1800" dirty="0" err="1" smtClean="0">
                <a:solidFill>
                  <a:schemeClr val="bg1"/>
                </a:solidFill>
                <a:cs typeface="Trebuchet MS" charset="0"/>
              </a:rPr>
              <a:t>backgroundImage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 flipH="1" flipV="1">
            <a:off x="2590800" y="4343400"/>
            <a:ext cx="564142" cy="538396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Rectangle 3"/>
          <p:cNvSpPr>
            <a:spLocks/>
          </p:cNvSpPr>
          <p:nvPr/>
        </p:nvSpPr>
        <p:spPr bwMode="auto">
          <a:xfrm>
            <a:off x="52913" y="4192303"/>
            <a:ext cx="2619185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Row: </a:t>
            </a:r>
            <a:r>
              <a:rPr lang="en-US" sz="1800" dirty="0" err="1" smtClean="0">
                <a:solidFill>
                  <a:schemeClr val="bg1"/>
                </a:solidFill>
                <a:cs typeface="Trebuchet MS" charset="0"/>
              </a:rPr>
              <a:t>backgroundImage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175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Table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labels, views, images to your rows</a:t>
            </a:r>
          </a:p>
          <a:p>
            <a:endParaRPr lang="en-US" dirty="0"/>
          </a:p>
          <a:p>
            <a:r>
              <a:rPr lang="en-US" dirty="0" smtClean="0"/>
              <a:t>Positioning: relative to top-left of row</a:t>
            </a:r>
          </a:p>
          <a:p>
            <a:endParaRPr lang="en-US" dirty="0"/>
          </a:p>
          <a:p>
            <a:r>
              <a:rPr lang="en-US" dirty="0" smtClean="0"/>
              <a:t>Elements </a:t>
            </a:r>
            <a:r>
              <a:rPr lang="en-US" dirty="0"/>
              <a:t>a</a:t>
            </a:r>
            <a:r>
              <a:rPr lang="en-US" dirty="0" smtClean="0"/>
              <a:t>ccessible via children[]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062" y="1831474"/>
            <a:ext cx="2897875" cy="416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6" descr="tv_adve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606" y="0"/>
            <a:ext cx="480315" cy="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201623" y="1732842"/>
            <a:ext cx="2585751" cy="2000957"/>
            <a:chOff x="6201623" y="1732842"/>
            <a:chExt cx="2585751" cy="2000957"/>
          </a:xfrm>
        </p:grpSpPr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V="1">
              <a:off x="6902599" y="2182232"/>
              <a:ext cx="593848" cy="1037138"/>
            </a:xfrm>
            <a:prstGeom prst="line">
              <a:avLst/>
            </a:prstGeom>
            <a:noFill/>
            <a:ln w="38100">
              <a:solidFill>
                <a:srgbClr val="9C030B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Rectangle 3"/>
            <p:cNvSpPr>
              <a:spLocks/>
            </p:cNvSpPr>
            <p:nvPr/>
          </p:nvSpPr>
          <p:spPr bwMode="auto">
            <a:xfrm>
              <a:off x="6201623" y="1732842"/>
              <a:ext cx="2585751" cy="461665"/>
            </a:xfrm>
            <a:prstGeom prst="rect">
              <a:avLst/>
            </a:prstGeom>
            <a:solidFill>
              <a:srgbClr val="9C030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91440" bIns="91440" anchor="ctr">
              <a:spAutoFit/>
            </a:bodyPr>
            <a:lstStyle/>
            <a:p>
              <a:pPr marL="39688" algn="ctr"/>
              <a:r>
                <a:rPr lang="en-US" sz="1800" dirty="0" smtClean="0">
                  <a:solidFill>
                    <a:schemeClr val="bg1"/>
                  </a:solidFill>
                  <a:cs typeface="Trebuchet MS" charset="0"/>
                </a:rPr>
                <a:t>Labels</a:t>
              </a:r>
              <a:endParaRPr lang="en-US" sz="1800" dirty="0">
                <a:solidFill>
                  <a:schemeClr val="bg1"/>
                </a:solidFill>
                <a:cs typeface="Trebuchet MS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7315200" y="2194506"/>
              <a:ext cx="181247" cy="1539293"/>
            </a:xfrm>
            <a:prstGeom prst="line">
              <a:avLst/>
            </a:prstGeom>
            <a:noFill/>
            <a:ln w="38100">
              <a:solidFill>
                <a:srgbClr val="9C030B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 flipV="1">
              <a:off x="7496447" y="2194507"/>
              <a:ext cx="197274" cy="1306926"/>
            </a:xfrm>
            <a:prstGeom prst="line">
              <a:avLst/>
            </a:prstGeom>
            <a:noFill/>
            <a:ln w="38100">
              <a:solidFill>
                <a:srgbClr val="9C030B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80035" y="3612394"/>
            <a:ext cx="3601764" cy="1073656"/>
            <a:chOff x="3180035" y="3612394"/>
            <a:chExt cx="3601764" cy="1073656"/>
          </a:xfrm>
        </p:grpSpPr>
        <p:sp>
          <p:nvSpPr>
            <p:cNvPr id="6" name="Rectangle 3"/>
            <p:cNvSpPr>
              <a:spLocks/>
            </p:cNvSpPr>
            <p:nvPr/>
          </p:nvSpPr>
          <p:spPr bwMode="auto">
            <a:xfrm>
              <a:off x="3180035" y="4224385"/>
              <a:ext cx="2619185" cy="461665"/>
            </a:xfrm>
            <a:prstGeom prst="rect">
              <a:avLst/>
            </a:prstGeom>
            <a:solidFill>
              <a:srgbClr val="9C03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91440" bIns="91440" anchor="ctr">
              <a:spAutoFit/>
            </a:bodyPr>
            <a:lstStyle/>
            <a:p>
              <a:pPr marL="39688" algn="ctr"/>
              <a:r>
                <a:rPr lang="en-US" sz="1800" dirty="0" err="1" smtClean="0">
                  <a:solidFill>
                    <a:schemeClr val="bg1"/>
                  </a:solidFill>
                  <a:cs typeface="Trebuchet MS" charset="0"/>
                </a:rPr>
                <a:t>ImageViews</a:t>
              </a:r>
              <a:endParaRPr lang="en-US" sz="1800" dirty="0">
                <a:solidFill>
                  <a:schemeClr val="bg1"/>
                </a:solidFill>
                <a:cs typeface="Trebuchet MS" charset="0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5799220" y="3612394"/>
              <a:ext cx="612213" cy="842824"/>
            </a:xfrm>
            <a:prstGeom prst="line">
              <a:avLst/>
            </a:prstGeom>
            <a:noFill/>
            <a:ln w="38100">
              <a:solidFill>
                <a:srgbClr val="9C030B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H="1">
              <a:off x="5791329" y="3886200"/>
              <a:ext cx="990470" cy="573470"/>
            </a:xfrm>
            <a:prstGeom prst="line">
              <a:avLst/>
            </a:prstGeom>
            <a:noFill/>
            <a:ln w="38100">
              <a:solidFill>
                <a:srgbClr val="9C030B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577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fault Them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2947</TotalTime>
  <Words>695</Words>
  <Application>Microsoft Macintosh PowerPoint</Application>
  <PresentationFormat>On-screen Show (4:3)</PresentationFormat>
  <Paragraphs>209</Paragraphs>
  <Slides>17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 Theme</vt:lpstr>
      <vt:lpstr>PowerPoint Presentation</vt:lpstr>
      <vt:lpstr>Agenda</vt:lpstr>
      <vt:lpstr>Examples</vt:lpstr>
      <vt:lpstr>Basic TableView</vt:lpstr>
      <vt:lpstr>Table Rows with Anonymous Objects</vt:lpstr>
      <vt:lpstr>TableViewRow Object</vt:lpstr>
      <vt:lpstr>Row Indicators</vt:lpstr>
      <vt:lpstr>Basic Table and Row Properties</vt:lpstr>
      <vt:lpstr>Custom Table Rows</vt:lpstr>
      <vt:lpstr>Headers and Footers</vt:lpstr>
      <vt:lpstr>Table Sections</vt:lpstr>
      <vt:lpstr>Table Searching</vt:lpstr>
      <vt:lpstr>iOS Only Features</vt:lpstr>
      <vt:lpstr>Table events</vt:lpstr>
      <vt:lpstr>Event Extras</vt:lpstr>
      <vt:lpstr>Q&amp;A</vt:lpstr>
      <vt:lpstr>Lab</vt:lpstr>
    </vt:vector>
  </TitlesOfParts>
  <Company>Appcelerator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Kevin Whinnery</cp:lastModifiedBy>
  <cp:revision>113</cp:revision>
  <dcterms:created xsi:type="dcterms:W3CDTF">2010-12-08T19:18:01Z</dcterms:created>
  <dcterms:modified xsi:type="dcterms:W3CDTF">2011-07-18T03:39:34Z</dcterms:modified>
</cp:coreProperties>
</file>