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7"/>
  </p:notesMasterIdLst>
  <p:handoutMasterIdLst>
    <p:handoutMasterId r:id="rId18"/>
  </p:handoutMasterIdLst>
  <p:sldIdLst>
    <p:sldId id="256" r:id="rId2"/>
    <p:sldId id="317" r:id="rId3"/>
    <p:sldId id="318" r:id="rId4"/>
    <p:sldId id="319" r:id="rId5"/>
    <p:sldId id="320" r:id="rId6"/>
    <p:sldId id="321" r:id="rId7"/>
    <p:sldId id="323" r:id="rId8"/>
    <p:sldId id="324" r:id="rId9"/>
    <p:sldId id="322" r:id="rId10"/>
    <p:sldId id="325" r:id="rId11"/>
    <p:sldId id="326" r:id="rId12"/>
    <p:sldId id="327" r:id="rId13"/>
    <p:sldId id="305" r:id="rId14"/>
    <p:sldId id="328" r:id="rId15"/>
    <p:sldId id="329" r:id="rId1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77424" autoAdjust="0"/>
  </p:normalViewPr>
  <p:slideViewPr>
    <p:cSldViewPr snapToGrid="0" snapToObjects="1">
      <p:cViewPr>
        <p:scale>
          <a:sx n="95" d="100"/>
          <a:sy n="95" d="100"/>
        </p:scale>
        <p:origin x="-2800" y="-192"/>
      </p:cViewPr>
      <p:guideLst>
        <p:guide orient="horz" pos="3855"/>
        <p:guide pos="291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6/2/11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6/2/11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ea typeface="SimSun" charset="0"/>
                <a:cs typeface="SimSun" charset="0"/>
              </a:rPr>
              <a:t>In this lab, you'll add an event listener. You'll define that listener to show an alert with the row's text. That means you'll have to take special steps for the row containing the image and label.</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1705129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6/2/11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6/2/11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6/2/11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6/2/11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6/2/11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6/2/11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a:t>
            </a:r>
            <a:r>
              <a:rPr lang="en-US" sz="4000" b="1" dirty="0" err="1" smtClean="0">
                <a:solidFill>
                  <a:srgbClr val="122956"/>
                </a:solidFill>
                <a:cs typeface="Trebuchet MS" charset="0"/>
              </a:rPr>
              <a:t>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accessible via children[]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9577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1600" b="1" dirty="0" err="1">
                <a:solidFill>
                  <a:srgbClr val="0000C0"/>
                </a:solidFill>
                <a:latin typeface="Monaco" charset="0"/>
                <a:cs typeface="Monaco" charset="0"/>
              </a:rPr>
              <a:t>var</a:t>
            </a:r>
            <a:r>
              <a:rPr lang="en-US" sz="1600" dirty="0">
                <a:latin typeface="Monaco" charset="0"/>
              </a:rPr>
              <a:t> </a:t>
            </a:r>
            <a:r>
              <a:rPr lang="en-US" sz="1600" dirty="0">
                <a:solidFill>
                  <a:srgbClr val="000000"/>
                </a:solidFill>
                <a:latin typeface="Monaco" charset="0"/>
                <a:cs typeface="Monaco" charset="0"/>
              </a:rPr>
              <a:t>row</a:t>
            </a:r>
            <a:r>
              <a:rPr lang="en-US" sz="1600" dirty="0">
                <a:latin typeface="Monaco" charset="0"/>
              </a:rPr>
              <a:t> </a:t>
            </a:r>
            <a:r>
              <a:rPr lang="en-US" sz="1600" dirty="0">
                <a:solidFill>
                  <a:srgbClr val="5C5C5C"/>
                </a:solidFill>
                <a:latin typeface="Monaco" charset="0"/>
                <a:cs typeface="Monaco" charset="0"/>
              </a:rPr>
              <a:t>=</a:t>
            </a:r>
            <a:r>
              <a:rPr lang="en-US" sz="1600" dirty="0">
                <a:latin typeface="Monaco" charset="0"/>
              </a:rPr>
              <a:t> </a:t>
            </a:r>
            <a:r>
              <a:rPr lang="en-US" sz="1600" dirty="0" err="1">
                <a:solidFill>
                  <a:srgbClr val="000000"/>
                </a:solidFill>
                <a:latin typeface="Monaco" charset="0"/>
                <a:cs typeface="Monaco" charset="0"/>
              </a:rPr>
              <a:t>Ti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UI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createTableViewRow</a:t>
            </a:r>
            <a:r>
              <a:rPr lang="en-US" sz="1600" dirty="0">
                <a:solidFill>
                  <a:srgbClr val="5C5C5C"/>
                </a:solidFill>
                <a:latin typeface="Monaco" charset="0"/>
                <a:cs typeface="Monaco" charset="0"/>
              </a:rPr>
              <a:t>({</a:t>
            </a:r>
          </a:p>
          <a:p>
            <a:pPr>
              <a:buClrTx/>
              <a:buFontTx/>
              <a:buNone/>
            </a:pPr>
            <a:r>
              <a:rPr lang="en-US" sz="1600" dirty="0">
                <a:latin typeface="Monaco" charset="0"/>
                <a:cs typeface="Monaco" charset="0"/>
              </a:rPr>
              <a:t>	</a:t>
            </a:r>
            <a:r>
              <a:rPr lang="en-US" sz="1600" dirty="0" err="1">
                <a:solidFill>
                  <a:srgbClr val="000000"/>
                </a:solidFill>
                <a:latin typeface="Monaco" charset="0"/>
                <a:cs typeface="Monaco" charset="0"/>
              </a:rPr>
              <a:t>height</a:t>
            </a:r>
            <a:r>
              <a:rPr lang="en-US" sz="1600" dirty="0" err="1">
                <a:solidFill>
                  <a:srgbClr val="5C5C5C"/>
                </a:solidFill>
                <a:latin typeface="Monaco" charset="0"/>
                <a:cs typeface="Monaco" charset="0"/>
              </a:rPr>
              <a:t>:</a:t>
            </a:r>
            <a:r>
              <a:rPr lang="en-US" sz="1600" dirty="0" err="1">
                <a:solidFill>
                  <a:srgbClr val="005C00"/>
                </a:solidFill>
                <a:latin typeface="Monaco" charset="0"/>
                <a:cs typeface="Monaco" charset="0"/>
              </a:rPr>
              <a:t>'auto</a:t>
            </a:r>
            <a:r>
              <a:rPr lang="en-US" sz="1600" dirty="0">
                <a:solidFill>
                  <a:srgbClr val="005C00"/>
                </a:solidFill>
                <a:latin typeface="Monaco" charset="0"/>
                <a:cs typeface="Monaco" charset="0"/>
              </a:rPr>
              <a:t>'</a:t>
            </a:r>
            <a:r>
              <a:rPr lang="en-US" sz="1600" dirty="0">
                <a:solidFill>
                  <a:srgbClr val="5C5C5C"/>
                </a:solidFill>
                <a:latin typeface="Monaco" charset="0"/>
                <a:cs typeface="Monaco" charset="0"/>
              </a:rPr>
              <a:t>,</a:t>
            </a:r>
          </a:p>
          <a:p>
            <a:pPr>
              <a:buClrTx/>
              <a:buFontTx/>
              <a:buNone/>
            </a:pPr>
            <a:r>
              <a:rPr lang="en-US" sz="1600" dirty="0">
                <a:latin typeface="Monaco" charset="0"/>
                <a:cs typeface="Monaco" charset="0"/>
              </a:rPr>
              <a:t>	</a:t>
            </a:r>
            <a:r>
              <a:rPr lang="en-US" sz="1600" dirty="0" err="1">
                <a:solidFill>
                  <a:srgbClr val="000000"/>
                </a:solidFill>
                <a:latin typeface="Monaco" charset="0"/>
                <a:cs typeface="Monaco" charset="0"/>
              </a:rPr>
              <a:t>rightImage</a:t>
            </a:r>
            <a:r>
              <a:rPr lang="en-US" sz="1600" dirty="0">
                <a:solidFill>
                  <a:srgbClr val="5C5C5C"/>
                </a:solidFill>
                <a:latin typeface="Monaco" charset="0"/>
                <a:cs typeface="Monaco" charset="0"/>
              </a:rPr>
              <a:t>:</a:t>
            </a:r>
            <a:r>
              <a:rPr lang="en-US" sz="1600" dirty="0">
                <a:solidFill>
                  <a:srgbClr val="005C00"/>
                </a:solidFill>
                <a:latin typeface="Monaco" charset="0"/>
                <a:cs typeface="Monaco" charset="0"/>
              </a:rPr>
              <a:t>'images/</a:t>
            </a:r>
            <a:r>
              <a:rPr lang="en-US" sz="1600" dirty="0" err="1">
                <a:solidFill>
                  <a:srgbClr val="005C00"/>
                </a:solidFill>
                <a:latin typeface="Monaco" charset="0"/>
                <a:cs typeface="Monaco" charset="0"/>
              </a:rPr>
              <a:t>appcelerator_small.png</a:t>
            </a:r>
            <a:r>
              <a:rPr lang="en-US" sz="1600" dirty="0">
                <a:solidFill>
                  <a:srgbClr val="005C00"/>
                </a:solidFill>
                <a:latin typeface="Monaco" charset="0"/>
                <a:cs typeface="Monaco" charset="0"/>
              </a:rPr>
              <a:t>'</a:t>
            </a:r>
          </a:p>
          <a:p>
            <a:pPr>
              <a:buClrTx/>
              <a:buFontTx/>
              <a:buNone/>
            </a:pPr>
            <a:r>
              <a:rPr lang="en-US" sz="1600" dirty="0">
                <a:solidFill>
                  <a:srgbClr val="5C5C5C"/>
                </a:solidFill>
                <a:latin typeface="Monaco" charset="0"/>
                <a:cs typeface="Monaco" charset="0"/>
              </a:rPr>
              <a:t>});</a:t>
            </a:r>
          </a:p>
          <a:p>
            <a:pPr>
              <a:buClrTx/>
              <a:buSzTx/>
              <a:buFontTx/>
              <a:buNone/>
            </a:pPr>
            <a:r>
              <a:rPr lang="en-US" sz="1600" b="1" dirty="0" err="1">
                <a:solidFill>
                  <a:srgbClr val="0000C0"/>
                </a:solidFill>
                <a:latin typeface="Monaco" charset="0"/>
                <a:cs typeface="Monaco" charset="0"/>
              </a:rPr>
              <a:t>var</a:t>
            </a:r>
            <a:r>
              <a:rPr lang="en-US" sz="1600" dirty="0">
                <a:latin typeface="Monaco" charset="0"/>
                <a:cs typeface="Monaco" charset="0"/>
              </a:rPr>
              <a:t> </a:t>
            </a:r>
            <a:r>
              <a:rPr lang="en-US" sz="1600" dirty="0" err="1">
                <a:solidFill>
                  <a:srgbClr val="000000"/>
                </a:solidFill>
                <a:latin typeface="Monaco" charset="0"/>
                <a:cs typeface="Monaco" charset="0"/>
              </a:rPr>
              <a:t>mugshot</a:t>
            </a:r>
            <a:r>
              <a:rPr lang="en-US" sz="1600" dirty="0">
                <a:latin typeface="Monaco" charset="0"/>
                <a:cs typeface="Monaco" charset="0"/>
              </a:rPr>
              <a:t> </a:t>
            </a:r>
            <a:r>
              <a:rPr lang="en-US" sz="1600" dirty="0">
                <a:solidFill>
                  <a:srgbClr val="5C5C5C"/>
                </a:solidFill>
                <a:latin typeface="Monaco" charset="0"/>
                <a:cs typeface="Monaco" charset="0"/>
              </a:rPr>
              <a:t>=</a:t>
            </a:r>
            <a:r>
              <a:rPr lang="en-US" sz="1600" dirty="0">
                <a:latin typeface="Monaco" charset="0"/>
                <a:cs typeface="Monaco" charset="0"/>
              </a:rPr>
              <a:t> </a:t>
            </a:r>
            <a:r>
              <a:rPr lang="en-US" sz="1600" dirty="0" err="1">
                <a:solidFill>
                  <a:srgbClr val="000000"/>
                </a:solidFill>
                <a:latin typeface="Monaco" charset="0"/>
                <a:cs typeface="Monaco" charset="0"/>
              </a:rPr>
              <a:t>Ti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UI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createImageView</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err="1">
                <a:solidFill>
                  <a:srgbClr val="000000"/>
                </a:solidFill>
                <a:latin typeface="Monaco" charset="0"/>
                <a:cs typeface="Monaco" charset="0"/>
              </a:rPr>
              <a:t>image</a:t>
            </a:r>
            <a:r>
              <a:rPr lang="en-US" sz="1600" dirty="0" err="1">
                <a:solidFill>
                  <a:srgbClr val="5C5C5C"/>
                </a:solidFill>
                <a:latin typeface="Monaco" charset="0"/>
                <a:cs typeface="Monaco" charset="0"/>
              </a:rPr>
              <a:t>:</a:t>
            </a:r>
            <a:r>
              <a:rPr lang="en-US" sz="1600" dirty="0" err="1">
                <a:solidFill>
                  <a:srgbClr val="005C00"/>
                </a:solidFill>
                <a:latin typeface="Monaco" charset="0"/>
                <a:cs typeface="Monaco" charset="0"/>
              </a:rPr>
              <a:t>'images</a:t>
            </a:r>
            <a:r>
              <a:rPr lang="en-US" sz="1600" dirty="0">
                <a:solidFill>
                  <a:srgbClr val="005C00"/>
                </a:solidFill>
                <a:latin typeface="Monaco" charset="0"/>
                <a:cs typeface="Monaco" charset="0"/>
              </a:rPr>
              <a:t>/</a:t>
            </a:r>
            <a:r>
              <a:rPr lang="en-US" sz="1600" dirty="0" err="1">
                <a:solidFill>
                  <a:srgbClr val="005C00"/>
                </a:solidFill>
                <a:latin typeface="Monaco" charset="0"/>
                <a:cs typeface="Monaco" charset="0"/>
              </a:rPr>
              <a:t>user.png</a:t>
            </a:r>
            <a:r>
              <a:rPr lang="en-US" sz="1600" dirty="0">
                <a:solidFill>
                  <a:srgbClr val="005C00"/>
                </a:solidFill>
                <a:latin typeface="Monaco" charset="0"/>
                <a:cs typeface="Monaco" charset="0"/>
              </a:rPr>
              <a:t>'</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height</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100</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width</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100</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left</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5</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top</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2</a:t>
            </a:r>
          </a:p>
          <a:p>
            <a:pPr>
              <a:buClrTx/>
              <a:buSzTx/>
              <a:buFontTx/>
              <a:buNone/>
            </a:pPr>
            <a:r>
              <a:rPr lang="en-US" sz="1600" dirty="0">
                <a:solidFill>
                  <a:srgbClr val="5C5C5C"/>
                </a:solidFill>
                <a:latin typeface="Monaco" charset="0"/>
                <a:cs typeface="Monaco" charset="0"/>
              </a:rPr>
              <a:t>});</a:t>
            </a:r>
          </a:p>
          <a:p>
            <a:pPr>
              <a:buClrTx/>
              <a:buFontTx/>
              <a:buNone/>
            </a:pPr>
            <a:r>
              <a:rPr lang="en-US" sz="1600" dirty="0" err="1">
                <a:solidFill>
                  <a:srgbClr val="000000"/>
                </a:solidFill>
                <a:latin typeface="Monaco" charset="0"/>
                <a:cs typeface="Monaco" charset="0"/>
              </a:rPr>
              <a:t>row</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add</a:t>
            </a:r>
            <a:r>
              <a:rPr lang="en-US" sz="1600" dirty="0">
                <a:solidFill>
                  <a:srgbClr val="5C5C5C"/>
                </a:solidFill>
                <a:latin typeface="Monaco" charset="0"/>
                <a:cs typeface="Monaco" charset="0"/>
              </a:rPr>
              <a:t>(</a:t>
            </a:r>
            <a:r>
              <a:rPr lang="en-US" sz="1600" dirty="0" err="1">
                <a:solidFill>
                  <a:srgbClr val="000000"/>
                </a:solidFill>
                <a:latin typeface="Monaco" charset="0"/>
                <a:cs typeface="Monaco" charset="0"/>
              </a:rPr>
              <a:t>mugshot</a:t>
            </a:r>
            <a:r>
              <a:rPr lang="en-US" sz="1600" dirty="0">
                <a:solidFill>
                  <a:srgbClr val="5C5C5C"/>
                </a:solidFill>
                <a:latin typeface="Monaco" charset="0"/>
                <a:cs typeface="Monaco" charset="0"/>
              </a:rPr>
              <a:t>);</a:t>
            </a:r>
          </a:p>
          <a:p>
            <a:pPr>
              <a:buClrTx/>
              <a:buFontTx/>
              <a:buNone/>
            </a:pPr>
            <a:r>
              <a:rPr lang="en-US" sz="1600" dirty="0">
                <a:solidFill>
                  <a:srgbClr val="5C5C5C"/>
                </a:solidFill>
                <a:latin typeface="Monaco" charset="0"/>
                <a:cs typeface="Monaco" charset="0"/>
              </a:rPr>
              <a:t>...</a:t>
            </a:r>
          </a:p>
          <a:p>
            <a:pPr>
              <a:buClrTx/>
              <a:buFontTx/>
              <a:buNone/>
            </a:pPr>
            <a:endParaRPr lang="en-US" sz="1600" dirty="0">
              <a:solidFill>
                <a:srgbClr val="5C5C5C"/>
              </a:solidFill>
              <a:latin typeface="Monaco" charset="0"/>
              <a:cs typeface="Monaco" charset="0"/>
            </a:endParaRPr>
          </a:p>
          <a:p>
            <a:endParaRPr lang="en-US" sz="1600"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788" y="1420813"/>
            <a:ext cx="3105150" cy="4359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AutoShape 4"/>
          <p:cNvSpPr>
            <a:spLocks noChangeArrowheads="1"/>
          </p:cNvSpPr>
          <p:nvPr/>
        </p:nvSpPr>
        <p:spPr bwMode="auto">
          <a:xfrm>
            <a:off x="4050632" y="2847474"/>
            <a:ext cx="2121568" cy="477252"/>
          </a:xfrm>
          <a:prstGeom prst="leftRightArrow">
            <a:avLst>
              <a:gd name="adj1" fmla="val 50000"/>
              <a:gd name="adj2" fmla="val 66358"/>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52219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p>
          <a:p>
            <a:endParaRPr lang="en-US" dirty="0" smtClean="0"/>
          </a:p>
          <a:p>
            <a:r>
              <a:rPr lang="en-US" dirty="0" smtClean="0"/>
              <a:t>Key 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endParaRPr lang="en-US" sz="2000" dirty="0"/>
          </a:p>
          <a:p>
            <a:endParaRPr lang="en-US" sz="2000" dirty="0"/>
          </a:p>
        </p:txBody>
      </p:sp>
    </p:spTree>
    <p:extLst>
      <p:ext uri="{BB962C8B-B14F-4D97-AF65-F5344CB8AC3E}">
        <p14:creationId xmlns:p14="http://schemas.microsoft.com/office/powerpoint/2010/main" val="242536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9233" r="-79233"/>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3734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 Exercise</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TableView</a:t>
            </a:r>
            <a:r>
              <a:rPr lang="en-US" dirty="0" smtClean="0"/>
              <a:t> Examples</a:t>
            </a:r>
            <a:endParaRPr lang="en-US" dirty="0" smtClean="0"/>
          </a:p>
          <a:p>
            <a:endParaRPr lang="en-US" dirty="0"/>
          </a:p>
          <a:p>
            <a:r>
              <a:rPr lang="en-US" dirty="0" err="1" smtClean="0"/>
              <a:t>TableView</a:t>
            </a:r>
            <a:r>
              <a:rPr lang="en-US" dirty="0"/>
              <a:t> </a:t>
            </a:r>
            <a:r>
              <a:rPr lang="en-US" dirty="0" smtClean="0"/>
              <a:t>basics and beyond</a:t>
            </a:r>
            <a:endParaRPr lang="en-US" dirty="0" smtClean="0"/>
          </a:p>
          <a:p>
            <a:endParaRPr lang="en-US" dirty="0"/>
          </a:p>
          <a:p>
            <a:r>
              <a:rPr lang="en-US" dirty="0" err="1" smtClean="0"/>
              <a:t>TableViewRows</a:t>
            </a:r>
            <a:endParaRPr lang="en-US" dirty="0" smtClean="0"/>
          </a:p>
          <a:p>
            <a:endParaRPr lang="en-US" dirty="0"/>
          </a:p>
          <a:p>
            <a:r>
              <a:rPr lang="en-US" smtClean="0"/>
              <a:t>Event </a:t>
            </a:r>
            <a:r>
              <a:rPr lang="en-US" smtClean="0"/>
              <a:t>handling</a:t>
            </a:r>
            <a:endParaRPr lang="en-US" dirty="0" smtClean="0"/>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tables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336675"/>
            <a:ext cx="2571750" cy="36464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2700338"/>
            <a:ext cx="2570163"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50" y="1287463"/>
            <a:ext cx="2520950"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693988"/>
            <a:ext cx="2540000" cy="3649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3048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headerTitle</a:t>
            </a:r>
            <a:endParaRPr lang="en-US" dirty="0"/>
          </a:p>
        </p:txBody>
      </p:sp>
    </p:spTree>
    <p:extLst>
      <p:ext uri="{BB962C8B-B14F-4D97-AF65-F5344CB8AC3E}">
        <p14:creationId xmlns:p14="http://schemas.microsoft.com/office/powerpoint/2010/main" val="287301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a:t>
            </a:r>
            <a:endParaRPr lang="en-US" dirty="0"/>
          </a:p>
        </p:txBody>
      </p:sp>
      <p:sp>
        <p:nvSpPr>
          <p:cNvPr id="3" name="Content Placeholder 2"/>
          <p:cNvSpPr>
            <a:spLocks noGrp="1"/>
          </p:cNvSpPr>
          <p:nvPr>
            <p:ph idx="1"/>
          </p:nvPr>
        </p:nvSpPr>
        <p:spPr/>
        <p:txBody>
          <a:bodyPr/>
          <a:lstStyle/>
          <a:p>
            <a:r>
              <a:rPr lang="en-US" dirty="0" smtClean="0"/>
              <a:t>Various means:</a:t>
            </a:r>
          </a:p>
          <a:p>
            <a:endParaRPr lang="en-US" dirty="0"/>
          </a:p>
          <a:p>
            <a:pPr marL="800100" lvl="1" indent="-342900">
              <a:buFont typeface="Arial"/>
              <a:buChar char="•"/>
            </a:pPr>
            <a:r>
              <a:rPr lang="en-US" dirty="0" smtClean="0"/>
              <a:t>Create array of row data, assign to </a:t>
            </a:r>
            <a:r>
              <a:rPr lang="en-US" dirty="0" err="1" smtClean="0"/>
              <a:t>table.data</a:t>
            </a:r>
            <a:r>
              <a:rPr lang="en-US" dirty="0" smtClean="0"/>
              <a:t/>
            </a:r>
            <a:br>
              <a:rPr lang="en-US" dirty="0" smtClean="0"/>
            </a:br>
            <a:endParaRPr lang="en-US" dirty="0" smtClean="0"/>
          </a:p>
          <a:p>
            <a:pPr marL="800100" lvl="1" indent="-342900">
              <a:buFont typeface="Arial"/>
              <a:buChar char="•"/>
            </a:pPr>
            <a:r>
              <a:rPr lang="en-US" dirty="0" smtClean="0"/>
              <a:t>Create array of row data, assign with </a:t>
            </a:r>
            <a:r>
              <a:rPr lang="en-US" dirty="0" err="1" smtClean="0"/>
              <a:t>table.setData</a:t>
            </a:r>
            <a:r>
              <a:rPr lang="en-US" dirty="0" smtClean="0"/>
              <a:t>()</a:t>
            </a:r>
            <a:br>
              <a:rPr lang="en-US" dirty="0" smtClean="0"/>
            </a:br>
            <a:endParaRPr lang="en-US" dirty="0" smtClean="0"/>
          </a:p>
          <a:p>
            <a:pPr marL="800100" lvl="1" indent="-342900">
              <a:buFont typeface="Arial"/>
              <a:buChar char="•"/>
            </a:pPr>
            <a:r>
              <a:rPr lang="en-US" dirty="0" smtClean="0"/>
              <a:t>Create </a:t>
            </a:r>
            <a:r>
              <a:rPr lang="en-US" dirty="0" err="1" smtClean="0"/>
              <a:t>TableViewRow</a:t>
            </a:r>
            <a:r>
              <a:rPr lang="en-US" dirty="0" smtClean="0"/>
              <a:t> object, add with </a:t>
            </a:r>
            <a:r>
              <a:rPr lang="en-US" dirty="0" err="1" smtClean="0"/>
              <a:t>appendRow</a:t>
            </a:r>
            <a:r>
              <a:rPr lang="en-US" dirty="0" smtClean="0"/>
              <a:t>(), </a:t>
            </a:r>
            <a:r>
              <a:rPr lang="en-US" dirty="0" err="1" smtClean="0"/>
              <a:t>insertRowAfter</a:t>
            </a:r>
            <a:r>
              <a:rPr lang="en-US" dirty="0" smtClean="0"/>
              <a:t>(), or </a:t>
            </a:r>
            <a:r>
              <a:rPr lang="en-US" dirty="0" err="1" smtClean="0"/>
              <a:t>insertRowBefore</a:t>
            </a:r>
            <a:r>
              <a:rPr lang="en-US" dirty="0" smtClean="0"/>
              <a:t>()</a:t>
            </a:r>
            <a:endParaRPr lang="en-US" dirty="0"/>
          </a:p>
        </p:txBody>
      </p:sp>
    </p:spTree>
    <p:extLst>
      <p:ext uri="{BB962C8B-B14F-4D97-AF65-F5344CB8AC3E}">
        <p14:creationId xmlns:p14="http://schemas.microsoft.com/office/powerpoint/2010/main" val="60866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 – method 1</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a:t>
            </a:r>
            <a:r>
              <a:rPr lang="en-US" sz="2000" dirty="0" err="1">
                <a:latin typeface="Monaco" charset="0"/>
              </a:rPr>
              <a:t>tbl_data</a:t>
            </a:r>
            <a:r>
              <a:rPr lang="en-US" sz="2000" dirty="0">
                <a:latin typeface="Monaco" charset="0"/>
              </a:rPr>
              <a:t> = [{</a:t>
            </a:r>
            <a:r>
              <a:rPr lang="en-US" sz="2000" dirty="0" err="1">
                <a:latin typeface="Monaco" charset="0"/>
              </a:rPr>
              <a:t>title:'Row</a:t>
            </a:r>
            <a:r>
              <a:rPr lang="en-US" sz="2000" dirty="0">
                <a:latin typeface="Monaco" charset="0"/>
              </a:rPr>
              <a:t> 1'}, {</a:t>
            </a:r>
            <a:r>
              <a:rPr lang="en-US" sz="2000" dirty="0" err="1">
                <a:latin typeface="Monaco" charset="0"/>
              </a:rPr>
              <a:t>title:'Row</a:t>
            </a:r>
            <a:r>
              <a:rPr lang="en-US" sz="2000" dirty="0">
                <a:latin typeface="Monaco" charset="0"/>
              </a:rPr>
              <a:t> 2'}];</a:t>
            </a:r>
          </a:p>
          <a:p>
            <a:pPr>
              <a:spcBef>
                <a:spcPts val="600"/>
              </a:spcBef>
              <a:buClrTx/>
              <a:buFontTx/>
              <a:buNone/>
            </a:pPr>
            <a:r>
              <a:rPr lang="en-US" sz="2000" dirty="0" err="1">
                <a:latin typeface="Monaco" charset="0"/>
              </a:rPr>
              <a:t>tbl_data.push</a:t>
            </a:r>
            <a:r>
              <a:rPr lang="en-US" sz="2000" dirty="0">
                <a:latin typeface="Monaco" charset="0"/>
              </a:rPr>
              <a:t>({</a:t>
            </a:r>
            <a:r>
              <a:rPr lang="en-US" sz="2000" dirty="0" err="1">
                <a:latin typeface="Monaco" charset="0"/>
              </a:rPr>
              <a:t>title:'Row</a:t>
            </a:r>
            <a:r>
              <a:rPr lang="en-US" sz="2000" dirty="0">
                <a:latin typeface="Monaco" charset="0"/>
              </a:rPr>
              <a:t> 3'});</a:t>
            </a:r>
          </a:p>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dirty="0" err="1">
                <a:latin typeface="Monaco" charset="0"/>
              </a:rPr>
              <a:t>data:tbl_data</a:t>
            </a:r>
            <a:endParaRPr lang="en-US" sz="2000" dirty="0">
              <a:latin typeface="Monaco" charset="0"/>
            </a:endParaRPr>
          </a:p>
          <a:p>
            <a:pPr>
              <a:spcBef>
                <a:spcPts val="600"/>
              </a:spcBef>
              <a:buClrTx/>
              <a:buFontTx/>
              <a:buNone/>
            </a:pPr>
            <a:r>
              <a:rPr lang="en-US" sz="2000" dirty="0">
                <a:latin typeface="Monaco" charset="0"/>
              </a:rPr>
              <a:t>});</a:t>
            </a:r>
          </a:p>
          <a:p>
            <a:endParaRPr lang="en-US" dirty="0"/>
          </a:p>
        </p:txBody>
      </p:sp>
    </p:spTree>
    <p:extLst>
      <p:ext uri="{BB962C8B-B14F-4D97-AF65-F5344CB8AC3E}">
        <p14:creationId xmlns:p14="http://schemas.microsoft.com/office/powerpoint/2010/main" val="224254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 – method 2</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a:t>
            </a:r>
            <a:r>
              <a:rPr lang="en-US" sz="2000" dirty="0" err="1">
                <a:latin typeface="Monaco" charset="0"/>
              </a:rPr>
              <a:t>tbl_data</a:t>
            </a:r>
            <a:r>
              <a:rPr lang="en-US" sz="2000" dirty="0">
                <a:latin typeface="Monaco" charset="0"/>
              </a:rPr>
              <a:t> = [{</a:t>
            </a:r>
            <a:r>
              <a:rPr lang="en-US" sz="2000" dirty="0" err="1">
                <a:latin typeface="Monaco" charset="0"/>
              </a:rPr>
              <a:t>title:'Row</a:t>
            </a:r>
            <a:r>
              <a:rPr lang="en-US" sz="2000" dirty="0">
                <a:latin typeface="Monaco" charset="0"/>
              </a:rPr>
              <a:t> 1'}, {</a:t>
            </a:r>
            <a:r>
              <a:rPr lang="en-US" sz="2000" dirty="0" err="1">
                <a:latin typeface="Monaco" charset="0"/>
              </a:rPr>
              <a:t>title:'Row</a:t>
            </a:r>
            <a:r>
              <a:rPr lang="en-US" sz="2000" dirty="0">
                <a:latin typeface="Monaco" charset="0"/>
              </a:rPr>
              <a:t> 2'}];</a:t>
            </a:r>
          </a:p>
          <a:p>
            <a:pPr>
              <a:spcBef>
                <a:spcPts val="600"/>
              </a:spcBef>
            </a:pPr>
            <a:r>
              <a:rPr lang="en-US" sz="2000" dirty="0" err="1">
                <a:latin typeface="Monaco" charset="0"/>
              </a:rPr>
              <a:t>tbl_data.push</a:t>
            </a:r>
            <a:r>
              <a:rPr lang="en-US" sz="2000" dirty="0">
                <a:latin typeface="Monaco" charset="0"/>
              </a:rPr>
              <a:t>({</a:t>
            </a:r>
            <a:r>
              <a:rPr lang="en-US" sz="2000" dirty="0" err="1">
                <a:latin typeface="Monaco" charset="0"/>
              </a:rPr>
              <a:t>title:'Row</a:t>
            </a:r>
            <a:r>
              <a:rPr lang="en-US" sz="2000" dirty="0">
                <a:latin typeface="Monaco" charset="0"/>
              </a:rPr>
              <a:t> 3'});</a:t>
            </a:r>
          </a:p>
          <a:p>
            <a:pPr>
              <a:spcBef>
                <a:spcPts val="600"/>
              </a:spcBef>
              <a:buClrTx/>
              <a:buFontTx/>
              <a:buNone/>
            </a:pPr>
            <a:r>
              <a:rPr lang="en-US" sz="2000" dirty="0" err="1" smtClean="0">
                <a:latin typeface="Monaco" charset="0"/>
              </a:rPr>
              <a:t>var</a:t>
            </a:r>
            <a:r>
              <a:rPr lang="en-US" sz="2000" dirty="0" smtClean="0">
                <a:latin typeface="Monaco" charset="0"/>
              </a:rPr>
              <a:t> </a:t>
            </a:r>
            <a:r>
              <a:rPr lang="en-US" sz="2000" dirty="0">
                <a:latin typeface="Monaco" charset="0"/>
              </a:rPr>
              <a:t>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err="1">
                <a:latin typeface="Monaco" charset="0"/>
              </a:rPr>
              <a:t>table.setData</a:t>
            </a:r>
            <a:r>
              <a:rPr lang="en-US" sz="2000" dirty="0">
                <a:latin typeface="Monaco" charset="0"/>
              </a:rPr>
              <a:t>(</a:t>
            </a:r>
            <a:r>
              <a:rPr lang="en-US" sz="2000" dirty="0" err="1">
                <a:latin typeface="Monaco" charset="0"/>
              </a:rPr>
              <a:t>tbl_data</a:t>
            </a:r>
            <a:r>
              <a:rPr lang="en-US" sz="2000" dirty="0">
                <a:latin typeface="Monaco" charset="0"/>
              </a:rPr>
              <a:t>);</a:t>
            </a:r>
          </a:p>
          <a:p>
            <a:endParaRPr lang="en-US" dirty="0"/>
          </a:p>
        </p:txBody>
      </p:sp>
    </p:spTree>
    <p:extLst>
      <p:ext uri="{BB962C8B-B14F-4D97-AF65-F5344CB8AC3E}">
        <p14:creationId xmlns:p14="http://schemas.microsoft.com/office/powerpoint/2010/main" val="95925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 – method 3</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a:t>
            </a:r>
            <a:r>
              <a:rPr lang="en-US" sz="2000" dirty="0" err="1">
                <a:latin typeface="Monaco" charset="0"/>
              </a:rPr>
              <a:t>tbl_data</a:t>
            </a:r>
            <a:r>
              <a:rPr lang="en-US" sz="2000" dirty="0">
                <a:latin typeface="Monaco" charset="0"/>
              </a:rPr>
              <a:t> = [{</a:t>
            </a:r>
            <a:r>
              <a:rPr lang="en-US" sz="2000" dirty="0" err="1">
                <a:latin typeface="Monaco" charset="0"/>
              </a:rPr>
              <a:t>title:'Row</a:t>
            </a:r>
            <a:r>
              <a:rPr lang="en-US" sz="2000" dirty="0">
                <a:latin typeface="Monaco" charset="0"/>
              </a:rPr>
              <a:t> 1'}, {</a:t>
            </a:r>
            <a:r>
              <a:rPr lang="en-US" sz="2000" dirty="0" err="1">
                <a:latin typeface="Monaco" charset="0"/>
              </a:rPr>
              <a:t>title:'Row</a:t>
            </a:r>
            <a:r>
              <a:rPr lang="en-US" sz="2000" dirty="0">
                <a:latin typeface="Monaco" charset="0"/>
              </a:rPr>
              <a:t> 2'}];</a:t>
            </a:r>
          </a:p>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data: </a:t>
            </a:r>
            <a:r>
              <a:rPr lang="en-US" sz="2000" dirty="0" err="1">
                <a:latin typeface="Monaco" charset="0"/>
              </a:rPr>
              <a:t>tbl_data</a:t>
            </a:r>
            <a:endParaRPr lang="en-US" sz="2000" dirty="0">
              <a:latin typeface="Monaco" charset="0"/>
            </a:endParaRP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dirty="0" err="1">
                <a:latin typeface="Monaco" charset="0"/>
              </a:rPr>
              <a:t>title:'My</a:t>
            </a:r>
            <a:r>
              <a:rPr lang="en-US" sz="2000" dirty="0">
                <a:latin typeface="Monaco" charset="0"/>
              </a:rPr>
              <a:t> new row'</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a:p>
        </p:txBody>
      </p:sp>
    </p:spTree>
    <p:extLst>
      <p:ext uri="{BB962C8B-B14F-4D97-AF65-F5344CB8AC3E}">
        <p14:creationId xmlns:p14="http://schemas.microsoft.com/office/powerpoint/2010/main" val="95925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r>
              <a:rPr lang="en-US" dirty="0" smtClean="0"/>
              <a:t>title</a:t>
            </a:r>
          </a:p>
          <a:p>
            <a:r>
              <a:rPr lang="en-US" dirty="0" smtClean="0"/>
              <a:t>height / width / top / left</a:t>
            </a:r>
          </a:p>
          <a:p>
            <a:r>
              <a:rPr lang="en-US" dirty="0" smtClean="0"/>
              <a:t>color / </a:t>
            </a:r>
            <a:r>
              <a:rPr lang="en-US" dirty="0" err="1" smtClean="0"/>
              <a:t>backgroundColor</a:t>
            </a:r>
            <a:endParaRPr lang="en-US" dirty="0" smtClean="0"/>
          </a:p>
          <a:p>
            <a:r>
              <a:rPr lang="en-US" dirty="0" err="1" smtClean="0"/>
              <a:t>hasChild</a:t>
            </a:r>
            <a:r>
              <a:rPr lang="en-US" dirty="0" smtClean="0"/>
              <a:t> / </a:t>
            </a:r>
            <a:r>
              <a:rPr lang="en-US" dirty="0" err="1" smtClean="0"/>
              <a:t>hasDetail</a:t>
            </a:r>
            <a:r>
              <a:rPr lang="en-US" dirty="0" smtClean="0"/>
              <a:t> / </a:t>
            </a:r>
            <a:r>
              <a:rPr lang="en-US" dirty="0" err="1" smtClean="0"/>
              <a:t>hasCheck</a:t>
            </a:r>
            <a:endParaRPr lang="en-US" dirty="0" smtClean="0"/>
          </a:p>
          <a:p>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2469</TotalTime>
  <Words>305</Words>
  <Application>Microsoft Macintosh PowerPoint</Application>
  <PresentationFormat>On-screen Show (4:3)</PresentationFormat>
  <Paragraphs>98</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Theme</vt:lpstr>
      <vt:lpstr>PowerPoint Presentation</vt:lpstr>
      <vt:lpstr>Agenda</vt:lpstr>
      <vt:lpstr>Examples of tables</vt:lpstr>
      <vt:lpstr>Basic TableView</vt:lpstr>
      <vt:lpstr>Adding rows</vt:lpstr>
      <vt:lpstr>Adding rows – method 1</vt:lpstr>
      <vt:lpstr>Adding rows – method 2</vt:lpstr>
      <vt:lpstr>Adding rows – method 3</vt:lpstr>
      <vt:lpstr>TableViewRow</vt:lpstr>
      <vt:lpstr>Custom table rows</vt:lpstr>
      <vt:lpstr>Custom table rows</vt:lpstr>
      <vt:lpstr>Table events</vt:lpstr>
      <vt:lpstr>Q&amp;A</vt:lpstr>
      <vt:lpstr>Lab goals</vt:lpstr>
      <vt:lpstr>Lab Exercise</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76</cp:revision>
  <dcterms:created xsi:type="dcterms:W3CDTF">2010-12-08T19:18:01Z</dcterms:created>
  <dcterms:modified xsi:type="dcterms:W3CDTF">2011-06-02T21:14:21Z</dcterms:modified>
</cp:coreProperties>
</file>