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319" r:id="rId4"/>
    <p:sldId id="344" r:id="rId5"/>
    <p:sldId id="345" r:id="rId6"/>
    <p:sldId id="346" r:id="rId7"/>
    <p:sldId id="347" r:id="rId8"/>
    <p:sldId id="342" r:id="rId9"/>
    <p:sldId id="343" r:id="rId10"/>
    <p:sldId id="356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33" r:id="rId19"/>
    <p:sldId id="357" r:id="rId20"/>
    <p:sldId id="329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73263" autoAdjust="0"/>
  </p:normalViewPr>
  <p:slideViewPr>
    <p:cSldViewPr snapToGrid="0" snapToObjects="1">
      <p:cViewPr varScale="1">
        <p:scale>
          <a:sx n="99" d="100"/>
          <a:sy n="99" d="100"/>
        </p:scale>
        <p:origin x="-2184" y="-96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your UI dictates otherwise, best-practice is to actively react to orientation changes</a:t>
            </a:r>
          </a:p>
          <a:p>
            <a:endParaRPr lang="en-US" dirty="0" smtClean="0"/>
          </a:p>
          <a:p>
            <a:r>
              <a:rPr lang="en-US" dirty="0" smtClean="0"/>
              <a:t>Self-contained, self-updating is same as we use in </a:t>
            </a:r>
            <a:r>
              <a:rPr lang="en-US" dirty="0" err="1" smtClean="0"/>
              <a:t>TiBountyHunter</a:t>
            </a:r>
            <a:r>
              <a:rPr lang="en-US" dirty="0" smtClean="0"/>
              <a:t> with the </a:t>
            </a:r>
            <a:r>
              <a:rPr lang="en-US" dirty="0" err="1" smtClean="0"/>
              <a:t>tableview</a:t>
            </a:r>
            <a:endParaRPr lang="en-US" dirty="0" smtClean="0"/>
          </a:p>
          <a:p>
            <a:r>
              <a:rPr lang="en-US" dirty="0" smtClean="0"/>
              <a:t>Components listen</a:t>
            </a:r>
            <a:r>
              <a:rPr lang="en-US" baseline="0" dirty="0" smtClean="0"/>
              <a:t> for a global orientation event and update 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advantage – move components to logical location, change size &amp; shape, show different content (as in the Jamie Oliver recipe application that shows longer how-to info in landscape and short text &amp; ingredients in portrait)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Soft keyboard – might cover a lot more of your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than taps, you can react to 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(don’t go too deep here, there are upcoming slides for that)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r>
              <a:rPr lang="en-US" baseline="0" dirty="0" smtClean="0"/>
              <a:t> is useful to track the time since last shake</a:t>
            </a:r>
          </a:p>
          <a:p>
            <a:r>
              <a:rPr lang="en-US" baseline="0" dirty="0" smtClean="0"/>
              <a:t>Useful for not over reacting to shakes (delay before counting as a new shake event)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Swipe supported on pretty much all </a:t>
            </a:r>
            <a:r>
              <a:rPr lang="en-US" dirty="0" err="1" smtClean="0"/>
              <a:t>Ti.UI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Most likely to be used on views, windows, </a:t>
            </a:r>
            <a:r>
              <a:rPr lang="en-US" dirty="0" err="1" smtClean="0"/>
              <a:t>tableviews</a:t>
            </a:r>
            <a:r>
              <a:rPr lang="en-US" dirty="0" smtClean="0"/>
              <a:t>, </a:t>
            </a:r>
            <a:r>
              <a:rPr lang="en-US" dirty="0" err="1" smtClean="0"/>
              <a:t>imageviews</a:t>
            </a:r>
            <a:r>
              <a:rPr lang="en-US" dirty="0" smtClean="0"/>
              <a:t>, labels, web</a:t>
            </a:r>
            <a:r>
              <a:rPr lang="en-US" baseline="0" dirty="0" smtClean="0"/>
              <a:t>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object properties are direction (left or right) and source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touchcancel</a:t>
            </a:r>
            <a:r>
              <a:rPr lang="en-US" dirty="0" smtClean="0"/>
              <a:t> fired when your app is interrupted (phone call)</a:t>
            </a:r>
          </a:p>
          <a:p>
            <a:r>
              <a:rPr lang="en-US" dirty="0" smtClean="0"/>
              <a:t>Use x/y coordinates</a:t>
            </a:r>
            <a:r>
              <a:rPr lang="en-US" baseline="0" dirty="0" smtClean="0"/>
              <a:t> to determine direction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press events</a:t>
            </a:r>
            <a:r>
              <a:rPr lang="en-US" baseline="0" dirty="0" smtClean="0"/>
              <a:t> exist in native </a:t>
            </a:r>
            <a:r>
              <a:rPr lang="en-US" baseline="0" dirty="0" err="1" smtClean="0"/>
              <a:t>Oses</a:t>
            </a:r>
            <a:endParaRPr lang="en-US" baseline="0" dirty="0" smtClean="0"/>
          </a:p>
          <a:p>
            <a:r>
              <a:rPr lang="en-US" baseline="0" dirty="0" smtClean="0"/>
              <a:t>You can simulate by tracking </a:t>
            </a:r>
            <a:r>
              <a:rPr lang="en-US" baseline="0" dirty="0" err="1" smtClean="0"/>
              <a:t>touchstart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touchend</a:t>
            </a:r>
            <a:endParaRPr lang="en-US" baseline="0" dirty="0" smtClean="0"/>
          </a:p>
          <a:p>
            <a:r>
              <a:rPr lang="en-US" baseline="0" dirty="0" smtClean="0"/>
              <a:t>A couple of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show how you could use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in mind native conventions: e.g.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magnifies view in some </a:t>
            </a:r>
            <a:r>
              <a:rPr lang="en-US" baseline="0" dirty="0" smtClean="0"/>
              <a:t>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Long press will be natively supported soon, maybe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and </a:t>
            </a:r>
            <a:r>
              <a:rPr lang="en-US" dirty="0" err="1" smtClean="0"/>
              <a:t>iOS</a:t>
            </a:r>
            <a:r>
              <a:rPr lang="en-US" baseline="0" dirty="0" smtClean="0"/>
              <a:t> support gyroscope APIs to track rotational changes</a:t>
            </a:r>
          </a:p>
          <a:p>
            <a:r>
              <a:rPr lang="en-US" baseline="0" dirty="0" smtClean="0"/>
              <a:t>But not currently supported in Titanium APIs</a:t>
            </a:r>
          </a:p>
          <a:p>
            <a:endParaRPr lang="en-US" dirty="0" smtClean="0"/>
          </a:p>
          <a:p>
            <a:r>
              <a:rPr lang="en-US" dirty="0" smtClean="0"/>
              <a:t>Use linear acceleration from accelerometer</a:t>
            </a:r>
            <a:r>
              <a:rPr lang="en-US" baseline="0" dirty="0" smtClean="0"/>
              <a:t> as workaround</a:t>
            </a:r>
          </a:p>
          <a:p>
            <a:r>
              <a:rPr lang="en-US" baseline="0" dirty="0" smtClean="0"/>
              <a:t>Detect 3-axis change values and will probably need some good math to get accurate correspondence to pitch, roll, yaw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 must</a:t>
            </a:r>
            <a:r>
              <a:rPr lang="en-US" baseline="0" dirty="0" smtClean="0"/>
              <a:t> be run on a device</a:t>
            </a:r>
          </a:p>
          <a:p>
            <a:r>
              <a:rPr lang="en-US" baseline="0" dirty="0" smtClean="0"/>
              <a:t>Phone &gt; Accelerometer</a:t>
            </a:r>
          </a:p>
          <a:p>
            <a:r>
              <a:rPr lang="en-US" baseline="0" dirty="0" smtClean="0"/>
              <a:t>Resources/examples/</a:t>
            </a:r>
            <a:r>
              <a:rPr lang="en-US" baseline="0" dirty="0" err="1" smtClean="0"/>
              <a:t>accelerometer.js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In </a:t>
            </a:r>
            <a:r>
              <a:rPr lang="en-US" baseline="0" dirty="0" smtClean="0"/>
              <a:t>this lab you will create modify a simple UI based on orientation changes and then alter than data based on swipe and shake gesture events. When the phone registers the shake event, it will choose a random photo to display as the album image. When you swipe over the copy, it will choose a random one for display as well. Rotation of device will reorient the content of the window to be more effectively located.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for </a:t>
            </a:r>
            <a:r>
              <a:rPr lang="en-US" dirty="0" err="1" smtClean="0"/>
              <a:t>TiBountyHunter</a:t>
            </a:r>
            <a:r>
              <a:rPr lang="en-US" baseline="0" dirty="0" smtClean="0"/>
              <a:t> we will redraw and create nice orientation specific layouts for our application windows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discuss how 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deal with </a:t>
            </a:r>
            <a:r>
              <a:rPr lang="en-US" dirty="0" smtClean="0">
                <a:latin typeface="Calibri" charset="0"/>
                <a:cs typeface="ＭＳ Ｐゴシック" charset="0"/>
              </a:rPr>
              <a:t>device orientation as well as how to integrate gestures other than taps into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your app.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ways to deal with orientation: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the orientation for the entire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Setting a fixed orientation for specific screens within your app</a:t>
            </a:r>
            <a:br>
              <a:rPr lang="en-US" baseline="0" dirty="0" smtClean="0"/>
            </a:br>
            <a:r>
              <a:rPr lang="en-US" baseline="0" dirty="0" smtClean="0"/>
              <a:t>(e.g. one screen in portrait and another in landscape, but those are locked)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Actively updating your app’s UI based on the current orientation by handling orientation events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Per Apple’s HIG on iPhone, either: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Lock orientation, or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Support portrait, landscape left &amp; right, but not upside down (to prevent upside down phone during incoming call)</a:t>
            </a:r>
          </a:p>
          <a:p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On </a:t>
            </a:r>
            <a:r>
              <a:rPr lang="en-US" dirty="0" err="1" smtClean="0"/>
              <a:t>iPad</a:t>
            </a:r>
            <a:r>
              <a:rPr lang="en-US" dirty="0" smtClean="0"/>
              <a:t>, you should</a:t>
            </a:r>
            <a:r>
              <a:rPr lang="en-US" baseline="0" dirty="0" smtClean="0"/>
              <a:t> support all orientations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iOS</a:t>
            </a:r>
            <a:r>
              <a:rPr lang="en-US" dirty="0" smtClean="0"/>
              <a:t>, set supported orientations in </a:t>
            </a:r>
            <a:r>
              <a:rPr lang="en-US" dirty="0" err="1" smtClean="0"/>
              <a:t>tiapp.xml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lock orientation, just remove the non-supported orientations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options</a:t>
            </a:r>
            <a:r>
              <a:rPr lang="en-US" baseline="0" dirty="0" smtClean="0"/>
              <a:t> for locking orientation on Android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to remove the bar and orientation from every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2 is to create a custom manifest file in the </a:t>
            </a:r>
            <a:r>
              <a:rPr lang="en-US" dirty="0" smtClean="0"/>
              <a:t>Platform/</a:t>
            </a:r>
            <a:r>
              <a:rPr lang="en-US" dirty="0" smtClean="0"/>
              <a:t>android</a:t>
            </a:r>
            <a:r>
              <a:rPr lang="en-US" baseline="0" dirty="0" smtClean="0"/>
              <a:t> </a:t>
            </a:r>
            <a:r>
              <a:rPr lang="en-US" baseline="0" dirty="0" smtClean="0"/>
              <a:t>folder</a:t>
            </a:r>
          </a:p>
          <a:p>
            <a:r>
              <a:rPr lang="en-US" baseline="0" dirty="0" smtClean="0"/>
              <a:t>The Platform folder doesn’t exist by default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Clean the project before rebuilding to clear out old </a:t>
            </a:r>
            <a:r>
              <a:rPr lang="en-US" baseline="0" dirty="0" err="1" smtClean="0"/>
              <a:t>AndroidManifest.xml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method is deprecated in favor of the </a:t>
            </a:r>
            <a:r>
              <a:rPr lang="en-US" dirty="0" smtClean="0"/>
              <a:t>platform/</a:t>
            </a:r>
            <a:r>
              <a:rPr lang="en-US" dirty="0" smtClean="0"/>
              <a:t>android/</a:t>
            </a:r>
            <a:r>
              <a:rPr lang="en-US" dirty="0" err="1" smtClean="0"/>
              <a:t>AndroidManifest</a:t>
            </a:r>
            <a:r>
              <a:rPr lang="en-US" baseline="0" dirty="0" smtClean="0"/>
              <a:t> (option 2) </a:t>
            </a:r>
            <a:r>
              <a:rPr lang="en-US" baseline="0" dirty="0" smtClean="0"/>
              <a:t>technique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orientation on a per window</a:t>
            </a:r>
            <a:r>
              <a:rPr lang="en-US" baseline="0" dirty="0" smtClean="0"/>
              <a:t> basis within your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options: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Ti.UI.orientation</a:t>
            </a:r>
            <a:r>
              <a:rPr lang="en-US" baseline="0" dirty="0" smtClean="0"/>
              <a:t> statement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set </a:t>
            </a:r>
            <a:r>
              <a:rPr lang="en-US" baseline="0" dirty="0" err="1" smtClean="0"/>
              <a:t>orientationModes</a:t>
            </a:r>
            <a:r>
              <a:rPr lang="en-US" baseline="0" dirty="0" smtClean="0"/>
              <a:t> when defining the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react to orientation change events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Ti.Gesture</a:t>
            </a:r>
            <a:r>
              <a:rPr lang="en-US" baseline="0" dirty="0" smtClean="0"/>
              <a:t> event listener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Android, can’t be in a tab group (open ticket  TIMOB-4121)</a:t>
            </a:r>
          </a:p>
          <a:p>
            <a:r>
              <a:rPr lang="en-US" baseline="0" dirty="0" smtClean="0"/>
              <a:t>Remove from tab group or use sub-contexts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on device to be sure you’re getting/using values you expect</a:t>
            </a:r>
          </a:p>
          <a:p>
            <a:r>
              <a:rPr lang="en-US" baseline="0" dirty="0" smtClean="0"/>
              <a:t>They can differ between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Android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019105" TargetMode="External"/><Relationship Id="rId4" Type="http://schemas.openxmlformats.org/officeDocument/2006/relationships/hyperlink" Target="https://gist.github.com/101810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Orientation and Gestures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Orientation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React to orientation change via event listener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Use self-contained, self-updating UI components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Move, rotate, and swap </a:t>
            </a:r>
            <a:r>
              <a:rPr lang="en-US" dirty="0"/>
              <a:t>UI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Take advantage of the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Don’t forget the soft keyboard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93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Gestures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Shake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Swipe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Touch start, end, move, and cancel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Long press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Pitch, roll, and yaw</a:t>
            </a:r>
          </a:p>
        </p:txBody>
      </p:sp>
    </p:spTree>
    <p:extLst>
      <p:ext uri="{BB962C8B-B14F-4D97-AF65-F5344CB8AC3E}">
        <p14:creationId xmlns:p14="http://schemas.microsoft.com/office/powerpoint/2010/main" val="418926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28" y="1346200"/>
            <a:ext cx="1955800" cy="445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Ti.Gesture.shake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703697"/>
            <a:ext cx="6353718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shake',function</a:t>
            </a:r>
            <a:r>
              <a:rPr lang="en-US" sz="1600" dirty="0">
                <a:latin typeface="Courier"/>
                <a:cs typeface="Courier"/>
              </a:rPr>
              <a:t>(e) {</a:t>
            </a:r>
          </a:p>
          <a:p>
            <a:r>
              <a:rPr lang="en-US" sz="1600" dirty="0">
                <a:latin typeface="Courier"/>
                <a:cs typeface="Courier"/>
              </a:rPr>
              <a:t>	alert</a:t>
            </a:r>
            <a:r>
              <a:rPr lang="en-US" sz="1600" dirty="0" smtClean="0">
                <a:latin typeface="Courier"/>
                <a:cs typeface="Courier"/>
              </a:rPr>
              <a:t>(’it worked!'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Built-in event on most </a:t>
            </a:r>
            <a:r>
              <a:rPr lang="en-US" dirty="0" err="1" smtClean="0"/>
              <a:t>Ti.UI</a:t>
            </a:r>
            <a:r>
              <a:rPr lang="en-US" dirty="0" smtClean="0"/>
              <a:t>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direction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x/y </a:t>
            </a:r>
            <a:r>
              <a:rPr lang="en-US" dirty="0" err="1" smtClean="0"/>
              <a:t>coords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  <p:pic>
        <p:nvPicPr>
          <p:cNvPr id="12" name="Picture 11" descr="Screenshot_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44" y="1945072"/>
            <a:ext cx="1955800" cy="44500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064606" y="3104653"/>
            <a:ext cx="976563" cy="543788"/>
            <a:chOff x="4238137" y="4524194"/>
            <a:chExt cx="1128963" cy="628650"/>
          </a:xfrm>
        </p:grpSpPr>
        <p:grpSp>
          <p:nvGrpSpPr>
            <p:cNvPr id="5" name="Group 61"/>
            <p:cNvGrpSpPr>
              <a:grpSpLocks/>
            </p:cNvGrpSpPr>
            <p:nvPr/>
          </p:nvGrpSpPr>
          <p:grpSpPr bwMode="auto">
            <a:xfrm flipH="1">
              <a:off x="4427299" y="4530544"/>
              <a:ext cx="939801" cy="622300"/>
              <a:chOff x="0" y="0"/>
              <a:chExt cx="592" cy="392"/>
            </a:xfrm>
          </p:grpSpPr>
          <p:pic>
            <p:nvPicPr>
              <p:cNvPr id="9" name="Picture 6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238137" y="4524194"/>
              <a:ext cx="687388" cy="622300"/>
              <a:chOff x="0" y="0"/>
              <a:chExt cx="433" cy="392"/>
            </a:xfrm>
          </p:grpSpPr>
          <p:pic>
            <p:nvPicPr>
              <p:cNvPr id="7" name="Picture 6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67"/>
              <p:cNvSpPr>
                <a:spLocks/>
              </p:cNvSpPr>
              <p:nvPr/>
            </p:nvSpPr>
            <p:spPr bwMode="auto">
              <a:xfrm>
                <a:off x="0" y="118"/>
                <a:ext cx="433" cy="15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dist="12699" dir="162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600" b="1" dirty="0" smtClean="0">
                    <a:solidFill>
                      <a:srgbClr val="FFFFFF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  swipe</a:t>
                </a:r>
                <a:endParaRPr lang="en-US" sz="1600" b="1" dirty="0">
                  <a:solidFill>
                    <a:srgbClr val="FFFFF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Built-in event on most </a:t>
            </a:r>
            <a:r>
              <a:rPr lang="en-US" dirty="0" err="1"/>
              <a:t>Ti.UI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Subtypes: </a:t>
            </a:r>
            <a:r>
              <a:rPr lang="en-US" dirty="0" err="1" smtClean="0"/>
              <a:t>touchstart</a:t>
            </a:r>
            <a:r>
              <a:rPr lang="en-US" dirty="0" smtClean="0"/>
              <a:t>, </a:t>
            </a:r>
            <a:r>
              <a:rPr lang="en-US" dirty="0" err="1" smtClean="0"/>
              <a:t>touchmove</a:t>
            </a:r>
            <a:r>
              <a:rPr lang="en-US" dirty="0" smtClean="0"/>
              <a:t>, </a:t>
            </a:r>
            <a:r>
              <a:rPr lang="en-US" dirty="0" err="1" smtClean="0"/>
              <a:t>touchend</a:t>
            </a:r>
            <a:r>
              <a:rPr lang="en-US" dirty="0" smtClean="0"/>
              <a:t>, </a:t>
            </a:r>
            <a:r>
              <a:rPr lang="en-US" dirty="0" err="1" smtClean="0"/>
              <a:t>touchcancel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x/y </a:t>
            </a:r>
            <a:r>
              <a:rPr lang="en-US" dirty="0" err="1"/>
              <a:t>coords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touchmove</a:t>
            </a:r>
            <a:r>
              <a:rPr lang="en-US" dirty="0" smtClean="0"/>
              <a:t> fires continuously during event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natively supported by Titanium APIs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Simulate by tracking </a:t>
            </a:r>
            <a:r>
              <a:rPr lang="en-US" dirty="0" err="1" smtClean="0"/>
              <a:t>touchstart</a:t>
            </a:r>
            <a:r>
              <a:rPr lang="en-US" dirty="0" smtClean="0"/>
              <a:t> and </a:t>
            </a:r>
            <a:r>
              <a:rPr lang="en-US" dirty="0" err="1" smtClean="0"/>
              <a:t>touchend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1019105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Faking long press in Android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1018107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	</a:t>
            </a:r>
            <a:r>
              <a:rPr lang="en-US" sz="2000" dirty="0" smtClean="0"/>
              <a:t>Long press to delete table row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Keep in mind native UI conventions for long presses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iOS</a:t>
            </a:r>
            <a:r>
              <a:rPr lang="en-US" dirty="0" smtClean="0"/>
              <a:t> and Android natively support gyroscope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Titanium APIs don’t support it currently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all devices include necessary gyro hardware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Approximation: Use the accelerometer to track pitch, roll, and yaw changes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Kitchen Sink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Update simple app to add orientation support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Update data based on swipe and shake events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Demo &amp; wiki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</a:p>
          <a:p>
            <a:endParaRPr lang="en-US" dirty="0"/>
          </a:p>
          <a:p>
            <a:r>
              <a:rPr lang="en-US" dirty="0" smtClean="0"/>
              <a:t>Gestures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Locking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Fixing orientation per window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Handling orientation events</a:t>
            </a:r>
          </a:p>
        </p:txBody>
      </p:sp>
      <p:pic>
        <p:nvPicPr>
          <p:cNvPr id="4" name="Picture 3" descr="Screenshot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19" y="1842912"/>
            <a:ext cx="1955800" cy="4450080"/>
          </a:xfrm>
          <a:prstGeom prst="rect">
            <a:avLst/>
          </a:prstGeom>
        </p:spPr>
      </p:pic>
      <p:pic>
        <p:nvPicPr>
          <p:cNvPr id="5" name="Picture 4" descr="Screenshot_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1" y="4137957"/>
            <a:ext cx="380492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In </a:t>
            </a:r>
            <a:r>
              <a:rPr lang="en-US" dirty="0" err="1" smtClean="0"/>
              <a:t>tiapp.xml</a:t>
            </a:r>
            <a:r>
              <a:rPr lang="en-US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2029876"/>
            <a:ext cx="7958667" cy="30469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ipad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Ti.UI.LANDSCAPE_LEFT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Ti.UI.LANDSCAPE_RIGHT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73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1 - </a:t>
            </a:r>
            <a:r>
              <a:rPr lang="en-US" u="sng" dirty="0" err="1" smtClean="0"/>
              <a:t>tiapp.xml</a:t>
            </a:r>
            <a:r>
              <a:rPr lang="en-US" u="sng" dirty="0" smtClean="0"/>
              <a:t>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Copy code from build/android/</a:t>
            </a:r>
            <a:r>
              <a:rPr lang="en-US" sz="2000" dirty="0" err="1" smtClean="0"/>
              <a:t>AndroidManifest.xml</a:t>
            </a: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Add nested &lt;manifest&gt; tags within &lt;android&gt;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remove “</a:t>
            </a:r>
            <a:r>
              <a:rPr lang="en-US" sz="2000" dirty="0" smtClean="0">
                <a:latin typeface="Courier"/>
                <a:cs typeface="Courier"/>
              </a:rPr>
              <a:t>|orientation</a:t>
            </a:r>
            <a:r>
              <a:rPr lang="en-US" sz="2000" dirty="0" smtClean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182" y="3299876"/>
            <a:ext cx="7958667" cy="30931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latin typeface="Courier"/>
                <a:cs typeface="Courier"/>
              </a:rPr>
              <a:t>&lt;android </a:t>
            </a:r>
            <a:r>
              <a:rPr lang="en-US" sz="1500" dirty="0" err="1">
                <a:latin typeface="Courier"/>
                <a:cs typeface="Courier"/>
              </a:rPr>
              <a:t>xmlns:android</a:t>
            </a:r>
            <a:r>
              <a:rPr lang="en-US" sz="1500" dirty="0">
                <a:latin typeface="Courier"/>
                <a:cs typeface="Courier"/>
              </a:rPr>
              <a:t>="http://</a:t>
            </a:r>
            <a:r>
              <a:rPr lang="en-US" sz="1500" dirty="0" err="1">
                <a:latin typeface="Courier"/>
                <a:cs typeface="Courier"/>
              </a:rPr>
              <a:t>schemas.android.com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apk</a:t>
            </a:r>
            <a:r>
              <a:rPr lang="en-US" sz="1500" dirty="0">
                <a:latin typeface="Courier"/>
                <a:cs typeface="Courier"/>
              </a:rPr>
              <a:t>/res/android"&gt;</a:t>
            </a:r>
          </a:p>
          <a:p>
            <a:r>
              <a:rPr lang="en-US" sz="1500" dirty="0">
                <a:latin typeface="Courier"/>
                <a:cs typeface="Courier"/>
              </a:rPr>
              <a:t>  &lt;manifest&gt;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org.appcelerator.titanium.TiActivity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keyboardHidden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>
                <a:latin typeface="Courier"/>
                <a:cs typeface="Courier"/>
              </a:rPr>
              <a:t>    /&gt;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"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/</a:t>
            </a:r>
            <a:r>
              <a:rPr lang="en-US" sz="1500" dirty="0" smtClean="0"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...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&lt;/manifest&gt;</a:t>
            </a:r>
          </a:p>
          <a:p>
            <a:r>
              <a:rPr lang="en-US" sz="1500" dirty="0">
                <a:latin typeface="Courier"/>
                <a:cs typeface="Courier"/>
              </a:rPr>
              <a:t>&lt;/android&gt;</a:t>
            </a:r>
          </a:p>
        </p:txBody>
      </p:sp>
    </p:spTree>
    <p:extLst>
      <p:ext uri="{BB962C8B-B14F-4D97-AF65-F5344CB8AC3E}">
        <p14:creationId xmlns:p14="http://schemas.microsoft.com/office/powerpoint/2010/main" val="23135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2 - Android manifest file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/>
              <a:t>platform/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243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3 - Android manifest file</a:t>
            </a:r>
            <a:r>
              <a:rPr lang="en-US" dirty="0" smtClean="0"/>
              <a:t> – </a:t>
            </a:r>
            <a:r>
              <a:rPr lang="en-US" i="1" dirty="0" smtClean="0"/>
              <a:t>deprecated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  build/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AndroidManifest.custom.xml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006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Orientation per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Ti.UI.</a:t>
            </a:r>
            <a:r>
              <a:rPr lang="en-US" i="1" dirty="0" err="1" smtClean="0"/>
              <a:t>orientation</a:t>
            </a:r>
            <a:endParaRPr lang="en-US" dirty="0"/>
          </a:p>
          <a:p>
            <a:pPr lvl="1">
              <a:spcBef>
                <a:spcPts val="600"/>
              </a:spcBef>
              <a:buFontTx/>
              <a:buNone/>
            </a:pPr>
            <a:r>
              <a:rPr lang="en-US" dirty="0" smtClean="0"/>
              <a:t>Supported values include: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PORTRAIT / UPSIDE_PORTRAIT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LANDSCAPE_LEFT / LANDSCAPE_RIGHT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FACE_UP / FACE_DOWN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endParaRPr lang="en-US" sz="1800" dirty="0">
              <a:latin typeface="Courier"/>
              <a:cs typeface="Courier"/>
            </a:endParaRPr>
          </a:p>
        </p:txBody>
      </p:sp>
      <p:pic>
        <p:nvPicPr>
          <p:cNvPr id="6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769822" y="3489105"/>
            <a:ext cx="5330083" cy="937503"/>
            <a:chOff x="1769822" y="3489105"/>
            <a:chExt cx="5330083" cy="937503"/>
          </a:xfrm>
        </p:grpSpPr>
        <p:sp>
          <p:nvSpPr>
            <p:cNvPr id="4" name="TextBox 3"/>
            <p:cNvSpPr txBox="1"/>
            <p:nvPr/>
          </p:nvSpPr>
          <p:spPr>
            <a:xfrm>
              <a:off x="1947334" y="3641778"/>
              <a:ext cx="5152571" cy="78483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Ti.UI.orientation</a:t>
              </a:r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>
                  <a:latin typeface="Courier"/>
                  <a:cs typeface="Courier"/>
                </a:rPr>
                <a:t>=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69822" y="3489105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1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9822" y="4473340"/>
            <a:ext cx="5330083" cy="1828230"/>
            <a:chOff x="1769822" y="4473340"/>
            <a:chExt cx="5330083" cy="1828230"/>
          </a:xfrm>
        </p:grpSpPr>
        <p:sp>
          <p:nvSpPr>
            <p:cNvPr id="5" name="TextBox 4"/>
            <p:cNvSpPr txBox="1"/>
            <p:nvPr/>
          </p:nvSpPr>
          <p:spPr>
            <a:xfrm>
              <a:off x="1947334" y="4593410"/>
              <a:ext cx="5152571" cy="17081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var</a:t>
              </a:r>
              <a:r>
                <a:rPr lang="en-US" sz="1500" dirty="0" smtClean="0">
                  <a:latin typeface="Courier"/>
                  <a:cs typeface="Courier"/>
                </a:rPr>
                <a:t> win = </a:t>
              </a:r>
              <a:r>
                <a:rPr lang="en-US" sz="1500" dirty="0" err="1" smtClean="0">
                  <a:latin typeface="Courier"/>
                  <a:cs typeface="Courier"/>
                </a:rPr>
                <a:t>Ti.UI.createWindow</a:t>
              </a:r>
              <a:r>
                <a:rPr lang="en-US" sz="1500" dirty="0" smtClean="0">
                  <a:latin typeface="Courier"/>
                  <a:cs typeface="Courier"/>
                </a:rPr>
                <a:t>({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   </a:t>
              </a:r>
              <a:r>
                <a:rPr lang="en-US" sz="1500" dirty="0" err="1" smtClean="0">
                  <a:latin typeface="Courier"/>
                  <a:cs typeface="Courier"/>
                </a:rPr>
                <a:t>orientationModes</a:t>
              </a:r>
              <a:r>
                <a:rPr lang="en-US" sz="1500" dirty="0" smtClean="0">
                  <a:latin typeface="Courier"/>
                  <a:cs typeface="Courier"/>
                </a:rPr>
                <a:t>[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r>
                <a:rPr lang="en-US" sz="1500" dirty="0" smtClean="0">
                  <a:latin typeface="Courier"/>
                  <a:cs typeface="Courier"/>
                </a:rPr>
                <a:t>,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Ti.UI.UPSIDE_PORTRAIT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]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});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769822" y="4473340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2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6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Ti.Gesture.orientationchange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properties and methods: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3118447"/>
            <a:ext cx="7958667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orientationchange</a:t>
            </a:r>
            <a:r>
              <a:rPr lang="en-US" sz="1600" dirty="0">
                <a:latin typeface="Courier"/>
                <a:cs typeface="Courier"/>
              </a:rPr>
              <a:t>',function(e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// </a:t>
            </a:r>
            <a:r>
              <a:rPr lang="en-US" sz="1600" dirty="0" smtClean="0">
                <a:latin typeface="Courier"/>
                <a:cs typeface="Courier"/>
              </a:rPr>
              <a:t>get current device orientation from</a:t>
            </a:r>
          </a:p>
          <a:p>
            <a:r>
              <a:rPr lang="en-US" sz="1600" dirty="0" smtClean="0">
                <a:latin typeface="Courier"/>
                <a:cs typeface="Courier"/>
              </a:rPr>
              <a:t>	// </a:t>
            </a:r>
            <a:r>
              <a:rPr lang="en-US" sz="1600" dirty="0" err="1" smtClean="0">
                <a:latin typeface="Courier"/>
                <a:cs typeface="Courier"/>
              </a:rPr>
              <a:t>Titanium.Gesture.orientation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</a:p>
          <a:p>
            <a:r>
              <a:rPr lang="en-US" sz="1600" dirty="0">
                <a:latin typeface="Courier"/>
                <a:cs typeface="Courier"/>
              </a:rPr>
              <a:t>	// get </a:t>
            </a:r>
            <a:r>
              <a:rPr lang="en-US" sz="1600" dirty="0" smtClean="0">
                <a:latin typeface="Courier"/>
                <a:cs typeface="Courier"/>
              </a:rPr>
              <a:t>orientation </a:t>
            </a:r>
            <a:r>
              <a:rPr lang="en-US" sz="1600" dirty="0">
                <a:latin typeface="Courier"/>
                <a:cs typeface="Courier"/>
              </a:rPr>
              <a:t>from event object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from </a:t>
            </a:r>
            <a:r>
              <a:rPr lang="en-US" sz="1600" dirty="0" err="1" smtClean="0">
                <a:latin typeface="Courier"/>
                <a:cs typeface="Courier"/>
              </a:rPr>
              <a:t>e.orientation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	// two methods return Boolean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e.source.isPortrait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e.source.isLandscape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46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3540</TotalTime>
  <Words>1158</Words>
  <Application>Microsoft Macintosh PowerPoint</Application>
  <PresentationFormat>On-screen Show (4:3)</PresentationFormat>
  <Paragraphs>276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PowerPoint Presentation</vt:lpstr>
      <vt:lpstr>Agenda</vt:lpstr>
      <vt:lpstr>Device orientation</vt:lpstr>
      <vt:lpstr>Locking Orientation - iOS</vt:lpstr>
      <vt:lpstr>Locking Orientation - Android</vt:lpstr>
      <vt:lpstr>Locking Orientation - Android</vt:lpstr>
      <vt:lpstr>Locking Orientation - Android</vt:lpstr>
      <vt:lpstr>Fixed Orientation per Window</vt:lpstr>
      <vt:lpstr>Orientation Events</vt:lpstr>
      <vt:lpstr>Handling Orientation Changes</vt:lpstr>
      <vt:lpstr>Gestures</vt:lpstr>
      <vt:lpstr>Gestures</vt:lpstr>
      <vt:lpstr>Shake</vt:lpstr>
      <vt:lpstr>Swipes</vt:lpstr>
      <vt:lpstr>Touches</vt:lpstr>
      <vt:lpstr>Long press</vt:lpstr>
      <vt:lpstr>Accelerometer</vt:lpstr>
      <vt:lpstr>Q&amp;A</vt:lpstr>
      <vt:lpstr>Lab Goals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139</cp:revision>
  <dcterms:created xsi:type="dcterms:W3CDTF">2010-12-08T19:18:01Z</dcterms:created>
  <dcterms:modified xsi:type="dcterms:W3CDTF">2011-07-21T21:48:15Z</dcterms:modified>
</cp:coreProperties>
</file>