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28"/>
  </p:notesMasterIdLst>
  <p:handoutMasterIdLst>
    <p:handoutMasterId r:id="rId29"/>
  </p:handoutMasterIdLst>
  <p:sldIdLst>
    <p:sldId id="256" r:id="rId3"/>
    <p:sldId id="301" r:id="rId4"/>
    <p:sldId id="319" r:id="rId5"/>
    <p:sldId id="328" r:id="rId6"/>
    <p:sldId id="304" r:id="rId7"/>
    <p:sldId id="336" r:id="rId8"/>
    <p:sldId id="335" r:id="rId9"/>
    <p:sldId id="320" r:id="rId10"/>
    <p:sldId id="323" r:id="rId11"/>
    <p:sldId id="321" r:id="rId12"/>
    <p:sldId id="332" r:id="rId13"/>
    <p:sldId id="341" r:id="rId14"/>
    <p:sldId id="333" r:id="rId15"/>
    <p:sldId id="337" r:id="rId16"/>
    <p:sldId id="322" r:id="rId17"/>
    <p:sldId id="334" r:id="rId18"/>
    <p:sldId id="329" r:id="rId19"/>
    <p:sldId id="330" r:id="rId20"/>
    <p:sldId id="338" r:id="rId21"/>
    <p:sldId id="331" r:id="rId22"/>
    <p:sldId id="339" r:id="rId23"/>
    <p:sldId id="340" r:id="rId24"/>
    <p:sldId id="327" r:id="rId25"/>
    <p:sldId id="318" r:id="rId26"/>
    <p:sldId id="317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65" autoAdjust="0"/>
  </p:normalViewPr>
  <p:slideViewPr>
    <p:cSldViewPr snapToGrid="0" snapToObjects="1">
      <p:cViewPr>
        <p:scale>
          <a:sx n="95" d="100"/>
          <a:sy n="95" d="100"/>
        </p:scale>
        <p:origin x="-2032" y="-15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minutes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 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really debugging, but Studio provides code validation</a:t>
            </a:r>
          </a:p>
          <a:p>
            <a:r>
              <a:rPr lang="en-US" baseline="0" dirty="0" smtClean="0"/>
              <a:t>Inline – red x in the margin</a:t>
            </a:r>
          </a:p>
          <a:p>
            <a:r>
              <a:rPr lang="en-US" baseline="0" dirty="0" smtClean="0"/>
              <a:t>Problems console shows </a:t>
            </a:r>
            <a:r>
              <a:rPr lang="en-US" baseline="0" dirty="0" err="1" smtClean="0"/>
              <a:t>JSLint</a:t>
            </a:r>
            <a:r>
              <a:rPr lang="en-US" baseline="0" dirty="0" smtClean="0"/>
              <a:t> and other errors</a:t>
            </a:r>
          </a:p>
          <a:p>
            <a:r>
              <a:rPr lang="en-US" baseline="0" dirty="0" smtClean="0"/>
              <a:t>Set preferences to enable or disable validators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by double-clicking line</a:t>
            </a:r>
          </a:p>
          <a:p>
            <a:r>
              <a:rPr lang="en-US" dirty="0" smtClean="0"/>
              <a:t>Clear by double-clicking</a:t>
            </a:r>
          </a:p>
          <a:p>
            <a:r>
              <a:rPr lang="en-US" dirty="0" smtClean="0"/>
              <a:t>Use Debug menu to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main</a:t>
            </a:r>
            <a:r>
              <a:rPr lang="en-US" baseline="0" dirty="0" smtClean="0"/>
              <a:t> debug UI elements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info on next slide, so don’t go too deep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examine variables</a:t>
            </a:r>
          </a:p>
          <a:p>
            <a:r>
              <a:rPr lang="en-US" baseline="0" dirty="0" smtClean="0"/>
              <a:t>Set in-memory variables</a:t>
            </a:r>
          </a:p>
          <a:p>
            <a:r>
              <a:rPr lang="en-US" baseline="0" dirty="0" smtClean="0"/>
              <a:t>Manage breakpoint conditions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control colors and fonts for perspectives</a:t>
            </a:r>
          </a:p>
          <a:p>
            <a:r>
              <a:rPr lang="en-US" baseline="0" dirty="0" smtClean="0"/>
              <a:t>Many built in</a:t>
            </a:r>
          </a:p>
          <a:p>
            <a:r>
              <a:rPr lang="en-US" baseline="0" dirty="0" smtClean="0"/>
              <a:t>You can download and install additional themes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r>
              <a:rPr lang="en-US" baseline="0" dirty="0" smtClean="0"/>
              <a:t> is window in which you change code or project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Editor-specific preferences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Code assist on/off, tab handling, </a:t>
            </a:r>
            <a:r>
              <a:rPr lang="en-US" baseline="0" smtClean="0"/>
              <a:t>code folding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General editor </a:t>
            </a:r>
            <a:r>
              <a:rPr lang="en-US" baseline="0" dirty="0" err="1" smtClean="0"/>
              <a:t>prefs</a:t>
            </a:r>
            <a:r>
              <a:rPr lang="en-US" baseline="0" dirty="0" smtClean="0"/>
              <a:t> include: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Line numbering, highlight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1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r>
              <a:rPr lang="en-US" baseline="0" dirty="0" smtClean="0"/>
              <a:t> and Rubles are basically identical, except that Rubles are written in Ruby while Bundles could be written with other scripting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7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include: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Command-Shift-F</a:t>
            </a:r>
            <a:r>
              <a:rPr lang="en-US" baseline="0" dirty="0" smtClean="0"/>
              <a:t> to reformat code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Command</a:t>
            </a:r>
            <a:r>
              <a:rPr lang="en-US" baseline="0" dirty="0" smtClean="0"/>
              <a:t>-/ to comment out the current line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Command-Option-/ to comment out the selected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Rubles and Bundles are the primary way to extend Ti Studio (without writing Java code)</a:t>
            </a:r>
          </a:p>
          <a:p>
            <a:r>
              <a:rPr lang="en-US" dirty="0" smtClean="0"/>
              <a:t>Many are included</a:t>
            </a:r>
          </a:p>
          <a:p>
            <a:r>
              <a:rPr lang="en-US" dirty="0" smtClean="0"/>
              <a:t>You can download web </a:t>
            </a:r>
            <a:r>
              <a:rPr lang="en-US" dirty="0" err="1" smtClean="0"/>
              <a:t>dev</a:t>
            </a:r>
            <a:r>
              <a:rPr lang="en-US" dirty="0" smtClean="0"/>
              <a:t> oriented bundles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aren’t currently any Titanium-specific Rubles published, maybe someday</a:t>
            </a:r>
          </a:p>
          <a:p>
            <a:r>
              <a:rPr lang="en-US" baseline="0" dirty="0" smtClean="0"/>
              <a:t>Studio supports and can import </a:t>
            </a:r>
            <a:r>
              <a:rPr lang="en-US" baseline="0" dirty="0" err="1" smtClean="0"/>
              <a:t>TextMate</a:t>
            </a:r>
            <a:r>
              <a:rPr lang="en-US" baseline="0" dirty="0" smtClean="0"/>
              <a:t> bundles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Eclipse (</a:t>
            </a:r>
            <a:r>
              <a:rPr lang="en-US" dirty="0" err="1" smtClean="0"/>
              <a:t>www.eclipse.org</a:t>
            </a:r>
            <a:r>
              <a:rPr lang="en-US" dirty="0" smtClean="0"/>
              <a:t>/) – open source software development tools project</a:t>
            </a:r>
          </a:p>
          <a:p>
            <a:endParaRPr lang="en-US" dirty="0" smtClean="0"/>
          </a:p>
          <a:p>
            <a:r>
              <a:rPr lang="en-US" dirty="0" smtClean="0"/>
              <a:t>Editor</a:t>
            </a:r>
            <a:r>
              <a:rPr lang="en-US" baseline="0" dirty="0" smtClean="0"/>
              <a:t> = window in which you change code or project parameters</a:t>
            </a:r>
          </a:p>
          <a:p>
            <a:r>
              <a:rPr lang="en-US" baseline="0" dirty="0" smtClean="0"/>
              <a:t>View = hierarchical selector, such as a file tree</a:t>
            </a:r>
          </a:p>
          <a:p>
            <a:r>
              <a:rPr lang="en-US" baseline="0" dirty="0" smtClean="0"/>
              <a:t>Perspective = Editors + Views</a:t>
            </a:r>
          </a:p>
          <a:p>
            <a:r>
              <a:rPr lang="en-US" baseline="0" dirty="0" smtClean="0"/>
              <a:t>Workspace = file location for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9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main types of updates:</a:t>
            </a:r>
          </a:p>
          <a:p>
            <a:r>
              <a:rPr lang="en-US" dirty="0" smtClean="0"/>
              <a:t>API updates – to get new Titanium APIs</a:t>
            </a:r>
          </a:p>
          <a:p>
            <a:r>
              <a:rPr lang="en-US" dirty="0" smtClean="0"/>
              <a:t>Ti</a:t>
            </a:r>
            <a:r>
              <a:rPr lang="en-US" baseline="0" dirty="0" smtClean="0"/>
              <a:t> Studio updates</a:t>
            </a:r>
          </a:p>
          <a:p>
            <a:r>
              <a:rPr lang="en-US" baseline="0" dirty="0" smtClean="0"/>
              <a:t>Install add-ons, such as SVN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 dirty="0" smtClean="0"/>
              <a:t>Ideas: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debug a project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import a </a:t>
            </a:r>
            <a:r>
              <a:rPr lang="en-US" sz="1200" dirty="0" err="1" smtClean="0"/>
              <a:t>textmate</a:t>
            </a:r>
            <a:r>
              <a:rPr lang="en-US" sz="1200" dirty="0" smtClean="0"/>
              <a:t> theme and/or bundle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or create a shortcut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colors and theme settings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Ti Mobile settings (API level, emulator options)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382B355-693A-8047-A11A-9E0C32488441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 </a:t>
            </a:r>
            <a:r>
              <a:rPr lang="en-US" smtClean="0"/>
              <a:t>view </a:t>
            </a:r>
            <a:r>
              <a:rPr lang="en-US" baseline="0" smtClean="0"/>
              <a:t>you </a:t>
            </a:r>
            <a:r>
              <a:rPr lang="en-US" baseline="0" dirty="0" smtClean="0"/>
              <a:t>see when you open Titanium Developer</a:t>
            </a:r>
          </a:p>
          <a:p>
            <a:endParaRPr lang="en-US" dirty="0" smtClean="0"/>
          </a:p>
          <a:p>
            <a:r>
              <a:rPr lang="en-US" dirty="0" smtClean="0"/>
              <a:t>News and notes about Titanium, Appcelerator,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Aptana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main UI</a:t>
            </a:r>
            <a:r>
              <a:rPr lang="en-US" baseline="0" dirty="0" smtClean="0"/>
              <a:t> features</a:t>
            </a:r>
          </a:p>
          <a:p>
            <a:r>
              <a:rPr lang="en-US" baseline="0" dirty="0" smtClean="0"/>
              <a:t>App Explorer (view)</a:t>
            </a:r>
          </a:p>
          <a:p>
            <a:r>
              <a:rPr lang="en-US" baseline="0" dirty="0" smtClean="0"/>
              <a:t>Code editing view &amp; features (editor)</a:t>
            </a:r>
          </a:p>
          <a:p>
            <a:r>
              <a:rPr lang="en-US" baseline="0" dirty="0" smtClean="0"/>
              <a:t>New project button</a:t>
            </a:r>
          </a:p>
          <a:p>
            <a:r>
              <a:rPr lang="en-US" baseline="0" dirty="0" smtClean="0"/>
              <a:t>Terminal, Console, and Problems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Debug,</a:t>
            </a:r>
            <a:r>
              <a:rPr lang="en-US" baseline="0" dirty="0" smtClean="0"/>
              <a:t> deploy, and distribute (left-to-right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baseline="0" dirty="0" smtClean="0"/>
              <a:t> completions offers  “content assist proposals”</a:t>
            </a:r>
          </a:p>
          <a:p>
            <a:r>
              <a:rPr lang="en-US" baseline="0" dirty="0" smtClean="0"/>
              <a:t>Code assist displays “context information” pop-ups with arguments and parameters</a:t>
            </a:r>
            <a:endParaRPr lang="en-US" dirty="0" smtClean="0"/>
          </a:p>
          <a:p>
            <a:r>
              <a:rPr lang="en-US" dirty="0" smtClean="0"/>
              <a:t>Custom code assist:</a:t>
            </a:r>
            <a:endParaRPr lang="en-US" baseline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ScriptDoc</a:t>
            </a:r>
            <a:r>
              <a:rPr lang="en-US" dirty="0" smtClean="0"/>
              <a:t> notation to document your functions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Notations should be added in specific order, see wiki for full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</a:t>
            </a:r>
            <a:r>
              <a:rPr lang="en-US" dirty="0" err="1" smtClean="0"/>
              <a:t>tiapp.xml</a:t>
            </a:r>
            <a:r>
              <a:rPr lang="en-US" dirty="0" smtClean="0"/>
              <a:t> editor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</a:t>
            </a:r>
            <a:r>
              <a:rPr lang="en-US" baseline="0" dirty="0" smtClean="0"/>
              <a:t> cleaning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config</a:t>
            </a:r>
            <a:r>
              <a:rPr lang="en-US" baseline="0" dirty="0" smtClean="0"/>
              <a:t> project – set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level &amp; android emulator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r>
              <a:rPr lang="en-US" baseline="0" dirty="0" smtClean="0"/>
              <a:t> use cases include:</a:t>
            </a:r>
          </a:p>
          <a:p>
            <a:r>
              <a:rPr lang="en-US" baseline="0" dirty="0" smtClean="0"/>
              <a:t>Launching Android debug tools (</a:t>
            </a:r>
            <a:r>
              <a:rPr lang="en-US" baseline="0" dirty="0" err="1" smtClean="0"/>
              <a:t>ddms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Copying files</a:t>
            </a:r>
          </a:p>
          <a:p>
            <a:r>
              <a:rPr lang="en-US" baseline="0" dirty="0" smtClean="0"/>
              <a:t>Pushing a CI build to your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Titanium Studio for all your mobile and web development</a:t>
            </a:r>
          </a:p>
          <a:p>
            <a:r>
              <a:rPr lang="en-US" dirty="0" smtClean="0"/>
              <a:t>Deployment options go beyond</a:t>
            </a:r>
            <a:r>
              <a:rPr lang="en-US" baseline="0" dirty="0" smtClean="0"/>
              <a:t>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iki.appcelerator.org/display/tis/Creating+a+new+snippe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tana" TargetMode="External"/><Relationship Id="rId4" Type="http://schemas.openxmlformats.org/officeDocument/2006/relationships/hyperlink" Target="http://wiki.appcelerator.org/display/tis/Creating+a+new+Ruble" TargetMode="External"/><Relationship Id="rId5" Type="http://schemas.openxmlformats.org/officeDocument/2006/relationships/hyperlink" Target="http://manual.macromates.com/en/bundles" TargetMode="External"/><Relationship Id="rId6" Type="http://schemas.openxmlformats.org/officeDocument/2006/relationships/hyperlink" Target="http://svn.textmate.org/trunk/Bundle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1"/>
          <p:cNvSpPr txBox="1">
            <a:spLocks/>
          </p:cNvSpPr>
          <p:nvPr/>
        </p:nvSpPr>
        <p:spPr bwMode="auto">
          <a:xfrm>
            <a:off x="762000" y="2500313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>
                <a:solidFill>
                  <a:srgbClr val="122956"/>
                </a:solidFill>
                <a:cs typeface="Trebuchet MS" charset="0"/>
              </a:rPr>
              <a:t>Titanium Studio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Deployment and </a:t>
            </a:r>
            <a:r>
              <a:rPr lang="en-US" dirty="0" smtClean="0">
                <a:latin typeface="Trebuchet MS" charset="0"/>
              </a:rPr>
              <a:t>Distribution</a:t>
            </a:r>
            <a:endParaRPr lang="en-US" dirty="0">
              <a:latin typeface="Trebuchet MS" charset="0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Mobile 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Local web / HTML testing (integrated/system browser)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Web/ HTML / PHP deployment (ftp, sftp, ftps)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PHP, Ruby, etc. deployment and distribution (Engine Yard, RedHat Cloud, Capistrano)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Git integration – pull/push/commit, branching</a:t>
            </a:r>
          </a:p>
          <a:p>
            <a:pPr marL="0" indent="0" eaLnBrk="1" hangingPunct="1"/>
            <a:r>
              <a:rPr lang="en-US">
                <a:latin typeface="Trebuchet MS" charset="0"/>
              </a:rPr>
              <a:t>SVN &amp; other CI system integration (add-ons)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Debugging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4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Code Validation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Inline Validation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Problems Console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Validation Preferences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Preferences &gt; </a:t>
            </a:r>
            <a:r>
              <a:rPr lang="en-US" dirty="0">
                <a:latin typeface="Trebuchet MS" charset="0"/>
              </a:rPr>
              <a:t>Titanium Studio </a:t>
            </a:r>
            <a:r>
              <a:rPr lang="en-US" dirty="0" smtClean="0">
                <a:latin typeface="Trebuchet MS" charset="0"/>
              </a:rPr>
              <a:t>&gt; </a:t>
            </a:r>
            <a:r>
              <a:rPr lang="en-US" dirty="0">
                <a:latin typeface="Trebuchet MS" charset="0"/>
              </a:rPr>
              <a:t>Validation </a:t>
            </a:r>
            <a:r>
              <a:rPr lang="en-US" dirty="0" smtClean="0">
                <a:latin typeface="Trebuchet MS" charset="0"/>
              </a:rPr>
              <a:t>&gt; JavaScript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 shot 2011-06-10 at 11.1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1346200"/>
            <a:ext cx="1923047" cy="678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 shot 2011-06-10 at 11.14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26" y="2861521"/>
            <a:ext cx="6896100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7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Breakpoints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Double-click to set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Build via Debug menu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Debug perspective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 shot 2011-05-31 at 11.2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63" y="1399680"/>
            <a:ext cx="3632953" cy="150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5748421" y="2179053"/>
            <a:ext cx="972261" cy="72424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6570789" y="2779255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breakpoint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2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Perspective</a:t>
            </a:r>
            <a:endParaRPr lang="en-US" dirty="0"/>
          </a:p>
        </p:txBody>
      </p:sp>
      <p:pic>
        <p:nvPicPr>
          <p:cNvPr id="4" name="Picture 3" descr="Screen shot 2011-06-01 at 2.17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" y="1255958"/>
            <a:ext cx="7689884" cy="5602041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456947" y="2914316"/>
            <a:ext cx="1596441" cy="61795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7152105" y="3302233"/>
            <a:ext cx="1764632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Variables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719053" y="4732421"/>
            <a:ext cx="1245436" cy="11977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5319964" y="4622006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Breakpoint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951998" y="2058738"/>
            <a:ext cx="350001" cy="101600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1898564" y="2867538"/>
            <a:ext cx="2267284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Stop, Step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1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Variables State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Examining </a:t>
            </a:r>
            <a:r>
              <a:rPr lang="en-US" dirty="0">
                <a:latin typeface="Trebuchet MS" charset="0"/>
              </a:rPr>
              <a:t>variable </a:t>
            </a:r>
            <a:r>
              <a:rPr lang="en-US" dirty="0" smtClean="0">
                <a:latin typeface="Trebuchet MS" charset="0"/>
              </a:rPr>
              <a:t>state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Affecting </a:t>
            </a:r>
            <a:r>
              <a:rPr lang="en-US" dirty="0">
                <a:latin typeface="Trebuchet MS" charset="0"/>
              </a:rPr>
              <a:t>run-time variable </a:t>
            </a:r>
            <a:r>
              <a:rPr lang="en-US" dirty="0" smtClean="0">
                <a:latin typeface="Trebuchet MS" charset="0"/>
              </a:rPr>
              <a:t>values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Conditional breakpoints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Customization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8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pic>
        <p:nvPicPr>
          <p:cNvPr id="6" name="Picture 5" descr="Screen shot 2011-05-31 at 12.2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2" y="1286805"/>
            <a:ext cx="4491788" cy="5022112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199" y="1346200"/>
            <a:ext cx="4342063" cy="4525963"/>
          </a:xfrm>
        </p:spPr>
        <p:txBody>
          <a:bodyPr/>
          <a:lstStyle/>
          <a:p>
            <a:r>
              <a:rPr lang="en-US" dirty="0" smtClean="0"/>
              <a:t>Select and modify via Preferences menu</a:t>
            </a:r>
          </a:p>
          <a:p>
            <a:endParaRPr lang="en-US" dirty="0"/>
          </a:p>
          <a:p>
            <a:r>
              <a:rPr lang="en-US" dirty="0" smtClean="0"/>
              <a:t>Compatible with </a:t>
            </a:r>
            <a:r>
              <a:rPr lang="en-US" dirty="0" err="1" smtClean="0"/>
              <a:t>TextMate</a:t>
            </a:r>
            <a:r>
              <a:rPr lang="en-US" dirty="0" smtClean="0"/>
              <a:t> themes</a:t>
            </a:r>
          </a:p>
          <a:p>
            <a:endParaRPr lang="en-US" dirty="0"/>
          </a:p>
          <a:p>
            <a:r>
              <a:rPr lang="en-US" dirty="0" smtClean="0"/>
              <a:t>Download themes from </a:t>
            </a:r>
            <a:r>
              <a:rPr lang="en-US" sz="2000" dirty="0" err="1"/>
              <a:t>wiki.macromates.com</a:t>
            </a:r>
            <a:r>
              <a:rPr lang="en-US" sz="2000" dirty="0"/>
              <a:t>/Themes/</a:t>
            </a:r>
            <a:r>
              <a:rPr lang="en-US" sz="2000" dirty="0" err="1"/>
              <a:t>UserSubmittedThemes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3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Preferences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346200"/>
            <a:ext cx="4342063" cy="4525963"/>
          </a:xfrm>
        </p:spPr>
        <p:txBody>
          <a:bodyPr/>
          <a:lstStyle/>
          <a:p>
            <a:pPr marL="0" lvl="1"/>
            <a:r>
              <a:rPr lang="en-US" sz="2400" dirty="0" smtClean="0"/>
              <a:t>Editor-Specific Preferences</a:t>
            </a:r>
          </a:p>
          <a:p>
            <a:pPr lvl="1"/>
            <a:r>
              <a:rPr lang="en-US" dirty="0" smtClean="0"/>
              <a:t>Preferences &gt; Titanium Studio</a:t>
            </a:r>
            <a:br>
              <a:rPr lang="en-US" dirty="0" smtClean="0"/>
            </a:br>
            <a:r>
              <a:rPr lang="en-US" dirty="0" smtClean="0"/>
              <a:t>	&gt; Editors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 Editor Preferences</a:t>
            </a:r>
          </a:p>
          <a:p>
            <a:pPr lvl="1"/>
            <a:r>
              <a:rPr lang="en-US" dirty="0" smtClean="0"/>
              <a:t>Right-click, choose</a:t>
            </a:r>
            <a:br>
              <a:rPr lang="en-US" dirty="0" smtClean="0"/>
            </a:br>
            <a:r>
              <a:rPr lang="en-US" dirty="0" smtClean="0"/>
              <a:t>	Preferences</a:t>
            </a:r>
          </a:p>
          <a:p>
            <a:endParaRPr lang="en-US" dirty="0"/>
          </a:p>
          <a:p>
            <a:r>
              <a:rPr lang="en-US" dirty="0" smtClean="0"/>
              <a:t>Word wrap:</a:t>
            </a:r>
          </a:p>
          <a:p>
            <a:pPr lvl="1"/>
            <a:r>
              <a:rPr lang="en-US" dirty="0" smtClean="0"/>
              <a:t>Right-click, choose Word Wrap</a:t>
            </a:r>
          </a:p>
        </p:txBody>
      </p:sp>
      <p:pic>
        <p:nvPicPr>
          <p:cNvPr id="3" name="Picture 2" descr="Screen shot 2011-06-10 at 11.24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73" y="1265992"/>
            <a:ext cx="4603750" cy="5162550"/>
          </a:xfrm>
          <a:prstGeom prst="rect">
            <a:avLst/>
          </a:prstGeom>
        </p:spPr>
      </p:pic>
      <p:pic>
        <p:nvPicPr>
          <p:cNvPr id="6" name="Picture 5" descr="Screen shot 2011-06-10 at 11.32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73" y="1346200"/>
            <a:ext cx="4438650" cy="4965700"/>
          </a:xfrm>
          <a:prstGeom prst="rect">
            <a:avLst/>
          </a:prstGeom>
        </p:spPr>
      </p:pic>
      <p:pic>
        <p:nvPicPr>
          <p:cNvPr id="7" name="Picture 36" descr="tv_adve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42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endParaRPr lang="en-US" dirty="0"/>
          </a:p>
          <a:p>
            <a:r>
              <a:rPr lang="en-US" dirty="0"/>
              <a:t>Snippets</a:t>
            </a:r>
          </a:p>
          <a:p>
            <a:endParaRPr lang="en-US" dirty="0"/>
          </a:p>
          <a:p>
            <a:r>
              <a:rPr lang="en-US" dirty="0" smtClean="0"/>
              <a:t>Bundles</a:t>
            </a:r>
          </a:p>
          <a:p>
            <a:endParaRPr lang="en-US" dirty="0"/>
          </a:p>
          <a:p>
            <a:r>
              <a:rPr lang="en-US" dirty="0" smtClean="0"/>
              <a:t>Rubles</a:t>
            </a:r>
          </a:p>
          <a:p>
            <a:endParaRPr lang="en-US" dirty="0"/>
          </a:p>
          <a:p>
            <a:r>
              <a:rPr lang="en-US" dirty="0" smtClean="0"/>
              <a:t>Shortcut keys</a:t>
            </a:r>
            <a:endParaRPr lang="en-US" dirty="0"/>
          </a:p>
        </p:txBody>
      </p:sp>
      <p:pic>
        <p:nvPicPr>
          <p:cNvPr id="5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77" y="-9565"/>
            <a:ext cx="489155" cy="49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20540" y="1346200"/>
            <a:ext cx="4004389" cy="2116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Commands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U</a:t>
            </a:r>
            <a:r>
              <a:rPr lang="en-US" sz="1800" dirty="0" smtClean="0">
                <a:solidFill>
                  <a:schemeClr val="tx1"/>
                </a:solidFill>
              </a:rPr>
              <a:t>ser-defined scripts interpreted by the system’s shell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or interpreter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access environment variables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modify and re-insert text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create or display a file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0540" y="2153648"/>
            <a:ext cx="4004389" cy="1415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Snippet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Text inserted into the document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common code blocks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comment placeholder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0540" y="3041289"/>
            <a:ext cx="4004389" cy="1570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Bundle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grouping of commands, snippets, templates, etc. that can be associated with a scope (HTML or JavaScript documents, for example)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0540" y="3979094"/>
            <a:ext cx="4004389" cy="1301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Ruble = Ruby Bundle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bundle written with Ruby rather than another scripting language.</a:t>
            </a:r>
          </a:p>
          <a:p>
            <a:pPr>
              <a:defRPr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20540" y="4452336"/>
            <a:ext cx="4004389" cy="1301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Initiate a command or snippet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Provided by Eclipse or added via user-definition, bundle, or ruble</a:t>
            </a:r>
          </a:p>
        </p:txBody>
      </p:sp>
    </p:spTree>
    <p:extLst>
      <p:ext uri="{BB962C8B-B14F-4D97-AF65-F5344CB8AC3E}">
        <p14:creationId xmlns:p14="http://schemas.microsoft.com/office/powerpoint/2010/main" val="265740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Agenda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Intro / Review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Titanium-specific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Debugging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Customizing and extending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commands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Code formatting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Commenting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Deploying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much more</a:t>
            </a:r>
          </a:p>
          <a:p>
            <a:endParaRPr lang="en-US" dirty="0" smtClean="0"/>
          </a:p>
          <a:p>
            <a:r>
              <a:rPr lang="en-US" dirty="0" smtClean="0"/>
              <a:t>To see available commands:</a:t>
            </a:r>
            <a:endParaRPr lang="en-US" dirty="0"/>
          </a:p>
          <a:p>
            <a:pPr lvl="1"/>
            <a:r>
              <a:rPr lang="en-US" dirty="0" smtClean="0"/>
              <a:t>Right-click, choose Commands </a:t>
            </a:r>
            <a:br>
              <a:rPr lang="en-US" dirty="0" smtClean="0"/>
            </a:br>
            <a:r>
              <a:rPr lang="en-US" dirty="0" smtClean="0"/>
              <a:t>and explore submenus</a:t>
            </a:r>
          </a:p>
          <a:p>
            <a:pPr lvl="1"/>
            <a:endParaRPr lang="en-US" dirty="0"/>
          </a:p>
          <a:p>
            <a:r>
              <a:rPr lang="en-US" dirty="0" smtClean="0"/>
              <a:t>Many have shortcuts</a:t>
            </a:r>
            <a:endParaRPr lang="en-US" dirty="0"/>
          </a:p>
          <a:p>
            <a:pPr marL="800100" lvl="2" indent="-342900"/>
            <a:r>
              <a:rPr lang="en-US" dirty="0" smtClean="0"/>
              <a:t>See more by choosing Help</a:t>
            </a:r>
            <a:r>
              <a:rPr lang="en-US" dirty="0"/>
              <a:t>, Key Assist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 descr="Screen shot 2011-05-31 at 3.49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5"/>
          <a:stretch/>
        </p:blipFill>
        <p:spPr>
          <a:xfrm>
            <a:off x="3599848" y="1911025"/>
            <a:ext cx="5140424" cy="721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1-05-31 at 3.50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64" y="2504917"/>
            <a:ext cx="3596640" cy="191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3"/>
          <p:cNvSpPr>
            <a:spLocks/>
          </p:cNvSpPr>
          <p:nvPr/>
        </p:nvSpPr>
        <p:spPr bwMode="auto">
          <a:xfrm>
            <a:off x="5181090" y="1413040"/>
            <a:ext cx="3572550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Formatting: before &amp; after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“Templates” of code to insert</a:t>
            </a:r>
          </a:p>
          <a:p>
            <a:endParaRPr lang="en-US" dirty="0"/>
          </a:p>
          <a:p>
            <a:r>
              <a:rPr lang="en-US" dirty="0" smtClean="0"/>
              <a:t>Show up within code assist</a:t>
            </a:r>
          </a:p>
          <a:p>
            <a:endParaRPr lang="en-US" dirty="0"/>
          </a:p>
          <a:p>
            <a:r>
              <a:rPr lang="en-US" dirty="0" smtClean="0"/>
              <a:t>Need to create a bundle to contain your snippet</a:t>
            </a:r>
          </a:p>
          <a:p>
            <a:endParaRPr lang="en-US" dirty="0"/>
          </a:p>
          <a:p>
            <a:r>
              <a:rPr lang="en-US" dirty="0" smtClean="0"/>
              <a:t>Wiki for how-to info:</a:t>
            </a:r>
          </a:p>
          <a:p>
            <a:pPr lvl="1"/>
            <a:r>
              <a:rPr lang="en-US" dirty="0">
                <a:hlinkClick r:id="rId3"/>
              </a:rPr>
              <a:t>http://wiki.appcelerator.org/display/tis/Creating+a+new+</a:t>
            </a:r>
            <a:r>
              <a:rPr lang="en-US" dirty="0" smtClean="0">
                <a:hlinkClick r:id="rId3"/>
              </a:rPr>
              <a:t>snippet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2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and Rubles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Rubles == Bundles (written with Ruby)</a:t>
            </a:r>
          </a:p>
          <a:p>
            <a:endParaRPr lang="en-US" dirty="0"/>
          </a:p>
          <a:p>
            <a:r>
              <a:rPr lang="en-US" dirty="0" smtClean="0"/>
              <a:t>Importing Rubles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“Official</a:t>
            </a:r>
            <a:r>
              <a:rPr lang="en-US" dirty="0"/>
              <a:t>” </a:t>
            </a:r>
            <a:r>
              <a:rPr lang="en-US" dirty="0" smtClean="0"/>
              <a:t>web oriented rubles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 smtClean="0">
                <a:hlinkClick r:id="rId3"/>
              </a:rPr>
              <a:t>aptana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Writing your own, see the wiki</a:t>
            </a:r>
          </a:p>
          <a:p>
            <a:pPr lvl="1"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http://wiki.appcelerator.org/display/tis/Creating+a+new+</a:t>
            </a:r>
            <a:r>
              <a:rPr lang="en-US" dirty="0" smtClean="0">
                <a:hlinkClick r:id="rId4"/>
              </a:rPr>
              <a:t>Ruble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Importing </a:t>
            </a:r>
            <a:r>
              <a:rPr lang="en-US" dirty="0" err="1"/>
              <a:t>TextMate</a:t>
            </a:r>
            <a:r>
              <a:rPr lang="en-US" dirty="0"/>
              <a:t> bundles</a:t>
            </a:r>
          </a:p>
          <a:p>
            <a:pPr lvl="1"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http://manual.macromates.com/en/bundles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http://svn.textmate.org/trunk/Bundles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Extending and </a:t>
            </a:r>
            <a:r>
              <a:rPr lang="en-US" dirty="0" smtClean="0">
                <a:latin typeface="Trebuchet MS" charset="0"/>
              </a:rPr>
              <a:t>Maintaining </a:t>
            </a:r>
            <a:r>
              <a:rPr lang="en-US" dirty="0">
                <a:latin typeface="Trebuchet MS" charset="0"/>
              </a:rPr>
              <a:t>Ti Studio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Titanium API updates: 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(Released APIs) Help &gt; Check for Titanium SDK Updates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(CI builds) Help &gt; Install Titanium SDK from URL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Titanium Studio updates: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Help &gt; Check for Updates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Add</a:t>
            </a:r>
            <a:r>
              <a:rPr lang="en-US" dirty="0">
                <a:latin typeface="Trebuchet MS" charset="0"/>
              </a:rPr>
              <a:t>-ons – e.g. SVN </a:t>
            </a:r>
            <a:r>
              <a:rPr lang="en-US" dirty="0" smtClean="0">
                <a:latin typeface="Trebuchet MS" charset="0"/>
              </a:rPr>
              <a:t>tools: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Help &gt; Install New Software</a:t>
            </a:r>
            <a:br>
              <a:rPr lang="en-US" dirty="0" smtClean="0">
                <a:latin typeface="Trebuchet MS" charset="0"/>
              </a:rPr>
            </a:br>
            <a:r>
              <a:rPr lang="en-US" dirty="0" smtClean="0">
                <a:latin typeface="Trebuchet MS" charset="0"/>
              </a:rPr>
              <a:t>	Click Available Sites, enable download sites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Download and install via the wizard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Q&amp;A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Eclipse </a:t>
            </a:r>
            <a:r>
              <a:rPr lang="en-US" dirty="0" smtClean="0">
                <a:latin typeface="Trebuchet MS" charset="0"/>
              </a:rPr>
              <a:t>Concepts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 shot 2011-05-29 at 11.18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2" y="1262085"/>
            <a:ext cx="7486316" cy="5038124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133600" y="4093225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33600" y="4724400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72359" y="4185722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772359" y="481689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Editor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574842" y="1804737"/>
            <a:ext cx="414421" cy="415757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 rot="16200000">
            <a:off x="-381025" y="365721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Perspective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Dashboard</a:t>
            </a:r>
            <a:endParaRPr lang="en-US" dirty="0"/>
          </a:p>
        </p:txBody>
      </p:sp>
      <p:pic>
        <p:nvPicPr>
          <p:cNvPr id="4" name="Picture 3" descr="Screen shot 2011-05-31 at 11.0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7" y="1256625"/>
            <a:ext cx="7875290" cy="5267156"/>
          </a:xfrm>
          <a:prstGeom prst="rect">
            <a:avLst/>
          </a:prstGeom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1042737" y="1751264"/>
            <a:ext cx="574842" cy="695158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307473" y="2322535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Dashboard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8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UI Overview</a:t>
            </a: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509588" y="1176338"/>
            <a:ext cx="10163176" cy="5588000"/>
          </a:xfrm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844842" y="3716421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844842" y="4347596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App explorer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483906" y="2211136"/>
            <a:ext cx="1176421" cy="81012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67096" y="2688868"/>
            <a:ext cx="185683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Project selector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7767133" y="5052908"/>
            <a:ext cx="320761" cy="101635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951579" y="4791315"/>
            <a:ext cx="1938421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Terminal &amp; Console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416842" y="2318743"/>
            <a:ext cx="1633704" cy="782731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7406020" y="2257669"/>
            <a:ext cx="1617663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Coding features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1029367" y="1492920"/>
            <a:ext cx="2299981" cy="16476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1995196" y="1252196"/>
            <a:ext cx="1474283" cy="677108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600" dirty="0" smtClean="0">
                <a:solidFill>
                  <a:schemeClr val="bg1"/>
                </a:solidFill>
                <a:cs typeface="Trebuchet MS" charset="0"/>
              </a:rPr>
              <a:t>New project button</a:t>
            </a:r>
            <a:endParaRPr lang="en-US" sz="16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Debug, Deploy, Distribute Menus</a:t>
            </a:r>
            <a:endParaRPr lang="en-US" dirty="0">
              <a:latin typeface="Trebuchet MS" charset="0"/>
            </a:endParaRP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282325" y="1176338"/>
            <a:ext cx="10163176" cy="5588000"/>
          </a:xfrm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403684" y="2041085"/>
            <a:ext cx="319798" cy="72617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963588" y="2041085"/>
            <a:ext cx="1418623" cy="1287652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169978" y="2041085"/>
            <a:ext cx="1653390" cy="48554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 descr="Screen shot 2011-05-31 at 3.35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42" y="2257669"/>
            <a:ext cx="2509520" cy="853440"/>
          </a:xfrm>
          <a:prstGeom prst="rect">
            <a:avLst/>
          </a:prstGeom>
        </p:spPr>
      </p:pic>
      <p:pic>
        <p:nvPicPr>
          <p:cNvPr id="3" name="Picture 2" descr="Screen shot 2011-05-31 at 3.34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04" y="2996333"/>
            <a:ext cx="2245360" cy="1717040"/>
          </a:xfrm>
          <a:prstGeom prst="rect">
            <a:avLst/>
          </a:prstGeom>
        </p:spPr>
      </p:pic>
      <p:pic>
        <p:nvPicPr>
          <p:cNvPr id="12" name="Picture 11" descr="Screen shot 2011-05-31 at 3.34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36" y="2408054"/>
            <a:ext cx="242824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9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assist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Custom code</a:t>
            </a:r>
            <a:br>
              <a:rPr lang="en-US" dirty="0" smtClean="0"/>
            </a:br>
            <a:r>
              <a:rPr lang="en-US" dirty="0" smtClean="0"/>
              <a:t>assist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2590" y="3932202"/>
            <a:ext cx="5414210" cy="160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/**</a:t>
            </a:r>
          </a:p>
          <a:p>
            <a:r>
              <a:rPr lang="en-US" sz="1400" dirty="0">
                <a:latin typeface="Courier New"/>
                <a:cs typeface="Courier New"/>
              </a:rPr>
              <a:t>  * Gets the current foo </a:t>
            </a:r>
          </a:p>
          <a:p>
            <a:r>
              <a:rPr lang="en-US" sz="1400" dirty="0">
                <a:latin typeface="Courier New"/>
                <a:cs typeface="Courier New"/>
              </a:rPr>
              <a:t>  * @</a:t>
            </a:r>
            <a:r>
              <a:rPr lang="en-US" sz="1400" dirty="0" err="1">
                <a:latin typeface="Courier New"/>
                <a:cs typeface="Courier New"/>
              </a:rPr>
              <a:t>param</a:t>
            </a:r>
            <a:r>
              <a:rPr lang="en-US" sz="1400" dirty="0">
                <a:latin typeface="Courier New"/>
                <a:cs typeface="Courier New"/>
              </a:rPr>
              <a:t> {String} 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smtClean="0">
                <a:latin typeface="Courier New"/>
                <a:cs typeface="Courier New"/>
              </a:rPr>
              <a:t>Unique ID for foo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* @return {Object}    Returns the current foo.</a:t>
            </a:r>
          </a:p>
          <a:p>
            <a:r>
              <a:rPr lang="en-US" sz="1400" dirty="0">
                <a:latin typeface="Courier New"/>
                <a:cs typeface="Courier New"/>
              </a:rPr>
              <a:t>  */</a:t>
            </a:r>
          </a:p>
          <a:p>
            <a:r>
              <a:rPr lang="en-US" sz="1400" dirty="0">
                <a:latin typeface="Courier New"/>
                <a:cs typeface="Courier New"/>
              </a:rPr>
              <a:t>  function </a:t>
            </a:r>
            <a:r>
              <a:rPr lang="en-US" sz="1400" dirty="0" err="1">
                <a:latin typeface="Courier New"/>
                <a:cs typeface="Courier New"/>
              </a:rPr>
              <a:t>getFoo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r>
              <a:rPr lang="en-US" sz="1400" dirty="0">
                <a:latin typeface="Courier New"/>
                <a:cs typeface="Courier New"/>
              </a:rPr>
              <a:t>  }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7" name="Picture 6" descr="Screen shot 2011-05-31 at 2.44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1346200"/>
            <a:ext cx="4430963" cy="81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shot 2011-05-31 at 2.46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2499897"/>
            <a:ext cx="4470066" cy="681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7683" y="5893924"/>
            <a:ext cx="83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aptanastudio.tenderapp.com</a:t>
            </a:r>
            <a:r>
              <a:rPr lang="en-US" sz="1800" dirty="0"/>
              <a:t>/kb/using-code-assist/documenting-code</a:t>
            </a:r>
          </a:p>
        </p:txBody>
      </p:sp>
    </p:spTree>
    <p:extLst>
      <p:ext uri="{BB962C8B-B14F-4D97-AF65-F5344CB8AC3E}">
        <p14:creationId xmlns:p14="http://schemas.microsoft.com/office/powerpoint/2010/main" val="204223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Titanium-specific </a:t>
            </a:r>
            <a:r>
              <a:rPr lang="en-US" dirty="0" smtClean="0">
                <a:latin typeface="Trebuchet MS" charset="0"/>
              </a:rPr>
              <a:t>Features</a:t>
            </a:r>
            <a:endParaRPr lang="en-US" dirty="0">
              <a:latin typeface="Trebuchet MS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>
                <a:latin typeface="Trebuchet MS" charset="0"/>
              </a:rPr>
              <a:t>Project management </a:t>
            </a:r>
            <a:r>
              <a:rPr lang="en-US" dirty="0" smtClean="0">
                <a:latin typeface="Trebuchet MS" charset="0"/>
              </a:rPr>
              <a:t>– create project wizard, </a:t>
            </a:r>
            <a:r>
              <a:rPr lang="en-US" dirty="0" err="1">
                <a:latin typeface="Trebuchet MS" charset="0"/>
              </a:rPr>
              <a:t>tiapp.xml</a:t>
            </a:r>
            <a:r>
              <a:rPr lang="en-US" dirty="0">
                <a:latin typeface="Trebuchet MS" charset="0"/>
              </a:rPr>
              <a:t> editor, </a:t>
            </a:r>
            <a:r>
              <a:rPr lang="en-US" dirty="0" smtClean="0">
                <a:latin typeface="Trebuchet MS" charset="0"/>
              </a:rPr>
              <a:t>build cleaning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Project configuration - API </a:t>
            </a:r>
            <a:r>
              <a:rPr lang="en-US" dirty="0">
                <a:latin typeface="Trebuchet MS" charset="0"/>
              </a:rPr>
              <a:t>level, emulator settings, </a:t>
            </a:r>
            <a:r>
              <a:rPr lang="en-US" dirty="0" smtClean="0">
                <a:latin typeface="Trebuchet MS" charset="0"/>
              </a:rPr>
              <a:t>more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Console output and filtering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Demo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Integrated </a:t>
            </a:r>
            <a:r>
              <a:rPr lang="en-US" dirty="0" smtClean="0">
                <a:latin typeface="Trebuchet MS" charset="0"/>
              </a:rPr>
              <a:t>Terminal</a:t>
            </a:r>
            <a:endParaRPr lang="en-US" dirty="0">
              <a:latin typeface="Trebuchet MS" charset="0"/>
            </a:endParaRPr>
          </a:p>
        </p:txBody>
      </p:sp>
      <p:pic>
        <p:nvPicPr>
          <p:cNvPr id="33794" name="Content Placeholder 3" descr="Screen shot 2011-05-29 at 11.36.0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43803" r="928"/>
          <a:stretch>
            <a:fillRect/>
          </a:stretch>
        </p:blipFill>
        <p:spPr>
          <a:xfrm>
            <a:off x="277813" y="1965325"/>
            <a:ext cx="8588375" cy="3505200"/>
          </a:xfrm>
        </p:spPr>
      </p:pic>
      <p:sp>
        <p:nvSpPr>
          <p:cNvPr id="33796" name="Line 8"/>
          <p:cNvSpPr>
            <a:spLocks noChangeShapeType="1"/>
          </p:cNvSpPr>
          <p:nvPr/>
        </p:nvSpPr>
        <p:spPr bwMode="auto">
          <a:xfrm flipH="1" flipV="1">
            <a:off x="7408863" y="3475038"/>
            <a:ext cx="773112" cy="137795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Rectangle 3"/>
          <p:cNvSpPr>
            <a:spLocks/>
          </p:cNvSpPr>
          <p:nvPr/>
        </p:nvSpPr>
        <p:spPr bwMode="auto">
          <a:xfrm>
            <a:off x="6764338" y="3244850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>
                <a:solidFill>
                  <a:schemeClr val="bg1"/>
                </a:solidFill>
                <a:cs typeface="Trebuchet MS" charset="0"/>
              </a:rPr>
              <a:t>click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4988</TotalTime>
  <Words>1073</Words>
  <Application>Microsoft Macintosh PowerPoint</Application>
  <PresentationFormat>On-screen Show (4:3)</PresentationFormat>
  <Paragraphs>273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test_template</vt:lpstr>
      <vt:lpstr>Custom Design</vt:lpstr>
      <vt:lpstr>PowerPoint Presentation</vt:lpstr>
      <vt:lpstr>Agenda</vt:lpstr>
      <vt:lpstr>Eclipse Concepts</vt:lpstr>
      <vt:lpstr>Titanium Dashboard</vt:lpstr>
      <vt:lpstr>UI Overview</vt:lpstr>
      <vt:lpstr>Debug, Deploy, Distribute Menus</vt:lpstr>
      <vt:lpstr>Coding Tools</vt:lpstr>
      <vt:lpstr>Titanium-specific Features</vt:lpstr>
      <vt:lpstr>Integrated Terminal</vt:lpstr>
      <vt:lpstr>Deployment and Distribution</vt:lpstr>
      <vt:lpstr>Debugging</vt:lpstr>
      <vt:lpstr>Code Validation</vt:lpstr>
      <vt:lpstr>Breakpoints</vt:lpstr>
      <vt:lpstr>Debug Perspective</vt:lpstr>
      <vt:lpstr>Variables State</vt:lpstr>
      <vt:lpstr>Customization</vt:lpstr>
      <vt:lpstr>Themes</vt:lpstr>
      <vt:lpstr>Editor Preferences</vt:lpstr>
      <vt:lpstr>Customization Concepts</vt:lpstr>
      <vt:lpstr>Commands</vt:lpstr>
      <vt:lpstr>Snippets</vt:lpstr>
      <vt:lpstr>Bundles and Rubles</vt:lpstr>
      <vt:lpstr>Extending and Maintaining Ti Studio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Kevin Whinnery</cp:lastModifiedBy>
  <cp:revision>114</cp:revision>
  <dcterms:created xsi:type="dcterms:W3CDTF">2010-12-08T19:18:01Z</dcterms:created>
  <dcterms:modified xsi:type="dcterms:W3CDTF">2011-06-16T15:24:08Z</dcterms:modified>
</cp:coreProperties>
</file>