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 id="2147483818" r:id="rId2"/>
  </p:sldMasterIdLst>
  <p:notesMasterIdLst>
    <p:notesMasterId r:id="rId56"/>
  </p:notesMasterIdLst>
  <p:handoutMasterIdLst>
    <p:handoutMasterId r:id="rId57"/>
  </p:handoutMasterIdLst>
  <p:sldIdLst>
    <p:sldId id="256" r:id="rId3"/>
    <p:sldId id="301" r:id="rId4"/>
    <p:sldId id="318" r:id="rId5"/>
    <p:sldId id="302" r:id="rId6"/>
    <p:sldId id="341" r:id="rId7"/>
    <p:sldId id="317" r:id="rId8"/>
    <p:sldId id="304" r:id="rId9"/>
    <p:sldId id="339" r:id="rId10"/>
    <p:sldId id="346" r:id="rId11"/>
    <p:sldId id="347" r:id="rId12"/>
    <p:sldId id="349" r:id="rId13"/>
    <p:sldId id="343" r:id="rId14"/>
    <p:sldId id="350" r:id="rId15"/>
    <p:sldId id="351" r:id="rId16"/>
    <p:sldId id="352" r:id="rId17"/>
    <p:sldId id="355" r:id="rId18"/>
    <p:sldId id="345" r:id="rId19"/>
    <p:sldId id="360" r:id="rId20"/>
    <p:sldId id="361" r:id="rId21"/>
    <p:sldId id="344" r:id="rId22"/>
    <p:sldId id="323" r:id="rId23"/>
    <p:sldId id="325" r:id="rId24"/>
    <p:sldId id="324" r:id="rId25"/>
    <p:sldId id="354" r:id="rId26"/>
    <p:sldId id="353" r:id="rId27"/>
    <p:sldId id="362" r:id="rId28"/>
    <p:sldId id="356" r:id="rId29"/>
    <p:sldId id="357" r:id="rId30"/>
    <p:sldId id="358" r:id="rId31"/>
    <p:sldId id="359" r:id="rId32"/>
    <p:sldId id="363" r:id="rId33"/>
    <p:sldId id="364" r:id="rId34"/>
    <p:sldId id="348" r:id="rId35"/>
    <p:sldId id="319" r:id="rId36"/>
    <p:sldId id="320" r:id="rId37"/>
    <p:sldId id="322" r:id="rId38"/>
    <p:sldId id="328" r:id="rId39"/>
    <p:sldId id="329" r:id="rId40"/>
    <p:sldId id="330" r:id="rId41"/>
    <p:sldId id="331" r:id="rId42"/>
    <p:sldId id="365" r:id="rId43"/>
    <p:sldId id="332" r:id="rId44"/>
    <p:sldId id="333" r:id="rId45"/>
    <p:sldId id="334" r:id="rId46"/>
    <p:sldId id="335" r:id="rId47"/>
    <p:sldId id="336" r:id="rId48"/>
    <p:sldId id="337" r:id="rId49"/>
    <p:sldId id="338" r:id="rId50"/>
    <p:sldId id="326" r:id="rId51"/>
    <p:sldId id="327" r:id="rId52"/>
    <p:sldId id="303" r:id="rId53"/>
    <p:sldId id="305" r:id="rId54"/>
    <p:sldId id="366" r:id="rId5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rebuchet MS"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rebuchet MS"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rebuchet MS"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rebuchet MS"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B4"/>
    <a:srgbClr val="96B7CB"/>
    <a:srgbClr val="7A93A2"/>
    <a:srgbClr val="C1E3FF"/>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1" autoAdjust="0"/>
    <p:restoredTop sz="81586" autoAdjust="0"/>
  </p:normalViewPr>
  <p:slideViewPr>
    <p:cSldViewPr snapToGrid="0" snapToObjects="1">
      <p:cViewPr>
        <p:scale>
          <a:sx n="100" d="100"/>
          <a:sy n="100" d="100"/>
        </p:scale>
        <p:origin x="-1688" y="-80"/>
      </p:cViewPr>
      <p:guideLst>
        <p:guide orient="horz" pos="3855"/>
        <p:guide pos="29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AD9C49-E13F-0847-87C2-2806BC5BA001}" type="datetimeFigureOut">
              <a:rPr lang="en-US"/>
              <a:pPr/>
              <a:t>6/16/11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DA47EF-D96E-A344-A87B-4C50F2DD13B2}" type="slidenum">
              <a:rPr lang="en-US"/>
              <a:pPr/>
              <a:t>‹#›</a:t>
            </a:fld>
            <a:endParaRPr lang="en-US"/>
          </a:p>
        </p:txBody>
      </p:sp>
    </p:spTree>
    <p:extLst>
      <p:ext uri="{BB962C8B-B14F-4D97-AF65-F5344CB8AC3E}">
        <p14:creationId xmlns:p14="http://schemas.microsoft.com/office/powerpoint/2010/main" val="3803511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347076-6F8B-AA42-91FC-CE0CB5BC8F84}" type="datetimeFigureOut">
              <a:rPr lang="en-US"/>
              <a:pPr/>
              <a:t>6/16/11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027AD7-30C5-944D-9F16-1C4EC4C696FB}" type="slidenum">
              <a:rPr lang="en-US"/>
              <a:pPr/>
              <a:t>‹#›</a:t>
            </a:fld>
            <a:endParaRPr lang="en-US"/>
          </a:p>
        </p:txBody>
      </p:sp>
    </p:spTree>
    <p:extLst>
      <p:ext uri="{BB962C8B-B14F-4D97-AF65-F5344CB8AC3E}">
        <p14:creationId xmlns:p14="http://schemas.microsoft.com/office/powerpoint/2010/main" val="348242512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a:solidFill>
                <a:srgbClr val="000000"/>
              </a:solidFill>
              <a:latin typeface="Lucida Grande" charset="0"/>
              <a:ea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EF37622B-5C98-DB46-A415-EB69C350250D}"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win.setToolbar([toolActInd],{animated:true</a:t>
            </a:r>
            <a:r>
              <a:rPr lang="en-US" dirty="0" smtClean="0"/>
              <a:t>});</a:t>
            </a:r>
          </a:p>
          <a:p>
            <a:endParaRPr lang="en-US" dirty="0" smtClean="0"/>
          </a:p>
          <a:p>
            <a:r>
              <a:rPr lang="en-US" dirty="0" smtClean="0"/>
              <a:t>Buttons are stored as an array</a:t>
            </a:r>
            <a:r>
              <a:rPr lang="en-US" baseline="0" dirty="0" smtClean="0"/>
              <a:t> of objects (</a:t>
            </a:r>
            <a:r>
              <a:rPr lang="en-US" baseline="0" dirty="0" err="1" smtClean="0"/>
              <a:t>NSArray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Textfields</a:t>
            </a:r>
            <a:r>
              <a:rPr lang="en-US" baseline="0" dirty="0" smtClean="0"/>
              <a:t> and </a:t>
            </a:r>
            <a:r>
              <a:rPr lang="en-US" baseline="0" dirty="0" err="1" smtClean="0"/>
              <a:t>textareas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are also known as segmented controls.  A segmented control is a linear set of segments, each of which functions as a button that can display a different view.</a:t>
            </a:r>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and button bars are also known as segmented controls.  A segmented control is a linear set of segments, each of which functions as a button that can display a different view. If you set a segmented control to have a momentary style, a segment doesn’t show itself as selected (blue background) when the user touches it. The disclosure button is always momentary and doesn’t affect the actual selection.</a:t>
            </a:r>
          </a:p>
          <a:p>
            <a:endParaRPr lang="en-US" dirty="0" smtClean="0"/>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slider consists of a track and a thumb (a circular control that the user can slide) and optional images that convey the meaning of the right and left values. When people drag the thumb along the slider, the value or process is updated continuously and is displayed in the track.</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custom views related to </a:t>
            </a:r>
            <a:r>
              <a:rPr lang="en-US" baseline="0" dirty="0" err="1" smtClean="0"/>
              <a:t>iPad</a:t>
            </a:r>
            <a:r>
              <a:rPr lang="en-US" baseline="0" dirty="0" smtClean="0"/>
              <a:t> development.  We’ll explore these two in detail.</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popover is a self-contained view that hovers above the contents of a screen. It always displays an arrow that indicates the point from which it emerged. A popover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r>
              <a:rPr lang="en-US" dirty="0" smtClean="0"/>
              <a:t>Controls or objects that act upon objects in the current application view</a:t>
            </a:r>
          </a:p>
          <a:p>
            <a:r>
              <a:rPr lang="en-US" dirty="0" smtClean="0"/>
              <a:t>In </a:t>
            </a:r>
            <a:r>
              <a:rPr lang="en-US" dirty="0" err="1" smtClean="0"/>
              <a:t>iPad</a:t>
            </a:r>
            <a:r>
              <a:rPr lang="en-US" dirty="0" smtClean="0"/>
              <a:t> apps, an action sheet always appears inside a popover.</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panes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use a split view to display persistent information in the left pane and related details or subordinate information in the right pane. In this design pattern, when people select an item in the left pane, the right pane should display the information related to that item. (You’re responsible for making this happen in code.)</a:t>
            </a:r>
          </a:p>
          <a:p>
            <a:endParaRPr lang="en-US" dirty="0" smtClean="0"/>
          </a:p>
          <a:p>
            <a:r>
              <a:rPr lang="en-US" dirty="0" smtClean="0"/>
              <a:t>In general, when an app uses a split view in landscape, it displays the contents of the left pane in a popover when it rotates to portrait. However, you are not required to follow this pattern. If it makes sense in your app, you can design your UI to display side-by-side views in all orientations.</a:t>
            </a:r>
          </a:p>
          <a:p>
            <a:endParaRPr lang="en-US" dirty="0" smtClean="0"/>
          </a:p>
          <a:p>
            <a:r>
              <a:rPr lang="en-US" dirty="0" smtClean="0"/>
              <a:t>Avoid creating a right pane that is narrower than the left pane. Although the width of the right pane is up to you, it does not look good to use a width of less than 320 points (which is the width of the left pane).</a:t>
            </a:r>
          </a:p>
          <a:p>
            <a:endParaRPr lang="en-US" dirty="0" smtClean="0"/>
          </a:p>
          <a:p>
            <a:r>
              <a:rPr lang="en-US" dirty="0" smtClean="0"/>
              <a:t>Avoid displaying a navigation bar in both panes at the same time. Doing this would make it very difficult for users to discern the relationship between the two panes.</a:t>
            </a:r>
          </a:p>
          <a:p>
            <a:endParaRPr lang="en-US" dirty="0" smtClean="0"/>
          </a:p>
          <a:p>
            <a:r>
              <a:rPr lang="en-US" dirty="0" smtClean="0"/>
              <a:t>In general, indicate the current selection in the left pane in a persistent way. This behavior helps people understand the relationship between the item in the left pane and the contents of the right pane. This is important because the content of the right pane can change, but it should always remain related to the item selected in the left pane.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A tab bar gives people the ability to switch between different subtasks, views, or modes.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an overview on the platform characteristics, including basic UI structure.  Then we’ll focus on </a:t>
            </a:r>
            <a:r>
              <a:rPr lang="en-US" baseline="0" dirty="0" err="1" smtClean="0"/>
              <a:t>iOS</a:t>
            </a:r>
            <a:r>
              <a:rPr lang="en-US" baseline="0" dirty="0" smtClean="0"/>
              <a:t>-specific APIs, starting with a high level view of what the key areas are in Titanium.</a:t>
            </a:r>
          </a:p>
          <a:p>
            <a:r>
              <a:rPr lang="en-US" baseline="0" dirty="0" smtClean="0"/>
              <a:t>Let the deep dive begin..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Four platform</a:t>
            </a:r>
            <a:r>
              <a:rPr lang="en-US" baseline="0" dirty="0" smtClean="0"/>
              <a:t> specific business logic methods are available for </a:t>
            </a:r>
            <a:r>
              <a:rPr lang="en-US" baseline="0" dirty="0" err="1" smtClean="0"/>
              <a:t>iOS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JS will run when the app is paused.</a:t>
            </a:r>
          </a:p>
          <a:p>
            <a:endParaRPr lang="en-US" dirty="0" smtClean="0"/>
          </a:p>
          <a:p>
            <a:r>
              <a:rPr lang="en-US" dirty="0" smtClean="0"/>
              <a:t>A local notification is local to an application on an </a:t>
            </a:r>
            <a:r>
              <a:rPr lang="en-US" dirty="0" err="1" smtClean="0"/>
              <a:t>iPhone</a:t>
            </a:r>
            <a:r>
              <a:rPr lang="en-US" dirty="0" smtClean="0"/>
              <a:t>, </a:t>
            </a:r>
            <a:r>
              <a:rPr lang="en-US" dirty="0" err="1" smtClean="0"/>
              <a:t>iPad</a:t>
            </a:r>
            <a:r>
              <a:rPr lang="en-US" dirty="0" smtClean="0"/>
              <a:t>, or iPod touch. Push notifications—also known as remote notifications—arrive from outside a device. </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a quick walk through of the various </a:t>
            </a:r>
            <a:r>
              <a:rPr lang="en-US" baseline="0" dirty="0" err="1" smtClean="0"/>
              <a:t>iPhone</a:t>
            </a:r>
            <a:r>
              <a:rPr lang="en-US" baseline="0" dirty="0" smtClean="0"/>
              <a:t> related properties.  It’s good to point out that these variables exist.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Settings Bundle”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err="1" smtClean="0"/>
              <a:t>http://developer.apple.com/library/ios/#documentation/iPhone/Conceptual/iPhoneOSProgrammingGuide/Preferences/Preferences.html</a:t>
            </a:r>
            <a:endParaRPr lang="en-US" dirty="0" smtClean="0"/>
          </a:p>
          <a:p>
            <a:endParaRPr lang="en-US" dirty="0" smtClean="0"/>
          </a:p>
          <a:p>
            <a:r>
              <a:rPr lang="en-US" dirty="0" smtClean="0"/>
              <a:t>Tutorial</a:t>
            </a:r>
          </a:p>
          <a:p>
            <a:r>
              <a:rPr lang="en-US" dirty="0" err="1" smtClean="0"/>
              <a:t>http://iphoneincubator.com/blog/tutorial/how-to-create-an-iphone-preferences-file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Cocoa Touch provides the key frameworks for developing applications on devices running </a:t>
            </a:r>
            <a:r>
              <a:rPr lang="en-US" dirty="0" err="1" smtClean="0"/>
              <a:t>iOS</a:t>
            </a:r>
            <a:r>
              <a:rPr lang="en-US" dirty="0" smtClean="0"/>
              <a:t>. Some of these key frameworks are: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Foundation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baseline="0" dirty="0" smtClean="0"/>
              <a:t> </a:t>
            </a:r>
            <a:r>
              <a:rPr lang="en-US" dirty="0" err="1" smtClean="0"/>
              <a:t>UIKit</a:t>
            </a:r>
            <a:r>
              <a:rPr lang="en-US" dirty="0" smtClean="0"/>
              <a:t> Framework (based on Application Kit)</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Game Kit Framework</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a:t>
            </a:r>
            <a:r>
              <a:rPr lang="en-US" dirty="0" err="1" smtClean="0"/>
              <a:t>iAd</a:t>
            </a:r>
            <a:r>
              <a:rPr lang="en-US" dirty="0" smtClean="0"/>
              <a: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Map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may be helpful for developers to understand.</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 bar gives people the ability to switch between different subtasks, views, or modes.</a:t>
            </a:r>
          </a:p>
          <a:p>
            <a:endParaRPr lang="en-US" dirty="0" smtClean="0"/>
          </a:p>
          <a:p>
            <a:r>
              <a:rPr lang="en-US" dirty="0" smtClean="0"/>
              <a:t>Use a tab bar to give users access to different perspectives on the same set of data or different subtasks related to the overall function of your app. </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iOS</a:t>
            </a:r>
            <a:r>
              <a:rPr lang="en-US" dirty="0" smtClean="0"/>
              <a:t>-specific</a:t>
            </a:r>
            <a:r>
              <a:rPr lang="en-US" baseline="0" dirty="0" smtClean="0"/>
              <a:t> APIs can be broken out into 2 segments: form </a:t>
            </a:r>
            <a:r>
              <a:rPr lang="en-US" baseline="0" smtClean="0"/>
              <a:t>and function.</a:t>
            </a:r>
            <a:endParaRPr lang="en-US"/>
          </a:p>
        </p:txBody>
      </p:sp>
      <p:sp>
        <p:nvSpPr>
          <p:cNvPr id="4" name="Slide Number Placeholder 3"/>
          <p:cNvSpPr>
            <a:spLocks noGrp="1"/>
          </p:cNvSpPr>
          <p:nvPr>
            <p:ph type="sldNum" sz="quarter" idx="10"/>
          </p:nvPr>
        </p:nvSpPr>
        <p:spPr/>
        <p:txBody>
          <a:bodyPr/>
          <a:lstStyle/>
          <a:p>
            <a:fld id="{70027AD7-30C5-944D-9F16-1C4EC4C696F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Group implements a specialized view that manages the navigation of hierarchical content. A Navigation Group is very similar to Tab Bars with the exception that they do not maintain a group of windows with a interface bar at the bottom.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bar enables navigation through an information hierarchy and, optionally, management of screen contents.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components</a:t>
            </a:r>
            <a:r>
              <a:rPr lang="en-US" baseline="0" dirty="0" smtClean="0"/>
              <a:t> that you can set…</a:t>
            </a:r>
          </a:p>
          <a:p>
            <a:r>
              <a:rPr lang="en-US" dirty="0" err="1" smtClean="0"/>
              <a:t>setTItleControl</a:t>
            </a:r>
            <a:r>
              <a:rPr lang="en-US" dirty="0" smtClean="0"/>
              <a:t>()</a:t>
            </a:r>
          </a:p>
          <a:p>
            <a:r>
              <a:rPr lang="en-US" dirty="0" err="1" smtClean="0"/>
              <a:t>setTitleImage</a:t>
            </a:r>
            <a:r>
              <a:rPr lang="en-US" dirty="0" smtClean="0"/>
              <a:t>()</a:t>
            </a:r>
          </a:p>
          <a:p>
            <a:r>
              <a:rPr lang="en-US" dirty="0" err="1" smtClean="0"/>
              <a:t>setTitle</a:t>
            </a:r>
            <a:r>
              <a:rPr lang="en-US"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a:t>
            </a:r>
            <a:r>
              <a:rPr lang="en-US" dirty="0" err="1" smtClean="0"/>
              <a:t>iPhone</a:t>
            </a:r>
            <a:r>
              <a:rPr lang="en-US" dirty="0" smtClean="0"/>
              <a:t>, a toolbar always appears at the bottom edge of a screen or view, but on </a:t>
            </a:r>
            <a:r>
              <a:rPr lang="en-US" dirty="0" err="1" smtClean="0"/>
              <a:t>iPad</a:t>
            </a:r>
            <a:r>
              <a:rPr lang="en-US" dirty="0" smtClean="0"/>
              <a:t> it can instead appear at the top edge.</a:t>
            </a:r>
          </a:p>
          <a:p>
            <a:endParaRPr lang="en-US" dirty="0" smtClean="0"/>
          </a:p>
          <a:p>
            <a:r>
              <a:rPr lang="en-US" dirty="0" smtClean="0"/>
              <a:t>Toolbar items are displayed equally spaced across the width of the toolbar. The precise set of toolbar items can change from view to view, because the items are always specific to the context of the current view.</a:t>
            </a:r>
          </a:p>
          <a:p>
            <a:endParaRPr lang="en-US" dirty="0" smtClean="0"/>
          </a:p>
          <a:p>
            <a:r>
              <a:rPr lang="en-US" dirty="0" smtClean="0"/>
              <a:t>On </a:t>
            </a:r>
            <a:r>
              <a:rPr lang="en-US" dirty="0" err="1" smtClean="0"/>
              <a:t>iPhone</a:t>
            </a:r>
            <a:r>
              <a:rPr lang="en-US" dirty="0" smtClean="0"/>
              <a:t>, changing the device orientation from portrait to landscape can change the height of the toolbar automatically. On </a:t>
            </a:r>
            <a:r>
              <a:rPr lang="en-US" dirty="0" err="1" smtClean="0"/>
              <a:t>iPad</a:t>
            </a:r>
            <a:r>
              <a:rPr lang="en-US" dirty="0" smtClean="0"/>
              <a:t>, the height and translucency of a toolbar does not change with rotation.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610AC5-4F80-4D49-849B-064EB0362ED0}" type="datetimeFigureOut">
              <a:rPr lang="en-US"/>
              <a:pPr/>
              <a:t>6/16/11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DC4F11-8111-A04C-BD60-43C3E36F5BE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1956C0-2DA4-AA4A-BD1B-CE578DF8924E}" type="datetimeFigureOut">
              <a:rPr lang="en-US"/>
              <a:pPr/>
              <a:t>6/16/11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62DC0D-1E1F-1440-9F1E-B13E777FAD0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323279-84F0-1742-979B-5A495ACAF8B9}" type="datetimeFigureOut">
              <a:rPr lang="en-US"/>
              <a:pPr/>
              <a:t>6/16/11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E3FF5C-93C2-E446-B2D1-9B5E06A728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effectLst>
                  <a:innerShdw blurRad="63500" dist="50800" dir="13500000">
                    <a:prstClr val="black">
                      <a:alpha val="50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6/16/11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solidFill>
                  <a:schemeClr val="bg1"/>
                </a:solidFill>
                <a:effectLst>
                  <a:innerShdw blurRad="63500" dist="50800" dir="13500000">
                    <a:prstClr val="black">
                      <a:alpha val="29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6/16/11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png"/>
          <p:cNvPicPr>
            <a:picLocks noChangeAspect="1"/>
          </p:cNvPicPr>
          <p:nvPr/>
        </p:nvPicPr>
        <p:blipFill>
          <a:blip r:embed="rId3">
            <a:alphaModFix amt="10000"/>
          </a:blip>
          <a:srcRect/>
          <a:stretch>
            <a:fillRect/>
          </a:stretch>
        </p:blipFill>
        <p:spPr bwMode="auto">
          <a:xfrm>
            <a:off x="11113" y="-3175"/>
            <a:ext cx="9144000" cy="4621213"/>
          </a:xfrm>
          <a:prstGeom prst="rect">
            <a:avLst/>
          </a:prstGeom>
          <a:noFill/>
          <a:ln w="9525">
            <a:noFill/>
            <a:miter lim="800000"/>
            <a:headEnd/>
            <a:tailEnd/>
          </a:ln>
        </p:spPr>
      </p:pic>
      <p:sp>
        <p:nvSpPr>
          <p:cNvPr id="7" name="Rectangle 6"/>
          <p:cNvSpPr/>
          <p:nvPr/>
        </p:nvSpPr>
        <p:spPr>
          <a:xfrm>
            <a:off x="11113" y="1117600"/>
            <a:ext cx="9144000" cy="5740400"/>
          </a:xfrm>
          <a:prstGeom prst="rect">
            <a:avLst/>
          </a:prstGeom>
          <a:solidFill>
            <a:schemeClr val="bg1"/>
          </a:solidFill>
          <a:ln>
            <a:noFill/>
          </a:ln>
          <a:effectLst>
            <a:outerShdw blurRad="358775" dist="38100" dir="16200000" rotWithShape="0">
              <a:prstClr val="black">
                <a:alpha val="18000"/>
              </a:prst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accent6"/>
              </a:solidFill>
            </a:endParaRPr>
          </a:p>
        </p:txBody>
      </p:sp>
      <p:pic>
        <p:nvPicPr>
          <p:cNvPr id="8" name="Picture 12"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p:txBody>
          <a:bodyPr/>
          <a:lstStyle>
            <a:lvl1pPr>
              <a:defRPr/>
            </a:lvl1pPr>
          </a:lstStyle>
          <a:p>
            <a:fld id="{0D22A439-6614-B446-9D16-B5F70EF71BFA}" type="datetimeFigureOut">
              <a:rPr lang="en-US" smtClean="0"/>
              <a:pPr/>
              <a:t>6/16/11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F380D865-50D0-0448-B4BC-04BFD1BDD3BB}" type="slidenum">
              <a:rPr lang="en-US" smtClean="0"/>
              <a:pPr/>
              <a:t>‹#›</a:t>
            </a:fld>
            <a:endParaRPr lang="en-US"/>
          </a:p>
        </p:txBody>
      </p:sp>
      <p:pic>
        <p:nvPicPr>
          <p:cNvPr id="13"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15" name="Picture 8" descr="gray_stripe_header.png"/>
          <p:cNvPicPr>
            <a:picLocks noChangeAspect="1"/>
          </p:cNvPicPr>
          <p:nvPr userDrawn="1"/>
        </p:nvPicPr>
        <p:blipFill>
          <a:blip r:embed="rId4"/>
          <a:srcRect/>
          <a:stretch>
            <a:fillRect/>
          </a:stretch>
        </p:blipFill>
        <p:spPr bwMode="auto">
          <a:xfrm>
            <a:off x="0" y="0"/>
            <a:ext cx="9144000" cy="1176338"/>
          </a:xfrm>
          <a:prstGeom prst="rect">
            <a:avLst/>
          </a:prstGeom>
          <a:noFill/>
          <a:ln w="9525">
            <a:noFill/>
            <a:miter lim="800000"/>
            <a:headEnd/>
            <a:tailEnd/>
          </a:ln>
        </p:spPr>
      </p:pic>
      <p:pic>
        <p:nvPicPr>
          <p:cNvPr id="16"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7"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722313" y="4406900"/>
            <a:ext cx="7772400" cy="1362075"/>
          </a:xfrm>
        </p:spPr>
        <p:txBody>
          <a:bodyPr anchor="t"/>
          <a:lstStyle>
            <a:lvl1pPr algn="l">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1CB5975E-DF62-9A48-A2E7-5638CEC365B2}" type="datetimeFigureOut">
              <a:rPr lang="en-US" smtClean="0"/>
              <a:pPr/>
              <a:t>6/16/11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FF85A24-2439-8F4B-9BC2-436A489A2B04}" type="slidenum">
              <a:rPr lang="en-US" smtClean="0"/>
              <a:pPr/>
              <a:t>‹#›</a:t>
            </a:fld>
            <a:endParaRPr lang="en-US"/>
          </a:p>
        </p:txBody>
      </p:sp>
      <p:pic>
        <p:nvPicPr>
          <p:cNvPr id="9"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329E473-3D42-1C40-8B91-2505491E2FFA}" type="datetimeFigureOut">
              <a:rPr lang="en-US" smtClean="0"/>
              <a:pPr/>
              <a:t>6/16/11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5B398DF-2202-F748-8070-8E94B0397963}"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fld id="{4B7BC138-419C-4A45-9F01-F3C9D14EEE61}" type="datetimeFigureOut">
              <a:rPr lang="en-US" smtClean="0"/>
              <a:pPr/>
              <a:t>6/16/11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70F02787-6745-3A49-89DC-16DB9BF6A559}" type="slidenum">
              <a:rPr lang="en-US" smtClean="0"/>
              <a:pPr/>
              <a:t>‹#›</a:t>
            </a:fld>
            <a:endParaRPr lang="en-US"/>
          </a:p>
        </p:txBody>
      </p:sp>
      <p:pic>
        <p:nvPicPr>
          <p:cNvPr id="12"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3944242E-BA85-B749-A476-D8B3FC5A9648}" type="datetimeFigureOut">
              <a:rPr lang="en-US" smtClean="0"/>
              <a:pPr/>
              <a:t>6/16/11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654C760-1A5B-8B46-ACEA-E578EE142F6A}" type="slidenum">
              <a:rPr lang="en-US" smtClean="0"/>
              <a:pPr/>
              <a:t>‹#›</a:t>
            </a:fld>
            <a:endParaRPr lang="en-US"/>
          </a:p>
        </p:txBody>
      </p:sp>
      <p:pic>
        <p:nvPicPr>
          <p:cNvPr id="8"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fld id="{5955D890-92A9-AB47-86BF-FF8F54BEFA19}" type="datetimeFigureOut">
              <a:rPr lang="en-US" smtClean="0"/>
              <a:pPr/>
              <a:t>6/16/11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AD247C-CB2F-7148-9E3B-1AD5AB853029}" type="slidenum">
              <a:rPr lang="en-US" smtClean="0"/>
              <a:pPr/>
              <a:t>‹#›</a:t>
            </a:fld>
            <a:endParaRPr lang="en-US"/>
          </a:p>
        </p:txBody>
      </p:sp>
      <p:pic>
        <p:nvPicPr>
          <p:cNvPr id="7"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2073BD-5005-2E48-9205-6533EC3D72CF}" type="datetimeFigureOut">
              <a:rPr lang="en-US"/>
              <a:pPr/>
              <a:t>6/16/11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72B950-D645-8349-9FD5-BCB956C474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82555A44-EEF2-B34E-8F6F-9D9FC37ACDC9}" type="datetimeFigureOut">
              <a:rPr lang="en-US" smtClean="0"/>
              <a:pPr/>
              <a:t>6/16/11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92C16AB-0CAB-1A4B-BCDD-6691146E9232}"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E9BCCD58-8C7B-DE49-90D1-15D8897FF2BD}" type="datetimeFigureOut">
              <a:rPr lang="en-US" smtClean="0"/>
              <a:pPr/>
              <a:t>6/16/11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B8927D-3CE2-4D4C-9505-A2F803CDA6F4}"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C238391A-440B-8440-9CE0-28761352B374}" type="datetimeFigureOut">
              <a:rPr lang="en-US" smtClean="0"/>
              <a:pPr/>
              <a:t>6/16/11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F8DA0DF-2E21-2D45-805C-B263D3A98362}"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5848027-F57A-984C-A630-30E5DBD74461}" type="datetimeFigureOut">
              <a:rPr lang="en-US" smtClean="0"/>
              <a:pPr/>
              <a:t>6/16/11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F6C5271-EF14-794B-91C6-CFE1D944D867}"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12" name="Picture 8" descr="raised_paper.png"/>
          <p:cNvPicPr>
            <a:picLocks noChangeAspect="1"/>
          </p:cNvPicPr>
          <p:nvPr userDrawn="1"/>
        </p:nvPicPr>
        <p:blipFill>
          <a:blip r:embed="rId3"/>
          <a:srcRect/>
          <a:stretch>
            <a:fillRect/>
          </a:stretch>
        </p:blipFill>
        <p:spPr bwMode="auto">
          <a:xfrm>
            <a:off x="-12700" y="1524000"/>
            <a:ext cx="8915400" cy="4038600"/>
          </a:xfrm>
          <a:prstGeom prst="rect">
            <a:avLst/>
          </a:prstGeom>
          <a:noFill/>
          <a:ln w="9525">
            <a:noFill/>
            <a:miter lim="800000"/>
            <a:headEnd/>
            <a:tailEnd/>
          </a:ln>
        </p:spPr>
      </p:pic>
      <p:pic>
        <p:nvPicPr>
          <p:cNvPr id="2" name="Picture 7" descr="appc_gray_light_triangle.png"/>
          <p:cNvPicPr>
            <a:picLocks noChangeAspect="1"/>
          </p:cNvPicPr>
          <p:nvPr userDrawn="1"/>
        </p:nvPicPr>
        <p:blipFill>
          <a:blip r:embed="rId4"/>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5" name="TextBox 9"/>
          <p:cNvSpPr txBox="1">
            <a:spLocks noChangeArrowheads="1"/>
          </p:cNvSpPr>
          <p:nvPr userDrawn="1"/>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pic>
        <p:nvPicPr>
          <p:cNvPr id="7" name="Picture 1"/>
          <p:cNvPicPr>
            <a:picLocks noChangeAspect="1"/>
          </p:cNvPicPr>
          <p:nvPr userDrawn="1"/>
        </p:nvPicPr>
        <p:blipFill>
          <a:blip r:embed="rId5"/>
          <a:srcRect/>
          <a:stretch>
            <a:fillRect/>
          </a:stretch>
        </p:blipFill>
        <p:spPr bwMode="auto">
          <a:xfrm>
            <a:off x="3910013" y="1699002"/>
            <a:ext cx="1290637" cy="757237"/>
          </a:xfrm>
          <a:prstGeom prst="rect">
            <a:avLst/>
          </a:prstGeom>
          <a:noFill/>
          <a:ln w="9525">
            <a:noFill/>
            <a:miter lim="800000"/>
            <a:headEnd/>
            <a:tailEnd/>
          </a:ln>
        </p:spPr>
      </p:pic>
      <p:sp>
        <p:nvSpPr>
          <p:cNvPr id="8" name="Date Placeholder 3"/>
          <p:cNvSpPr>
            <a:spLocks noGrp="1"/>
          </p:cNvSpPr>
          <p:nvPr>
            <p:ph type="dt" sz="half" idx="10"/>
          </p:nvPr>
        </p:nvSpPr>
        <p:spPr/>
        <p:txBody>
          <a:bodyPr/>
          <a:lstStyle>
            <a:lvl1pPr>
              <a:defRPr/>
            </a:lvl1pPr>
          </a:lstStyle>
          <a:p>
            <a:fld id="{857958A7-FD46-784F-9082-84513C0A1289}" type="datetimeFigureOut">
              <a:rPr lang="en-US"/>
              <a:pPr/>
              <a:t>6/16/11</a:t>
            </a:fld>
            <a:endParaRPr lang="en-US"/>
          </a:p>
        </p:txBody>
      </p:sp>
      <p:sp>
        <p:nvSpPr>
          <p:cNvPr id="9" name="Footer Placeholder 4"/>
          <p:cNvSpPr>
            <a:spLocks noGrp="1"/>
          </p:cNvSpPr>
          <p:nvPr>
            <p:ph type="ftr" sz="quarter" idx="11"/>
          </p:nvPr>
        </p:nvSpPr>
        <p:spPr/>
        <p:txBody>
          <a:bodyPr/>
          <a:lstStyle>
            <a:lvl1pPr>
              <a:defRPr dirty="0" smtClean="0"/>
            </a:lvl1pPr>
          </a:lstStyle>
          <a:p>
            <a:pPr>
              <a:defRPr/>
            </a:pPr>
            <a:r>
              <a:rPr lang="en-US"/>
              <a:t>Copyright</a:t>
            </a:r>
          </a:p>
        </p:txBody>
      </p:sp>
      <p:sp>
        <p:nvSpPr>
          <p:cNvPr id="10" name="Slide Number Placeholder 5"/>
          <p:cNvSpPr>
            <a:spLocks noGrp="1"/>
          </p:cNvSpPr>
          <p:nvPr>
            <p:ph type="sldNum" sz="quarter" idx="12"/>
          </p:nvPr>
        </p:nvSpPr>
        <p:spPr/>
        <p:txBody>
          <a:bodyPr/>
          <a:lstStyle>
            <a:lvl1pPr>
              <a:defRPr/>
            </a:lvl1pPr>
          </a:lstStyle>
          <a:p>
            <a:fld id="{7FCB7653-254B-A54D-8259-6C3F18014646}"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5" name="Picture 8" descr="raised_paper.png"/>
          <p:cNvPicPr>
            <a:picLocks noChangeAspect="1"/>
          </p:cNvPicPr>
          <p:nvPr userDrawn="1"/>
        </p:nvPicPr>
        <p:blipFill>
          <a:blip r:embed="rId4"/>
          <a:srcRect/>
          <a:stretch>
            <a:fillRect/>
          </a:stretch>
        </p:blipFill>
        <p:spPr bwMode="auto">
          <a:xfrm>
            <a:off x="1336675" y="2106613"/>
            <a:ext cx="6456363" cy="2189162"/>
          </a:xfrm>
          <a:prstGeom prst="rect">
            <a:avLst/>
          </a:prstGeom>
          <a:noFill/>
          <a:ln w="9525">
            <a:noFill/>
            <a:miter lim="800000"/>
            <a:headEnd/>
            <a:tailEnd/>
          </a:ln>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6B085ED7-E8E3-1D4F-B720-E56BB4A6CEBE}" type="datetimeFigureOut">
              <a:rPr lang="en-US"/>
              <a:pPr/>
              <a:t>6/16/11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AEC535CA-767F-4E47-9D12-2DE1250964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E9BD8D-6D69-3B46-A6E2-D4A4BF043F7E}" type="datetimeFigureOut">
              <a:rPr lang="en-US"/>
              <a:pPr/>
              <a:t>6/16/11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64D645-7A08-3746-B116-90DD107751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29F39DF-3446-4A4C-811E-0B95B92DC5A3}" type="datetimeFigureOut">
              <a:rPr lang="en-US"/>
              <a:pPr/>
              <a:t>6/16/11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F0512E-EBCD-AE47-BE46-E7D570C5398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FDE915-C36A-194D-8CEC-50C86F0D1ABC}" type="datetimeFigureOut">
              <a:rPr lang="en-US"/>
              <a:pPr/>
              <a:t>6/16/11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52E254E-C875-834F-A502-50483F7FB1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4C5D97A-789B-A84D-BF89-CD3989B51F51}" type="datetimeFigureOut">
              <a:rPr lang="en-US"/>
              <a:pPr/>
              <a:t>6/16/11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40919F9-C6BA-444F-A10E-746AFF2F74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9A7863-8B7F-D745-BF8E-908C432A8764}" type="datetimeFigureOut">
              <a:rPr lang="en-US"/>
              <a:pPr/>
              <a:t>6/16/11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99AA9C8-A054-4049-B493-BAF97991392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1D99D-3E65-E64A-B075-FD1C0CAB92CF}" type="datetimeFigureOut">
              <a:rPr lang="en-US"/>
              <a:pPr/>
              <a:t>6/16/11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406B68-0891-D24E-81CA-AD864973F3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44EB7B-C93C-B543-93EF-AF7E0BD215C1}" type="datetimeFigureOut">
              <a:rPr lang="en-US"/>
              <a:pPr/>
              <a:t>6/16/11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BA0B7B-1322-DA44-9415-1EAF9C8445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002B79A-232D-E44A-B671-78BA6C471EBA}" type="datetimeFigureOut">
              <a:rPr lang="en-US"/>
              <a:pPr/>
              <a:t>6/16/11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CF0E10F-609A-984D-B167-10013BF393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29698"/>
                </a:solidFill>
              </a:defRPr>
            </a:lvl1pPr>
          </a:lstStyle>
          <a:p>
            <a:fld id="{8002B79A-232D-E44A-B671-78BA6C471EBA}" type="datetimeFigureOut">
              <a:rPr lang="en-US" smtClean="0"/>
              <a:pPr/>
              <a:t>6/16/11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698"/>
                </a:solidFill>
              </a:defRPr>
            </a:lvl1pPr>
          </a:lstStyle>
          <a:p>
            <a:fld id="{4CF0E10F-609A-984D-B167-10013BF393B5}" type="slidenum">
              <a:rPr lang="en-US" smtClean="0"/>
              <a:pPr/>
              <a:t>‹#›</a:t>
            </a:fld>
            <a:endParaRPr lang="en-US"/>
          </a:p>
        </p:txBody>
      </p:sp>
      <p:pic>
        <p:nvPicPr>
          <p:cNvPr id="1031" name="Picture 7" descr="appc_gray_light_triangle.png"/>
          <p:cNvPicPr>
            <a:picLocks noChangeAspect="1"/>
          </p:cNvPicPr>
          <p:nvPr/>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3" r:id="rId14"/>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0.png"/><Relationship Id="rId3"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2.png"/><Relationship Id="rId3"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4.png"/><Relationship Id="rId3"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sp>
        <p:nvSpPr>
          <p:cNvPr id="17413" name="Title 11"/>
          <p:cNvSpPr txBox="1">
            <a:spLocks/>
          </p:cNvSpPr>
          <p:nvPr/>
        </p:nvSpPr>
        <p:spPr bwMode="auto">
          <a:xfrm>
            <a:off x="762000" y="2567058"/>
            <a:ext cx="7713663" cy="949325"/>
          </a:xfrm>
          <a:prstGeom prst="rect">
            <a:avLst/>
          </a:prstGeom>
          <a:noFill/>
          <a:ln w="9525">
            <a:noFill/>
            <a:miter lim="800000"/>
            <a:headEnd/>
            <a:tailEnd/>
          </a:ln>
        </p:spPr>
        <p:txBody>
          <a:bodyPr>
            <a:prstTxWarp prst="textNoShape">
              <a:avLst/>
            </a:prstTxWarp>
          </a:bodyPr>
          <a:lstStyle/>
          <a:p>
            <a:pPr algn="ctr"/>
            <a:r>
              <a:rPr lang="en-US" sz="4000" b="1" dirty="0" err="1" smtClean="0">
                <a:solidFill>
                  <a:srgbClr val="122956"/>
                </a:solidFill>
                <a:ea typeface="Trebuchet MS" charset="0"/>
                <a:cs typeface="Trebuchet MS" charset="0"/>
              </a:rPr>
              <a:t>iOS</a:t>
            </a:r>
            <a:r>
              <a:rPr lang="en-US" sz="4000" b="1" dirty="0" smtClean="0">
                <a:solidFill>
                  <a:srgbClr val="122956"/>
                </a:solidFill>
                <a:ea typeface="Trebuchet MS" charset="0"/>
                <a:cs typeface="Trebuchet MS" charset="0"/>
              </a:rPr>
              <a:t> Deep Dive</a:t>
            </a:r>
            <a:endParaRPr lang="en-US" sz="4000" b="1" dirty="0">
              <a:solidFill>
                <a:srgbClr val="122956"/>
              </a:solidFill>
              <a:ea typeface="Trebuchet MS" charset="0"/>
              <a:cs typeface="Trebuchet MS" charset="0"/>
            </a:endParaRPr>
          </a:p>
        </p:txBody>
      </p:sp>
      <p:sp>
        <p:nvSpPr>
          <p:cNvPr id="17414" name="Title 11"/>
          <p:cNvSpPr txBox="1">
            <a:spLocks/>
          </p:cNvSpPr>
          <p:nvPr/>
        </p:nvSpPr>
        <p:spPr bwMode="auto">
          <a:xfrm>
            <a:off x="762000" y="3336493"/>
            <a:ext cx="7713663" cy="660400"/>
          </a:xfrm>
          <a:prstGeom prst="rect">
            <a:avLst/>
          </a:prstGeom>
          <a:noFill/>
          <a:ln w="9525">
            <a:noFill/>
            <a:miter lim="800000"/>
            <a:headEnd/>
            <a:tailEnd/>
          </a:ln>
        </p:spPr>
        <p:txBody>
          <a:bodyPr anchor="ctr">
            <a:prstTxWarp prst="textNoShape">
              <a:avLst/>
            </a:prstTxWarp>
          </a:bodyPr>
          <a:lstStyle/>
          <a:p>
            <a:pPr algn="ctr"/>
            <a:r>
              <a:rPr lang="en-US" i="1" dirty="0">
                <a:solidFill>
                  <a:srgbClr val="122956"/>
                </a:solidFill>
                <a:ea typeface="Trebuchet MS" charset="0"/>
                <a:cs typeface="Trebuchet MS" charset="0"/>
              </a:rPr>
              <a:t>B</a:t>
            </a:r>
            <a:r>
              <a:rPr lang="en-US" i="1" dirty="0" smtClean="0">
                <a:solidFill>
                  <a:srgbClr val="122956"/>
                </a:solidFill>
                <a:ea typeface="Trebuchet MS" charset="0"/>
                <a:cs typeface="Trebuchet MS" charset="0"/>
              </a:rPr>
              <a:t>uilding “Best of Breed” Apps</a:t>
            </a:r>
            <a:endParaRPr lang="en-US" i="1" dirty="0">
              <a:solidFill>
                <a:srgbClr val="122956"/>
              </a:solidFill>
              <a:ea typeface="Trebuchet MS" charset="0"/>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6" name="Picture 5"/>
          <p:cNvPicPr>
            <a:picLocks noChangeAspect="1"/>
          </p:cNvPicPr>
          <p:nvPr/>
        </p:nvPicPr>
        <p:blipFill>
          <a:blip r:embed="rId2"/>
          <a:stretch>
            <a:fillRect/>
          </a:stretch>
        </p:blipFill>
        <p:spPr>
          <a:xfrm>
            <a:off x="457200" y="1600200"/>
            <a:ext cx="6526566" cy="4425950"/>
          </a:xfrm>
          <a:prstGeom prst="rect">
            <a:avLst/>
          </a:prstGeom>
        </p:spPr>
      </p:pic>
      <p:pic>
        <p:nvPicPr>
          <p:cNvPr id="7" name="Picture 6"/>
          <p:cNvPicPr>
            <a:picLocks noChangeAspect="1"/>
          </p:cNvPicPr>
          <p:nvPr/>
        </p:nvPicPr>
        <p:blipFill>
          <a:blip r:embed="rId3"/>
          <a:stretch>
            <a:fillRect/>
          </a:stretch>
        </p:blipFill>
        <p:spPr>
          <a:xfrm>
            <a:off x="6305784" y="2578100"/>
            <a:ext cx="2120665" cy="40576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4" name="Picture 3"/>
          <p:cNvPicPr>
            <a:picLocks noChangeAspect="1"/>
          </p:cNvPicPr>
          <p:nvPr/>
        </p:nvPicPr>
        <p:blipFill>
          <a:blip r:embed="rId2"/>
          <a:stretch>
            <a:fillRect/>
          </a:stretch>
        </p:blipFill>
        <p:spPr>
          <a:xfrm>
            <a:off x="1104124" y="4084238"/>
            <a:ext cx="2817597" cy="5391150"/>
          </a:xfrm>
          <a:prstGeom prst="rect">
            <a:avLst/>
          </a:prstGeom>
        </p:spPr>
      </p:pic>
      <p:pic>
        <p:nvPicPr>
          <p:cNvPr id="6" name="Picture 5"/>
          <p:cNvPicPr>
            <a:picLocks noChangeAspect="1"/>
          </p:cNvPicPr>
          <p:nvPr/>
        </p:nvPicPr>
        <p:blipFill>
          <a:blip r:embed="rId3"/>
          <a:stretch>
            <a:fillRect/>
          </a:stretch>
        </p:blipFill>
        <p:spPr>
          <a:xfrm>
            <a:off x="5293321" y="4013199"/>
            <a:ext cx="2988410" cy="5614589"/>
          </a:xfrm>
          <a:prstGeom prst="rect">
            <a:avLst/>
          </a:prstGeom>
        </p:spPr>
      </p:pic>
      <p:pic>
        <p:nvPicPr>
          <p:cNvPr id="10" name="Picture 9"/>
          <p:cNvPicPr>
            <a:picLocks noChangeAspect="1"/>
          </p:cNvPicPr>
          <p:nvPr/>
        </p:nvPicPr>
        <p:blipFill>
          <a:blip r:embed="rId4"/>
          <a:stretch>
            <a:fillRect/>
          </a:stretch>
        </p:blipFill>
        <p:spPr>
          <a:xfrm>
            <a:off x="3921721" y="5130801"/>
            <a:ext cx="1422400" cy="558800"/>
          </a:xfrm>
          <a:prstGeom prst="rect">
            <a:avLst/>
          </a:prstGeom>
        </p:spPr>
      </p:pic>
      <p:pic>
        <p:nvPicPr>
          <p:cNvPr id="12" name="Picture 11"/>
          <p:cNvPicPr>
            <a:picLocks noChangeAspect="1"/>
          </p:cNvPicPr>
          <p:nvPr/>
        </p:nvPicPr>
        <p:blipFill>
          <a:blip r:embed="rId5"/>
          <a:stretch>
            <a:fillRect/>
          </a:stretch>
        </p:blipFill>
        <p:spPr>
          <a:xfrm>
            <a:off x="761999" y="1542516"/>
            <a:ext cx="7392731" cy="216588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64504" y="5187950"/>
            <a:ext cx="4114800" cy="3340100"/>
          </a:xfrm>
          <a:prstGeom prst="rect">
            <a:avLst/>
          </a:prstGeom>
        </p:spPr>
      </p:pic>
      <p:sp>
        <p:nvSpPr>
          <p:cNvPr id="2" name="Title 1"/>
          <p:cNvSpPr>
            <a:spLocks noGrp="1"/>
          </p:cNvSpPr>
          <p:nvPr>
            <p:ph type="title"/>
          </p:nvPr>
        </p:nvSpPr>
        <p:spPr/>
        <p:txBody>
          <a:bodyPr/>
          <a:lstStyle/>
          <a:p>
            <a:r>
              <a:rPr lang="en-US" dirty="0" smtClean="0"/>
              <a:t>UI: Navigation Bar - Example</a:t>
            </a:r>
            <a:endParaRPr lang="en-US" dirty="0"/>
          </a:p>
        </p:txBody>
      </p:sp>
      <p:pic>
        <p:nvPicPr>
          <p:cNvPr id="8" name="Picture 7" descr="navbar.png"/>
          <p:cNvPicPr>
            <a:picLocks noChangeAspect="1"/>
          </p:cNvPicPr>
          <p:nvPr/>
        </p:nvPicPr>
        <p:blipFill>
          <a:blip r:embed="rId4"/>
          <a:stretch>
            <a:fillRect/>
          </a:stretch>
        </p:blipFill>
        <p:spPr>
          <a:xfrm>
            <a:off x="2701479" y="5473700"/>
            <a:ext cx="4052425" cy="546252"/>
          </a:xfrm>
          <a:prstGeom prst="rect">
            <a:avLst/>
          </a:prstGeom>
        </p:spPr>
      </p:pic>
      <p:pic>
        <p:nvPicPr>
          <p:cNvPr id="13" name="Picture 12"/>
          <p:cNvPicPr>
            <a:picLocks noChangeAspect="1"/>
          </p:cNvPicPr>
          <p:nvPr/>
        </p:nvPicPr>
        <p:blipFill>
          <a:blip r:embed="rId5"/>
          <a:stretch>
            <a:fillRect/>
          </a:stretch>
        </p:blipFill>
        <p:spPr>
          <a:xfrm>
            <a:off x="736600" y="1383040"/>
            <a:ext cx="7270750" cy="32861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pic>
        <p:nvPicPr>
          <p:cNvPr id="5" name="Picture 4"/>
          <p:cNvPicPr>
            <a:picLocks noChangeAspect="1"/>
          </p:cNvPicPr>
          <p:nvPr/>
        </p:nvPicPr>
        <p:blipFill>
          <a:blip r:embed="rId3"/>
          <a:stretch>
            <a:fillRect/>
          </a:stretch>
        </p:blipFill>
        <p:spPr>
          <a:xfrm>
            <a:off x="5143500" y="2970020"/>
            <a:ext cx="3708400" cy="2222500"/>
          </a:xfrm>
          <a:prstGeom prst="rect">
            <a:avLst/>
          </a:prstGeom>
        </p:spPr>
      </p:pic>
      <p:sp>
        <p:nvSpPr>
          <p:cNvPr id="8" name="Rectangle 7"/>
          <p:cNvSpPr/>
          <p:nvPr/>
        </p:nvSpPr>
        <p:spPr>
          <a:xfrm>
            <a:off x="457200" y="2042344"/>
            <a:ext cx="4572000" cy="1200328"/>
          </a:xfrm>
          <a:prstGeom prst="rect">
            <a:avLst/>
          </a:prstGeom>
        </p:spPr>
        <p:txBody>
          <a:bodyPr>
            <a:spAutoFit/>
          </a:bodyPr>
          <a:lstStyle/>
          <a:p>
            <a:r>
              <a:rPr lang="en-US" dirty="0" smtClean="0"/>
              <a:t>A toolbar contains controls that perform actions related to objects in the screen or view.</a:t>
            </a:r>
            <a:endParaRPr lang="en-US" dirty="0"/>
          </a:p>
        </p:txBody>
      </p:sp>
      <p:sp>
        <p:nvSpPr>
          <p:cNvPr id="9" name="Rectangle 8"/>
          <p:cNvSpPr/>
          <p:nvPr/>
        </p:nvSpPr>
        <p:spPr>
          <a:xfrm>
            <a:off x="457200" y="3553644"/>
            <a:ext cx="4406900" cy="1200328"/>
          </a:xfrm>
          <a:prstGeom prst="rect">
            <a:avLst/>
          </a:prstGeom>
        </p:spPr>
        <p:txBody>
          <a:bodyPr wrap="square">
            <a:spAutoFit/>
          </a:bodyPr>
          <a:lstStyle/>
          <a:p>
            <a:r>
              <a:rPr lang="en-US" dirty="0" smtClean="0"/>
              <a:t>Use a toolbar to provide a set of actions users can take in the current context.</a:t>
            </a:r>
            <a:endParaRPr lang="en-US" dirty="0"/>
          </a:p>
        </p:txBody>
      </p:sp>
      <p:sp>
        <p:nvSpPr>
          <p:cNvPr id="10" name="Rectangle 9"/>
          <p:cNvSpPr/>
          <p:nvPr/>
        </p:nvSpPr>
        <p:spPr>
          <a:xfrm>
            <a:off x="5308600" y="2042344"/>
            <a:ext cx="3378200" cy="830997"/>
          </a:xfrm>
          <a:prstGeom prst="rect">
            <a:avLst/>
          </a:prstGeom>
        </p:spPr>
        <p:txBody>
          <a:bodyPr wrap="square">
            <a:spAutoFit/>
          </a:bodyPr>
          <a:lstStyle/>
          <a:p>
            <a:r>
              <a:rPr lang="en-US" sz="1600" dirty="0" smtClean="0"/>
              <a:t>Button objects are stored in an array and passed to toolbar object.</a:t>
            </a:r>
            <a:endParaRPr lang="en-US" sz="1600" dirty="0"/>
          </a:p>
        </p:txBody>
      </p:sp>
      <p:sp>
        <p:nvSpPr>
          <p:cNvPr id="11" name="Rectangle 10"/>
          <p:cNvSpPr/>
          <p:nvPr/>
        </p:nvSpPr>
        <p:spPr>
          <a:xfrm>
            <a:off x="5143500" y="5435600"/>
            <a:ext cx="3708400" cy="584776"/>
          </a:xfrm>
          <a:prstGeom prst="rect">
            <a:avLst/>
          </a:prstGeom>
        </p:spPr>
        <p:txBody>
          <a:bodyPr wrap="square">
            <a:spAutoFit/>
          </a:bodyPr>
          <a:lstStyle/>
          <a:p>
            <a:r>
              <a:rPr lang="en-US" sz="1600" dirty="0" smtClean="0"/>
              <a:t>Maintain a hit target area of at least 44 </a:t>
            </a:r>
            <a:r>
              <a:rPr lang="en-US" sz="1600" dirty="0" err="1" smtClean="0"/>
              <a:t>x</a:t>
            </a:r>
            <a:r>
              <a:rPr lang="en-US" sz="1600" dirty="0" smtClean="0"/>
              <a:t> 44 points for each toolbar item. </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3732020"/>
            <a:ext cx="7659872" cy="2311400"/>
          </a:xfrm>
          <a:prstGeom prst="rect">
            <a:avLst/>
          </a:prstGeom>
        </p:spPr>
      </p:pic>
      <p:sp>
        <p:nvSpPr>
          <p:cNvPr id="2" name="Title 1"/>
          <p:cNvSpPr>
            <a:spLocks noGrp="1"/>
          </p:cNvSpPr>
          <p:nvPr>
            <p:ph type="title"/>
          </p:nvPr>
        </p:nvSpPr>
        <p:spPr/>
        <p:txBody>
          <a:bodyPr/>
          <a:lstStyle/>
          <a:p>
            <a:r>
              <a:rPr lang="en-US" dirty="0" smtClean="0"/>
              <a:t>UI: Toolbars</a:t>
            </a:r>
            <a:endParaRPr lang="en-US" dirty="0"/>
          </a:p>
        </p:txBody>
      </p:sp>
      <p:sp>
        <p:nvSpPr>
          <p:cNvPr id="6" name="Rectangle 5"/>
          <p:cNvSpPr/>
          <p:nvPr/>
        </p:nvSpPr>
        <p:spPr>
          <a:xfrm>
            <a:off x="406400" y="1600200"/>
            <a:ext cx="4572000" cy="1200328"/>
          </a:xfrm>
          <a:prstGeom prst="rect">
            <a:avLst/>
          </a:prstGeom>
        </p:spPr>
        <p:txBody>
          <a:bodyPr>
            <a:spAutoFit/>
          </a:bodyPr>
          <a:lstStyle/>
          <a:p>
            <a:r>
              <a:rPr lang="en-US" dirty="0" smtClean="0"/>
              <a:t>A Toolbar can be placed at the bottom of a window, or navigation group, at any time.</a:t>
            </a:r>
            <a:endParaRPr lang="en-US" dirty="0"/>
          </a:p>
        </p:txBody>
      </p:sp>
      <p:pic>
        <p:nvPicPr>
          <p:cNvPr id="11" name="Picture 10"/>
          <p:cNvPicPr>
            <a:picLocks noChangeAspect="1"/>
          </p:cNvPicPr>
          <p:nvPr/>
        </p:nvPicPr>
        <p:blipFill>
          <a:blip r:embed="rId4"/>
          <a:stretch>
            <a:fillRect/>
          </a:stretch>
        </p:blipFill>
        <p:spPr>
          <a:xfrm>
            <a:off x="4965700" y="1174928"/>
            <a:ext cx="3810000" cy="286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sp>
        <p:nvSpPr>
          <p:cNvPr id="7" name="Rectangle 6"/>
          <p:cNvSpPr/>
          <p:nvPr/>
        </p:nvSpPr>
        <p:spPr>
          <a:xfrm>
            <a:off x="406400" y="1392178"/>
            <a:ext cx="8280400" cy="461665"/>
          </a:xfrm>
          <a:prstGeom prst="rect">
            <a:avLst/>
          </a:prstGeom>
        </p:spPr>
        <p:txBody>
          <a:bodyPr wrap="square">
            <a:spAutoFit/>
          </a:bodyPr>
          <a:lstStyle/>
          <a:p>
            <a:r>
              <a:rPr lang="en-US" dirty="0" smtClean="0"/>
              <a:t>A Toolbar can also be placed on a keyboard…</a:t>
            </a:r>
            <a:endParaRPr lang="en-US" dirty="0"/>
          </a:p>
        </p:txBody>
      </p:sp>
      <p:pic>
        <p:nvPicPr>
          <p:cNvPr id="8" name="Picture 7"/>
          <p:cNvPicPr>
            <a:picLocks noChangeAspect="1"/>
          </p:cNvPicPr>
          <p:nvPr/>
        </p:nvPicPr>
        <p:blipFill>
          <a:blip r:embed="rId3"/>
          <a:stretch>
            <a:fillRect/>
          </a:stretch>
        </p:blipFill>
        <p:spPr>
          <a:xfrm>
            <a:off x="4279900" y="5003800"/>
            <a:ext cx="4064000" cy="3289300"/>
          </a:xfrm>
          <a:prstGeom prst="rect">
            <a:avLst/>
          </a:prstGeom>
        </p:spPr>
      </p:pic>
      <p:pic>
        <p:nvPicPr>
          <p:cNvPr id="9" name="Picture 8"/>
          <p:cNvPicPr>
            <a:picLocks noChangeAspect="1"/>
          </p:cNvPicPr>
          <p:nvPr/>
        </p:nvPicPr>
        <p:blipFill>
          <a:blip r:embed="rId4"/>
          <a:stretch>
            <a:fillRect/>
          </a:stretch>
        </p:blipFill>
        <p:spPr>
          <a:xfrm>
            <a:off x="546100" y="2125018"/>
            <a:ext cx="6972300" cy="27009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Button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button bar is a type of segmented control that does not maintain selected state.</a:t>
            </a:r>
            <a:endParaRPr lang="en-US" dirty="0"/>
          </a:p>
        </p:txBody>
      </p:sp>
      <p:pic>
        <p:nvPicPr>
          <p:cNvPr id="12" name="Picture 11"/>
          <p:cNvPicPr>
            <a:picLocks noChangeAspect="1"/>
          </p:cNvPicPr>
          <p:nvPr/>
        </p:nvPicPr>
        <p:blipFill>
          <a:blip r:embed="rId3"/>
          <a:stretch>
            <a:fillRect/>
          </a:stretch>
        </p:blipFill>
        <p:spPr>
          <a:xfrm>
            <a:off x="939800" y="3149600"/>
            <a:ext cx="7486650" cy="3230332"/>
          </a:xfrm>
          <a:prstGeom prst="rect">
            <a:avLst/>
          </a:prstGeom>
        </p:spPr>
      </p:pic>
      <p:pic>
        <p:nvPicPr>
          <p:cNvPr id="13" name="Picture 12"/>
          <p:cNvPicPr>
            <a:picLocks noChangeAspect="1"/>
          </p:cNvPicPr>
          <p:nvPr/>
        </p:nvPicPr>
        <p:blipFill>
          <a:blip r:embed="rId4"/>
          <a:stretch>
            <a:fillRect/>
          </a:stretch>
        </p:blipFill>
        <p:spPr>
          <a:xfrm>
            <a:off x="4864100" y="1708150"/>
            <a:ext cx="4064000" cy="5715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Tabbed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tabbed bar visually maintains a state (visually distinguished as a pressed or selected look).</a:t>
            </a:r>
            <a:endParaRPr lang="en-US" dirty="0"/>
          </a:p>
        </p:txBody>
      </p:sp>
      <p:pic>
        <p:nvPicPr>
          <p:cNvPr id="8" name="Picture 7"/>
          <p:cNvPicPr>
            <a:picLocks noChangeAspect="1"/>
          </p:cNvPicPr>
          <p:nvPr/>
        </p:nvPicPr>
        <p:blipFill>
          <a:blip r:embed="rId3"/>
          <a:stretch>
            <a:fillRect/>
          </a:stretch>
        </p:blipFill>
        <p:spPr>
          <a:xfrm>
            <a:off x="4927600" y="2654300"/>
            <a:ext cx="4064000" cy="762000"/>
          </a:xfrm>
          <a:prstGeom prst="rect">
            <a:avLst/>
          </a:prstGeom>
        </p:spPr>
      </p:pic>
      <p:pic>
        <p:nvPicPr>
          <p:cNvPr id="9" name="Picture 8"/>
          <p:cNvPicPr>
            <a:picLocks noChangeAspect="1"/>
          </p:cNvPicPr>
          <p:nvPr/>
        </p:nvPicPr>
        <p:blipFill>
          <a:blip r:embed="rId4"/>
          <a:stretch>
            <a:fillRect/>
          </a:stretch>
        </p:blipFill>
        <p:spPr>
          <a:xfrm>
            <a:off x="4927600" y="1677938"/>
            <a:ext cx="4064000" cy="584200"/>
          </a:xfrm>
          <a:prstGeom prst="rect">
            <a:avLst/>
          </a:prstGeom>
        </p:spPr>
      </p:pic>
      <p:sp>
        <p:nvSpPr>
          <p:cNvPr id="10" name="Rectangle 9"/>
          <p:cNvSpPr/>
          <p:nvPr/>
        </p:nvSpPr>
        <p:spPr>
          <a:xfrm>
            <a:off x="355600" y="2850972"/>
            <a:ext cx="4572000" cy="1200328"/>
          </a:xfrm>
          <a:prstGeom prst="rect">
            <a:avLst/>
          </a:prstGeom>
        </p:spPr>
        <p:txBody>
          <a:bodyPr>
            <a:spAutoFit/>
          </a:bodyPr>
          <a:lstStyle/>
          <a:p>
            <a:r>
              <a:rPr lang="en-US" dirty="0" smtClean="0"/>
              <a:t>Use a tabbed and button bars to offer closely related, but mutually exclusive choices.</a:t>
            </a:r>
            <a:endParaRPr lang="en-US" dirty="0"/>
          </a:p>
        </p:txBody>
      </p:sp>
      <p:pic>
        <p:nvPicPr>
          <p:cNvPr id="11" name="Picture 10"/>
          <p:cNvPicPr>
            <a:picLocks noChangeAspect="1"/>
          </p:cNvPicPr>
          <p:nvPr/>
        </p:nvPicPr>
        <p:blipFill>
          <a:blip r:embed="rId5"/>
          <a:stretch>
            <a:fillRect/>
          </a:stretch>
        </p:blipFill>
        <p:spPr>
          <a:xfrm>
            <a:off x="596900" y="4363470"/>
            <a:ext cx="6819900" cy="215163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Switch	</a:t>
            </a:r>
            <a:endParaRPr lang="en-US" dirty="0"/>
          </a:p>
        </p:txBody>
      </p:sp>
      <p:pic>
        <p:nvPicPr>
          <p:cNvPr id="4" name="Picture 3"/>
          <p:cNvPicPr>
            <a:picLocks noChangeAspect="1"/>
          </p:cNvPicPr>
          <p:nvPr/>
        </p:nvPicPr>
        <p:blipFill>
          <a:blip r:embed="rId2"/>
          <a:stretch>
            <a:fillRect/>
          </a:stretch>
        </p:blipFill>
        <p:spPr>
          <a:xfrm>
            <a:off x="6629400" y="1718439"/>
            <a:ext cx="1447800" cy="1549400"/>
          </a:xfrm>
          <a:prstGeom prst="rect">
            <a:avLst/>
          </a:prstGeom>
        </p:spPr>
      </p:pic>
      <p:sp>
        <p:nvSpPr>
          <p:cNvPr id="5" name="Rectangle 4"/>
          <p:cNvSpPr/>
          <p:nvPr/>
        </p:nvSpPr>
        <p:spPr>
          <a:xfrm>
            <a:off x="727075" y="1718439"/>
            <a:ext cx="4572000" cy="830997"/>
          </a:xfrm>
          <a:prstGeom prst="rect">
            <a:avLst/>
          </a:prstGeom>
        </p:spPr>
        <p:txBody>
          <a:bodyPr>
            <a:spAutoFit/>
          </a:bodyPr>
          <a:lstStyle/>
          <a:p>
            <a:r>
              <a:rPr lang="en-US" dirty="0" smtClean="0"/>
              <a:t>A switch presents two mutually exclusive choices or states.</a:t>
            </a:r>
            <a:endParaRPr lang="en-US" dirty="0"/>
          </a:p>
        </p:txBody>
      </p:sp>
      <p:sp>
        <p:nvSpPr>
          <p:cNvPr id="6" name="Rectangle 5"/>
          <p:cNvSpPr/>
          <p:nvPr/>
        </p:nvSpPr>
        <p:spPr>
          <a:xfrm>
            <a:off x="5816600" y="3696894"/>
            <a:ext cx="3327400" cy="1815882"/>
          </a:xfrm>
          <a:prstGeom prst="rect">
            <a:avLst/>
          </a:prstGeom>
        </p:spPr>
        <p:txBody>
          <a:bodyPr wrap="square">
            <a:spAutoFit/>
          </a:bodyPr>
          <a:lstStyle/>
          <a:p>
            <a:r>
              <a:rPr lang="en-US" sz="1600" dirty="0" smtClean="0"/>
              <a:t>Note: A switch displays the value that is currently in effect; users slide the control to select (and reveal) the other value. </a:t>
            </a:r>
          </a:p>
          <a:p>
            <a:endParaRPr lang="en-US" sz="1600" dirty="0"/>
          </a:p>
          <a:p>
            <a:r>
              <a:rPr lang="en-US" sz="1600" dirty="0" smtClean="0"/>
              <a:t>Users can also tap the control to switch between choices.</a:t>
            </a:r>
            <a:endParaRPr lang="en-US" sz="1600" dirty="0"/>
          </a:p>
        </p:txBody>
      </p:sp>
      <p:pic>
        <p:nvPicPr>
          <p:cNvPr id="7" name="Picture 6"/>
          <p:cNvPicPr>
            <a:picLocks noChangeAspect="1"/>
          </p:cNvPicPr>
          <p:nvPr/>
        </p:nvPicPr>
        <p:blipFill>
          <a:blip r:embed="rId3"/>
          <a:stretch>
            <a:fillRect/>
          </a:stretch>
        </p:blipFill>
        <p:spPr>
          <a:xfrm>
            <a:off x="727075" y="3696894"/>
            <a:ext cx="4362450" cy="22582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Slider</a:t>
            </a:r>
            <a:endParaRPr lang="en-US" dirty="0"/>
          </a:p>
        </p:txBody>
      </p:sp>
      <p:pic>
        <p:nvPicPr>
          <p:cNvPr id="5" name="Picture 4"/>
          <p:cNvPicPr>
            <a:picLocks noChangeAspect="1"/>
          </p:cNvPicPr>
          <p:nvPr/>
        </p:nvPicPr>
        <p:blipFill>
          <a:blip r:embed="rId3"/>
          <a:stretch>
            <a:fillRect/>
          </a:stretch>
        </p:blipFill>
        <p:spPr>
          <a:xfrm>
            <a:off x="698500" y="3014690"/>
            <a:ext cx="6750050" cy="3584509"/>
          </a:xfrm>
          <a:prstGeom prst="rect">
            <a:avLst/>
          </a:prstGeom>
        </p:spPr>
      </p:pic>
      <p:pic>
        <p:nvPicPr>
          <p:cNvPr id="4" name="Picture 3"/>
          <p:cNvPicPr>
            <a:picLocks noChangeAspect="1"/>
          </p:cNvPicPr>
          <p:nvPr/>
        </p:nvPicPr>
        <p:blipFill>
          <a:blip r:embed="rId4"/>
          <a:stretch>
            <a:fillRect/>
          </a:stretch>
        </p:blipFill>
        <p:spPr>
          <a:xfrm>
            <a:off x="5321300" y="1359074"/>
            <a:ext cx="3606800" cy="660400"/>
          </a:xfrm>
          <a:prstGeom prst="rect">
            <a:avLst/>
          </a:prstGeom>
        </p:spPr>
      </p:pic>
      <p:sp>
        <p:nvSpPr>
          <p:cNvPr id="6" name="Rectangle 5"/>
          <p:cNvSpPr/>
          <p:nvPr/>
        </p:nvSpPr>
        <p:spPr>
          <a:xfrm>
            <a:off x="457200" y="1349462"/>
            <a:ext cx="4978400" cy="1569660"/>
          </a:xfrm>
          <a:prstGeom prst="rect">
            <a:avLst/>
          </a:prstGeom>
        </p:spPr>
        <p:txBody>
          <a:bodyPr wrap="square">
            <a:spAutoFit/>
          </a:bodyPr>
          <a:lstStyle/>
          <a:p>
            <a:r>
              <a:rPr lang="en-US" dirty="0" smtClean="0"/>
              <a:t>A slider allows users to make adjustments to a value or process throughout a range of allowed values.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charset="-128"/>
                <a:cs typeface="ＭＳ Ｐゴシック" charset="-128"/>
              </a:rPr>
              <a:t>Agenda</a:t>
            </a:r>
          </a:p>
        </p:txBody>
      </p:sp>
      <p:sp>
        <p:nvSpPr>
          <p:cNvPr id="19458" name="Content Placeholder 2"/>
          <p:cNvSpPr>
            <a:spLocks noGrp="1"/>
          </p:cNvSpPr>
          <p:nvPr>
            <p:ph idx="1"/>
          </p:nvPr>
        </p:nvSpPr>
        <p:spPr/>
        <p:txBody>
          <a:bodyPr/>
          <a:lstStyle/>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Platform Characteristics</a:t>
            </a:r>
          </a:p>
          <a:p>
            <a:endParaRPr lang="en-US" dirty="0" smtClean="0">
              <a:ea typeface="ＭＳ Ｐゴシック" charset="-128"/>
              <a:cs typeface="ＭＳ Ｐゴシック" charset="-128"/>
            </a:endParaRPr>
          </a:p>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API Overview</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Key APIs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Properties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Examples in Action</a:t>
            </a:r>
          </a:p>
          <a:p>
            <a:endParaRPr lang="en-US" dirty="0">
              <a:ea typeface="ＭＳ Ｐゴシック" charset="-128"/>
              <a:cs typeface="ＭＳ Ｐゴシック" charset="-128"/>
            </a:endParaRPr>
          </a:p>
          <a:p>
            <a:r>
              <a:rPr lang="en-US" dirty="0">
                <a:ea typeface="ＭＳ Ｐゴシック" charset="-128"/>
                <a:cs typeface="ＭＳ Ｐゴシック" charset="-128"/>
              </a:rPr>
              <a:t>Lab Exercise Overview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iPad</a:t>
            </a:r>
            <a:r>
              <a:rPr lang="en-US" dirty="0" smtClean="0"/>
              <a:t>-Specific APIs</a:t>
            </a:r>
            <a:endParaRPr lang="en-US" dirty="0"/>
          </a:p>
        </p:txBody>
      </p:sp>
      <p:sp>
        <p:nvSpPr>
          <p:cNvPr id="5" name="Rectangle 4"/>
          <p:cNvSpPr/>
          <p:nvPr/>
        </p:nvSpPr>
        <p:spPr>
          <a:xfrm>
            <a:off x="4114800" y="2552700"/>
            <a:ext cx="4572000" cy="1200328"/>
          </a:xfrm>
          <a:prstGeom prst="rect">
            <a:avLst/>
          </a:prstGeom>
        </p:spPr>
        <p:txBody>
          <a:bodyPr>
            <a:spAutoFit/>
          </a:bodyPr>
          <a:lstStyle/>
          <a:p>
            <a:r>
              <a:rPr lang="en-US" dirty="0" err="1" smtClean="0"/>
              <a:t>Titanium.UI.iPad.Popover</a:t>
            </a:r>
            <a:endParaRPr lang="en-US" dirty="0" smtClean="0"/>
          </a:p>
          <a:p>
            <a:endParaRPr lang="en-US" dirty="0" smtClean="0"/>
          </a:p>
          <a:p>
            <a:r>
              <a:rPr lang="en-US" dirty="0" err="1"/>
              <a:t>Titanium.UI.iPad.SplitWindow</a:t>
            </a:r>
            <a:endParaRPr lang="en-US" dirty="0"/>
          </a:p>
        </p:txBody>
      </p:sp>
      <p:sp>
        <p:nvSpPr>
          <p:cNvPr id="6" name="TextBox 5"/>
          <p:cNvSpPr txBox="1"/>
          <p:nvPr/>
        </p:nvSpPr>
        <p:spPr>
          <a:xfrm>
            <a:off x="749300" y="2869624"/>
            <a:ext cx="2238113" cy="584776"/>
          </a:xfrm>
          <a:prstGeom prst="rect">
            <a:avLst/>
          </a:prstGeom>
          <a:noFill/>
        </p:spPr>
        <p:txBody>
          <a:bodyPr wrap="none" rtlCol="0">
            <a:spAutoFit/>
          </a:bodyPr>
          <a:lstStyle/>
          <a:p>
            <a:r>
              <a:rPr lang="en-US" sz="3200" dirty="0" err="1" smtClean="0"/>
              <a:t>iPad</a:t>
            </a:r>
            <a:r>
              <a:rPr lang="en-US" sz="3200" dirty="0" smtClean="0"/>
              <a:t> Views</a:t>
            </a:r>
            <a:r>
              <a:rPr lang="en-US" dirty="0" smtClean="0"/>
              <a:t>:</a:t>
            </a:r>
            <a:endParaRPr lang="en-US" dirty="0"/>
          </a:p>
        </p:txBody>
      </p:sp>
      <p:sp>
        <p:nvSpPr>
          <p:cNvPr id="9" name="Left Brace 8"/>
          <p:cNvSpPr/>
          <p:nvPr/>
        </p:nvSpPr>
        <p:spPr>
          <a:xfrm>
            <a:off x="3035300" y="2768024"/>
            <a:ext cx="889000" cy="85800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772528" y="1390988"/>
            <a:ext cx="4318000" cy="4851400"/>
          </a:xfrm>
          <a:prstGeom prst="rect">
            <a:avLst/>
          </a:prstGeom>
        </p:spPr>
      </p:pic>
      <p:sp>
        <p:nvSpPr>
          <p:cNvPr id="8" name="Rectangle 7"/>
          <p:cNvSpPr/>
          <p:nvPr/>
        </p:nvSpPr>
        <p:spPr>
          <a:xfrm>
            <a:off x="200528" y="1859340"/>
            <a:ext cx="4572000" cy="1569660"/>
          </a:xfrm>
          <a:prstGeom prst="rect">
            <a:avLst/>
          </a:prstGeom>
        </p:spPr>
        <p:txBody>
          <a:bodyPr>
            <a:spAutoFit/>
          </a:bodyPr>
          <a:lstStyle/>
          <a:p>
            <a:r>
              <a:rPr lang="en-US" dirty="0" smtClean="0"/>
              <a:t>A popover is a transient view that can be revealed when people tap a control or an onscreen area.</a:t>
            </a:r>
            <a:endParaRPr lang="en-US" dirty="0"/>
          </a:p>
        </p:txBody>
      </p:sp>
      <p:sp>
        <p:nvSpPr>
          <p:cNvPr id="9" name="Rectangle 8"/>
          <p:cNvSpPr/>
          <p:nvPr/>
        </p:nvSpPr>
        <p:spPr>
          <a:xfrm>
            <a:off x="200528" y="3822700"/>
            <a:ext cx="4572000" cy="1200328"/>
          </a:xfrm>
          <a:prstGeom prst="rect">
            <a:avLst/>
          </a:prstGeom>
        </p:spPr>
        <p:txBody>
          <a:bodyPr>
            <a:spAutoFit/>
          </a:bodyPr>
          <a:lstStyle/>
          <a:p>
            <a:r>
              <a:rPr lang="en-US" dirty="0" smtClean="0"/>
              <a:t>A popover is a self-contained view that hovers above the contents of a screen.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2"/>
          <a:stretch>
            <a:fillRect/>
          </a:stretch>
        </p:blipFill>
        <p:spPr>
          <a:xfrm>
            <a:off x="869950" y="1977523"/>
            <a:ext cx="7404100" cy="25019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974389" y="1298664"/>
            <a:ext cx="7162800" cy="5461000"/>
          </a:xfrm>
          <a:prstGeom prst="rect">
            <a:avLst/>
          </a:prstGeom>
        </p:spPr>
      </p:pic>
      <p:sp>
        <p:nvSpPr>
          <p:cNvPr id="7" name="Rectangle 6"/>
          <p:cNvSpPr/>
          <p:nvPr/>
        </p:nvSpPr>
        <p:spPr>
          <a:xfrm>
            <a:off x="402389" y="1628508"/>
            <a:ext cx="4572000" cy="1200328"/>
          </a:xfrm>
          <a:prstGeom prst="rect">
            <a:avLst/>
          </a:prstGeom>
        </p:spPr>
        <p:txBody>
          <a:bodyPr>
            <a:spAutoFit/>
          </a:bodyPr>
          <a:lstStyle/>
          <a:p>
            <a:r>
              <a:rPr lang="en-US" dirty="0" smtClean="0"/>
              <a:t>A split view is a full-screen view that consists of two side-by-side panes.</a:t>
            </a:r>
            <a:endParaRPr lang="en-US" dirty="0"/>
          </a:p>
        </p:txBody>
      </p:sp>
      <p:sp>
        <p:nvSpPr>
          <p:cNvPr id="8" name="Rectangle 7"/>
          <p:cNvSpPr/>
          <p:nvPr/>
        </p:nvSpPr>
        <p:spPr>
          <a:xfrm>
            <a:off x="402389" y="3479800"/>
            <a:ext cx="4572000" cy="1938992"/>
          </a:xfrm>
          <a:prstGeom prst="rect">
            <a:avLst/>
          </a:prstGeom>
        </p:spPr>
        <p:txBody>
          <a:bodyPr>
            <a:spAutoFit/>
          </a:bodyPr>
          <a:lstStyle/>
          <a:p>
            <a:r>
              <a:rPr lang="en-US" dirty="0" smtClean="0"/>
              <a:t>The width of the left pane of a split view is fixed at 320 points in all orientations. Users cannot resize either pane of a split view.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9" name="Picture 8"/>
          <p:cNvPicPr>
            <a:picLocks noChangeAspect="1"/>
          </p:cNvPicPr>
          <p:nvPr/>
        </p:nvPicPr>
        <p:blipFill>
          <a:blip r:embed="rId3"/>
          <a:stretch>
            <a:fillRect/>
          </a:stretch>
        </p:blipFill>
        <p:spPr>
          <a:xfrm>
            <a:off x="977900" y="1747988"/>
            <a:ext cx="7296150" cy="414481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 Badge</a:t>
            </a:r>
            <a:endParaRPr lang="en-US" dirty="0"/>
          </a:p>
        </p:txBody>
      </p:sp>
      <p:pic>
        <p:nvPicPr>
          <p:cNvPr id="6" name="Picture 5"/>
          <p:cNvPicPr>
            <a:picLocks noChangeAspect="1"/>
          </p:cNvPicPr>
          <p:nvPr/>
        </p:nvPicPr>
        <p:blipFill>
          <a:blip r:embed="rId3"/>
          <a:stretch>
            <a:fillRect/>
          </a:stretch>
        </p:blipFill>
        <p:spPr>
          <a:xfrm>
            <a:off x="4857750" y="2711628"/>
            <a:ext cx="4051300" cy="736600"/>
          </a:xfrm>
          <a:prstGeom prst="rect">
            <a:avLst/>
          </a:prstGeom>
        </p:spPr>
      </p:pic>
      <p:pic>
        <p:nvPicPr>
          <p:cNvPr id="8" name="Picture 7"/>
          <p:cNvPicPr>
            <a:picLocks noChangeAspect="1"/>
          </p:cNvPicPr>
          <p:nvPr/>
        </p:nvPicPr>
        <p:blipFill>
          <a:blip r:embed="rId4"/>
          <a:stretch>
            <a:fillRect/>
          </a:stretch>
        </p:blipFill>
        <p:spPr>
          <a:xfrm>
            <a:off x="1327150" y="4622800"/>
            <a:ext cx="6108700" cy="812800"/>
          </a:xfrm>
          <a:prstGeom prst="rect">
            <a:avLst/>
          </a:prstGeom>
        </p:spPr>
      </p:pic>
      <p:sp>
        <p:nvSpPr>
          <p:cNvPr id="9" name="Rectangle 8"/>
          <p:cNvSpPr/>
          <p:nvPr/>
        </p:nvSpPr>
        <p:spPr>
          <a:xfrm>
            <a:off x="457200" y="1511300"/>
            <a:ext cx="4572000" cy="2308324"/>
          </a:xfrm>
          <a:prstGeom prst="rect">
            <a:avLst/>
          </a:prstGeom>
        </p:spPr>
        <p:txBody>
          <a:bodyPr>
            <a:spAutoFit/>
          </a:bodyPr>
          <a:lstStyle/>
          <a:p>
            <a:r>
              <a:rPr lang="en-US" dirty="0" smtClean="0"/>
              <a:t>A tab can display a badge that communicates app-specific information.</a:t>
            </a:r>
          </a:p>
          <a:p>
            <a:endParaRPr lang="en-US" dirty="0" smtClean="0"/>
          </a:p>
          <a:p>
            <a:r>
              <a:rPr lang="en-US" dirty="0" smtClean="0"/>
              <a:t>Use this as an status indicator for windows in your app.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App Badge</a:t>
            </a:r>
            <a:endParaRPr lang="en-US" dirty="0"/>
          </a:p>
        </p:txBody>
      </p:sp>
      <p:pic>
        <p:nvPicPr>
          <p:cNvPr id="4" name="Picture 3"/>
          <p:cNvPicPr>
            <a:picLocks noChangeAspect="1"/>
          </p:cNvPicPr>
          <p:nvPr/>
        </p:nvPicPr>
        <p:blipFill>
          <a:blip r:embed="rId2"/>
          <a:stretch>
            <a:fillRect/>
          </a:stretch>
        </p:blipFill>
        <p:spPr>
          <a:xfrm>
            <a:off x="330200" y="4054354"/>
            <a:ext cx="5236654" cy="768590"/>
          </a:xfrm>
          <a:prstGeom prst="rect">
            <a:avLst/>
          </a:prstGeom>
        </p:spPr>
      </p:pic>
      <p:pic>
        <p:nvPicPr>
          <p:cNvPr id="5" name="Picture 4"/>
          <p:cNvPicPr>
            <a:picLocks noChangeAspect="1"/>
          </p:cNvPicPr>
          <p:nvPr/>
        </p:nvPicPr>
        <p:blipFill>
          <a:blip r:embed="rId3"/>
          <a:stretch>
            <a:fillRect/>
          </a:stretch>
        </p:blipFill>
        <p:spPr>
          <a:xfrm>
            <a:off x="5655754" y="1013619"/>
            <a:ext cx="3031046" cy="5694693"/>
          </a:xfrm>
          <a:prstGeom prst="rect">
            <a:avLst/>
          </a:prstGeom>
        </p:spPr>
      </p:pic>
      <p:pic>
        <p:nvPicPr>
          <p:cNvPr id="6" name="Picture 5"/>
          <p:cNvPicPr>
            <a:picLocks noChangeAspect="1"/>
          </p:cNvPicPr>
          <p:nvPr/>
        </p:nvPicPr>
        <p:blipFill>
          <a:blip r:embed="rId4"/>
          <a:stretch>
            <a:fillRect/>
          </a:stretch>
        </p:blipFill>
        <p:spPr>
          <a:xfrm>
            <a:off x="7811756" y="2140914"/>
            <a:ext cx="553005" cy="669838"/>
          </a:xfrm>
          <a:prstGeom prst="rect">
            <a:avLst/>
          </a:prstGeom>
        </p:spPr>
      </p:pic>
      <p:sp>
        <p:nvSpPr>
          <p:cNvPr id="7" name="Rectangle 6"/>
          <p:cNvSpPr/>
          <p:nvPr/>
        </p:nvSpPr>
        <p:spPr>
          <a:xfrm>
            <a:off x="457200" y="1854200"/>
            <a:ext cx="4572000" cy="1200328"/>
          </a:xfrm>
          <a:prstGeom prst="rect">
            <a:avLst/>
          </a:prstGeom>
        </p:spPr>
        <p:txBody>
          <a:bodyPr>
            <a:spAutoFit/>
          </a:bodyPr>
          <a:lstStyle/>
          <a:p>
            <a:r>
              <a:rPr lang="en-US" dirty="0" smtClean="0"/>
              <a:t>An application badge can be set for the application's icon on the springboard.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CoverFlow</a:t>
            </a:r>
            <a:r>
              <a:rPr lang="en-US" dirty="0" smtClean="0"/>
              <a:t> View</a:t>
            </a:r>
            <a:endParaRPr lang="en-US" dirty="0"/>
          </a:p>
        </p:txBody>
      </p:sp>
      <p:sp>
        <p:nvSpPr>
          <p:cNvPr id="4" name="Rectangle 3"/>
          <p:cNvSpPr/>
          <p:nvPr/>
        </p:nvSpPr>
        <p:spPr>
          <a:xfrm>
            <a:off x="431800" y="1567240"/>
            <a:ext cx="4572000" cy="1569660"/>
          </a:xfrm>
          <a:prstGeom prst="rect">
            <a:avLst/>
          </a:prstGeom>
        </p:spPr>
        <p:txBody>
          <a:bodyPr>
            <a:spAutoFit/>
          </a:bodyPr>
          <a:lstStyle/>
          <a:p>
            <a:r>
              <a:rPr lang="en-US" dirty="0" smtClean="0"/>
              <a:t>The Cover Flow view is container for showing animated, three dimensional images in a nice UI.</a:t>
            </a:r>
            <a:endParaRPr lang="en-US" dirty="0"/>
          </a:p>
        </p:txBody>
      </p:sp>
      <p:pic>
        <p:nvPicPr>
          <p:cNvPr id="6" name="Picture 5"/>
          <p:cNvPicPr>
            <a:picLocks noChangeAspect="1"/>
          </p:cNvPicPr>
          <p:nvPr/>
        </p:nvPicPr>
        <p:blipFill>
          <a:blip r:embed="rId2"/>
          <a:stretch>
            <a:fillRect/>
          </a:stretch>
        </p:blipFill>
        <p:spPr>
          <a:xfrm>
            <a:off x="495300" y="4337050"/>
            <a:ext cx="6315717" cy="1898650"/>
          </a:xfrm>
          <a:prstGeom prst="rect">
            <a:avLst/>
          </a:prstGeom>
        </p:spPr>
      </p:pic>
      <p:pic>
        <p:nvPicPr>
          <p:cNvPr id="8" name="Picture 7"/>
          <p:cNvPicPr>
            <a:picLocks noChangeAspect="1"/>
          </p:cNvPicPr>
          <p:nvPr/>
        </p:nvPicPr>
        <p:blipFill>
          <a:blip r:embed="rId3"/>
          <a:stretch>
            <a:fillRect/>
          </a:stretch>
        </p:blipFill>
        <p:spPr>
          <a:xfrm>
            <a:off x="5562600" y="1327150"/>
            <a:ext cx="3060700" cy="3162300"/>
          </a:xfrm>
          <a:prstGeom prst="rect">
            <a:avLst/>
          </a:prstGeom>
        </p:spPr>
      </p:pic>
      <p:sp>
        <p:nvSpPr>
          <p:cNvPr id="9" name="TextBox 8"/>
          <p:cNvSpPr txBox="1"/>
          <p:nvPr/>
        </p:nvSpPr>
        <p:spPr>
          <a:xfrm>
            <a:off x="406400" y="3824585"/>
            <a:ext cx="3189670" cy="400110"/>
          </a:xfrm>
          <a:prstGeom prst="rect">
            <a:avLst/>
          </a:prstGeom>
          <a:noFill/>
        </p:spPr>
        <p:txBody>
          <a:bodyPr wrap="none" rtlCol="0">
            <a:spAutoFit/>
          </a:bodyPr>
          <a:lstStyle/>
          <a:p>
            <a:r>
              <a:rPr lang="en-US" sz="2000" b="1" dirty="0" smtClean="0"/>
              <a:t>Simple 3 image example:</a:t>
            </a:r>
            <a:endParaRPr lang="en-US" sz="2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sp>
        <p:nvSpPr>
          <p:cNvPr id="4" name="Rectangle 3"/>
          <p:cNvSpPr/>
          <p:nvPr/>
        </p:nvSpPr>
        <p:spPr>
          <a:xfrm>
            <a:off x="393700" y="1803400"/>
            <a:ext cx="4572000" cy="3416320"/>
          </a:xfrm>
          <a:prstGeom prst="rect">
            <a:avLst/>
          </a:prstGeom>
        </p:spPr>
        <p:txBody>
          <a:bodyPr>
            <a:spAutoFit/>
          </a:bodyPr>
          <a:lstStyle/>
          <a:p>
            <a:r>
              <a:rPr lang="en-US" dirty="0" smtClean="0"/>
              <a:t>The </a:t>
            </a:r>
            <a:r>
              <a:rPr lang="en-US" b="1" dirty="0" smtClean="0"/>
              <a:t>Dashboard View</a:t>
            </a:r>
            <a:r>
              <a:rPr lang="en-US" dirty="0" smtClean="0"/>
              <a:t> provides a view that supports the ability to have Springboard-like view.</a:t>
            </a:r>
          </a:p>
          <a:p>
            <a:endParaRPr lang="en-US" dirty="0" smtClean="0"/>
          </a:p>
          <a:p>
            <a:r>
              <a:rPr lang="en-US" dirty="0" smtClean="0"/>
              <a:t>This springboard contains icons that can be reordered by dragging in addition to embedded support for scrollable views. </a:t>
            </a:r>
            <a:endParaRPr lang="en-US" dirty="0"/>
          </a:p>
        </p:txBody>
      </p:sp>
      <p:pic>
        <p:nvPicPr>
          <p:cNvPr id="6" name="Picture 5"/>
          <p:cNvPicPr>
            <a:picLocks noChangeAspect="1"/>
          </p:cNvPicPr>
          <p:nvPr/>
        </p:nvPicPr>
        <p:blipFill>
          <a:blip r:embed="rId2"/>
          <a:stretch>
            <a:fillRect/>
          </a:stretch>
        </p:blipFill>
        <p:spPr>
          <a:xfrm>
            <a:off x="5483540" y="1631950"/>
            <a:ext cx="3254060" cy="3841750"/>
          </a:xfrm>
          <a:prstGeom prst="rect">
            <a:avLst/>
          </a:prstGeom>
        </p:spPr>
      </p:pic>
      <p:pic>
        <p:nvPicPr>
          <p:cNvPr id="7" name="Picture 6"/>
          <p:cNvPicPr>
            <a:picLocks noChangeAspect="1"/>
          </p:cNvPicPr>
          <p:nvPr/>
        </p:nvPicPr>
        <p:blipFill>
          <a:blip r:embed="rId3"/>
          <a:stretch>
            <a:fillRect/>
          </a:stretch>
        </p:blipFill>
        <p:spPr>
          <a:xfrm>
            <a:off x="4965700" y="1631950"/>
            <a:ext cx="3937000" cy="4445000"/>
          </a:xfrm>
          <a:prstGeom prst="rect">
            <a:avLst/>
          </a:prstGeom>
        </p:spPr>
      </p:pic>
      <p:pic>
        <p:nvPicPr>
          <p:cNvPr id="8" name="Picture 7"/>
          <p:cNvPicPr>
            <a:picLocks noChangeAspect="1"/>
          </p:cNvPicPr>
          <p:nvPr/>
        </p:nvPicPr>
        <p:blipFill>
          <a:blip r:embed="rId3"/>
          <a:stretch>
            <a:fillRect/>
          </a:stretch>
        </p:blipFill>
        <p:spPr>
          <a:xfrm>
            <a:off x="4997813" y="1670050"/>
            <a:ext cx="3841387" cy="43370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pic>
        <p:nvPicPr>
          <p:cNvPr id="8" name="Picture 7"/>
          <p:cNvPicPr>
            <a:picLocks noChangeAspect="1"/>
          </p:cNvPicPr>
          <p:nvPr/>
        </p:nvPicPr>
        <p:blipFill>
          <a:blip r:embed="rId2"/>
          <a:stretch>
            <a:fillRect/>
          </a:stretch>
        </p:blipFill>
        <p:spPr>
          <a:xfrm>
            <a:off x="679450" y="1457151"/>
            <a:ext cx="7524750" cy="3324399"/>
          </a:xfrm>
          <a:prstGeom prst="rect">
            <a:avLst/>
          </a:prstGeom>
        </p:spPr>
      </p:pic>
      <p:pic>
        <p:nvPicPr>
          <p:cNvPr id="10" name="Picture 9"/>
          <p:cNvPicPr>
            <a:picLocks noChangeAspect="1"/>
          </p:cNvPicPr>
          <p:nvPr/>
        </p:nvPicPr>
        <p:blipFill>
          <a:blip r:embed="rId3"/>
          <a:stretch>
            <a:fillRect/>
          </a:stretch>
        </p:blipFill>
        <p:spPr>
          <a:xfrm>
            <a:off x="685800" y="5247658"/>
            <a:ext cx="7219950" cy="10237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p>
        </p:txBody>
      </p:sp>
      <p:sp>
        <p:nvSpPr>
          <p:cNvPr id="3" name="Content Placeholder 2"/>
          <p:cNvSpPr>
            <a:spLocks noGrp="1"/>
          </p:cNvSpPr>
          <p:nvPr>
            <p:ph idx="1"/>
          </p:nvPr>
        </p:nvSpPr>
        <p:spPr>
          <a:xfrm>
            <a:off x="457200" y="1346200"/>
            <a:ext cx="8229600" cy="1287379"/>
          </a:xfrm>
        </p:spPr>
        <p:txBody>
          <a:bodyPr/>
          <a:lstStyle/>
          <a:p>
            <a:r>
              <a:rPr lang="en-US" dirty="0" smtClean="0">
                <a:ea typeface="ＭＳ Ｐゴシック" charset="-128"/>
                <a:cs typeface="ＭＳ Ｐゴシック" charset="-128"/>
              </a:rPr>
              <a:t>What we are talking about is </a:t>
            </a:r>
            <a:r>
              <a:rPr lang="en-US" b="1" dirty="0" smtClean="0">
                <a:ea typeface="ＭＳ Ｐゴシック" charset="-128"/>
                <a:cs typeface="ＭＳ Ｐゴシック" charset="-128"/>
              </a:rPr>
              <a:t>Cocoa Touch</a:t>
            </a:r>
            <a:r>
              <a:rPr lang="en-US" dirty="0" smtClean="0">
                <a:ea typeface="ＭＳ Ｐゴシック" charset="-128"/>
                <a:cs typeface="ＭＳ Ｐゴシック" charset="-128"/>
              </a:rPr>
              <a:t>, which </a:t>
            </a:r>
            <a:r>
              <a:rPr lang="en-US" dirty="0" smtClean="0"/>
              <a:t>provides</a:t>
            </a:r>
          </a:p>
          <a:p>
            <a:r>
              <a:rPr lang="en-US" dirty="0" smtClean="0"/>
              <a:t>the key frameworks for developing applications on devices</a:t>
            </a:r>
          </a:p>
          <a:p>
            <a:r>
              <a:rPr lang="en-US" dirty="0" smtClean="0"/>
              <a:t>running </a:t>
            </a:r>
            <a:r>
              <a:rPr lang="en-US" dirty="0" err="1" smtClean="0"/>
              <a:t>iOS</a:t>
            </a:r>
            <a:r>
              <a:rPr lang="en-US" dirty="0" smtClean="0"/>
              <a:t>.</a:t>
            </a:r>
            <a:endParaRPr lang="en-US" dirty="0" smtClean="0">
              <a:ea typeface="ＭＳ Ｐゴシック" charset="-128"/>
              <a:cs typeface="ＭＳ Ｐゴシック" charset="-128"/>
            </a:endParaRPr>
          </a:p>
          <a:p>
            <a:endParaRPr lang="en-US" dirty="0"/>
          </a:p>
        </p:txBody>
      </p:sp>
      <p:sp>
        <p:nvSpPr>
          <p:cNvPr id="6" name="Rounded Rectangle 5"/>
          <p:cNvSpPr/>
          <p:nvPr/>
        </p:nvSpPr>
        <p:spPr>
          <a:xfrm>
            <a:off x="652392" y="44456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Core Services</a:t>
            </a:r>
            <a:endParaRPr lang="en-US" dirty="0">
              <a:solidFill>
                <a:schemeClr val="accent6"/>
              </a:solidFill>
            </a:endParaRPr>
          </a:p>
        </p:txBody>
      </p:sp>
      <p:sp>
        <p:nvSpPr>
          <p:cNvPr id="7" name="Rounded Rectangle 6"/>
          <p:cNvSpPr/>
          <p:nvPr/>
        </p:nvSpPr>
        <p:spPr>
          <a:xfrm>
            <a:off x="639692" y="5144160"/>
            <a:ext cx="5067300" cy="520700"/>
          </a:xfrm>
          <a:prstGeom prst="roundRect">
            <a:avLst/>
          </a:prstGeom>
          <a:gradFill>
            <a:gsLst>
              <a:gs pos="0">
                <a:srgbClr val="7A007A"/>
              </a:gs>
              <a:gs pos="100000">
                <a:srgbClr val="AE00AE"/>
              </a:gs>
            </a:gsLst>
          </a:grad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rPr>
              <a:t>Core OS Kernel</a:t>
            </a:r>
            <a:endParaRPr lang="en-US" dirty="0">
              <a:solidFill>
                <a:schemeClr val="bg1"/>
              </a:solidFill>
            </a:endParaRPr>
          </a:p>
        </p:txBody>
      </p:sp>
      <p:sp>
        <p:nvSpPr>
          <p:cNvPr id="9" name="Rounded Rectangle 8"/>
          <p:cNvSpPr/>
          <p:nvPr/>
        </p:nvSpPr>
        <p:spPr>
          <a:xfrm>
            <a:off x="652392" y="37598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Media / Application Services</a:t>
            </a:r>
            <a:endParaRPr lang="en-US" dirty="0">
              <a:solidFill>
                <a:schemeClr val="accent6"/>
              </a:solidFill>
            </a:endParaRPr>
          </a:p>
        </p:txBody>
      </p:sp>
      <p:sp>
        <p:nvSpPr>
          <p:cNvPr id="10" name="Rounded Rectangle 9"/>
          <p:cNvSpPr/>
          <p:nvPr/>
        </p:nvSpPr>
        <p:spPr>
          <a:xfrm>
            <a:off x="652392" y="30740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Cocoa Touch</a:t>
            </a:r>
            <a:endParaRPr lang="en-US" dirty="0">
              <a:solidFill>
                <a:schemeClr val="accent6"/>
              </a:solidFill>
            </a:endParaRPr>
          </a:p>
        </p:txBody>
      </p:sp>
      <p:cxnSp>
        <p:nvCxnSpPr>
          <p:cNvPr id="11" name="Straight Arrow Connector 10"/>
          <p:cNvCxnSpPr/>
          <p:nvPr/>
        </p:nvCxnSpPr>
        <p:spPr>
          <a:xfrm rot="5400000">
            <a:off x="5044242" y="4169270"/>
            <a:ext cx="2032000" cy="12700"/>
          </a:xfrm>
          <a:prstGeom prst="straightConnector1">
            <a:avLst/>
          </a:prstGeom>
          <a:ln>
            <a:solidFill>
              <a:schemeClr val="tx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TextBox 13"/>
          <p:cNvSpPr txBox="1">
            <a:spLocks noChangeArrowheads="1"/>
          </p:cNvSpPr>
          <p:nvPr/>
        </p:nvSpPr>
        <p:spPr bwMode="auto">
          <a:xfrm>
            <a:off x="5719692" y="5218356"/>
            <a:ext cx="723887" cy="307777"/>
          </a:xfrm>
          <a:prstGeom prst="rect">
            <a:avLst/>
          </a:prstGeom>
          <a:noFill/>
          <a:ln w="9525">
            <a:noFill/>
            <a:miter lim="800000"/>
            <a:headEnd/>
            <a:tailEnd/>
          </a:ln>
        </p:spPr>
        <p:txBody>
          <a:bodyPr wrap="square">
            <a:prstTxWarp prst="textNoShape">
              <a:avLst/>
            </a:prstTxWarp>
            <a:spAutoFit/>
          </a:bodyPr>
          <a:lstStyle/>
          <a:p>
            <a:pPr algn="ctr"/>
            <a:r>
              <a:rPr lang="en-US" sz="1400" dirty="0" smtClean="0"/>
              <a:t>GPU</a:t>
            </a:r>
            <a:endParaRPr lang="en-US" sz="1400" dirty="0"/>
          </a:p>
        </p:txBody>
      </p:sp>
      <p:sp>
        <p:nvSpPr>
          <p:cNvPr id="15" name="Rounded Rectangle 14"/>
          <p:cNvSpPr/>
          <p:nvPr/>
        </p:nvSpPr>
        <p:spPr>
          <a:xfrm>
            <a:off x="6443579" y="2998528"/>
            <a:ext cx="2421006" cy="2590800"/>
          </a:xfrm>
          <a:prstGeom prst="roundRect">
            <a:avLst>
              <a:gd name="adj" fmla="val 9489"/>
            </a:avLst>
          </a:prstGeom>
          <a:solidFill>
            <a:srgbClr val="C1E3FF"/>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90631" y="3508962"/>
            <a:ext cx="2260585" cy="1477328"/>
          </a:xfrm>
          <a:prstGeom prst="rect">
            <a:avLst/>
          </a:prstGeom>
        </p:spPr>
        <p:txBody>
          <a:bodyPr wrap="square">
            <a:spAutoFit/>
          </a:bodyPr>
          <a:lstStyle/>
          <a:p>
            <a:r>
              <a:rPr lang="en-US" sz="1800" dirty="0" smtClean="0"/>
              <a:t>Core Animation</a:t>
            </a:r>
          </a:p>
          <a:p>
            <a:endParaRPr lang="en-US" sz="1800" dirty="0"/>
          </a:p>
          <a:p>
            <a:r>
              <a:rPr lang="en-US" sz="1800" dirty="0" smtClean="0"/>
              <a:t>Multitasking</a:t>
            </a:r>
          </a:p>
          <a:p>
            <a:endParaRPr lang="en-US" sz="1800" dirty="0"/>
          </a:p>
          <a:p>
            <a:r>
              <a:rPr lang="en-US" sz="1800" dirty="0" smtClean="0"/>
              <a:t>Gesture Recognizers</a:t>
            </a:r>
            <a:endParaRPr lang="en-US" sz="1800" dirty="0"/>
          </a:p>
        </p:txBody>
      </p:sp>
      <p:sp>
        <p:nvSpPr>
          <p:cNvPr id="16" name="Rectangle 15"/>
          <p:cNvSpPr/>
          <p:nvPr/>
        </p:nvSpPr>
        <p:spPr>
          <a:xfrm>
            <a:off x="6443579" y="2992051"/>
            <a:ext cx="2421006" cy="400110"/>
          </a:xfrm>
          <a:prstGeom prst="rect">
            <a:avLst/>
          </a:prstGeom>
        </p:spPr>
        <p:txBody>
          <a:bodyPr wrap="square">
            <a:spAutoFit/>
          </a:bodyPr>
          <a:lstStyle/>
          <a:p>
            <a:pPr algn="ctr"/>
            <a:r>
              <a:rPr lang="en-US" sz="2000" b="1" dirty="0" smtClean="0"/>
              <a:t>Features</a:t>
            </a:r>
            <a:endParaRPr lang="en-US" sz="2000" b="1" dirty="0"/>
          </a:p>
        </p:txBody>
      </p:sp>
      <p:cxnSp>
        <p:nvCxnSpPr>
          <p:cNvPr id="18" name="Straight Connector 17"/>
          <p:cNvCxnSpPr/>
          <p:nvPr/>
        </p:nvCxnSpPr>
        <p:spPr>
          <a:xfrm>
            <a:off x="6443579" y="3442122"/>
            <a:ext cx="2407637" cy="1588"/>
          </a:xfrm>
          <a:prstGeom prst="line">
            <a:avLst/>
          </a:prstGeom>
          <a:ln w="9525">
            <a:solidFill>
              <a:srgbClr val="96B7CB"/>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771900" y="2578100"/>
            <a:ext cx="5041900" cy="28702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7" name="Rectangle 6"/>
          <p:cNvSpPr/>
          <p:nvPr/>
        </p:nvSpPr>
        <p:spPr>
          <a:xfrm>
            <a:off x="292100" y="1308100"/>
            <a:ext cx="5816600" cy="4524315"/>
          </a:xfrm>
          <a:prstGeom prst="rect">
            <a:avLst/>
          </a:prstGeom>
        </p:spPr>
        <p:txBody>
          <a:bodyPr wrap="square">
            <a:spAutoFit/>
          </a:bodyPr>
          <a:lstStyle/>
          <a:p>
            <a:r>
              <a:rPr lang="en-US" dirty="0" smtClean="0"/>
              <a:t>The </a:t>
            </a:r>
            <a:r>
              <a:rPr lang="en-US" dirty="0" err="1" smtClean="0"/>
              <a:t>iAd</a:t>
            </a:r>
            <a:r>
              <a:rPr lang="en-US" dirty="0" smtClean="0"/>
              <a:t> advertising platform provides developers new opportunities to generate revenue and promote their apps. </a:t>
            </a:r>
          </a:p>
          <a:p>
            <a:endParaRPr lang="en-US" dirty="0"/>
          </a:p>
          <a:p>
            <a:endParaRPr lang="en-US" dirty="0" smtClean="0"/>
          </a:p>
          <a:p>
            <a:endParaRPr lang="en-US" dirty="0"/>
          </a:p>
          <a:p>
            <a:r>
              <a:rPr lang="en-US" dirty="0" smtClean="0"/>
              <a:t>You add banner or full-screen advertisements to your application’s user interface; Apple sells advertising space and delivers ads to fill these spaces.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13200" y="1390650"/>
            <a:ext cx="4673600" cy="35179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8" name="Rectangle 7"/>
          <p:cNvSpPr/>
          <p:nvPr/>
        </p:nvSpPr>
        <p:spPr>
          <a:xfrm>
            <a:off x="266700" y="1790700"/>
            <a:ext cx="4572000" cy="830997"/>
          </a:xfrm>
          <a:prstGeom prst="rect">
            <a:avLst/>
          </a:prstGeom>
        </p:spPr>
        <p:txBody>
          <a:bodyPr>
            <a:spAutoFit/>
          </a:bodyPr>
          <a:lstStyle/>
          <a:p>
            <a:r>
              <a:rPr lang="en-US" dirty="0" smtClean="0"/>
              <a:t>To Use </a:t>
            </a:r>
            <a:r>
              <a:rPr lang="en-US" dirty="0" err="1" smtClean="0"/>
              <a:t>iAd</a:t>
            </a:r>
            <a:r>
              <a:rPr lang="en-US" dirty="0" smtClean="0"/>
              <a:t> In Your Application, You Must Join the </a:t>
            </a:r>
            <a:r>
              <a:rPr lang="en-US" dirty="0" err="1" smtClean="0"/>
              <a:t>iAd</a:t>
            </a:r>
            <a:r>
              <a:rPr lang="en-US" dirty="0" smtClean="0"/>
              <a:t> Network</a:t>
            </a:r>
            <a:endParaRPr lang="en-US" dirty="0"/>
          </a:p>
        </p:txBody>
      </p:sp>
      <p:pic>
        <p:nvPicPr>
          <p:cNvPr id="12" name="Picture 11"/>
          <p:cNvPicPr>
            <a:picLocks noChangeAspect="1"/>
          </p:cNvPicPr>
          <p:nvPr/>
        </p:nvPicPr>
        <p:blipFill>
          <a:blip r:embed="rId4"/>
          <a:stretch>
            <a:fillRect/>
          </a:stretch>
        </p:blipFill>
        <p:spPr>
          <a:xfrm>
            <a:off x="4013200" y="5575300"/>
            <a:ext cx="4064000" cy="635000"/>
          </a:xfrm>
          <a:prstGeom prst="rect">
            <a:avLst/>
          </a:prstGeom>
        </p:spPr>
      </p:pic>
      <p:sp>
        <p:nvSpPr>
          <p:cNvPr id="13" name="Rectangle 12"/>
          <p:cNvSpPr/>
          <p:nvPr/>
        </p:nvSpPr>
        <p:spPr>
          <a:xfrm>
            <a:off x="266700" y="4493051"/>
            <a:ext cx="4572000" cy="830997"/>
          </a:xfrm>
          <a:prstGeom prst="rect">
            <a:avLst/>
          </a:prstGeom>
        </p:spPr>
        <p:txBody>
          <a:bodyPr>
            <a:spAutoFit/>
          </a:bodyPr>
          <a:lstStyle/>
          <a:p>
            <a:r>
              <a:rPr lang="en-US" dirty="0" smtClean="0"/>
              <a:t>When developing your app, </a:t>
            </a:r>
            <a:r>
              <a:rPr lang="en-US" dirty="0" err="1" smtClean="0"/>
              <a:t>iAd</a:t>
            </a:r>
            <a:r>
              <a:rPr lang="en-US" dirty="0" smtClean="0"/>
              <a:t> Network sends test ads.</a:t>
            </a:r>
            <a:endParaRPr lang="en-US" dirty="0"/>
          </a:p>
        </p:txBody>
      </p:sp>
      <p:sp>
        <p:nvSpPr>
          <p:cNvPr id="14" name="Rectangle 13"/>
          <p:cNvSpPr/>
          <p:nvPr/>
        </p:nvSpPr>
        <p:spPr>
          <a:xfrm>
            <a:off x="266700" y="3118703"/>
            <a:ext cx="4572000" cy="830997"/>
          </a:xfrm>
          <a:prstGeom prst="rect">
            <a:avLst/>
          </a:prstGeom>
        </p:spPr>
        <p:txBody>
          <a:bodyPr>
            <a:spAutoFit/>
          </a:bodyPr>
          <a:lstStyle/>
          <a:p>
            <a:r>
              <a:rPr lang="en-US" dirty="0" smtClean="0"/>
              <a:t>Use </a:t>
            </a:r>
            <a:r>
              <a:rPr lang="en-US" dirty="0" err="1" smtClean="0"/>
              <a:t>iAds</a:t>
            </a:r>
            <a:r>
              <a:rPr lang="en-US" dirty="0" smtClean="0"/>
              <a:t> like a fixed (width/height) 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pic>
        <p:nvPicPr>
          <p:cNvPr id="9" name="Picture 8"/>
          <p:cNvPicPr>
            <a:picLocks noChangeAspect="1"/>
          </p:cNvPicPr>
          <p:nvPr/>
        </p:nvPicPr>
        <p:blipFill>
          <a:blip r:embed="rId3"/>
          <a:stretch>
            <a:fillRect/>
          </a:stretch>
        </p:blipFill>
        <p:spPr>
          <a:xfrm>
            <a:off x="584200" y="1473558"/>
            <a:ext cx="6419850" cy="476214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Titanium.App.iOS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Titanium.Contacts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Titanium.Media</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Titanium.Network</a:t>
            </a:r>
            <a:endParaRPr lang="en-US" dirty="0" smtClean="0">
              <a:ea typeface="ＭＳ Ｐゴシック" charset="-128"/>
              <a:cs typeface="ＭＳ Ｐゴシック" charset="-128"/>
            </a:endParaRPr>
          </a:p>
          <a:p>
            <a:pPr>
              <a:lnSpc>
                <a:spcPct val="150000"/>
              </a:lnSpc>
            </a:pPr>
            <a:endParaRPr lang="en-US" dirty="0" smtClean="0">
              <a:ea typeface="ＭＳ Ｐゴシック" charset="-128"/>
              <a:cs typeface="ＭＳ Ｐゴシック" charset="-128"/>
            </a:endParaRPr>
          </a:p>
          <a:p>
            <a:pPr>
              <a:lnSpc>
                <a:spcPct val="150000"/>
              </a:lnSpc>
            </a:pPr>
            <a:endParaRPr lang="en-US" dirty="0">
              <a:ea typeface="ＭＳ Ｐゴシック" charset="-128"/>
              <a:cs typeface="ＭＳ Ｐゴシック" charset="-128"/>
            </a:endParaRPr>
          </a:p>
        </p:txBody>
      </p:sp>
      <p:sp>
        <p:nvSpPr>
          <p:cNvPr id="5" name="TextBox 4"/>
          <p:cNvSpPr txBox="1"/>
          <p:nvPr/>
        </p:nvSpPr>
        <p:spPr>
          <a:xfrm>
            <a:off x="673100" y="1346200"/>
            <a:ext cx="4991100" cy="523220"/>
          </a:xfrm>
          <a:prstGeom prst="rect">
            <a:avLst/>
          </a:prstGeom>
          <a:noFill/>
        </p:spPr>
        <p:txBody>
          <a:bodyPr wrap="square" rtlCol="0">
            <a:spAutoFit/>
          </a:bodyPr>
          <a:lstStyle/>
          <a:p>
            <a:r>
              <a:rPr lang="en-US" sz="2800" b="1" dirty="0" smtClean="0"/>
              <a:t>Platform Functionality</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Titanium.App</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dirty="0" smtClean="0">
                <a:ea typeface="ＭＳ Ｐゴシック" charset="-128"/>
                <a:cs typeface="ＭＳ Ｐゴシック" charset="-128"/>
              </a:rPr>
              <a:t>Background Service</a:t>
            </a: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Local Notification</a:t>
            </a:r>
          </a:p>
        </p:txBody>
      </p:sp>
      <p:pic>
        <p:nvPicPr>
          <p:cNvPr id="5" name="Picture 4"/>
          <p:cNvPicPr>
            <a:picLocks noChangeAspect="1"/>
          </p:cNvPicPr>
          <p:nvPr/>
        </p:nvPicPr>
        <p:blipFill>
          <a:blip r:embed="rId3"/>
          <a:stretch>
            <a:fillRect/>
          </a:stretch>
        </p:blipFill>
        <p:spPr>
          <a:xfrm>
            <a:off x="596900" y="1961680"/>
            <a:ext cx="8089900" cy="1697880"/>
          </a:xfrm>
          <a:prstGeom prst="rect">
            <a:avLst/>
          </a:prstGeom>
        </p:spPr>
      </p:pic>
      <p:pic>
        <p:nvPicPr>
          <p:cNvPr id="7" name="Picture 6"/>
          <p:cNvPicPr>
            <a:picLocks noChangeAspect="1"/>
          </p:cNvPicPr>
          <p:nvPr/>
        </p:nvPicPr>
        <p:blipFill>
          <a:blip r:embed="rId4"/>
          <a:stretch>
            <a:fillRect/>
          </a:stretch>
        </p:blipFill>
        <p:spPr>
          <a:xfrm>
            <a:off x="654050" y="4734568"/>
            <a:ext cx="8032750" cy="15709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Contacts, Media, Network</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457200" y="1346200"/>
            <a:ext cx="8229600" cy="5168900"/>
          </a:xfrm>
        </p:spPr>
        <p:txBody>
          <a:bodyPr/>
          <a:lstStyle/>
          <a:p>
            <a:r>
              <a:rPr lang="en-US" dirty="0" smtClean="0">
                <a:ea typeface="ＭＳ Ｐゴシック" charset="-128"/>
                <a:cs typeface="ＭＳ Ｐゴシック" charset="-128"/>
              </a:rPr>
              <a:t>Contacts</a:t>
            </a:r>
          </a:p>
          <a:p>
            <a:pPr>
              <a:buFont typeface="Arial"/>
              <a:buChar char="•"/>
            </a:pPr>
            <a:r>
              <a:rPr lang="en-US" sz="2000" dirty="0" err="1" smtClean="0">
                <a:ea typeface="ＭＳ Ｐゴシック" charset="-128"/>
                <a:cs typeface="ＭＳ Ｐゴシック" charset="-128"/>
              </a:rPr>
              <a:t>Titanium.Contacts.Group</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Titanium.Contacts.Person</a:t>
            </a:r>
            <a:endParaRPr lang="en-US" sz="2000"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Media</a:t>
            </a:r>
          </a:p>
          <a:p>
            <a:pPr>
              <a:buFont typeface="Arial"/>
              <a:buChar char="•"/>
            </a:pPr>
            <a:r>
              <a:rPr lang="en-US" sz="2000" dirty="0" err="1" smtClean="0">
                <a:ea typeface="ＭＳ Ｐゴシック" charset="-128"/>
                <a:cs typeface="ＭＳ Ｐゴシック" charset="-128"/>
              </a:rPr>
              <a:t>Titanium.Media.AudioRecorder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Titanium.Media.Item</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Titanium.Media.MusicPlayer</a:t>
            </a:r>
            <a:endParaRPr lang="en-US" sz="2000" dirty="0" smtClean="0">
              <a:ea typeface="ＭＳ Ｐゴシック" charset="-128"/>
              <a:cs typeface="ＭＳ Ｐゴシック" charset="-128"/>
            </a:endParaRPr>
          </a:p>
          <a:p>
            <a:pPr>
              <a:buFont typeface="Arial"/>
              <a:buChar char="•"/>
            </a:pPr>
            <a:endParaRPr lang="en-US" sz="2000" dirty="0" smtClean="0">
              <a:ea typeface="ＭＳ Ｐゴシック" charset="-128"/>
              <a:cs typeface="ＭＳ Ｐゴシック" charset="-128"/>
            </a:endParaRPr>
          </a:p>
          <a:p>
            <a:r>
              <a:rPr lang="en-US" dirty="0" smtClean="0">
                <a:ea typeface="ＭＳ Ｐゴシック" charset="-128"/>
                <a:cs typeface="ＭＳ Ｐゴシック" charset="-128"/>
              </a:rPr>
              <a:t>Network</a:t>
            </a:r>
          </a:p>
          <a:p>
            <a:pPr>
              <a:buFont typeface="Arial"/>
              <a:buChar char="•"/>
            </a:pPr>
            <a:r>
              <a:rPr lang="en-US" sz="2000" dirty="0" err="1" smtClean="0">
                <a:ea typeface="ＭＳ Ｐゴシック" charset="-128"/>
                <a:cs typeface="ＭＳ Ｐゴシック" charset="-128"/>
              </a:rPr>
              <a:t>Titanium.Network.BonjourBrowser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Titanium.Network.BonjourService</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Titanium.Network.TCPSocket</a:t>
            </a:r>
            <a:r>
              <a:rPr lang="en-US" sz="2000" dirty="0" smtClean="0">
                <a:ea typeface="ＭＳ Ｐゴシック" charset="-128"/>
                <a:cs typeface="ＭＳ Ｐゴシック" charset="-128"/>
              </a:rPr>
              <a:t> (use </a:t>
            </a:r>
            <a:r>
              <a:rPr lang="en-US" sz="2000" dirty="0" err="1" smtClean="0">
                <a:ea typeface="ＭＳ Ｐゴシック" charset="-128"/>
                <a:cs typeface="ＭＳ Ｐゴシック" charset="-128"/>
              </a:rPr>
              <a:t>Titanium.Network.Socket.TCP</a:t>
            </a:r>
            <a:r>
              <a:rPr lang="en-US" sz="2000" dirty="0" smtClean="0">
                <a:ea typeface="ＭＳ Ｐゴシック" charset="-128"/>
                <a:cs typeface="ＭＳ Ｐゴシック" charset="-128"/>
              </a:rPr>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ea typeface="ＭＳ Ｐゴシック" charset="-128"/>
                <a:cs typeface="ＭＳ Ｐゴシック" charset="-128"/>
              </a:rPr>
              <a:t>Titanium.UI.iPhone.ActivityIndicatorStyle</a:t>
            </a:r>
            <a:endParaRPr lang="en-US" sz="1800" dirty="0" smtClean="0">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Titanium.UI.iPhone.ProgressBarStyle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Titanium.UI.iPhone.RowAnimationStyle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Titanium.UI.iPhone.ScrollIndicatorStyle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Titanium.UI.iPhone.StatusBar</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Titanium.UI.iPhone.SystemIcon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Titanium.UI.iPhone.TableViewCellSelectionStyle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Titanium.UI.iPhone.TableViewScrollPosition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Titanium.UI.iPhone.TableViewSeparatorStyle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Titanium.UI.iPhone.TableViewStyle</a:t>
            </a:r>
            <a:endParaRPr lang="en-US" sz="1800" dirty="0" smtClean="0">
              <a:solidFill>
                <a:schemeClr val="bg1">
                  <a:lumMod val="75000"/>
                </a:schemeClr>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75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BIG</a:t>
            </a:r>
          </a:p>
          <a:p>
            <a:r>
              <a:rPr lang="en-US" dirty="0" smtClean="0"/>
              <a:t>DARK</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137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938992"/>
          </a:xfrm>
          <a:prstGeom prst="rect">
            <a:avLst/>
          </a:prstGeom>
          <a:noFill/>
        </p:spPr>
        <p:txBody>
          <a:bodyPr wrap="square" rtlCol="0">
            <a:spAutoFit/>
          </a:bodyPr>
          <a:lstStyle/>
          <a:p>
            <a:r>
              <a:rPr lang="en-US" dirty="0" smtClean="0"/>
              <a:t>CURL_DOWN</a:t>
            </a:r>
          </a:p>
          <a:p>
            <a:r>
              <a:rPr lang="en-US" dirty="0" smtClean="0"/>
              <a:t>CURL_UP</a:t>
            </a:r>
          </a:p>
          <a:p>
            <a:r>
              <a:rPr lang="en-US" dirty="0" smtClean="0"/>
              <a:t>FLIP_FROM_LEFT</a:t>
            </a:r>
          </a:p>
          <a:p>
            <a:r>
              <a:rPr lang="en-US" dirty="0" smtClean="0"/>
              <a:t>FLIP_FROM_RIGHT</a:t>
            </a:r>
          </a:p>
          <a:p>
            <a:r>
              <a:rPr lang="en-US" dirty="0" smtClean="0"/>
              <a:t>NONE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Titanium.UI.iPhone.ProgressBarStyle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08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BAR</a:t>
            </a:r>
          </a:p>
          <a:p>
            <a:r>
              <a:rPr lang="en-US" dirty="0" smtClean="0"/>
              <a:t>DEFAULT</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Titanium.UI.iPhone.RowAnimationStyle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68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2308324"/>
          </a:xfrm>
          <a:prstGeom prst="rect">
            <a:avLst/>
          </a:prstGeom>
          <a:noFill/>
        </p:spPr>
        <p:txBody>
          <a:bodyPr wrap="square" rtlCol="0">
            <a:spAutoFit/>
          </a:bodyPr>
          <a:lstStyle/>
          <a:p>
            <a:r>
              <a:rPr lang="en-US" dirty="0" smtClean="0"/>
              <a:t>BOTTOM</a:t>
            </a:r>
          </a:p>
          <a:p>
            <a:r>
              <a:rPr lang="en-US" dirty="0" smtClean="0"/>
              <a:t>FADE</a:t>
            </a:r>
          </a:p>
          <a:p>
            <a:r>
              <a:rPr lang="en-US" dirty="0" smtClean="0"/>
              <a:t>LEFT</a:t>
            </a:r>
          </a:p>
          <a:p>
            <a:r>
              <a:rPr lang="en-US" dirty="0" smtClean="0"/>
              <a:t>NONE</a:t>
            </a:r>
          </a:p>
          <a:p>
            <a:r>
              <a:rPr lang="en-US" dirty="0" smtClean="0"/>
              <a:t>RIGHT</a:t>
            </a:r>
          </a:p>
          <a:p>
            <a:r>
              <a:rPr lang="en-US" dirty="0" smtClean="0"/>
              <a:t>TOP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ea typeface="ＭＳ Ｐゴシック" charset="-128"/>
              <a:cs typeface="ＭＳ Ｐゴシック" charset="-128"/>
            </a:endParaRPr>
          </a:p>
        </p:txBody>
      </p:sp>
      <p:sp>
        <p:nvSpPr>
          <p:cNvPr id="7" name="Rectangle 6"/>
          <p:cNvSpPr/>
          <p:nvPr/>
        </p:nvSpPr>
        <p:spPr>
          <a:xfrm>
            <a:off x="1053416" y="1536698"/>
            <a:ext cx="7991642" cy="461665"/>
          </a:xfrm>
          <a:prstGeom prst="rect">
            <a:avLst/>
          </a:prstGeom>
        </p:spPr>
        <p:txBody>
          <a:bodyPr wrap="square">
            <a:spAutoFit/>
          </a:bodyPr>
          <a:lstStyle/>
          <a:p>
            <a:r>
              <a:rPr lang="en-US" dirty="0" smtClean="0"/>
              <a:t>Display Is Paramount, (Regardless of Its Size)</a:t>
            </a:r>
            <a:endParaRPr lang="en-US" dirty="0"/>
          </a:p>
        </p:txBody>
      </p:sp>
      <p:sp>
        <p:nvSpPr>
          <p:cNvPr id="8" name="Rectangle 7"/>
          <p:cNvSpPr/>
          <p:nvPr/>
        </p:nvSpPr>
        <p:spPr>
          <a:xfrm>
            <a:off x="1053416" y="2178382"/>
            <a:ext cx="4474302" cy="461665"/>
          </a:xfrm>
          <a:prstGeom prst="rect">
            <a:avLst/>
          </a:prstGeom>
        </p:spPr>
        <p:txBody>
          <a:bodyPr wrap="none">
            <a:spAutoFit/>
          </a:bodyPr>
          <a:lstStyle/>
          <a:p>
            <a:r>
              <a:rPr lang="en-US" dirty="0" smtClean="0"/>
              <a:t>Device Orientation Can Change</a:t>
            </a:r>
            <a:endParaRPr lang="en-US" dirty="0"/>
          </a:p>
        </p:txBody>
      </p:sp>
      <p:sp>
        <p:nvSpPr>
          <p:cNvPr id="9" name="Rectangle 8"/>
          <p:cNvSpPr/>
          <p:nvPr/>
        </p:nvSpPr>
        <p:spPr>
          <a:xfrm>
            <a:off x="1053416" y="2873540"/>
            <a:ext cx="5679574" cy="461665"/>
          </a:xfrm>
          <a:prstGeom prst="rect">
            <a:avLst/>
          </a:prstGeom>
        </p:spPr>
        <p:txBody>
          <a:bodyPr wrap="square">
            <a:spAutoFit/>
          </a:bodyPr>
          <a:lstStyle/>
          <a:p>
            <a:r>
              <a:rPr lang="en-US" dirty="0" smtClean="0"/>
              <a:t>Apps Respond to Gestures, Not Clicks</a:t>
            </a:r>
            <a:endParaRPr lang="en-US" dirty="0"/>
          </a:p>
        </p:txBody>
      </p:sp>
      <p:sp>
        <p:nvSpPr>
          <p:cNvPr id="10" name="Rectangle 9"/>
          <p:cNvSpPr/>
          <p:nvPr/>
        </p:nvSpPr>
        <p:spPr>
          <a:xfrm>
            <a:off x="1053416" y="3568698"/>
            <a:ext cx="5588000" cy="461665"/>
          </a:xfrm>
          <a:prstGeom prst="rect">
            <a:avLst/>
          </a:prstGeom>
        </p:spPr>
        <p:txBody>
          <a:bodyPr wrap="square">
            <a:spAutoFit/>
          </a:bodyPr>
          <a:lstStyle/>
          <a:p>
            <a:r>
              <a:rPr lang="en-US" dirty="0" smtClean="0"/>
              <a:t>People Interact with One App at a Time</a:t>
            </a:r>
            <a:endParaRPr lang="en-US" dirty="0"/>
          </a:p>
        </p:txBody>
      </p:sp>
      <p:sp>
        <p:nvSpPr>
          <p:cNvPr id="11" name="Rectangle 10"/>
          <p:cNvSpPr/>
          <p:nvPr/>
        </p:nvSpPr>
        <p:spPr>
          <a:xfrm>
            <a:off x="1053416" y="4237119"/>
            <a:ext cx="6162842" cy="461665"/>
          </a:xfrm>
          <a:prstGeom prst="rect">
            <a:avLst/>
          </a:prstGeom>
        </p:spPr>
        <p:txBody>
          <a:bodyPr wrap="square">
            <a:spAutoFit/>
          </a:bodyPr>
          <a:lstStyle/>
          <a:p>
            <a:r>
              <a:rPr lang="en-US" dirty="0" smtClean="0"/>
              <a:t>Preferences Are Available in Settings</a:t>
            </a:r>
            <a:endParaRPr lang="en-US" dirty="0"/>
          </a:p>
        </p:txBody>
      </p:sp>
      <p:sp>
        <p:nvSpPr>
          <p:cNvPr id="12" name="Rectangle 11"/>
          <p:cNvSpPr/>
          <p:nvPr/>
        </p:nvSpPr>
        <p:spPr>
          <a:xfrm>
            <a:off x="1053416" y="4932276"/>
            <a:ext cx="4051560" cy="461665"/>
          </a:xfrm>
          <a:prstGeom prst="rect">
            <a:avLst/>
          </a:prstGeom>
        </p:spPr>
        <p:txBody>
          <a:bodyPr wrap="none">
            <a:spAutoFit/>
          </a:bodyPr>
          <a:lstStyle/>
          <a:p>
            <a:r>
              <a:rPr lang="en-US" dirty="0" smtClean="0"/>
              <a:t>An App Has a Single Window</a:t>
            </a:r>
            <a:endParaRPr lang="en-US" dirty="0"/>
          </a:p>
        </p:txBody>
      </p:sp>
      <p:sp>
        <p:nvSpPr>
          <p:cNvPr id="15" name="Rectangle 14"/>
          <p:cNvSpPr/>
          <p:nvPr/>
        </p:nvSpPr>
        <p:spPr>
          <a:xfrm>
            <a:off x="1058767" y="5592596"/>
            <a:ext cx="7331237" cy="461665"/>
          </a:xfrm>
          <a:prstGeom prst="rect">
            <a:avLst/>
          </a:prstGeom>
        </p:spPr>
        <p:txBody>
          <a:bodyPr wrap="square">
            <a:spAutoFit/>
          </a:bodyPr>
          <a:lstStyle/>
          <a:p>
            <a:r>
              <a:rPr lang="en-US" dirty="0" smtClean="0"/>
              <a:t>No hardware buttons (menu, back, keyboard)</a:t>
            </a:r>
            <a:endParaRPr lang="en-US" dirty="0"/>
          </a:p>
        </p:txBody>
      </p:sp>
      <p:sp>
        <p:nvSpPr>
          <p:cNvPr id="18" name="TextBox 17"/>
          <p:cNvSpPr txBox="1"/>
          <p:nvPr/>
        </p:nvSpPr>
        <p:spPr>
          <a:xfrm>
            <a:off x="435816" y="2879518"/>
            <a:ext cx="505326" cy="553998"/>
          </a:xfrm>
          <a:prstGeom prst="rect">
            <a:avLst/>
          </a:prstGeom>
          <a:noFill/>
        </p:spPr>
        <p:txBody>
          <a:bodyPr wrap="square" rtlCol="0">
            <a:spAutoFit/>
          </a:bodyPr>
          <a:lstStyle/>
          <a:p>
            <a:r>
              <a:rPr lang="en-US" sz="3000" dirty="0">
                <a:latin typeface="Wingdings 2" charset="2"/>
                <a:cs typeface="Wingdings 2" charset="2"/>
              </a:rPr>
              <a:t>P</a:t>
            </a:r>
          </a:p>
        </p:txBody>
      </p:sp>
      <p:pic>
        <p:nvPicPr>
          <p:cNvPr id="24" name="Picture 23"/>
          <p:cNvPicPr>
            <a:picLocks noChangeAspect="1"/>
          </p:cNvPicPr>
          <p:nvPr/>
        </p:nvPicPr>
        <p:blipFill>
          <a:blip r:embed="rId2"/>
          <a:stretch>
            <a:fillRect/>
          </a:stretch>
        </p:blipFill>
        <p:spPr>
          <a:xfrm>
            <a:off x="250574" y="2622744"/>
            <a:ext cx="776790" cy="776790"/>
          </a:xfrm>
          <a:prstGeom prst="rect">
            <a:avLst/>
          </a:prstGeom>
        </p:spPr>
      </p:pic>
      <p:pic>
        <p:nvPicPr>
          <p:cNvPr id="26" name="Picture 25"/>
          <p:cNvPicPr>
            <a:picLocks noChangeAspect="1"/>
          </p:cNvPicPr>
          <p:nvPr/>
        </p:nvPicPr>
        <p:blipFill>
          <a:blip r:embed="rId3"/>
          <a:stretch>
            <a:fillRect/>
          </a:stretch>
        </p:blipFill>
        <p:spPr>
          <a:xfrm>
            <a:off x="419100" y="2176163"/>
            <a:ext cx="381000" cy="381000"/>
          </a:xfrm>
          <a:prstGeom prst="rect">
            <a:avLst/>
          </a:prstGeom>
        </p:spPr>
      </p:pic>
      <p:pic>
        <p:nvPicPr>
          <p:cNvPr id="28" name="Picture 27"/>
          <p:cNvPicPr>
            <a:picLocks noChangeAspect="1"/>
          </p:cNvPicPr>
          <p:nvPr/>
        </p:nvPicPr>
        <p:blipFill>
          <a:blip r:embed="rId4"/>
          <a:stretch>
            <a:fillRect/>
          </a:stretch>
        </p:blipFill>
        <p:spPr>
          <a:xfrm>
            <a:off x="425450" y="1651287"/>
            <a:ext cx="381000" cy="259773"/>
          </a:xfrm>
          <a:prstGeom prst="rect">
            <a:avLst/>
          </a:prstGeom>
        </p:spPr>
      </p:pic>
      <p:pic>
        <p:nvPicPr>
          <p:cNvPr id="33" name="Picture 32"/>
          <p:cNvPicPr>
            <a:picLocks noChangeAspect="1"/>
          </p:cNvPicPr>
          <p:nvPr/>
        </p:nvPicPr>
        <p:blipFill>
          <a:blip r:embed="rId5"/>
          <a:stretch>
            <a:fillRect/>
          </a:stretch>
        </p:blipFill>
        <p:spPr>
          <a:xfrm>
            <a:off x="438149" y="4281568"/>
            <a:ext cx="424247" cy="424247"/>
          </a:xfrm>
          <a:prstGeom prst="rect">
            <a:avLst/>
          </a:prstGeom>
        </p:spPr>
      </p:pic>
      <p:pic>
        <p:nvPicPr>
          <p:cNvPr id="35" name="Picture 34"/>
          <p:cNvPicPr>
            <a:picLocks noChangeAspect="1"/>
          </p:cNvPicPr>
          <p:nvPr/>
        </p:nvPicPr>
        <p:blipFill>
          <a:blip r:embed="rId6"/>
          <a:stretch>
            <a:fillRect/>
          </a:stretch>
        </p:blipFill>
        <p:spPr>
          <a:xfrm>
            <a:off x="504195" y="4919576"/>
            <a:ext cx="295905" cy="517833"/>
          </a:xfrm>
          <a:prstGeom prst="rect">
            <a:avLst/>
          </a:prstGeom>
        </p:spPr>
      </p:pic>
      <p:pic>
        <p:nvPicPr>
          <p:cNvPr id="36" name="Picture 35" descr="one.png"/>
          <p:cNvPicPr>
            <a:picLocks noChangeAspect="1"/>
          </p:cNvPicPr>
          <p:nvPr/>
        </p:nvPicPr>
        <p:blipFill>
          <a:blip r:embed="rId7"/>
          <a:stretch>
            <a:fillRect/>
          </a:stretch>
        </p:blipFill>
        <p:spPr>
          <a:xfrm>
            <a:off x="425450" y="3606116"/>
            <a:ext cx="436947" cy="436947"/>
          </a:xfrm>
          <a:prstGeom prst="rect">
            <a:avLst/>
          </a:prstGeom>
        </p:spPr>
      </p:pic>
      <p:pic>
        <p:nvPicPr>
          <p:cNvPr id="38" name="Picture 37"/>
          <p:cNvPicPr>
            <a:picLocks noChangeAspect="1"/>
          </p:cNvPicPr>
          <p:nvPr/>
        </p:nvPicPr>
        <p:blipFill>
          <a:blip r:embed="rId8"/>
          <a:stretch>
            <a:fillRect/>
          </a:stretch>
        </p:blipFill>
        <p:spPr>
          <a:xfrm>
            <a:off x="457200" y="5617996"/>
            <a:ext cx="406400" cy="406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1F2629"/>
                </a:solidFill>
                <a:ea typeface="ＭＳ Ｐゴシック" charset="-128"/>
                <a:cs typeface="ＭＳ Ｐゴシック" charset="-128"/>
              </a:rPr>
              <a:t>Titanium.UI.iPhone.ScrollIndicatorStyle</a:t>
            </a:r>
            <a:endParaRPr lang="en-US" sz="1800" dirty="0" smtClean="0">
              <a:solidFill>
                <a:srgbClr val="1F2629"/>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349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BLACK</a:t>
            </a:r>
          </a:p>
          <a:p>
            <a:r>
              <a:rPr lang="en-US" dirty="0" smtClean="0"/>
              <a:t>DEFAULT</a:t>
            </a:r>
          </a:p>
          <a:p>
            <a:r>
              <a:rPr lang="en-US" dirty="0" smtClean="0"/>
              <a:t>WHITE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Titanium.UI.iPhone.StatusBar</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4168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DEFAULT</a:t>
            </a:r>
          </a:p>
          <a:p>
            <a:r>
              <a:rPr lang="en-US" dirty="0" smtClean="0"/>
              <a:t>GRAY</a:t>
            </a:r>
          </a:p>
          <a:p>
            <a:r>
              <a:rPr lang="en-US" dirty="0" smtClean="0"/>
              <a:t>OPAQUE_BLACK</a:t>
            </a:r>
          </a:p>
          <a:p>
            <a:r>
              <a:rPr lang="en-US" dirty="0" smtClean="0"/>
              <a:t>TRANSLUCENT_BLACK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4959694" y="1228301"/>
            <a:ext cx="1189790" cy="4693903"/>
          </a:xfrm>
          <a:prstGeom prst="leftBrace">
            <a:avLst>
              <a:gd name="adj1" fmla="val 8333"/>
              <a:gd name="adj2" fmla="val 488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692284" y="1346201"/>
            <a:ext cx="1684420" cy="4770537"/>
          </a:xfrm>
          <a:prstGeom prst="rect">
            <a:avLst/>
          </a:prstGeom>
          <a:noFill/>
        </p:spPr>
        <p:txBody>
          <a:bodyPr wrap="square" rtlCol="0">
            <a:spAutoFit/>
          </a:bodyPr>
          <a:lstStyle/>
          <a:p>
            <a:r>
              <a:rPr lang="en-US" sz="1600" dirty="0" smtClean="0"/>
              <a:t>ACTION</a:t>
            </a:r>
          </a:p>
          <a:p>
            <a:r>
              <a:rPr lang="en-US" sz="1600" dirty="0" smtClean="0"/>
              <a:t>ACTIVITY</a:t>
            </a:r>
          </a:p>
          <a:p>
            <a:r>
              <a:rPr lang="en-US" sz="1600" dirty="0" smtClean="0"/>
              <a:t>ADD</a:t>
            </a:r>
          </a:p>
          <a:p>
            <a:r>
              <a:rPr lang="en-US" sz="1600" dirty="0" smtClean="0"/>
              <a:t>BOOKMARKS</a:t>
            </a:r>
          </a:p>
          <a:p>
            <a:r>
              <a:rPr lang="en-US" sz="1600" dirty="0" smtClean="0"/>
              <a:t>CAMERA</a:t>
            </a:r>
          </a:p>
          <a:p>
            <a:r>
              <a:rPr lang="en-US" sz="1600" dirty="0" smtClean="0"/>
              <a:t>CANCEL</a:t>
            </a:r>
          </a:p>
          <a:p>
            <a:r>
              <a:rPr lang="en-US" sz="1600" dirty="0" smtClean="0"/>
              <a:t>COMPOSE</a:t>
            </a:r>
          </a:p>
          <a:p>
            <a:r>
              <a:rPr lang="en-US" sz="1600" dirty="0" smtClean="0"/>
              <a:t>CONTACT_ADD</a:t>
            </a:r>
          </a:p>
          <a:p>
            <a:r>
              <a:rPr lang="en-US" sz="1600" dirty="0" smtClean="0"/>
              <a:t>DISCLOSURE</a:t>
            </a:r>
          </a:p>
          <a:p>
            <a:r>
              <a:rPr lang="en-US" sz="1600" dirty="0" smtClean="0"/>
              <a:t>DONE</a:t>
            </a:r>
          </a:p>
          <a:p>
            <a:r>
              <a:rPr lang="en-US" sz="1600" dirty="0" smtClean="0"/>
              <a:t>EDIT</a:t>
            </a:r>
          </a:p>
          <a:p>
            <a:r>
              <a:rPr lang="en-US" sz="1600" dirty="0" smtClean="0"/>
              <a:t>FAST_FORWARD</a:t>
            </a:r>
          </a:p>
          <a:p>
            <a:r>
              <a:rPr lang="en-US" sz="1600" dirty="0" smtClean="0"/>
              <a:t>FIXED_SPACE</a:t>
            </a:r>
          </a:p>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FIXED_SPACE</a:t>
            </a:r>
          </a:p>
          <a:p>
            <a:endParaRPr lang="en-US" sz="1600" dirty="0" smtClean="0"/>
          </a:p>
        </p:txBody>
      </p:sp>
      <p:sp>
        <p:nvSpPr>
          <p:cNvPr id="7" name="Rectangle 6"/>
          <p:cNvSpPr/>
          <p:nvPr/>
        </p:nvSpPr>
        <p:spPr>
          <a:xfrm>
            <a:off x="7376704" y="1346200"/>
            <a:ext cx="2005263" cy="3293209"/>
          </a:xfrm>
          <a:prstGeom prst="rect">
            <a:avLst/>
          </a:prstGeom>
        </p:spPr>
        <p:txBody>
          <a:bodyPr wrap="square">
            <a:spAutoFit/>
          </a:bodyPr>
          <a:lstStyle/>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PAUSE</a:t>
            </a:r>
          </a:p>
          <a:p>
            <a:r>
              <a:rPr lang="en-US" sz="1600" dirty="0" smtClean="0"/>
              <a:t>PLAY</a:t>
            </a:r>
          </a:p>
          <a:p>
            <a:r>
              <a:rPr lang="en-US" sz="1600" dirty="0" smtClean="0"/>
              <a:t>REFRESH</a:t>
            </a:r>
          </a:p>
          <a:p>
            <a:r>
              <a:rPr lang="en-US" sz="1600" dirty="0" smtClean="0"/>
              <a:t>REPLY</a:t>
            </a:r>
          </a:p>
          <a:p>
            <a:r>
              <a:rPr lang="en-US" sz="1600" dirty="0" smtClean="0"/>
              <a:t>REWIND</a:t>
            </a:r>
          </a:p>
          <a:p>
            <a:r>
              <a:rPr lang="en-US" sz="1600" dirty="0" smtClean="0"/>
              <a:t>SAVE</a:t>
            </a:r>
          </a:p>
          <a:p>
            <a:r>
              <a:rPr lang="en-US" sz="1600" dirty="0" smtClean="0"/>
              <a:t>SPINNER</a:t>
            </a:r>
          </a:p>
          <a:p>
            <a:r>
              <a:rPr lang="en-US" sz="1600" dirty="0" smtClean="0"/>
              <a:t>STOP</a:t>
            </a:r>
          </a:p>
          <a:p>
            <a:r>
              <a:rPr lang="en-US" sz="1600" dirty="0" smtClean="0"/>
              <a:t>TRASH</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chemeClr val="tx2">
                    <a:lumMod val="60000"/>
                    <a:lumOff val="40000"/>
                  </a:schemeClr>
                </a:solidFill>
                <a:ea typeface="ＭＳ Ｐゴシック" charset="-128"/>
                <a:cs typeface="ＭＳ Ｐゴシック" charset="-128"/>
              </a:rPr>
              <a:t>Titanium.UI.iPhone.ActivityIndicatorStyle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Titanium.UI.iPhone.ProgressBarStyle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Titanium.UI.iPhone.RowAnimationStyle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Titanium.UI.iPhone.ScrollIndicatorStyle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Titanium.UI.iPhone.SystemButton</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5564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BAR</a:t>
            </a:r>
          </a:p>
          <a:p>
            <a:r>
              <a:rPr lang="en-US" dirty="0" smtClean="0"/>
              <a:t>BORDERED</a:t>
            </a:r>
          </a:p>
          <a:p>
            <a:r>
              <a:rPr lang="en-US" dirty="0" smtClean="0"/>
              <a:t>DONE</a:t>
            </a:r>
          </a:p>
          <a:p>
            <a:r>
              <a:rPr lang="en-US" dirty="0" smtClean="0"/>
              <a:t>PLAIN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Titanium.UI.iPhone.SystemIcon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624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4524315"/>
          </a:xfrm>
          <a:prstGeom prst="rect">
            <a:avLst/>
          </a:prstGeom>
          <a:noFill/>
        </p:spPr>
        <p:txBody>
          <a:bodyPr wrap="square" rtlCol="0">
            <a:spAutoFit/>
          </a:bodyPr>
          <a:lstStyle/>
          <a:p>
            <a:r>
              <a:rPr lang="en-US" dirty="0" smtClean="0"/>
              <a:t>BOOKMARKS</a:t>
            </a:r>
          </a:p>
          <a:p>
            <a:r>
              <a:rPr lang="en-US" dirty="0" smtClean="0"/>
              <a:t>CONTACTS</a:t>
            </a:r>
          </a:p>
          <a:p>
            <a:r>
              <a:rPr lang="en-US" dirty="0" smtClean="0"/>
              <a:t>DOWNLOADS</a:t>
            </a:r>
          </a:p>
          <a:p>
            <a:r>
              <a:rPr lang="en-US" dirty="0" smtClean="0"/>
              <a:t>FAVORITES</a:t>
            </a:r>
          </a:p>
          <a:p>
            <a:r>
              <a:rPr lang="en-US" dirty="0" smtClean="0"/>
              <a:t>FEATURED</a:t>
            </a:r>
          </a:p>
          <a:p>
            <a:r>
              <a:rPr lang="en-US" dirty="0" smtClean="0"/>
              <a:t>HISTORY</a:t>
            </a:r>
          </a:p>
          <a:p>
            <a:r>
              <a:rPr lang="en-US" dirty="0" smtClean="0"/>
              <a:t>MORE</a:t>
            </a:r>
          </a:p>
          <a:p>
            <a:r>
              <a:rPr lang="en-US" dirty="0" smtClean="0"/>
              <a:t>MOST_RECENT</a:t>
            </a:r>
          </a:p>
          <a:p>
            <a:r>
              <a:rPr lang="en-US" dirty="0" smtClean="0"/>
              <a:t>MOST_VIEWED</a:t>
            </a:r>
          </a:p>
          <a:p>
            <a:r>
              <a:rPr lang="en-US" dirty="0" smtClean="0"/>
              <a:t>RECENTS</a:t>
            </a:r>
          </a:p>
          <a:p>
            <a:r>
              <a:rPr lang="en-US" dirty="0" smtClean="0"/>
              <a:t>SEARCH</a:t>
            </a:r>
          </a:p>
          <a:p>
            <a:r>
              <a:rPr lang="en-US" dirty="0" smtClean="0"/>
              <a:t>TOP_RATED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Titanium.UI.iPhone.TableViewCellSelectionStyle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01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200328"/>
          </a:xfrm>
          <a:prstGeom prst="rect">
            <a:avLst/>
          </a:prstGeom>
          <a:noFill/>
        </p:spPr>
        <p:txBody>
          <a:bodyPr wrap="square" rtlCol="0">
            <a:spAutoFit/>
          </a:bodyPr>
          <a:lstStyle/>
          <a:p>
            <a:r>
              <a:rPr lang="en-US" dirty="0" smtClean="0"/>
              <a:t>BLUE</a:t>
            </a:r>
            <a:br>
              <a:rPr lang="en-US" dirty="0" smtClean="0"/>
            </a:br>
            <a:r>
              <a:rPr lang="en-US" dirty="0" smtClean="0"/>
              <a:t>GRAY</a:t>
            </a:r>
            <a:br>
              <a:rPr lang="en-US" dirty="0" smtClean="0"/>
            </a:br>
            <a:r>
              <a:rPr lang="en-US" dirty="0" smtClean="0"/>
              <a:t>NONE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Titanium.UI.iPhone.TableViewScrollPosition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67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569660"/>
          </a:xfrm>
          <a:prstGeom prst="rect">
            <a:avLst/>
          </a:prstGeom>
          <a:noFill/>
        </p:spPr>
        <p:txBody>
          <a:bodyPr wrap="square" rtlCol="0">
            <a:spAutoFit/>
          </a:bodyPr>
          <a:lstStyle/>
          <a:p>
            <a:r>
              <a:rPr lang="en-US" dirty="0" smtClean="0"/>
              <a:t>BOTTOM</a:t>
            </a:r>
          </a:p>
          <a:p>
            <a:r>
              <a:rPr lang="en-US" dirty="0" smtClean="0"/>
              <a:t>MIDDLE</a:t>
            </a:r>
            <a:br>
              <a:rPr lang="en-US" dirty="0" smtClean="0"/>
            </a:br>
            <a:r>
              <a:rPr lang="en-US" dirty="0" smtClean="0"/>
              <a:t>NONE</a:t>
            </a:r>
          </a:p>
          <a:p>
            <a:r>
              <a:rPr lang="en-US" dirty="0" smtClean="0"/>
              <a:t>TOP</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Titanium.UI.iPhone.TableViewSeparatorStyle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38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NONE</a:t>
            </a:r>
          </a:p>
          <a:p>
            <a:r>
              <a:rPr lang="en-US" dirty="0" smtClean="0"/>
              <a:t>SINGLE_LINE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Titanium.UI.iPhone.TableViewStyle</a:t>
            </a:r>
            <a:endParaRPr lang="en-US" sz="1800" dirty="0" smtClean="0">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98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GROUPED</a:t>
            </a:r>
          </a:p>
          <a:p>
            <a:r>
              <a:rPr lang="en-US" dirty="0" smtClean="0"/>
              <a:t>PLAIN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499642" cy="808038"/>
          </a:xfrm>
        </p:spPr>
        <p:txBody>
          <a:bodyPr/>
          <a:lstStyle/>
          <a:p>
            <a:r>
              <a:rPr lang="en-US" dirty="0" smtClean="0"/>
              <a:t>Implementing Application Preferences</a:t>
            </a:r>
            <a:endParaRPr lang="en-US" dirty="0"/>
          </a:p>
        </p:txBody>
      </p:sp>
      <p:pic>
        <p:nvPicPr>
          <p:cNvPr id="4" name="Picture 3"/>
          <p:cNvPicPr>
            <a:picLocks noChangeAspect="1"/>
          </p:cNvPicPr>
          <p:nvPr/>
        </p:nvPicPr>
        <p:blipFill>
          <a:blip r:embed="rId3"/>
          <a:stretch>
            <a:fillRect/>
          </a:stretch>
        </p:blipFill>
        <p:spPr>
          <a:xfrm>
            <a:off x="751297" y="1354220"/>
            <a:ext cx="3428556" cy="514283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665576" y="1316791"/>
            <a:ext cx="3479800" cy="520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User Interface Basics</a:t>
            </a:r>
            <a:endParaRPr lang="en-US" dirty="0"/>
          </a:p>
        </p:txBody>
      </p:sp>
      <p:pic>
        <p:nvPicPr>
          <p:cNvPr id="5" name="Picture 4"/>
          <p:cNvPicPr>
            <a:picLocks noChangeAspect="1"/>
          </p:cNvPicPr>
          <p:nvPr/>
        </p:nvPicPr>
        <p:blipFill>
          <a:blip r:embed="rId3"/>
          <a:stretch>
            <a:fillRect/>
          </a:stretch>
        </p:blipFill>
        <p:spPr>
          <a:xfrm>
            <a:off x="4569681" y="1231899"/>
            <a:ext cx="2920477" cy="5588000"/>
          </a:xfrm>
          <a:prstGeom prst="rect">
            <a:avLst/>
          </a:prstGeom>
        </p:spPr>
      </p:pic>
      <p:sp>
        <p:nvSpPr>
          <p:cNvPr id="8" name="TextBox 7"/>
          <p:cNvSpPr txBox="1"/>
          <p:nvPr/>
        </p:nvSpPr>
        <p:spPr>
          <a:xfrm>
            <a:off x="7877092" y="2032662"/>
            <a:ext cx="1114508" cy="338554"/>
          </a:xfrm>
          <a:prstGeom prst="rect">
            <a:avLst/>
          </a:prstGeom>
          <a:noFill/>
        </p:spPr>
        <p:txBody>
          <a:bodyPr wrap="none" rtlCol="0">
            <a:spAutoFit/>
          </a:bodyPr>
          <a:lstStyle/>
          <a:p>
            <a:r>
              <a:rPr lang="en-US" sz="1600" dirty="0" smtClean="0"/>
              <a:t>Status Bar</a:t>
            </a:r>
            <a:endParaRPr lang="en-US" sz="1600" dirty="0"/>
          </a:p>
        </p:txBody>
      </p:sp>
      <p:sp>
        <p:nvSpPr>
          <p:cNvPr id="12" name="TextBox 11"/>
          <p:cNvSpPr txBox="1"/>
          <p:nvPr/>
        </p:nvSpPr>
        <p:spPr>
          <a:xfrm>
            <a:off x="7812072" y="5101244"/>
            <a:ext cx="924452" cy="338554"/>
          </a:xfrm>
          <a:prstGeom prst="rect">
            <a:avLst/>
          </a:prstGeom>
          <a:noFill/>
        </p:spPr>
        <p:txBody>
          <a:bodyPr wrap="none" rtlCol="0">
            <a:spAutoFit/>
          </a:bodyPr>
          <a:lstStyle/>
          <a:p>
            <a:r>
              <a:rPr lang="en-US" sz="1600" dirty="0" smtClean="0"/>
              <a:t>Tool Bar</a:t>
            </a:r>
            <a:endParaRPr lang="en-US" sz="1600" dirty="0"/>
          </a:p>
        </p:txBody>
      </p:sp>
      <p:sp>
        <p:nvSpPr>
          <p:cNvPr id="14" name="TextBox 13"/>
          <p:cNvSpPr txBox="1"/>
          <p:nvPr/>
        </p:nvSpPr>
        <p:spPr>
          <a:xfrm>
            <a:off x="7877092" y="2294594"/>
            <a:ext cx="889987" cy="338554"/>
          </a:xfrm>
          <a:prstGeom prst="rect">
            <a:avLst/>
          </a:prstGeom>
          <a:noFill/>
        </p:spPr>
        <p:txBody>
          <a:bodyPr wrap="none" rtlCol="0">
            <a:spAutoFit/>
          </a:bodyPr>
          <a:lstStyle/>
          <a:p>
            <a:r>
              <a:rPr lang="en-US" sz="1600" dirty="0" err="1" smtClean="0"/>
              <a:t>Nav</a:t>
            </a:r>
            <a:r>
              <a:rPr lang="en-US" sz="1600" dirty="0" smtClean="0"/>
              <a:t> Bar</a:t>
            </a:r>
            <a:endParaRPr lang="en-US" sz="1600" dirty="0"/>
          </a:p>
        </p:txBody>
      </p:sp>
      <p:sp>
        <p:nvSpPr>
          <p:cNvPr id="15" name="Left Brace 14"/>
          <p:cNvSpPr/>
          <p:nvPr/>
        </p:nvSpPr>
        <p:spPr>
          <a:xfrm rot="10800000">
            <a:off x="7466093" y="2675063"/>
            <a:ext cx="463361" cy="243714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877092" y="3705138"/>
            <a:ext cx="915635" cy="338554"/>
          </a:xfrm>
          <a:prstGeom prst="rect">
            <a:avLst/>
          </a:prstGeom>
          <a:noFill/>
        </p:spPr>
        <p:txBody>
          <a:bodyPr wrap="none" rtlCol="0">
            <a:spAutoFit/>
          </a:bodyPr>
          <a:lstStyle/>
          <a:p>
            <a:r>
              <a:rPr lang="en-US" sz="1600" dirty="0" smtClean="0"/>
              <a:t>Window</a:t>
            </a:r>
            <a:endParaRPr lang="en-US" sz="1600" dirty="0"/>
          </a:p>
        </p:txBody>
      </p:sp>
      <p:sp>
        <p:nvSpPr>
          <p:cNvPr id="17" name="Left Brace 16"/>
          <p:cNvSpPr/>
          <p:nvPr/>
        </p:nvSpPr>
        <p:spPr>
          <a:xfrm rot="10800000">
            <a:off x="7466092" y="2146298"/>
            <a:ext cx="384079" cy="14829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0800000">
            <a:off x="7466093" y="2308856"/>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0800000">
            <a:off x="7460320" y="5112209"/>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817844" y="5467279"/>
            <a:ext cx="865842" cy="338554"/>
          </a:xfrm>
          <a:prstGeom prst="rect">
            <a:avLst/>
          </a:prstGeom>
          <a:noFill/>
        </p:spPr>
        <p:txBody>
          <a:bodyPr wrap="none" rtlCol="0">
            <a:spAutoFit/>
          </a:bodyPr>
          <a:lstStyle/>
          <a:p>
            <a:r>
              <a:rPr lang="en-US" sz="1600" dirty="0" smtClean="0"/>
              <a:t>Tab Bar</a:t>
            </a:r>
            <a:endParaRPr lang="en-US" sz="1600" dirty="0"/>
          </a:p>
        </p:txBody>
      </p:sp>
      <p:sp>
        <p:nvSpPr>
          <p:cNvPr id="21" name="Left Brace 20"/>
          <p:cNvSpPr/>
          <p:nvPr/>
        </p:nvSpPr>
        <p:spPr>
          <a:xfrm rot="10800000">
            <a:off x="7466092" y="5478244"/>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292100" y="1206499"/>
            <a:ext cx="3031046" cy="5694693"/>
          </a:xfrm>
          <a:prstGeom prst="rect">
            <a:avLst/>
          </a:prstGeom>
        </p:spPr>
      </p:pic>
      <p:sp>
        <p:nvSpPr>
          <p:cNvPr id="23" name="Left Brace 22"/>
          <p:cNvSpPr/>
          <p:nvPr/>
        </p:nvSpPr>
        <p:spPr>
          <a:xfrm rot="10800000">
            <a:off x="3221545" y="2349208"/>
            <a:ext cx="463361" cy="314173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684906" y="3628938"/>
            <a:ext cx="751027" cy="584776"/>
          </a:xfrm>
          <a:prstGeom prst="rect">
            <a:avLst/>
          </a:prstGeom>
          <a:noFill/>
        </p:spPr>
        <p:txBody>
          <a:bodyPr wrap="none" rtlCol="0">
            <a:spAutoFit/>
          </a:bodyPr>
          <a:lstStyle/>
          <a:p>
            <a:r>
              <a:rPr lang="en-US" sz="1600" dirty="0" smtClean="0"/>
              <a:t>Spring</a:t>
            </a:r>
          </a:p>
          <a:p>
            <a:r>
              <a:rPr lang="en-US" sz="1600" dirty="0" smtClean="0"/>
              <a:t>Board</a:t>
            </a:r>
            <a:endParaRPr lang="en-US" sz="1600" dirty="0"/>
          </a:p>
        </p:txBody>
      </p:sp>
      <p:pic>
        <p:nvPicPr>
          <p:cNvPr id="25" name="Picture 24"/>
          <p:cNvPicPr>
            <a:picLocks noChangeAspect="1"/>
          </p:cNvPicPr>
          <p:nvPr/>
        </p:nvPicPr>
        <p:blipFill>
          <a:blip r:embed="rId5"/>
          <a:stretch>
            <a:fillRect/>
          </a:stretch>
        </p:blipFill>
        <p:spPr>
          <a:xfrm>
            <a:off x="4837986" y="5459193"/>
            <a:ext cx="470613" cy="340290"/>
          </a:xfrm>
          <a:prstGeom prst="rect">
            <a:avLst/>
          </a:prstGeom>
        </p:spPr>
      </p:pic>
      <p:pic>
        <p:nvPicPr>
          <p:cNvPr id="26" name="Picture 25"/>
          <p:cNvPicPr>
            <a:picLocks noChangeAspect="1"/>
          </p:cNvPicPr>
          <p:nvPr/>
        </p:nvPicPr>
        <p:blipFill>
          <a:blip r:embed="rId6"/>
          <a:stretch>
            <a:fillRect/>
          </a:stretch>
        </p:blipFill>
        <p:spPr>
          <a:xfrm>
            <a:off x="2448102" y="2333794"/>
            <a:ext cx="553005" cy="669838"/>
          </a:xfrm>
          <a:prstGeom prst="rect">
            <a:avLst/>
          </a:prstGeom>
        </p:spPr>
      </p:pic>
      <p:cxnSp>
        <p:nvCxnSpPr>
          <p:cNvPr id="28" name="Straight Arrow Connector 27"/>
          <p:cNvCxnSpPr/>
          <p:nvPr/>
        </p:nvCxnSpPr>
        <p:spPr>
          <a:xfrm rot="10800000">
            <a:off x="3242754" y="2482853"/>
            <a:ext cx="319596" cy="1113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83306" y="2263160"/>
            <a:ext cx="599518" cy="461665"/>
          </a:xfrm>
          <a:prstGeom prst="rect">
            <a:avLst/>
          </a:prstGeom>
          <a:noFill/>
        </p:spPr>
        <p:txBody>
          <a:bodyPr wrap="none" rtlCol="0">
            <a:spAutoFit/>
          </a:bodyPr>
          <a:lstStyle/>
          <a:p>
            <a:pPr algn="ctr"/>
            <a:r>
              <a:rPr lang="en-US" sz="1200" dirty="0" smtClean="0"/>
              <a:t>App</a:t>
            </a:r>
          </a:p>
          <a:p>
            <a:pPr algn="ctr"/>
            <a:r>
              <a:rPr lang="en-US" sz="1200" dirty="0" smtClean="0"/>
              <a:t>Badge</a:t>
            </a:r>
            <a:endParaRPr lang="en-US" sz="1200" dirty="0"/>
          </a:p>
        </p:txBody>
      </p:sp>
      <p:sp>
        <p:nvSpPr>
          <p:cNvPr id="32" name="TextBox 31"/>
          <p:cNvSpPr txBox="1"/>
          <p:nvPr/>
        </p:nvSpPr>
        <p:spPr>
          <a:xfrm>
            <a:off x="3684906" y="5325498"/>
            <a:ext cx="599518" cy="461665"/>
          </a:xfrm>
          <a:prstGeom prst="rect">
            <a:avLst/>
          </a:prstGeom>
          <a:noFill/>
        </p:spPr>
        <p:txBody>
          <a:bodyPr wrap="none" rtlCol="0">
            <a:spAutoFit/>
          </a:bodyPr>
          <a:lstStyle/>
          <a:p>
            <a:pPr algn="ctr"/>
            <a:r>
              <a:rPr lang="en-US" sz="1200" dirty="0" smtClean="0"/>
              <a:t>Tab</a:t>
            </a:r>
          </a:p>
          <a:p>
            <a:pPr algn="ctr"/>
            <a:r>
              <a:rPr lang="en-US" sz="1200" dirty="0" smtClean="0"/>
              <a:t>Badge</a:t>
            </a:r>
            <a:endParaRPr lang="en-US" sz="1200" dirty="0"/>
          </a:p>
        </p:txBody>
      </p:sp>
      <p:cxnSp>
        <p:nvCxnSpPr>
          <p:cNvPr id="33" name="Straight Arrow Connector 32"/>
          <p:cNvCxnSpPr/>
          <p:nvPr/>
        </p:nvCxnSpPr>
        <p:spPr>
          <a:xfrm flipV="1">
            <a:off x="4284424" y="5541745"/>
            <a:ext cx="330200" cy="1113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Implementing Application Preferences</a:t>
            </a:r>
            <a:endParaRPr lang="en-US" dirty="0"/>
          </a:p>
        </p:txBody>
      </p:sp>
      <p:sp>
        <p:nvSpPr>
          <p:cNvPr id="3" name="Content Placeholder 2"/>
          <p:cNvSpPr>
            <a:spLocks noGrp="1"/>
          </p:cNvSpPr>
          <p:nvPr>
            <p:ph idx="1"/>
          </p:nvPr>
        </p:nvSpPr>
        <p:spPr/>
        <p:txBody>
          <a:bodyPr/>
          <a:lstStyle/>
          <a:p>
            <a:r>
              <a:rPr lang="en-US" dirty="0" smtClean="0"/>
              <a:t>Preferences are application-specific settings used to</a:t>
            </a:r>
          </a:p>
          <a:p>
            <a:r>
              <a:rPr lang="en-US" dirty="0" smtClean="0"/>
              <a:t>configure the behavior or appearance of an application. </a:t>
            </a:r>
          </a:p>
          <a:p>
            <a:endParaRPr lang="en-US" dirty="0" smtClean="0"/>
          </a:p>
          <a:p>
            <a:r>
              <a:rPr lang="en-US" dirty="0" smtClean="0"/>
              <a:t>Applications then have two options for presenting</a:t>
            </a:r>
          </a:p>
          <a:p>
            <a:r>
              <a:rPr lang="en-US" dirty="0" smtClean="0"/>
              <a:t>preferences:</a:t>
            </a:r>
          </a:p>
          <a:p>
            <a:endParaRPr lang="en-US" dirty="0" smtClean="0"/>
          </a:p>
          <a:p>
            <a:pPr marL="457200" indent="-457200">
              <a:buFont typeface="+mj-lt"/>
              <a:buAutoNum type="arabicPeriod"/>
            </a:pPr>
            <a:r>
              <a:rPr lang="en-US" dirty="0" smtClean="0"/>
              <a:t>Display preferences inside the application.</a:t>
            </a:r>
          </a:p>
          <a:p>
            <a:pPr marL="457200" indent="-457200">
              <a:buFont typeface="+mj-lt"/>
              <a:buAutoNum type="arabicPeriod"/>
            </a:pPr>
            <a:r>
              <a:rPr lang="en-US" dirty="0" smtClean="0"/>
              <a:t>Use a Settings bundle to manage preferences from the Settings application.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Note: Pixel </a:t>
            </a:r>
            <a:r>
              <a:rPr lang="en-US" dirty="0" err="1" smtClean="0">
                <a:solidFill>
                  <a:schemeClr val="accent6"/>
                </a:solidFill>
              </a:rPr>
              <a:t>vs</a:t>
            </a:r>
            <a:r>
              <a:rPr lang="en-US" dirty="0" smtClean="0">
                <a:solidFill>
                  <a:schemeClr val="accent6"/>
                </a:solidFill>
              </a:rPr>
              <a:t> Points</a:t>
            </a:r>
            <a:endParaRPr lang="en-US" dirty="0">
              <a:solidFill>
                <a:schemeClr val="accent6"/>
              </a:solidFill>
            </a:endParaRPr>
          </a:p>
        </p:txBody>
      </p:sp>
      <p:sp>
        <p:nvSpPr>
          <p:cNvPr id="5" name="Rectangle 4"/>
          <p:cNvSpPr/>
          <p:nvPr/>
        </p:nvSpPr>
        <p:spPr>
          <a:xfrm>
            <a:off x="975894" y="1398203"/>
            <a:ext cx="7432843" cy="830997"/>
          </a:xfrm>
          <a:prstGeom prst="rect">
            <a:avLst/>
          </a:prstGeom>
        </p:spPr>
        <p:txBody>
          <a:bodyPr wrap="square">
            <a:spAutoFit/>
          </a:bodyPr>
          <a:lstStyle/>
          <a:p>
            <a:r>
              <a:rPr lang="en-US" b="1" dirty="0" smtClean="0"/>
              <a:t>Pixel </a:t>
            </a:r>
            <a:r>
              <a:rPr lang="en-US" dirty="0" smtClean="0"/>
              <a:t>is the appropriate unit of measurement to use in an image-editing application. </a:t>
            </a:r>
            <a:endParaRPr lang="en-US" dirty="0"/>
          </a:p>
        </p:txBody>
      </p:sp>
      <p:sp>
        <p:nvSpPr>
          <p:cNvPr id="6" name="Rectangle 5"/>
          <p:cNvSpPr/>
          <p:nvPr/>
        </p:nvSpPr>
        <p:spPr>
          <a:xfrm>
            <a:off x="975894" y="2557594"/>
            <a:ext cx="7710905" cy="1200328"/>
          </a:xfrm>
          <a:prstGeom prst="rect">
            <a:avLst/>
          </a:prstGeom>
        </p:spPr>
        <p:txBody>
          <a:bodyPr wrap="square">
            <a:spAutoFit/>
          </a:bodyPr>
          <a:lstStyle/>
          <a:p>
            <a:r>
              <a:rPr lang="en-US" b="1" dirty="0" smtClean="0"/>
              <a:t>Point </a:t>
            </a:r>
            <a:r>
              <a:rPr lang="en-US" dirty="0" smtClean="0"/>
              <a:t>is the appropriate unit of measurement to use when discussing the size of an area that is drawn onscreen.</a:t>
            </a:r>
            <a:endParaRPr lang="en-US" dirty="0"/>
          </a:p>
        </p:txBody>
      </p:sp>
      <p:pic>
        <p:nvPicPr>
          <p:cNvPr id="7" name="Picture 6"/>
          <p:cNvPicPr>
            <a:picLocks noChangeAspect="1"/>
          </p:cNvPicPr>
          <p:nvPr/>
        </p:nvPicPr>
        <p:blipFill>
          <a:blip r:embed="rId2"/>
          <a:stretch>
            <a:fillRect/>
          </a:stretch>
        </p:blipFill>
        <p:spPr>
          <a:xfrm>
            <a:off x="1216526" y="4298401"/>
            <a:ext cx="6680200" cy="1790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Q&amp;A</a:t>
            </a:r>
            <a:endParaRPr lang="en-US" sz="4800" i="1" dirty="0">
              <a:solidFill>
                <a:srgbClr val="122956"/>
              </a:solidFill>
              <a:ea typeface="ＭＳ Ｐゴシック" charset="-128"/>
              <a:cs typeface="ＭＳ Ｐゴシック"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Lab</a:t>
            </a:r>
            <a:endParaRPr lang="en-US" sz="4800" i="1" dirty="0">
              <a:solidFill>
                <a:srgbClr val="122956"/>
              </a:solidFill>
              <a:ea typeface="ＭＳ Ｐゴシック" charset="-128"/>
              <a:cs typeface="ＭＳ Ｐゴシック" charset="-128"/>
            </a:endParaRPr>
          </a:p>
        </p:txBody>
      </p:sp>
    </p:spTree>
    <p:extLst>
      <p:ext uri="{BB962C8B-B14F-4D97-AF65-F5344CB8AC3E}">
        <p14:creationId xmlns:p14="http://schemas.microsoft.com/office/powerpoint/2010/main" val="301033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6"/>
                </a:solidFill>
              </a:rPr>
              <a:t>iOS</a:t>
            </a:r>
            <a:r>
              <a:rPr lang="en-US" dirty="0" smtClean="0">
                <a:solidFill>
                  <a:schemeClr val="accent6"/>
                </a:solidFill>
              </a:rPr>
              <a:t>-Specific API Overview</a:t>
            </a:r>
            <a:endParaRPr lang="en-US" dirty="0">
              <a:solidFill>
                <a:schemeClr val="accent6"/>
              </a:solidFill>
            </a:endParaRPr>
          </a:p>
        </p:txBody>
      </p:sp>
      <p:sp>
        <p:nvSpPr>
          <p:cNvPr id="5" name="Rectangle 4"/>
          <p:cNvSpPr/>
          <p:nvPr/>
        </p:nvSpPr>
        <p:spPr>
          <a:xfrm>
            <a:off x="5130800" y="2489200"/>
            <a:ext cx="3022600" cy="2277547"/>
          </a:xfrm>
          <a:prstGeom prst="rect">
            <a:avLst/>
          </a:prstGeom>
        </p:spPr>
        <p:txBody>
          <a:bodyPr wrap="square">
            <a:spAutoFit/>
          </a:bodyPr>
          <a:lstStyle/>
          <a:p>
            <a:pPr marL="457200" indent="-457200">
              <a:lnSpc>
                <a:spcPct val="150000"/>
              </a:lnSpc>
            </a:pPr>
            <a:r>
              <a:rPr lang="en-US" dirty="0" err="1" smtClean="0"/>
              <a:t>Titanium.App.iOS</a:t>
            </a:r>
            <a:endParaRPr lang="en-US" dirty="0" smtClean="0"/>
          </a:p>
          <a:p>
            <a:pPr marL="457200" indent="-457200">
              <a:lnSpc>
                <a:spcPct val="150000"/>
              </a:lnSpc>
            </a:pPr>
            <a:r>
              <a:rPr lang="en-US" dirty="0" err="1" smtClean="0"/>
              <a:t>Titanium.Contacts</a:t>
            </a:r>
            <a:endParaRPr lang="en-US" dirty="0" smtClean="0"/>
          </a:p>
          <a:p>
            <a:pPr marL="457200" indent="-457200">
              <a:lnSpc>
                <a:spcPct val="150000"/>
              </a:lnSpc>
            </a:pPr>
            <a:r>
              <a:rPr lang="en-US" dirty="0" err="1" smtClean="0"/>
              <a:t>Titanium.Media</a:t>
            </a:r>
            <a:endParaRPr lang="en-US" dirty="0" smtClean="0"/>
          </a:p>
          <a:p>
            <a:pPr marL="457200" indent="-457200">
              <a:lnSpc>
                <a:spcPct val="150000"/>
              </a:lnSpc>
            </a:pPr>
            <a:r>
              <a:rPr lang="en-US" dirty="0" err="1" smtClean="0"/>
              <a:t>Titanium.Network</a:t>
            </a:r>
            <a:endParaRPr lang="en-US" dirty="0" smtClean="0"/>
          </a:p>
        </p:txBody>
      </p:sp>
      <p:sp>
        <p:nvSpPr>
          <p:cNvPr id="6" name="Rectangle 5"/>
          <p:cNvSpPr/>
          <p:nvPr/>
        </p:nvSpPr>
        <p:spPr>
          <a:xfrm>
            <a:off x="749300" y="2501900"/>
            <a:ext cx="2997200" cy="2277547"/>
          </a:xfrm>
          <a:prstGeom prst="rect">
            <a:avLst/>
          </a:prstGeom>
        </p:spPr>
        <p:txBody>
          <a:bodyPr wrap="square">
            <a:spAutoFit/>
          </a:bodyPr>
          <a:lstStyle/>
          <a:p>
            <a:pPr marL="457200" indent="-457200">
              <a:lnSpc>
                <a:spcPct val="150000"/>
              </a:lnSpc>
            </a:pPr>
            <a:r>
              <a:rPr lang="en-US" dirty="0" err="1" smtClean="0"/>
              <a:t>Titanium.UI</a:t>
            </a:r>
            <a:endParaRPr lang="en-US" dirty="0" smtClean="0"/>
          </a:p>
          <a:p>
            <a:pPr marL="457200" indent="-457200">
              <a:lnSpc>
                <a:spcPct val="150000"/>
              </a:lnSpc>
            </a:pPr>
            <a:r>
              <a:rPr lang="en-US" dirty="0" err="1" smtClean="0"/>
              <a:t>Titanium.UI.iOS</a:t>
            </a:r>
            <a:endParaRPr lang="en-US" dirty="0" smtClean="0"/>
          </a:p>
          <a:p>
            <a:pPr marL="457200" indent="-457200">
              <a:lnSpc>
                <a:spcPct val="150000"/>
              </a:lnSpc>
            </a:pPr>
            <a:r>
              <a:rPr lang="en-US" dirty="0" err="1" smtClean="0"/>
              <a:t>Titanium.UI.iPad</a:t>
            </a:r>
            <a:endParaRPr lang="en-US" dirty="0" smtClean="0"/>
          </a:p>
          <a:p>
            <a:pPr marL="457200" indent="-457200">
              <a:lnSpc>
                <a:spcPct val="150000"/>
              </a:lnSpc>
            </a:pPr>
            <a:r>
              <a:rPr lang="en-US" dirty="0" err="1" smtClean="0"/>
              <a:t>Titanium.UI.iPhone</a:t>
            </a:r>
            <a:endParaRPr lang="en-US" dirty="0" smtClean="0"/>
          </a:p>
        </p:txBody>
      </p:sp>
      <p:sp>
        <p:nvSpPr>
          <p:cNvPr id="8" name="TextBox 7"/>
          <p:cNvSpPr txBox="1"/>
          <p:nvPr/>
        </p:nvSpPr>
        <p:spPr>
          <a:xfrm>
            <a:off x="749300" y="2019300"/>
            <a:ext cx="3276600" cy="492443"/>
          </a:xfrm>
          <a:prstGeom prst="rect">
            <a:avLst/>
          </a:prstGeom>
          <a:noFill/>
        </p:spPr>
        <p:txBody>
          <a:bodyPr wrap="square" rtlCol="0">
            <a:spAutoFit/>
          </a:bodyPr>
          <a:lstStyle/>
          <a:p>
            <a:r>
              <a:rPr lang="en-US" sz="2600" b="1" dirty="0" smtClean="0"/>
              <a:t>User Interface (UI)</a:t>
            </a:r>
            <a:endParaRPr lang="en-US" sz="2600" b="1" dirty="0"/>
          </a:p>
        </p:txBody>
      </p:sp>
      <p:sp>
        <p:nvSpPr>
          <p:cNvPr id="9" name="TextBox 8"/>
          <p:cNvSpPr txBox="1"/>
          <p:nvPr/>
        </p:nvSpPr>
        <p:spPr>
          <a:xfrm>
            <a:off x="5130800" y="2006600"/>
            <a:ext cx="2451100" cy="492443"/>
          </a:xfrm>
          <a:prstGeom prst="rect">
            <a:avLst/>
          </a:prstGeom>
          <a:noFill/>
        </p:spPr>
        <p:txBody>
          <a:bodyPr wrap="square" rtlCol="0">
            <a:spAutoFit/>
          </a:bodyPr>
          <a:lstStyle/>
          <a:p>
            <a:r>
              <a:rPr lang="en-US" sz="2600" b="1" dirty="0" smtClean="0"/>
              <a:t>Functionality</a:t>
            </a:r>
            <a:endParaRPr lang="en-US" sz="2600" b="1" dirty="0"/>
          </a:p>
        </p:txBody>
      </p:sp>
      <p:cxnSp>
        <p:nvCxnSpPr>
          <p:cNvPr id="11" name="Straight Connector 10"/>
          <p:cNvCxnSpPr/>
          <p:nvPr/>
        </p:nvCxnSpPr>
        <p:spPr>
          <a:xfrm>
            <a:off x="749300" y="2565400"/>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200" y="2551112"/>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Titanium.UI.iPhone.NavigationGroup</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Titanium.UI.Toolbar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Titanium.UI.TabbedBar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Titanium.UI.CoverFlowView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Titanium.UI.DashboardView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Titanium.UI.iOS.AdView</a:t>
            </a:r>
            <a:endParaRPr lang="en-US" dirty="0" smtClean="0">
              <a:ea typeface="ＭＳ Ｐゴシック" charset="-128"/>
              <a:cs typeface="ＭＳ Ｐゴシック" charset="-128"/>
            </a:endParaRPr>
          </a:p>
        </p:txBody>
      </p:sp>
      <p:sp>
        <p:nvSpPr>
          <p:cNvPr id="5" name="TextBox 4"/>
          <p:cNvSpPr txBox="1"/>
          <p:nvPr/>
        </p:nvSpPr>
        <p:spPr>
          <a:xfrm>
            <a:off x="673100" y="1346200"/>
            <a:ext cx="3594100" cy="523220"/>
          </a:xfrm>
          <a:prstGeom prst="rect">
            <a:avLst/>
          </a:prstGeom>
          <a:noFill/>
        </p:spPr>
        <p:txBody>
          <a:bodyPr wrap="square" rtlCol="0">
            <a:spAutoFit/>
          </a:bodyPr>
          <a:lstStyle/>
          <a:p>
            <a:r>
              <a:rPr lang="en-US" sz="2800" b="1" dirty="0" smtClean="0"/>
              <a:t>User Interface</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5" name="Picture 4"/>
          <p:cNvPicPr>
            <a:picLocks noChangeAspect="1"/>
          </p:cNvPicPr>
          <p:nvPr/>
        </p:nvPicPr>
        <p:blipFill>
          <a:blip r:embed="rId3"/>
          <a:stretch>
            <a:fillRect/>
          </a:stretch>
        </p:blipFill>
        <p:spPr>
          <a:xfrm>
            <a:off x="1479550" y="1625600"/>
            <a:ext cx="6184900" cy="2921000"/>
          </a:xfrm>
          <a:prstGeom prst="rect">
            <a:avLst/>
          </a:prstGeom>
        </p:spPr>
      </p:pic>
      <p:sp>
        <p:nvSpPr>
          <p:cNvPr id="6" name="Rectangle 5"/>
          <p:cNvSpPr/>
          <p:nvPr/>
        </p:nvSpPr>
        <p:spPr>
          <a:xfrm>
            <a:off x="863600" y="4864100"/>
            <a:ext cx="7988300" cy="830997"/>
          </a:xfrm>
          <a:prstGeom prst="rect">
            <a:avLst/>
          </a:prstGeom>
        </p:spPr>
        <p:txBody>
          <a:bodyPr wrap="square">
            <a:spAutoFit/>
          </a:bodyPr>
          <a:lstStyle/>
          <a:p>
            <a:r>
              <a:rPr lang="en-US" dirty="0" smtClean="0"/>
              <a:t>A Navigation Group implements a specialized view that manages the navigation of hierarchical content.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4" name="Picture 3"/>
          <p:cNvPicPr>
            <a:picLocks noChangeAspect="1"/>
          </p:cNvPicPr>
          <p:nvPr/>
        </p:nvPicPr>
        <p:blipFill>
          <a:blip r:embed="rId3"/>
          <a:stretch>
            <a:fillRect/>
          </a:stretch>
        </p:blipFill>
        <p:spPr>
          <a:xfrm>
            <a:off x="1815563" y="1358900"/>
            <a:ext cx="6680737" cy="5308599"/>
          </a:xfrm>
          <a:prstGeom prst="rect">
            <a:avLst/>
          </a:prstGeom>
        </p:spPr>
      </p:pic>
      <p:sp>
        <p:nvSpPr>
          <p:cNvPr id="5" name="Rectangle 4"/>
          <p:cNvSpPr/>
          <p:nvPr/>
        </p:nvSpPr>
        <p:spPr>
          <a:xfrm>
            <a:off x="330200" y="1397000"/>
            <a:ext cx="3595155" cy="461665"/>
          </a:xfrm>
          <a:prstGeom prst="rect">
            <a:avLst/>
          </a:prstGeom>
        </p:spPr>
        <p:txBody>
          <a:bodyPr wrap="none">
            <a:spAutoFit/>
          </a:bodyPr>
          <a:lstStyle/>
          <a:p>
            <a:r>
              <a:rPr lang="en-US" dirty="0" smtClean="0"/>
              <a:t>Similar to a Tab Group…</a:t>
            </a:r>
            <a:endParaRPr lang="en-US" dirty="0"/>
          </a:p>
        </p:txBody>
      </p:sp>
      <p:sp>
        <p:nvSpPr>
          <p:cNvPr id="6" name="TextBox 5"/>
          <p:cNvSpPr txBox="1"/>
          <p:nvPr/>
        </p:nvSpPr>
        <p:spPr>
          <a:xfrm>
            <a:off x="457200" y="4034134"/>
            <a:ext cx="2504862" cy="461665"/>
          </a:xfrm>
          <a:prstGeom prst="rect">
            <a:avLst/>
          </a:prstGeom>
          <a:noFill/>
        </p:spPr>
        <p:txBody>
          <a:bodyPr wrap="none" rtlCol="0">
            <a:spAutoFit/>
          </a:bodyPr>
          <a:lstStyle/>
          <a:p>
            <a:r>
              <a:rPr lang="en-US" dirty="0" smtClean="0"/>
              <a:t>…but no tab bar!</a:t>
            </a:r>
            <a:endParaRPr lang="en-US" dirty="0"/>
          </a:p>
        </p:txBody>
      </p:sp>
      <p:cxnSp>
        <p:nvCxnSpPr>
          <p:cNvPr id="8" name="Straight Arrow Connector 7"/>
          <p:cNvCxnSpPr/>
          <p:nvPr/>
        </p:nvCxnSpPr>
        <p:spPr>
          <a:xfrm rot="16200000" flipH="1">
            <a:off x="1205962" y="4654817"/>
            <a:ext cx="787401" cy="418563"/>
          </a:xfrm>
          <a:prstGeom prst="straightConnector1">
            <a:avLst/>
          </a:prstGeom>
          <a:ln w="38100">
            <a:solidFill>
              <a:schemeClr val="tx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Folded Corner 12"/>
          <p:cNvSpPr/>
          <p:nvPr/>
        </p:nvSpPr>
        <p:spPr>
          <a:xfrm>
            <a:off x="330200" y="5753100"/>
            <a:ext cx="6649216" cy="50353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639" y="5786735"/>
            <a:ext cx="6649777" cy="400110"/>
          </a:xfrm>
          <a:prstGeom prst="rect">
            <a:avLst/>
          </a:prstGeom>
          <a:noFill/>
        </p:spPr>
        <p:txBody>
          <a:bodyPr wrap="none" rtlCol="0">
            <a:spAutoFit/>
          </a:bodyPr>
          <a:lstStyle/>
          <a:p>
            <a:r>
              <a:rPr lang="en-US" sz="2000" dirty="0" smtClean="0"/>
              <a:t>Instead, windows are added dynamically to a controller.</a:t>
            </a:r>
            <a:endParaRPr lang="en-US" sz="20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st_templat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4349</TotalTime>
  <Words>3023</Words>
  <Application>Microsoft Macintosh PowerPoint</Application>
  <PresentationFormat>On-screen Show (4:3)</PresentationFormat>
  <Paragraphs>564</Paragraphs>
  <Slides>53</Slides>
  <Notes>26</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Custom Design</vt:lpstr>
      <vt:lpstr>test_template</vt:lpstr>
      <vt:lpstr>PowerPoint Presentation</vt:lpstr>
      <vt:lpstr>Agenda</vt:lpstr>
      <vt:lpstr>Platform Characteristics</vt:lpstr>
      <vt:lpstr>Platform Characteristics</vt:lpstr>
      <vt:lpstr>iOS User Interface Basics</vt:lpstr>
      <vt:lpstr>iOS-Specific API Overview</vt:lpstr>
      <vt:lpstr>Key APIs</vt:lpstr>
      <vt:lpstr>UI: Navigation Group</vt:lpstr>
      <vt:lpstr>UI: Navigation Group</vt:lpstr>
      <vt:lpstr>UI: Navigation Group - Example</vt:lpstr>
      <vt:lpstr>UI: Navigation Group - Example</vt:lpstr>
      <vt:lpstr>UI: Navigation Bar - Example</vt:lpstr>
      <vt:lpstr>UI: Toolbars</vt:lpstr>
      <vt:lpstr>UI: Toolbars</vt:lpstr>
      <vt:lpstr>UI: Toolbars</vt:lpstr>
      <vt:lpstr>UI: Button Bar</vt:lpstr>
      <vt:lpstr>UI: Tabbed Bar</vt:lpstr>
      <vt:lpstr>UI: Switch </vt:lpstr>
      <vt:lpstr>UI: Slider</vt:lpstr>
      <vt:lpstr>UI: iPad-Specific APIs</vt:lpstr>
      <vt:lpstr>Key APIs - Titanium.UI.iPad.Popover</vt:lpstr>
      <vt:lpstr>Key APIs - Titanium.UI.iPad.Popover</vt:lpstr>
      <vt:lpstr>Key APIs - Titanium.UI.iPad.SplitWindow</vt:lpstr>
      <vt:lpstr>Key APIs - Titanium.UI.iPad.SplitWindow</vt:lpstr>
      <vt:lpstr>UI: Tab Badge</vt:lpstr>
      <vt:lpstr>UI: App Badge</vt:lpstr>
      <vt:lpstr>UI: CoverFlow View</vt:lpstr>
      <vt:lpstr>UI: Dashboard View</vt:lpstr>
      <vt:lpstr>UI: Dashboard View</vt:lpstr>
      <vt:lpstr>UI: AdView</vt:lpstr>
      <vt:lpstr>UI: AdView</vt:lpstr>
      <vt:lpstr>UI: AdView</vt:lpstr>
      <vt:lpstr>Key APIs</vt:lpstr>
      <vt:lpstr>Key APIs – Titanium.App</vt:lpstr>
      <vt:lpstr>Key APIs – Contacts, Media, Network</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Implementing Application Preferences</vt:lpstr>
      <vt:lpstr>Implementing Application Preferences</vt:lpstr>
      <vt:lpstr>Note: Pixel vs Points</vt:lpstr>
      <vt:lpstr>Q&amp;A</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Kevin Whinnery</cp:lastModifiedBy>
  <cp:revision>181</cp:revision>
  <dcterms:created xsi:type="dcterms:W3CDTF">2011-06-16T02:52:30Z</dcterms:created>
  <dcterms:modified xsi:type="dcterms:W3CDTF">2011-06-16T15:44:09Z</dcterms:modified>
</cp:coreProperties>
</file>